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28"/>
  </p:notesMasterIdLst>
  <p:sldIdLst>
    <p:sldId id="325"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50E8C-2689-4B15-B826-80064E9C0C1C}" type="datetimeFigureOut">
              <a:rPr lang="en-US" smtClean="0"/>
              <a:t>5/2/2020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94154B-F4A3-483A-917E-306EE56506CE}" type="slidenum">
              <a:rPr lang="en-US" smtClean="0"/>
              <a:t>‹#›</a:t>
            </a:fld>
            <a:endParaRPr lang="en-US" dirty="0"/>
          </a:p>
        </p:txBody>
      </p:sp>
    </p:spTree>
    <p:extLst>
      <p:ext uri="{BB962C8B-B14F-4D97-AF65-F5344CB8AC3E}">
        <p14:creationId xmlns:p14="http://schemas.microsoft.com/office/powerpoint/2010/main" val="3891243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FB8A62-DCE9-4436-9813-08E79A925A23}"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5E7F13-71B8-4E89-9805-DA65EBFE4E21}"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94F798-4536-418F-AF46-E7615AACEFFE}"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95B916B1-B68C-4957-AE0B-93441D9E3D2F}"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E64BFA5-A92D-41C0-B87E-588E162B4D01}"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A6EDBA82-64E2-4933-AD0E-2A0A12EEC9DB}"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B3C782-30F3-4353-A7EC-A4019AF6CF86}"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C2840-3F9A-41D5-88D3-AF4A12202226}"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E9BF7-07DF-409E-B752-2C7FF3C69342}"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878DD4-B65A-4D2E-BBD5-ED45F05FDBDE}" type="datetime1">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F24808-1E67-42D6-909C-FFD2C25166CD}"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40FC86-635A-4D7D-B975-7D2311E38442}" type="datetime1">
              <a:rPr lang="en-US" smtClean="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2A4C6A-45FD-4202-953C-8BAC2B3505A4}" type="datetime1">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1E0CF-6B8F-49E5-98A1-A47C358284A1}" type="datetime1">
              <a:rPr lang="en-US" smtClean="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DA5BE61-E0C4-4540-89B0-D647AC89119E}"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DCBBA7-94F5-4632-977F-A069F5B4DE45}" type="datetime1">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A32D190-7243-461F-A783-93D8A78C031A}" type="datetime1">
              <a:rPr lang="en-US" smtClean="0"/>
              <a:t>5/2/2020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3" name="Rectangle 62">
            <a:extLst>
              <a:ext uri="{FF2B5EF4-FFF2-40B4-BE49-F238E27FC236}">
                <a16:creationId xmlns:a16="http://schemas.microsoft.com/office/drawing/2014/main" id="{FA94DED7-0A28-4AD9-8747-E941132250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65" name="Rectangle 64">
            <a:extLst>
              <a:ext uri="{FF2B5EF4-FFF2-40B4-BE49-F238E27FC236}">
                <a16:creationId xmlns:a16="http://schemas.microsoft.com/office/drawing/2014/main" id="{6F175609-91A3-416E-BC3D-7548FDE029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7" name="Rectangle 66">
            <a:extLst>
              <a:ext uri="{FF2B5EF4-FFF2-40B4-BE49-F238E27FC236}">
                <a16:creationId xmlns:a16="http://schemas.microsoft.com/office/drawing/2014/main" id="{9A3B0D54-9DF0-4FF8-A0AA-B4234DF358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bg2">
              <a:lumMod val="1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95E423F-7192-4CEF-A3DE-67A5D88963FC}"/>
              </a:ext>
            </a:extLst>
          </p:cNvPr>
          <p:cNvSpPr>
            <a:spLocks noGrp="1"/>
          </p:cNvSpPr>
          <p:nvPr>
            <p:ph type="ctrTitle"/>
          </p:nvPr>
        </p:nvSpPr>
        <p:spPr>
          <a:xfrm>
            <a:off x="540279" y="1795849"/>
            <a:ext cx="3778870" cy="3114818"/>
          </a:xfrm>
        </p:spPr>
        <p:txBody>
          <a:bodyPr>
            <a:normAutofit/>
          </a:bodyPr>
          <a:lstStyle/>
          <a:p>
            <a:r>
              <a:rPr lang="en-US" sz="4000" dirty="0" smtClean="0">
                <a:solidFill>
                  <a:srgbClr val="FEFFFF"/>
                </a:solidFill>
              </a:rPr>
              <a:t>Estimating the Schedule of Work</a:t>
            </a:r>
            <a:endParaRPr lang="en-US" sz="4000" dirty="0">
              <a:solidFill>
                <a:srgbClr val="FEFFFF"/>
              </a:solidFill>
            </a:endParaRPr>
          </a:p>
        </p:txBody>
      </p:sp>
      <p:sp>
        <p:nvSpPr>
          <p:cNvPr id="69" name="Freeform 5">
            <a:extLst>
              <a:ext uri="{FF2B5EF4-FFF2-40B4-BE49-F238E27FC236}">
                <a16:creationId xmlns:a16="http://schemas.microsoft.com/office/drawing/2014/main" id="{64D236DE-BD07-488F-B236-DDEEFFF720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 name="Subtitle 2">
            <a:extLst>
              <a:ext uri="{FF2B5EF4-FFF2-40B4-BE49-F238E27FC236}">
                <a16:creationId xmlns:a16="http://schemas.microsoft.com/office/drawing/2014/main" id="{18F4C5B9-7CE7-4198-A777-E8552CCFF3A6}"/>
              </a:ext>
            </a:extLst>
          </p:cNvPr>
          <p:cNvSpPr>
            <a:spLocks noGrp="1"/>
          </p:cNvSpPr>
          <p:nvPr>
            <p:ph type="subTitle" idx="1"/>
          </p:nvPr>
        </p:nvSpPr>
        <p:spPr>
          <a:xfrm>
            <a:off x="540279" y="5189400"/>
            <a:ext cx="3778870" cy="544260"/>
          </a:xfrm>
        </p:spPr>
        <p:txBody>
          <a:bodyPr anchor="ctr">
            <a:normAutofit fontScale="77500" lnSpcReduction="20000"/>
          </a:bodyPr>
          <a:lstStyle/>
          <a:p>
            <a:r>
              <a:rPr lang="en-US" sz="1600" dirty="0" smtClean="0">
                <a:solidFill>
                  <a:srgbClr val="FEFFFF"/>
                </a:solidFill>
              </a:rPr>
              <a:t>By: Saba Ashraf</a:t>
            </a:r>
          </a:p>
          <a:p>
            <a:r>
              <a:rPr lang="en-US" sz="1600" dirty="0" smtClean="0">
                <a:solidFill>
                  <a:srgbClr val="FEFFFF"/>
                </a:solidFill>
              </a:rPr>
              <a:t>Noon Business School, University of Sargodha</a:t>
            </a:r>
            <a:endParaRPr lang="en-US" sz="1600" dirty="0">
              <a:solidFill>
                <a:srgbClr val="FEFFFF"/>
              </a:solidFill>
            </a:endParaRPr>
          </a:p>
        </p:txBody>
      </p:sp>
      <p:pic>
        <p:nvPicPr>
          <p:cNvPr id="6" name="Picture 5"/>
          <p:cNvPicPr>
            <a:picLocks noChangeAspect="1"/>
          </p:cNvPicPr>
          <p:nvPr/>
        </p:nvPicPr>
        <p:blipFill>
          <a:blip r:embed="rId2"/>
          <a:stretch>
            <a:fillRect/>
          </a:stretch>
        </p:blipFill>
        <p:spPr>
          <a:xfrm>
            <a:off x="5404022" y="837279"/>
            <a:ext cx="6511245" cy="5052775"/>
          </a:xfrm>
          <a:prstGeom prst="rect">
            <a:avLst/>
          </a:prstGeom>
        </p:spPr>
      </p:pic>
    </p:spTree>
    <p:extLst>
      <p:ext uri="{BB962C8B-B14F-4D97-AF65-F5344CB8AC3E}">
        <p14:creationId xmlns:p14="http://schemas.microsoft.com/office/powerpoint/2010/main" val="1139014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is it helpful for Project Manager</a:t>
            </a:r>
            <a:endParaRPr lang="en-GB" dirty="0"/>
          </a:p>
        </p:txBody>
      </p:sp>
      <p:sp>
        <p:nvSpPr>
          <p:cNvPr id="3" name="Content Placeholder 2"/>
          <p:cNvSpPr>
            <a:spLocks noGrp="1"/>
          </p:cNvSpPr>
          <p:nvPr>
            <p:ph idx="1"/>
          </p:nvPr>
        </p:nvSpPr>
        <p:spPr/>
        <p:txBody>
          <a:bodyPr/>
          <a:lstStyle/>
          <a:p>
            <a:r>
              <a:rPr lang="en-US" dirty="0"/>
              <a:t>PERT charts provide project managers with an estimation of the minimum amount of time needed to complete a project</a:t>
            </a:r>
            <a:r>
              <a:rPr lang="en-US" dirty="0" smtClean="0"/>
              <a:t>.</a:t>
            </a:r>
          </a:p>
          <a:p>
            <a:r>
              <a:rPr lang="en-US" dirty="0"/>
              <a:t>Managers can also analyze the work breakdown and task connections as well as assess the risk associated with the project. </a:t>
            </a:r>
            <a:endParaRPr lang="en-US" dirty="0" smtClean="0"/>
          </a:p>
          <a:p>
            <a:endParaRPr lang="en-GB" dirty="0"/>
          </a:p>
        </p:txBody>
      </p:sp>
    </p:spTree>
    <p:extLst>
      <p:ext uri="{BB962C8B-B14F-4D97-AF65-F5344CB8AC3E}">
        <p14:creationId xmlns:p14="http://schemas.microsoft.com/office/powerpoint/2010/main" val="3944338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Terminologies used in PERT Chart</a:t>
            </a:r>
            <a:endParaRPr lang="en-GB" dirty="0"/>
          </a:p>
        </p:txBody>
      </p:sp>
      <p:sp>
        <p:nvSpPr>
          <p:cNvPr id="3" name="Content Placeholder 2"/>
          <p:cNvSpPr>
            <a:spLocks noGrp="1"/>
          </p:cNvSpPr>
          <p:nvPr>
            <p:ph idx="1"/>
          </p:nvPr>
        </p:nvSpPr>
        <p:spPr/>
        <p:txBody>
          <a:bodyPr/>
          <a:lstStyle/>
          <a:p>
            <a:r>
              <a:rPr lang="en-GB" b="1" dirty="0" smtClean="0"/>
              <a:t>Nodes: </a:t>
            </a:r>
            <a:r>
              <a:rPr lang="en-US" dirty="0"/>
              <a:t>are visual representations of milestones or events within the project. They are drawn as either numbered boxes or numbered </a:t>
            </a:r>
            <a:r>
              <a:rPr lang="en-US" dirty="0" smtClean="0"/>
              <a:t>circles</a:t>
            </a:r>
          </a:p>
          <a:p>
            <a:r>
              <a:rPr lang="en-GB" b="1" dirty="0" smtClean="0"/>
              <a:t>Arrows.</a:t>
            </a:r>
            <a:r>
              <a:rPr lang="en-US" b="1" dirty="0"/>
              <a:t> </a:t>
            </a:r>
            <a:r>
              <a:rPr lang="en-US" dirty="0"/>
              <a:t>are visual representations of the tasks that occur throughout the project. The direction of the arrow indicates the sequence of the task. Diverging arrows show that various tasks can be completed at the same time</a:t>
            </a:r>
            <a:r>
              <a:rPr lang="en-US" dirty="0" smtClean="0"/>
              <a:t>.</a:t>
            </a:r>
          </a:p>
          <a:p>
            <a:r>
              <a:rPr lang="en-US" b="1" dirty="0" smtClean="0"/>
              <a:t>Fast Tracking</a:t>
            </a:r>
            <a:r>
              <a:rPr lang="en-US" dirty="0"/>
              <a:t>. is when tasks and activities are performed simultaneously</a:t>
            </a:r>
            <a:r>
              <a:rPr lang="en-US" dirty="0" smtClean="0"/>
              <a:t>.</a:t>
            </a:r>
          </a:p>
          <a:p>
            <a:r>
              <a:rPr lang="en-US" b="1" dirty="0"/>
              <a:t>A PERT </a:t>
            </a:r>
            <a:r>
              <a:rPr lang="en-US" dirty="0"/>
              <a:t>event is the point at which one or more tasks are started or completed</a:t>
            </a:r>
            <a:r>
              <a:rPr lang="en-US" dirty="0" smtClean="0"/>
              <a:t>.</a:t>
            </a:r>
          </a:p>
          <a:p>
            <a:r>
              <a:rPr lang="en-US" b="1" dirty="0"/>
              <a:t>A predecessor </a:t>
            </a:r>
            <a:r>
              <a:rPr lang="en-US" dirty="0"/>
              <a:t>event occurs immediately before some events</a:t>
            </a:r>
            <a:r>
              <a:rPr lang="en-US" dirty="0" smtClean="0"/>
              <a:t>.</a:t>
            </a:r>
          </a:p>
          <a:p>
            <a:r>
              <a:rPr lang="en-US" dirty="0"/>
              <a:t> </a:t>
            </a:r>
            <a:r>
              <a:rPr lang="en-US" b="1" dirty="0"/>
              <a:t>A successor </a:t>
            </a:r>
            <a:r>
              <a:rPr lang="en-US" dirty="0"/>
              <a:t>event naturally occurs after events.</a:t>
            </a:r>
            <a:endParaRPr lang="en-GB" dirty="0"/>
          </a:p>
        </p:txBody>
      </p:sp>
    </p:spTree>
    <p:extLst>
      <p:ext uri="{BB962C8B-B14F-4D97-AF65-F5344CB8AC3E}">
        <p14:creationId xmlns:p14="http://schemas.microsoft.com/office/powerpoint/2010/main" val="3869140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Terminologies used in PERT chart</a:t>
            </a:r>
            <a:endParaRPr lang="en-GB" dirty="0"/>
          </a:p>
        </p:txBody>
      </p:sp>
      <p:sp>
        <p:nvSpPr>
          <p:cNvPr id="3" name="Content Placeholder 2"/>
          <p:cNvSpPr>
            <a:spLocks noGrp="1"/>
          </p:cNvSpPr>
          <p:nvPr>
            <p:ph idx="1"/>
          </p:nvPr>
        </p:nvSpPr>
        <p:spPr/>
        <p:txBody>
          <a:bodyPr>
            <a:normAutofit/>
          </a:bodyPr>
          <a:lstStyle/>
          <a:p>
            <a:r>
              <a:rPr lang="en-US" b="1" dirty="0"/>
              <a:t>Slack</a:t>
            </a:r>
            <a:r>
              <a:rPr lang="en-US" dirty="0"/>
              <a:t> is the amount of time a single task can be delayed without harming other tasks or the project as a whole</a:t>
            </a:r>
            <a:r>
              <a:rPr lang="en-US" dirty="0" smtClean="0"/>
              <a:t>.</a:t>
            </a:r>
          </a:p>
          <a:p>
            <a:r>
              <a:rPr lang="en-US" b="1" dirty="0"/>
              <a:t>The critical path </a:t>
            </a:r>
            <a:r>
              <a:rPr lang="en-US" dirty="0"/>
              <a:t>is the longest -- or most time consuming -- path from the start to the completion of an event or task</a:t>
            </a:r>
            <a:r>
              <a:rPr lang="en-US" dirty="0" smtClean="0"/>
              <a:t>.</a:t>
            </a:r>
            <a:endParaRPr lang="en-US" dirty="0"/>
          </a:p>
          <a:p>
            <a:r>
              <a:rPr lang="en-US" b="1" dirty="0"/>
              <a:t>Critical path activity </a:t>
            </a:r>
            <a:r>
              <a:rPr lang="en-US" dirty="0"/>
              <a:t>refers to a task that does not experience slack</a:t>
            </a:r>
            <a:r>
              <a:rPr lang="en-US" dirty="0" smtClean="0"/>
              <a:t>.</a:t>
            </a:r>
            <a:endParaRPr lang="en-US" dirty="0"/>
          </a:p>
          <a:p>
            <a:r>
              <a:rPr lang="en-US" b="1" dirty="0"/>
              <a:t>Crashing critical path </a:t>
            </a:r>
            <a:r>
              <a:rPr lang="en-US" dirty="0"/>
              <a:t>is when the completion time of a task is shortened</a:t>
            </a:r>
            <a:r>
              <a:rPr lang="en-US" dirty="0" smtClean="0"/>
              <a:t>.</a:t>
            </a:r>
          </a:p>
          <a:p>
            <a:r>
              <a:rPr lang="en-US" b="1" dirty="0"/>
              <a:t>Expected time </a:t>
            </a:r>
            <a:r>
              <a:rPr lang="en-US" dirty="0"/>
              <a:t>is the best estimation of how long a task will take to complete, taking into consideration any problems or obstacles that might arise.</a:t>
            </a:r>
          </a:p>
          <a:p>
            <a:pPr marL="0" indent="0">
              <a:buNone/>
            </a:pPr>
            <a:endParaRPr lang="en-US" dirty="0"/>
          </a:p>
        </p:txBody>
      </p:sp>
    </p:spTree>
    <p:extLst>
      <p:ext uri="{BB962C8B-B14F-4D97-AF65-F5344CB8AC3E}">
        <p14:creationId xmlns:p14="http://schemas.microsoft.com/office/powerpoint/2010/main" val="3246611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Terminologies </a:t>
            </a:r>
            <a:endParaRPr lang="en-GB" dirty="0"/>
          </a:p>
        </p:txBody>
      </p:sp>
      <p:sp>
        <p:nvSpPr>
          <p:cNvPr id="3" name="Content Placeholder 2"/>
          <p:cNvSpPr>
            <a:spLocks noGrp="1"/>
          </p:cNvSpPr>
          <p:nvPr>
            <p:ph idx="1"/>
          </p:nvPr>
        </p:nvSpPr>
        <p:spPr/>
        <p:txBody>
          <a:bodyPr/>
          <a:lstStyle/>
          <a:p>
            <a:r>
              <a:rPr lang="en-US" b="1" dirty="0"/>
              <a:t>Optimistic time </a:t>
            </a:r>
            <a:r>
              <a:rPr lang="en-US" dirty="0"/>
              <a:t>refers to the minimum amount of time it will take to complete a task.</a:t>
            </a:r>
          </a:p>
          <a:p>
            <a:endParaRPr lang="en-US" dirty="0"/>
          </a:p>
          <a:p>
            <a:r>
              <a:rPr lang="en-US" b="1" dirty="0"/>
              <a:t>Pessimistic time </a:t>
            </a:r>
            <a:r>
              <a:rPr lang="en-US" dirty="0"/>
              <a:t>is the maximum amount of time it will take to finish a task.</a:t>
            </a:r>
          </a:p>
          <a:p>
            <a:endParaRPr lang="en-US" dirty="0"/>
          </a:p>
          <a:p>
            <a:r>
              <a:rPr lang="en-US" b="1" dirty="0"/>
              <a:t>Most likely time </a:t>
            </a:r>
            <a:r>
              <a:rPr lang="en-US" dirty="0"/>
              <a:t>is the best guess of how long a task will take, assuming no problems arise.</a:t>
            </a:r>
            <a:endParaRPr lang="en-GB" dirty="0"/>
          </a:p>
        </p:txBody>
      </p:sp>
    </p:spTree>
    <p:extLst>
      <p:ext uri="{BB962C8B-B14F-4D97-AF65-F5344CB8AC3E}">
        <p14:creationId xmlns:p14="http://schemas.microsoft.com/office/powerpoint/2010/main" val="4243910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PERT chart works?</a:t>
            </a:r>
            <a:endParaRPr lang="en-GB" dirty="0"/>
          </a:p>
        </p:txBody>
      </p:sp>
      <p:pic>
        <p:nvPicPr>
          <p:cNvPr id="4" name="Content Placeholder 3"/>
          <p:cNvPicPr>
            <a:picLocks noGrp="1" noChangeAspect="1"/>
          </p:cNvPicPr>
          <p:nvPr>
            <p:ph idx="1"/>
          </p:nvPr>
        </p:nvPicPr>
        <p:blipFill>
          <a:blip r:embed="rId2"/>
          <a:stretch>
            <a:fillRect/>
          </a:stretch>
        </p:blipFill>
        <p:spPr>
          <a:xfrm>
            <a:off x="2589213" y="1905001"/>
            <a:ext cx="8915400" cy="3942906"/>
          </a:xfrm>
          <a:prstGeom prst="rect">
            <a:avLst/>
          </a:prstGeom>
        </p:spPr>
      </p:pic>
    </p:spTree>
    <p:extLst>
      <p:ext uri="{BB962C8B-B14F-4D97-AF65-F5344CB8AC3E}">
        <p14:creationId xmlns:p14="http://schemas.microsoft.com/office/powerpoint/2010/main" val="3310260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could be as complex as this</a:t>
            </a:r>
            <a:endParaRPr lang="en-GB" dirty="0"/>
          </a:p>
        </p:txBody>
      </p:sp>
      <p:pic>
        <p:nvPicPr>
          <p:cNvPr id="4" name="Content Placeholder 3"/>
          <p:cNvPicPr>
            <a:picLocks noGrp="1" noChangeAspect="1"/>
          </p:cNvPicPr>
          <p:nvPr>
            <p:ph idx="1"/>
          </p:nvPr>
        </p:nvPicPr>
        <p:blipFill>
          <a:blip r:embed="rId2"/>
          <a:stretch>
            <a:fillRect/>
          </a:stretch>
        </p:blipFill>
        <p:spPr>
          <a:xfrm>
            <a:off x="2592925" y="1904999"/>
            <a:ext cx="8422405" cy="4283149"/>
          </a:xfrm>
          <a:prstGeom prst="rect">
            <a:avLst/>
          </a:prstGeom>
        </p:spPr>
      </p:pic>
    </p:spTree>
    <p:extLst>
      <p:ext uri="{BB962C8B-B14F-4D97-AF65-F5344CB8AC3E}">
        <p14:creationId xmlns:p14="http://schemas.microsoft.com/office/powerpoint/2010/main" val="2598011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create it?</a:t>
            </a:r>
            <a:endParaRPr lang="en-GB" dirty="0"/>
          </a:p>
        </p:txBody>
      </p:sp>
      <p:sp>
        <p:nvSpPr>
          <p:cNvPr id="3" name="Content Placeholder 2"/>
          <p:cNvSpPr>
            <a:spLocks noGrp="1"/>
          </p:cNvSpPr>
          <p:nvPr>
            <p:ph idx="1"/>
          </p:nvPr>
        </p:nvSpPr>
        <p:spPr/>
        <p:txBody>
          <a:bodyPr/>
          <a:lstStyle/>
          <a:p>
            <a:r>
              <a:rPr lang="en-GB" dirty="0" smtClean="0"/>
              <a:t>Let’s say you and your team members are designing an eBook with the intension of collecting client leads.</a:t>
            </a:r>
          </a:p>
          <a:p>
            <a:r>
              <a:rPr lang="en-GB" dirty="0" smtClean="0"/>
              <a:t>You want to understand exactly how long will it take to create eBook.</a:t>
            </a:r>
          </a:p>
          <a:p>
            <a:r>
              <a:rPr lang="en-GB" dirty="0" smtClean="0"/>
              <a:t>Additionally you want to understand how different tasks depend on one another.</a:t>
            </a:r>
          </a:p>
          <a:p>
            <a:pPr marL="0" indent="0">
              <a:buNone/>
            </a:pPr>
            <a:endParaRPr lang="en-GB" dirty="0"/>
          </a:p>
          <a:p>
            <a:pPr marL="0" indent="0">
              <a:buNone/>
            </a:pPr>
            <a:endParaRPr lang="en-GB" dirty="0" smtClean="0"/>
          </a:p>
          <a:p>
            <a:pPr marL="0" indent="0" algn="ctr">
              <a:buNone/>
            </a:pPr>
            <a:r>
              <a:rPr lang="en-GB" dirty="0" smtClean="0"/>
              <a:t>Let’s build PERT chart</a:t>
            </a:r>
            <a:endParaRPr lang="en-GB" dirty="0"/>
          </a:p>
        </p:txBody>
      </p:sp>
    </p:spTree>
    <p:extLst>
      <p:ext uri="{BB962C8B-B14F-4D97-AF65-F5344CB8AC3E}">
        <p14:creationId xmlns:p14="http://schemas.microsoft.com/office/powerpoint/2010/main" val="3256222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1</a:t>
            </a:r>
            <a:endParaRPr lang="en-GB" dirty="0"/>
          </a:p>
        </p:txBody>
      </p:sp>
      <p:sp>
        <p:nvSpPr>
          <p:cNvPr id="3" name="Content Placeholder 2"/>
          <p:cNvSpPr>
            <a:spLocks noGrp="1"/>
          </p:cNvSpPr>
          <p:nvPr>
            <p:ph idx="1"/>
          </p:nvPr>
        </p:nvSpPr>
        <p:spPr/>
        <p:txBody>
          <a:bodyPr/>
          <a:lstStyle/>
          <a:p>
            <a:r>
              <a:rPr lang="en-GB" dirty="0" smtClean="0"/>
              <a:t>BREAK YOUR PROJECT INTO MILESTONES AND TASKS.</a:t>
            </a:r>
          </a:p>
          <a:p>
            <a:pPr lvl="1"/>
            <a:r>
              <a:rPr lang="en-GB" dirty="0" smtClean="0"/>
              <a:t>Milestones would be;</a:t>
            </a:r>
          </a:p>
          <a:p>
            <a:pPr marL="857250" lvl="2" indent="0">
              <a:buNone/>
            </a:pPr>
            <a:r>
              <a:rPr lang="en-GB" dirty="0" smtClean="0"/>
              <a:t>start date</a:t>
            </a:r>
          </a:p>
          <a:p>
            <a:pPr marL="857250" lvl="2" indent="0">
              <a:buNone/>
            </a:pPr>
            <a:r>
              <a:rPr lang="en-GB" dirty="0" smtClean="0"/>
              <a:t>Outline completed</a:t>
            </a:r>
          </a:p>
          <a:p>
            <a:pPr marL="857250" lvl="2" indent="0">
              <a:buNone/>
            </a:pPr>
            <a:r>
              <a:rPr lang="en-GB" dirty="0" smtClean="0"/>
              <a:t>First draft completed</a:t>
            </a:r>
          </a:p>
          <a:p>
            <a:pPr marL="857250" lvl="2" indent="0">
              <a:buNone/>
            </a:pPr>
            <a:r>
              <a:rPr lang="en-GB" dirty="0" smtClean="0"/>
              <a:t>Tech assets completed</a:t>
            </a:r>
          </a:p>
          <a:p>
            <a:pPr marL="857250" lvl="2" indent="0">
              <a:buNone/>
            </a:pPr>
            <a:r>
              <a:rPr lang="en-GB" dirty="0" smtClean="0"/>
              <a:t>Final version ready</a:t>
            </a:r>
          </a:p>
          <a:p>
            <a:pPr marL="857250" lvl="2" indent="0">
              <a:buNone/>
            </a:pPr>
            <a:r>
              <a:rPr lang="en-GB" dirty="0" smtClean="0"/>
              <a:t>EBook launched</a:t>
            </a:r>
          </a:p>
          <a:p>
            <a:pPr marL="857250" lvl="2" indent="0">
              <a:buNone/>
            </a:pPr>
            <a:endParaRPr lang="en-GB" dirty="0"/>
          </a:p>
        </p:txBody>
      </p:sp>
    </p:spTree>
    <p:extLst>
      <p:ext uri="{BB962C8B-B14F-4D97-AF65-F5344CB8AC3E}">
        <p14:creationId xmlns:p14="http://schemas.microsoft.com/office/powerpoint/2010/main" val="1284515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1</a:t>
            </a:r>
            <a:endParaRPr lang="en-GB" dirty="0"/>
          </a:p>
        </p:txBody>
      </p:sp>
      <p:sp>
        <p:nvSpPr>
          <p:cNvPr id="3" name="Content Placeholder 2"/>
          <p:cNvSpPr>
            <a:spLocks noGrp="1"/>
          </p:cNvSpPr>
          <p:nvPr>
            <p:ph idx="1"/>
          </p:nvPr>
        </p:nvSpPr>
        <p:spPr/>
        <p:txBody>
          <a:bodyPr/>
          <a:lstStyle/>
          <a:p>
            <a:pPr lvl="1"/>
            <a:r>
              <a:rPr lang="en-US" dirty="0"/>
              <a:t>Tasks would be;</a:t>
            </a:r>
          </a:p>
          <a:p>
            <a:pPr marL="857250" lvl="2" indent="0">
              <a:buNone/>
            </a:pPr>
            <a:r>
              <a:rPr lang="en-US" dirty="0"/>
              <a:t>Create </a:t>
            </a:r>
            <a:r>
              <a:rPr lang="en-US" dirty="0" smtClean="0"/>
              <a:t>outline</a:t>
            </a:r>
          </a:p>
          <a:p>
            <a:pPr marL="857250" lvl="2" indent="0">
              <a:buNone/>
            </a:pPr>
            <a:r>
              <a:rPr lang="en-US" dirty="0" smtClean="0"/>
              <a:t>Draft copy</a:t>
            </a:r>
          </a:p>
          <a:p>
            <a:pPr marL="857250" lvl="2" indent="0">
              <a:buNone/>
            </a:pPr>
            <a:r>
              <a:rPr lang="en-US" dirty="0" smtClean="0"/>
              <a:t>Design eBook</a:t>
            </a:r>
          </a:p>
          <a:p>
            <a:pPr marL="857250" lvl="2" indent="0">
              <a:buNone/>
            </a:pPr>
            <a:r>
              <a:rPr lang="en-US" dirty="0" smtClean="0"/>
              <a:t>Identify target audience</a:t>
            </a:r>
          </a:p>
          <a:p>
            <a:pPr marL="857250" lvl="2" indent="0">
              <a:buNone/>
            </a:pPr>
            <a:r>
              <a:rPr lang="en-US" dirty="0" smtClean="0"/>
              <a:t>Proofread copy</a:t>
            </a:r>
          </a:p>
          <a:p>
            <a:pPr marL="857250" lvl="2" indent="0">
              <a:buNone/>
            </a:pPr>
            <a:r>
              <a:rPr lang="en-US" dirty="0" smtClean="0"/>
              <a:t>Proofread again</a:t>
            </a:r>
          </a:p>
          <a:p>
            <a:pPr marL="857250" lvl="2" indent="0">
              <a:buNone/>
            </a:pPr>
            <a:r>
              <a:rPr lang="en-US" dirty="0" smtClean="0"/>
              <a:t>Create landing page</a:t>
            </a:r>
          </a:p>
          <a:p>
            <a:pPr marL="857250" lvl="2" indent="0">
              <a:buNone/>
            </a:pPr>
            <a:r>
              <a:rPr lang="en-US" dirty="0" smtClean="0"/>
              <a:t>Launch eBook</a:t>
            </a:r>
            <a:endParaRPr lang="en-US" dirty="0"/>
          </a:p>
          <a:p>
            <a:pPr lvl="1"/>
            <a:endParaRPr lang="en-GB" dirty="0"/>
          </a:p>
        </p:txBody>
      </p:sp>
    </p:spTree>
    <p:extLst>
      <p:ext uri="{BB962C8B-B14F-4D97-AF65-F5344CB8AC3E}">
        <p14:creationId xmlns:p14="http://schemas.microsoft.com/office/powerpoint/2010/main" val="30610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2</a:t>
            </a:r>
            <a:endParaRPr lang="en-GB" dirty="0"/>
          </a:p>
        </p:txBody>
      </p:sp>
      <p:sp>
        <p:nvSpPr>
          <p:cNvPr id="3" name="Content Placeholder 2"/>
          <p:cNvSpPr>
            <a:spLocks noGrp="1"/>
          </p:cNvSpPr>
          <p:nvPr>
            <p:ph idx="1"/>
          </p:nvPr>
        </p:nvSpPr>
        <p:spPr/>
        <p:txBody>
          <a:bodyPr/>
          <a:lstStyle/>
          <a:p>
            <a:r>
              <a:rPr lang="en-GB" dirty="0" smtClean="0"/>
              <a:t>SPOT ANY DEPENDENCIES;</a:t>
            </a:r>
          </a:p>
          <a:p>
            <a:pPr lvl="1"/>
            <a:r>
              <a:rPr lang="en-GB" dirty="0" smtClean="0"/>
              <a:t>What tasks cannot be completed without other tasks happening first.</a:t>
            </a:r>
          </a:p>
          <a:p>
            <a:pPr lvl="1"/>
            <a:r>
              <a:rPr lang="en-GB" dirty="0" smtClean="0"/>
              <a:t>For example, you cannot design the eBook until you have outline.</a:t>
            </a:r>
          </a:p>
          <a:p>
            <a:pPr lvl="1"/>
            <a:r>
              <a:rPr lang="en-GB" dirty="0" smtClean="0"/>
              <a:t>You cannot approve the final copy until you proofread it first</a:t>
            </a:r>
            <a:endParaRPr lang="en-GB" dirty="0"/>
          </a:p>
        </p:txBody>
      </p:sp>
    </p:spTree>
    <p:extLst>
      <p:ext uri="{BB962C8B-B14F-4D97-AF65-F5344CB8AC3E}">
        <p14:creationId xmlns:p14="http://schemas.microsoft.com/office/powerpoint/2010/main" val="279788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CCF7-1A51-40F9-AAA4-03B5F994F16B}"/>
              </a:ext>
            </a:extLst>
          </p:cNvPr>
          <p:cNvSpPr>
            <a:spLocks noGrp="1"/>
          </p:cNvSpPr>
          <p:nvPr>
            <p:ph type="title"/>
          </p:nvPr>
        </p:nvSpPr>
        <p:spPr/>
        <p:txBody>
          <a:bodyPr>
            <a:normAutofit/>
          </a:bodyPr>
          <a:lstStyle/>
          <a:p>
            <a:r>
              <a:rPr lang="en-US" dirty="0" smtClean="0"/>
              <a:t>What is Scheduling when it comes to Project Management?</a:t>
            </a:r>
            <a:endParaRPr lang="en-US" dirty="0"/>
          </a:p>
        </p:txBody>
      </p:sp>
      <p:sp>
        <p:nvSpPr>
          <p:cNvPr id="3" name="Content Placeholder 2"/>
          <p:cNvSpPr>
            <a:spLocks noGrp="1"/>
          </p:cNvSpPr>
          <p:nvPr>
            <p:ph idx="1"/>
          </p:nvPr>
        </p:nvSpPr>
        <p:spPr/>
        <p:txBody>
          <a:bodyPr>
            <a:normAutofit/>
          </a:bodyPr>
          <a:lstStyle/>
          <a:p>
            <a:r>
              <a:rPr lang="en-US" sz="2400" dirty="0" smtClean="0"/>
              <a:t>It is </a:t>
            </a:r>
            <a:r>
              <a:rPr lang="en-US" sz="2400" dirty="0"/>
              <a:t>the listing of activities, deliverables, and milestones within a project</a:t>
            </a:r>
            <a:r>
              <a:rPr lang="en-US" sz="2400" dirty="0" smtClean="0"/>
              <a:t>.</a:t>
            </a:r>
          </a:p>
          <a:p>
            <a:r>
              <a:rPr lang="en-US" sz="2400" dirty="0"/>
              <a:t>A schedule also usually includes the planned start and finish date, duration, and resources assigned to each activity</a:t>
            </a:r>
            <a:r>
              <a:rPr lang="en-US" sz="2400" dirty="0" smtClean="0"/>
              <a:t>.</a:t>
            </a:r>
          </a:p>
          <a:p>
            <a:r>
              <a:rPr lang="en-US" sz="2400" dirty="0"/>
              <a:t>Effective project scheduling is </a:t>
            </a:r>
            <a:r>
              <a:rPr lang="en-US" sz="2400" dirty="0" smtClean="0"/>
              <a:t>a </a:t>
            </a:r>
            <a:r>
              <a:rPr lang="en-US" sz="2400" dirty="0"/>
              <a:t>critical component of successful time management</a:t>
            </a:r>
            <a:r>
              <a:rPr lang="en-US" sz="2400" dirty="0" smtClean="0"/>
              <a:t>.</a:t>
            </a:r>
          </a:p>
          <a:p>
            <a:r>
              <a:rPr lang="en-US" sz="2400" dirty="0" smtClean="0"/>
              <a:t>Scheduling should be accurate, realistic, and workable.</a:t>
            </a:r>
            <a:endParaRPr lang="en-GB" sz="2400" dirty="0"/>
          </a:p>
        </p:txBody>
      </p:sp>
    </p:spTree>
    <p:extLst>
      <p:ext uri="{BB962C8B-B14F-4D97-AF65-F5344CB8AC3E}">
        <p14:creationId xmlns:p14="http://schemas.microsoft.com/office/powerpoint/2010/main" val="408643758"/>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3</a:t>
            </a:r>
            <a:endParaRPr lang="en-GB" dirty="0"/>
          </a:p>
        </p:txBody>
      </p:sp>
      <p:sp>
        <p:nvSpPr>
          <p:cNvPr id="3" name="Content Placeholder 2"/>
          <p:cNvSpPr>
            <a:spLocks noGrp="1"/>
          </p:cNvSpPr>
          <p:nvPr>
            <p:ph idx="1"/>
          </p:nvPr>
        </p:nvSpPr>
        <p:spPr/>
        <p:txBody>
          <a:bodyPr/>
          <a:lstStyle/>
          <a:p>
            <a:r>
              <a:rPr lang="en-GB" dirty="0" smtClean="0"/>
              <a:t>MAP OUT YOUR PERT CHART;</a:t>
            </a:r>
          </a:p>
          <a:p>
            <a:pPr lvl="1"/>
            <a:r>
              <a:rPr lang="en-GB" dirty="0" smtClean="0"/>
              <a:t>Start using the circles and arrows to plot out the best sequence.</a:t>
            </a:r>
            <a:endParaRPr lang="en-GB" dirty="0"/>
          </a:p>
        </p:txBody>
      </p:sp>
      <p:pic>
        <p:nvPicPr>
          <p:cNvPr id="4" name="Picture 3"/>
          <p:cNvPicPr>
            <a:picLocks noChangeAspect="1"/>
          </p:cNvPicPr>
          <p:nvPr/>
        </p:nvPicPr>
        <p:blipFill>
          <a:blip r:embed="rId2"/>
          <a:stretch>
            <a:fillRect/>
          </a:stretch>
        </p:blipFill>
        <p:spPr>
          <a:xfrm>
            <a:off x="2778641" y="2961167"/>
            <a:ext cx="8406809" cy="3657600"/>
          </a:xfrm>
          <a:prstGeom prst="rect">
            <a:avLst/>
          </a:prstGeom>
        </p:spPr>
      </p:pic>
    </p:spTree>
    <p:extLst>
      <p:ext uri="{BB962C8B-B14F-4D97-AF65-F5344CB8AC3E}">
        <p14:creationId xmlns:p14="http://schemas.microsoft.com/office/powerpoint/2010/main" val="221339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4</a:t>
            </a:r>
            <a:br>
              <a:rPr lang="en-GB" dirty="0" smtClean="0"/>
            </a:br>
            <a:endParaRPr lang="en-GB" dirty="0"/>
          </a:p>
        </p:txBody>
      </p:sp>
      <p:sp>
        <p:nvSpPr>
          <p:cNvPr id="3" name="Content Placeholder 2"/>
          <p:cNvSpPr>
            <a:spLocks noGrp="1"/>
          </p:cNvSpPr>
          <p:nvPr>
            <p:ph idx="1"/>
          </p:nvPr>
        </p:nvSpPr>
        <p:spPr/>
        <p:txBody>
          <a:bodyPr/>
          <a:lstStyle/>
          <a:p>
            <a:r>
              <a:rPr lang="en-GB" dirty="0" smtClean="0"/>
              <a:t>ADD TIME ESTIMATES TO EACH TASK</a:t>
            </a:r>
            <a:endParaRPr lang="en-GB" dirty="0"/>
          </a:p>
        </p:txBody>
      </p:sp>
      <p:pic>
        <p:nvPicPr>
          <p:cNvPr id="4" name="Picture 3"/>
          <p:cNvPicPr>
            <a:picLocks noChangeAspect="1"/>
          </p:cNvPicPr>
          <p:nvPr/>
        </p:nvPicPr>
        <p:blipFill>
          <a:blip r:embed="rId2"/>
          <a:stretch>
            <a:fillRect/>
          </a:stretch>
        </p:blipFill>
        <p:spPr>
          <a:xfrm>
            <a:off x="2589212" y="2553106"/>
            <a:ext cx="8341058" cy="3657600"/>
          </a:xfrm>
          <a:prstGeom prst="rect">
            <a:avLst/>
          </a:prstGeom>
        </p:spPr>
      </p:pic>
      <p:sp>
        <p:nvSpPr>
          <p:cNvPr id="5" name="Rectangle 4"/>
          <p:cNvSpPr/>
          <p:nvPr/>
        </p:nvSpPr>
        <p:spPr>
          <a:xfrm>
            <a:off x="7974419" y="829340"/>
            <a:ext cx="2955851" cy="1075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te = (o + 4m + p) ÷ 6</a:t>
            </a:r>
          </a:p>
        </p:txBody>
      </p:sp>
    </p:spTree>
    <p:extLst>
      <p:ext uri="{BB962C8B-B14F-4D97-AF65-F5344CB8AC3E}">
        <p14:creationId xmlns:p14="http://schemas.microsoft.com/office/powerpoint/2010/main" val="4262034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 5</a:t>
            </a:r>
            <a:endParaRPr lang="en-GB" dirty="0"/>
          </a:p>
        </p:txBody>
      </p:sp>
      <p:sp>
        <p:nvSpPr>
          <p:cNvPr id="3" name="Content Placeholder 2"/>
          <p:cNvSpPr>
            <a:spLocks noGrp="1"/>
          </p:cNvSpPr>
          <p:nvPr>
            <p:ph idx="1"/>
          </p:nvPr>
        </p:nvSpPr>
        <p:spPr/>
        <p:txBody>
          <a:bodyPr/>
          <a:lstStyle/>
          <a:p>
            <a:r>
              <a:rPr lang="en-GB" dirty="0" smtClean="0"/>
              <a:t>SPOT THE CRTICAL PATH:</a:t>
            </a:r>
          </a:p>
          <a:p>
            <a:endParaRPr lang="en-GB" dirty="0"/>
          </a:p>
        </p:txBody>
      </p:sp>
      <p:pic>
        <p:nvPicPr>
          <p:cNvPr id="4" name="Picture 3"/>
          <p:cNvPicPr>
            <a:picLocks noChangeAspect="1"/>
          </p:cNvPicPr>
          <p:nvPr/>
        </p:nvPicPr>
        <p:blipFill>
          <a:blip r:embed="rId2"/>
          <a:stretch>
            <a:fillRect/>
          </a:stretch>
        </p:blipFill>
        <p:spPr>
          <a:xfrm>
            <a:off x="2589211" y="2748516"/>
            <a:ext cx="8022081" cy="3657600"/>
          </a:xfrm>
          <a:prstGeom prst="rect">
            <a:avLst/>
          </a:prstGeom>
        </p:spPr>
      </p:pic>
    </p:spTree>
    <p:extLst>
      <p:ext uri="{BB962C8B-B14F-4D97-AF65-F5344CB8AC3E}">
        <p14:creationId xmlns:p14="http://schemas.microsoft.com/office/powerpoint/2010/main" val="2927597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Last words </a:t>
            </a:r>
            <a:endParaRPr lang="en-GB" dirty="0"/>
          </a:p>
        </p:txBody>
      </p:sp>
      <p:sp>
        <p:nvSpPr>
          <p:cNvPr id="3" name="Content Placeholder 2"/>
          <p:cNvSpPr>
            <a:spLocks noGrp="1"/>
          </p:cNvSpPr>
          <p:nvPr>
            <p:ph idx="1"/>
          </p:nvPr>
        </p:nvSpPr>
        <p:spPr/>
        <p:txBody>
          <a:bodyPr/>
          <a:lstStyle/>
          <a:p>
            <a:r>
              <a:rPr lang="en-GB" dirty="0" smtClean="0"/>
              <a:t>Once you start understanding how things work, you can always update the estimated time.</a:t>
            </a:r>
            <a:endParaRPr lang="en-GB" dirty="0"/>
          </a:p>
        </p:txBody>
      </p:sp>
    </p:spTree>
    <p:extLst>
      <p:ext uri="{BB962C8B-B14F-4D97-AF65-F5344CB8AC3E}">
        <p14:creationId xmlns:p14="http://schemas.microsoft.com/office/powerpoint/2010/main" val="249093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Creating a Schedule Sequentially</a:t>
            </a:r>
            <a:endParaRPr lang="en-GB" dirty="0"/>
          </a:p>
        </p:txBody>
      </p:sp>
      <p:sp>
        <p:nvSpPr>
          <p:cNvPr id="3" name="Content Placeholder 2"/>
          <p:cNvSpPr>
            <a:spLocks noGrp="1"/>
          </p:cNvSpPr>
          <p:nvPr>
            <p:ph idx="1"/>
          </p:nvPr>
        </p:nvSpPr>
        <p:spPr/>
        <p:txBody>
          <a:bodyPr/>
          <a:lstStyle/>
          <a:p>
            <a:r>
              <a:rPr lang="en-GB" sz="2000" b="1" dirty="0" smtClean="0"/>
              <a:t>Establish the </a:t>
            </a:r>
            <a:r>
              <a:rPr lang="en-GB" sz="2000" b="1" dirty="0"/>
              <a:t>S</a:t>
            </a:r>
            <a:r>
              <a:rPr lang="en-GB" sz="2000" b="1" dirty="0" smtClean="0"/>
              <a:t>cheduling Assumptions: </a:t>
            </a:r>
            <a:r>
              <a:rPr lang="en-GB" dirty="0" smtClean="0"/>
              <a:t>It is important to specify scheduling assumptions before the schedule is completed. Answering the following question can ne helpful in this process.</a:t>
            </a:r>
          </a:p>
          <a:p>
            <a:pPr lvl="1"/>
            <a:r>
              <a:rPr lang="en-GB" dirty="0" smtClean="0"/>
              <a:t>Are there fixed number of resources or you can add them to meet schedule?</a:t>
            </a:r>
          </a:p>
          <a:p>
            <a:pPr lvl="1"/>
            <a:r>
              <a:rPr lang="en-GB" dirty="0" smtClean="0"/>
              <a:t>Is there an absolute date by which the project must be completed or the entire effort is lost?</a:t>
            </a:r>
          </a:p>
          <a:p>
            <a:pPr lvl="1"/>
            <a:r>
              <a:rPr lang="en-GB" dirty="0" smtClean="0"/>
              <a:t>Can you negotiate the completion date if you have resource constraint?</a:t>
            </a:r>
          </a:p>
          <a:p>
            <a:pPr lvl="1"/>
            <a:r>
              <a:rPr lang="en-GB" dirty="0" smtClean="0"/>
              <a:t>Will people work standard workdays or overtime would be allowed?</a:t>
            </a:r>
          </a:p>
          <a:p>
            <a:pPr lvl="1"/>
            <a:r>
              <a:rPr lang="en-GB" dirty="0" smtClean="0"/>
              <a:t>Are all resources currently trained and available?</a:t>
            </a:r>
          </a:p>
          <a:p>
            <a:r>
              <a:rPr lang="en-GB" dirty="0" smtClean="0"/>
              <a:t>Assumptions protects the project from severely affected by changes in plan.</a:t>
            </a:r>
            <a:endParaRPr lang="en-GB" dirty="0"/>
          </a:p>
        </p:txBody>
      </p:sp>
    </p:spTree>
    <p:extLst>
      <p:ext uri="{BB962C8B-B14F-4D97-AF65-F5344CB8AC3E}">
        <p14:creationId xmlns:p14="http://schemas.microsoft.com/office/powerpoint/2010/main" val="196408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65544"/>
            <a:ext cx="8915400" cy="5145678"/>
          </a:xfrm>
        </p:spPr>
        <p:txBody>
          <a:bodyPr>
            <a:normAutofit/>
          </a:bodyPr>
          <a:lstStyle/>
          <a:p>
            <a:r>
              <a:rPr lang="en-GB" sz="2000" b="1" dirty="0" smtClean="0"/>
              <a:t>Estimate the number of resources, the activity effort, and the work package duration based on the resources your have. </a:t>
            </a:r>
          </a:p>
          <a:p>
            <a:pPr lvl="1"/>
            <a:r>
              <a:rPr lang="en-GB" dirty="0" smtClean="0"/>
              <a:t>These estimates are constrained by your personnel and equipment resources.</a:t>
            </a:r>
          </a:p>
          <a:p>
            <a:pPr lvl="1"/>
            <a:r>
              <a:rPr lang="en-GB" dirty="0" smtClean="0"/>
              <a:t>Effort and duration are same sometimes.</a:t>
            </a:r>
          </a:p>
          <a:p>
            <a:pPr lvl="1"/>
            <a:r>
              <a:rPr lang="en-GB" dirty="0" smtClean="0"/>
              <a:t>Effort and duration could be different. </a:t>
            </a:r>
          </a:p>
          <a:p>
            <a:pPr marL="457200" lvl="1" indent="0">
              <a:buNone/>
            </a:pPr>
            <a:r>
              <a:rPr lang="en-GB" dirty="0" smtClean="0"/>
              <a:t>EFFORT: is the time it takes to work on an activity.</a:t>
            </a:r>
          </a:p>
          <a:p>
            <a:pPr marL="457200" lvl="1" indent="0">
              <a:buNone/>
            </a:pPr>
            <a:r>
              <a:rPr lang="en-GB" dirty="0" smtClean="0"/>
              <a:t>DURATION: is the time it takes to complete the activity. </a:t>
            </a:r>
          </a:p>
          <a:p>
            <a:pPr lvl="1"/>
            <a:r>
              <a:rPr lang="en-GB" dirty="0" smtClean="0"/>
              <a:t>In order to create both an accurate and detailed budget, it is important to know both effort and duration required to complete work package.</a:t>
            </a:r>
          </a:p>
          <a:p>
            <a:pPr lvl="1"/>
            <a:r>
              <a:rPr lang="en-GB" dirty="0" smtClean="0"/>
              <a:t>It is important to know if you can add resources to reduce duration</a:t>
            </a:r>
          </a:p>
          <a:p>
            <a:r>
              <a:rPr lang="en-GB" sz="2000" b="1" dirty="0" smtClean="0"/>
              <a:t>Determine calendar dates for each activity and create a master schedule. </a:t>
            </a:r>
          </a:p>
          <a:p>
            <a:pPr lvl="1"/>
            <a:r>
              <a:rPr lang="en-GB" sz="1800" dirty="0" smtClean="0"/>
              <a:t>You need to determine flexibility do you have to complete the various activities.</a:t>
            </a:r>
          </a:p>
          <a:p>
            <a:pPr lvl="1"/>
            <a:r>
              <a:rPr lang="en-GB" sz="1800" dirty="0" smtClean="0"/>
              <a:t>For that we measure float and slack time.  </a:t>
            </a:r>
          </a:p>
        </p:txBody>
      </p:sp>
    </p:spTree>
    <p:extLst>
      <p:ext uri="{BB962C8B-B14F-4D97-AF65-F5344CB8AC3E}">
        <p14:creationId xmlns:p14="http://schemas.microsoft.com/office/powerpoint/2010/main" val="3261037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08074"/>
            <a:ext cx="8915400" cy="5103148"/>
          </a:xfrm>
        </p:spPr>
        <p:txBody>
          <a:bodyPr/>
          <a:lstStyle/>
          <a:p>
            <a:r>
              <a:rPr lang="en-GB" sz="2000" b="1" dirty="0" smtClean="0"/>
              <a:t>Adjust the individual resource assignment as necessary to optimize the schedule.</a:t>
            </a:r>
            <a:r>
              <a:rPr lang="en-GB" dirty="0" smtClean="0"/>
              <a:t> (resource levelling process)</a:t>
            </a:r>
          </a:p>
          <a:p>
            <a:r>
              <a:rPr lang="en-GB" sz="2000" b="1" dirty="0" smtClean="0"/>
              <a:t>Chart the final schedule. </a:t>
            </a:r>
            <a:r>
              <a:rPr lang="en-GB" dirty="0" smtClean="0"/>
              <a:t>Computer programs are really helpful for this.</a:t>
            </a:r>
          </a:p>
        </p:txBody>
      </p:sp>
    </p:spTree>
    <p:extLst>
      <p:ext uri="{BB962C8B-B14F-4D97-AF65-F5344CB8AC3E}">
        <p14:creationId xmlns:p14="http://schemas.microsoft.com/office/powerpoint/2010/main" val="1623604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Estimating the Duration of Activities</a:t>
            </a:r>
            <a:endParaRPr lang="en-GB" dirty="0"/>
          </a:p>
        </p:txBody>
      </p:sp>
      <p:sp>
        <p:nvSpPr>
          <p:cNvPr id="3" name="Content Placeholder 2"/>
          <p:cNvSpPr>
            <a:spLocks noGrp="1"/>
          </p:cNvSpPr>
          <p:nvPr>
            <p:ph idx="1"/>
          </p:nvPr>
        </p:nvSpPr>
        <p:spPr/>
        <p:txBody>
          <a:bodyPr/>
          <a:lstStyle/>
          <a:p>
            <a:r>
              <a:rPr lang="en-GB" dirty="0" smtClean="0"/>
              <a:t>Estimating the duration is the most important and is like predicting the future. Following options can be availed to get the best estimate.</a:t>
            </a:r>
          </a:p>
          <a:p>
            <a:pPr lvl="1"/>
            <a:r>
              <a:rPr lang="en-GB" dirty="0" smtClean="0"/>
              <a:t>Get an objective expert’s opinion.</a:t>
            </a:r>
          </a:p>
          <a:p>
            <a:pPr lvl="1"/>
            <a:r>
              <a:rPr lang="en-GB" dirty="0" smtClean="0"/>
              <a:t>Recognize if the estimate is coming from a pessimist or optimist.</a:t>
            </a:r>
          </a:p>
          <a:p>
            <a:pPr lvl="1"/>
            <a:r>
              <a:rPr lang="en-GB" dirty="0" smtClean="0"/>
              <a:t>Analogous estimates.</a:t>
            </a:r>
          </a:p>
          <a:p>
            <a:pPr lvl="1"/>
            <a:r>
              <a:rPr lang="en-GB" dirty="0" smtClean="0"/>
              <a:t>Parametric estimates. </a:t>
            </a:r>
          </a:p>
          <a:p>
            <a:pPr lvl="1"/>
            <a:r>
              <a:rPr lang="en-GB" dirty="0" smtClean="0"/>
              <a:t>Make an educated guess.</a:t>
            </a:r>
          </a:p>
          <a:p>
            <a:pPr lvl="1"/>
            <a:endParaRPr lang="en-GB" dirty="0"/>
          </a:p>
        </p:txBody>
      </p:sp>
    </p:spTree>
    <p:extLst>
      <p:ext uri="{BB962C8B-B14F-4D97-AF65-F5344CB8AC3E}">
        <p14:creationId xmlns:p14="http://schemas.microsoft.com/office/powerpoint/2010/main" val="274478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Compromise between best and worst case.</a:t>
            </a:r>
            <a:endParaRPr lang="en-GB" dirty="0"/>
          </a:p>
        </p:txBody>
      </p:sp>
      <p:sp>
        <p:nvSpPr>
          <p:cNvPr id="3" name="Content Placeholder 2"/>
          <p:cNvSpPr>
            <a:spLocks noGrp="1"/>
          </p:cNvSpPr>
          <p:nvPr>
            <p:ph idx="1"/>
          </p:nvPr>
        </p:nvSpPr>
        <p:spPr/>
        <p:txBody>
          <a:bodyPr/>
          <a:lstStyle/>
          <a:p>
            <a:r>
              <a:rPr lang="en-GB" dirty="0" smtClean="0"/>
              <a:t>The results couldn’t be always extreme. (flawless execution or major disaster)</a:t>
            </a:r>
          </a:p>
          <a:p>
            <a:r>
              <a:rPr lang="en-GB" dirty="0" smtClean="0"/>
              <a:t>The best approach is to establish compromise between the two, where you estimate following</a:t>
            </a:r>
          </a:p>
          <a:p>
            <a:pPr lvl="1"/>
            <a:r>
              <a:rPr lang="en-GB" dirty="0" smtClean="0"/>
              <a:t>The optimistic estimates.</a:t>
            </a:r>
          </a:p>
          <a:p>
            <a:pPr lvl="1"/>
            <a:r>
              <a:rPr lang="en-GB" dirty="0" smtClean="0"/>
              <a:t>The most likely estimate.</a:t>
            </a:r>
          </a:p>
          <a:p>
            <a:pPr lvl="1"/>
            <a:r>
              <a:rPr lang="en-GB" dirty="0" smtClean="0"/>
              <a:t>The pessimist estimate.</a:t>
            </a:r>
          </a:p>
          <a:p>
            <a:pPr marL="0" indent="0">
              <a:buNone/>
            </a:pPr>
            <a:endParaRPr lang="en-GB" dirty="0" smtClean="0"/>
          </a:p>
          <a:p>
            <a:pPr marL="0" indent="0">
              <a:buNone/>
            </a:pPr>
            <a:endParaRPr lang="en-GB" dirty="0"/>
          </a:p>
          <a:p>
            <a:pPr marL="0" indent="0" algn="ctr">
              <a:buNone/>
            </a:pPr>
            <a:r>
              <a:rPr lang="en-GB" dirty="0" smtClean="0"/>
              <a:t>PERT provides the mechanics for estimating all three.</a:t>
            </a:r>
          </a:p>
        </p:txBody>
      </p:sp>
    </p:spTree>
    <p:extLst>
      <p:ext uri="{BB962C8B-B14F-4D97-AF65-F5344CB8AC3E}">
        <p14:creationId xmlns:p14="http://schemas.microsoft.com/office/powerpoint/2010/main" val="287948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PERT (Program Evaluation Review Technique) </a:t>
            </a:r>
            <a:endParaRPr lang="en-GB" dirty="0"/>
          </a:p>
        </p:txBody>
      </p:sp>
    </p:spTree>
    <p:extLst>
      <p:ext uri="{BB962C8B-B14F-4D97-AF65-F5344CB8AC3E}">
        <p14:creationId xmlns:p14="http://schemas.microsoft.com/office/powerpoint/2010/main" val="2002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PERT Chart?</a:t>
            </a:r>
            <a:endParaRPr lang="en-GB" dirty="0"/>
          </a:p>
        </p:txBody>
      </p:sp>
      <p:sp>
        <p:nvSpPr>
          <p:cNvPr id="3" name="Content Placeholder 2"/>
          <p:cNvSpPr>
            <a:spLocks noGrp="1"/>
          </p:cNvSpPr>
          <p:nvPr>
            <p:ph idx="1"/>
          </p:nvPr>
        </p:nvSpPr>
        <p:spPr/>
        <p:txBody>
          <a:bodyPr/>
          <a:lstStyle/>
          <a:p>
            <a:r>
              <a:rPr lang="en-US" dirty="0"/>
              <a:t>A PERT chart, sometimes called a PERT diagram, is a project management tool used to schedule, organize and coordinate tasks within a project</a:t>
            </a:r>
            <a:r>
              <a:rPr lang="en-US" dirty="0" smtClean="0"/>
              <a:t>.</a:t>
            </a:r>
          </a:p>
          <a:p>
            <a:r>
              <a:rPr lang="en-US" dirty="0"/>
              <a:t>The PERT chart template uses nodes -- drawn as rectangles or circles -- to represent events and milestones throughout the project</a:t>
            </a:r>
            <a:r>
              <a:rPr lang="en-US" dirty="0" smtClean="0"/>
              <a:t>.</a:t>
            </a:r>
          </a:p>
          <a:p>
            <a:r>
              <a:rPr lang="en-US" dirty="0"/>
              <a:t>The nodes are connected by vectors -- drawn as lines -- which represent the various tasks that need to be completed</a:t>
            </a:r>
            <a:r>
              <a:rPr lang="en-US" dirty="0" smtClean="0"/>
              <a:t>.</a:t>
            </a:r>
          </a:p>
          <a:p>
            <a:pPr marL="0" indent="0">
              <a:buNone/>
            </a:pPr>
            <a:endParaRPr lang="en-US" dirty="0"/>
          </a:p>
          <a:p>
            <a:pPr marL="0" indent="0">
              <a:buNone/>
            </a:pPr>
            <a:endParaRPr lang="en-GB" dirty="0"/>
          </a:p>
        </p:txBody>
      </p:sp>
      <p:sp>
        <p:nvSpPr>
          <p:cNvPr id="4" name="Rectangle 3"/>
          <p:cNvSpPr/>
          <p:nvPr/>
        </p:nvSpPr>
        <p:spPr>
          <a:xfrm>
            <a:off x="3359888" y="4550735"/>
            <a:ext cx="701749" cy="361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4827181" y="4274288"/>
            <a:ext cx="786810" cy="361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805916" y="5082363"/>
            <a:ext cx="829340" cy="382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624175" y="4550735"/>
            <a:ext cx="765544" cy="361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p:nvPr/>
        </p:nvCxnSpPr>
        <p:spPr>
          <a:xfrm flipV="1">
            <a:off x="4061637" y="4550735"/>
            <a:ext cx="744279" cy="85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061637" y="4635795"/>
            <a:ext cx="744279" cy="637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635256" y="4550735"/>
            <a:ext cx="988919" cy="85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635256" y="4635795"/>
            <a:ext cx="988919" cy="680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888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0306FE-3C13-447E-86EE-A14EA9341C8A}">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E7F4E112-810E-4A37-A8B2-3B5DDE771497}">
  <ds:schemaRefs>
    <ds:schemaRef ds:uri="http://schemas.microsoft.com/sharepoint/v3/contenttype/forms"/>
  </ds:schemaRefs>
</ds:datastoreItem>
</file>

<file path=customXml/itemProps3.xml><?xml version="1.0" encoding="utf-8"?>
<ds:datastoreItem xmlns:ds="http://schemas.openxmlformats.org/officeDocument/2006/customXml" ds:itemID="{489A431E-722E-4593-BF48-1C42686E47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 design</Template>
  <TotalTime>0</TotalTime>
  <Words>1124</Words>
  <Application>Microsoft Office PowerPoint</Application>
  <PresentationFormat>Widescreen</PresentationFormat>
  <Paragraphs>115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3</vt:lpstr>
      <vt:lpstr>Wisp</vt:lpstr>
      <vt:lpstr>Estimating the Schedule of Work</vt:lpstr>
      <vt:lpstr>What is Scheduling when it comes to Project Management?</vt:lpstr>
      <vt:lpstr>Steps in Creating a Schedule Sequentially</vt:lpstr>
      <vt:lpstr>PowerPoint Presentation</vt:lpstr>
      <vt:lpstr>PowerPoint Presentation</vt:lpstr>
      <vt:lpstr>Estimating the Duration of Activities</vt:lpstr>
      <vt:lpstr>A Compromise between best and worst case.</vt:lpstr>
      <vt:lpstr>PERT (Program Evaluation Review Technique) </vt:lpstr>
      <vt:lpstr>What is PERT Chart?</vt:lpstr>
      <vt:lpstr>How is it helpful for Project Manager</vt:lpstr>
      <vt:lpstr>Terminologies used in PERT Chart</vt:lpstr>
      <vt:lpstr>Terminologies used in PERT chart</vt:lpstr>
      <vt:lpstr>Terminologies </vt:lpstr>
      <vt:lpstr>How PERT chart works?</vt:lpstr>
      <vt:lpstr>It could be as complex as this</vt:lpstr>
      <vt:lpstr>How do we create it?</vt:lpstr>
      <vt:lpstr>STEP 1</vt:lpstr>
      <vt:lpstr>STEP 1</vt:lpstr>
      <vt:lpstr>STEP 2</vt:lpstr>
      <vt:lpstr>STEP 3</vt:lpstr>
      <vt:lpstr>STEP 4 </vt:lpstr>
      <vt:lpstr>STEP 5</vt:lpstr>
      <vt:lpstr>Last words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2020-04-08T07:38:50Z</dcterms:created>
  <dcterms:modified xsi:type="dcterms:W3CDTF">2020-05-02T10:47:46Z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