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92" r:id="rId3"/>
    <p:sldId id="258" r:id="rId4"/>
    <p:sldId id="293" r:id="rId5"/>
    <p:sldId id="257" r:id="rId6"/>
    <p:sldId id="260" r:id="rId7"/>
    <p:sldId id="261" r:id="rId8"/>
    <p:sldId id="262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71A40-6F4F-4324-A415-16F5EA0F7392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238D2-E4CC-4270-BA93-1B301D5A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91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usinessdictionary.com/definition/provision.html" TargetMode="External"/><Relationship Id="rId3" Type="http://schemas.openxmlformats.org/officeDocument/2006/relationships/hyperlink" Target="http://www.businessdictionary.com/definition/common-law.html" TargetMode="External"/><Relationship Id="rId7" Type="http://schemas.openxmlformats.org/officeDocument/2006/relationships/hyperlink" Target="http://www.businessdictionary.com/definition/statute.html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businessdictionary.com/definition/interpreter.html" TargetMode="External"/><Relationship Id="rId5" Type="http://schemas.openxmlformats.org/officeDocument/2006/relationships/hyperlink" Target="http://www.businessdictionary.com/definition/court.html" TargetMode="External"/><Relationship Id="rId10" Type="http://schemas.openxmlformats.org/officeDocument/2006/relationships/hyperlink" Target="http://www.businessdictionary.com/definition/case.html" TargetMode="External"/><Relationship Id="rId4" Type="http://schemas.openxmlformats.org/officeDocument/2006/relationships/hyperlink" Target="http://www.businessdictionary.com/definition/judgment.html" TargetMode="External"/><Relationship Id="rId9" Type="http://schemas.openxmlformats.org/officeDocument/2006/relationships/hyperlink" Target="http://www.businessdictionary.com/definition/constitution.html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Stakeholder:a</a:t>
            </a:r>
            <a:r>
              <a:rPr lang="en-US" dirty="0" smtClean="0"/>
              <a:t> person, group, organization, member or system who affects or can be affected by an organization's actions</a:t>
            </a:r>
          </a:p>
          <a:p>
            <a:r>
              <a:rPr lang="en-US" dirty="0" err="1" smtClean="0"/>
              <a:t>Rigour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1475A-519D-4D91-90DB-BF9C21FE4A8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Grade A: recommendation based on </a:t>
            </a:r>
            <a:r>
              <a:rPr lang="en-US" dirty="0" err="1" smtClean="0"/>
              <a:t>atleast</a:t>
            </a:r>
            <a:r>
              <a:rPr lang="en-US" dirty="0" smtClean="0"/>
              <a:t> one RCT,   C</a:t>
            </a:r>
            <a:r>
              <a:rPr lang="en-US" baseline="0" dirty="0" smtClean="0"/>
              <a:t> : based on clinical experience /expert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238D2-E4CC-4270-BA93-1B301D5AC0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93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i="1" dirty="0" smtClean="0"/>
              <a:t>practitioner</a:t>
            </a:r>
            <a:r>
              <a:rPr lang="en-US" dirty="0" smtClean="0"/>
              <a:t> is someone who engages in an occupation, profession, religion, or way of life.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238D2-E4CC-4270-BA93-1B301D5AC0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29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Law:</a:t>
            </a:r>
            <a:r>
              <a:rPr lang="en-US" dirty="0" err="1" smtClean="0"/>
              <a:t>Part</a:t>
            </a:r>
            <a:r>
              <a:rPr lang="en-US" dirty="0" smtClean="0"/>
              <a:t> of </a:t>
            </a:r>
            <a:r>
              <a:rPr lang="en-US" dirty="0" smtClean="0">
                <a:hlinkClick r:id="rId3"/>
              </a:rPr>
              <a:t>common law</a:t>
            </a:r>
            <a:r>
              <a:rPr lang="en-US" dirty="0" smtClean="0"/>
              <a:t>, consisting of </a:t>
            </a:r>
            <a:r>
              <a:rPr lang="en-US" dirty="0" smtClean="0">
                <a:hlinkClick r:id="rId4"/>
              </a:rPr>
              <a:t>judgments</a:t>
            </a:r>
            <a:r>
              <a:rPr lang="en-US" dirty="0" smtClean="0"/>
              <a:t> given by higher (appellate) </a:t>
            </a:r>
            <a:r>
              <a:rPr lang="en-US" dirty="0" smtClean="0">
                <a:hlinkClick r:id="rId5"/>
              </a:rPr>
              <a:t>courts</a:t>
            </a:r>
            <a:r>
              <a:rPr lang="en-US" dirty="0" smtClean="0"/>
              <a:t> in </a:t>
            </a:r>
            <a:r>
              <a:rPr lang="en-US" dirty="0" smtClean="0">
                <a:hlinkClick r:id="rId6"/>
              </a:rPr>
              <a:t>interpreting</a:t>
            </a:r>
            <a:r>
              <a:rPr lang="en-US" dirty="0" smtClean="0"/>
              <a:t> the </a:t>
            </a:r>
            <a:r>
              <a:rPr lang="en-US" dirty="0" smtClean="0">
                <a:hlinkClick r:id="rId7"/>
              </a:rPr>
              <a:t>statutes</a:t>
            </a:r>
            <a:r>
              <a:rPr lang="en-US" dirty="0" smtClean="0"/>
              <a:t> (or the </a:t>
            </a:r>
            <a:r>
              <a:rPr lang="en-US" dirty="0" smtClean="0">
                <a:hlinkClick r:id="rId8"/>
              </a:rPr>
              <a:t>provisions</a:t>
            </a:r>
            <a:r>
              <a:rPr lang="en-US" dirty="0" smtClean="0"/>
              <a:t> of a </a:t>
            </a:r>
            <a:r>
              <a:rPr lang="en-US" dirty="0" smtClean="0">
                <a:hlinkClick r:id="rId9"/>
              </a:rPr>
              <a:t>constitution</a:t>
            </a:r>
            <a:r>
              <a:rPr lang="en-US" dirty="0" smtClean="0"/>
              <a:t>) applicable in </a:t>
            </a:r>
            <a:r>
              <a:rPr lang="en-US" dirty="0" smtClean="0">
                <a:hlinkClick r:id="rId10"/>
              </a:rPr>
              <a:t>cases</a:t>
            </a:r>
            <a:r>
              <a:rPr lang="en-US" dirty="0" smtClean="0"/>
              <a:t> brought before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238D2-E4CC-4270-BA93-1B301D5AC0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51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Systematically  developed statements  that  assist 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parajita" pitchFamily="34" charset="0"/>
              </a:rPr>
              <a:t>practitioner and patient decisions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about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appropriate  health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parajita" pitchFamily="34" charset="0"/>
              </a:rPr>
              <a:t>specific circumstances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1475A-519D-4D91-90DB-BF9C21FE4A8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They concluded that expertise was needed for conducting systematic reviews, synthesizing the evidence and developing valid guidelines.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1475A-519D-4D91-90DB-BF9C21FE4A8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45571F7-C85D-4F3D-9839-BCB4C0D2E47D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25377F-296D-48BA-AF44-790A1F804A32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71F7-C85D-4F3D-9839-BCB4C0D2E47D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5377F-296D-48BA-AF44-790A1F804A32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71F7-C85D-4F3D-9839-BCB4C0D2E47D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5377F-296D-48BA-AF44-790A1F804A32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71F7-C85D-4F3D-9839-BCB4C0D2E47D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5377F-296D-48BA-AF44-790A1F804A3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71F7-C85D-4F3D-9839-BCB4C0D2E47D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5377F-296D-48BA-AF44-790A1F804A3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71F7-C85D-4F3D-9839-BCB4C0D2E47D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5377F-296D-48BA-AF44-790A1F804A3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71F7-C85D-4F3D-9839-BCB4C0D2E47D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5377F-296D-48BA-AF44-790A1F804A32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71F7-C85D-4F3D-9839-BCB4C0D2E47D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5377F-296D-48BA-AF44-790A1F804A32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71F7-C85D-4F3D-9839-BCB4C0D2E47D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5377F-296D-48BA-AF44-790A1F804A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71F7-C85D-4F3D-9839-BCB4C0D2E47D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5377F-296D-48BA-AF44-790A1F804A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71F7-C85D-4F3D-9839-BCB4C0D2E47D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5377F-296D-48BA-AF44-790A1F804A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45571F7-C85D-4F3D-9839-BCB4C0D2E47D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725377F-296D-48BA-AF44-790A1F804A3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E:\EBP &amp; PP\EBP\pics\images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7582" y="914400"/>
            <a:ext cx="6934200" cy="51939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170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 case of available high quality evidence If Professional does not use it ,may be there are legal issues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There is little case law in relation to the use (or not) of clinical guidelines</a:t>
            </a:r>
          </a:p>
          <a:p>
            <a:r>
              <a:rPr lang="en-US" sz="2800" dirty="0" smtClean="0"/>
              <a:t>In US where medical sues are more ,Clinical guidelines play pivotal/relevant  role, in proof of negligence is ,in 7 % of cases.</a:t>
            </a:r>
          </a:p>
          <a:p>
            <a:r>
              <a:rPr lang="en-US" sz="2800" dirty="0" smtClean="0"/>
              <a:t>Despite an explosion of clinical guideline development since the 1990s, it appears that the courts are more likely to focus on the </a:t>
            </a:r>
            <a:r>
              <a:rPr lang="en-US" sz="2800" b="1" i="1" dirty="0" smtClean="0">
                <a:solidFill>
                  <a:srgbClr val="FF0000"/>
                </a:solidFill>
              </a:rPr>
              <a:t>facts of the case</a:t>
            </a:r>
            <a:r>
              <a:rPr lang="en-US" sz="2800" b="1" i="1" dirty="0" smtClean="0"/>
              <a:t> </a:t>
            </a:r>
            <a:r>
              <a:rPr lang="en-US" sz="2800" dirty="0" smtClean="0"/>
              <a:t>than refer to clinical guidelines (</a:t>
            </a:r>
            <a:r>
              <a:rPr lang="en-US" sz="2800" dirty="0" err="1" smtClean="0"/>
              <a:t>Samanta</a:t>
            </a:r>
            <a:r>
              <a:rPr lang="en-US" sz="2800" dirty="0" smtClean="0"/>
              <a:t> et al 2003).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2493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4000" dirty="0" smtClean="0"/>
              <a:t>CAN THERE BE CONTRADICTION BETWEEN PROFESSIONAL JUDGEMENT of Practitioner regarding particular patient </a:t>
            </a:r>
          </a:p>
          <a:p>
            <a:pPr>
              <a:buNone/>
            </a:pPr>
            <a:r>
              <a:rPr lang="en-US" sz="4000" dirty="0" smtClean="0"/>
              <a:t>   AND RECOMMENDATIONS IN CLINICAL GUIDELINES </a:t>
            </a:r>
          </a:p>
          <a:p>
            <a:pPr>
              <a:buNone/>
            </a:pPr>
            <a:r>
              <a:rPr lang="en-US" sz="4000" dirty="0" smtClean="0"/>
              <a:t>?     ?        ?        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0499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There has been no suggestion that the presence of a clinical guideline takes away the responsibility of the practitioner for using professional judgement in relation to a particular patient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1526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user of clinical guidelines will not accept recommendations at face value, but will first consider their relevance and acceptability for any individual patient (Mann 1996)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3888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</a:t>
            </a:r>
            <a:r>
              <a:rPr lang="en-US" sz="3600" dirty="0" smtClean="0"/>
              <a:t>ourts seem to take the view that the status of clinical guidelines is secondary to the reasonableness of a group of respected health professionals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6130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*‘</a:t>
            </a:r>
            <a:r>
              <a:rPr lang="en-US" dirty="0" err="1" smtClean="0"/>
              <a:t>Bolam</a:t>
            </a:r>
            <a:r>
              <a:rPr lang="en-US" dirty="0" smtClean="0"/>
              <a:t> test’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derived from a legal ruling in 1957,in the case of </a:t>
            </a:r>
            <a:r>
              <a:rPr lang="en-US" sz="3200" i="1" dirty="0" err="1" smtClean="0"/>
              <a:t>Bolam</a:t>
            </a:r>
            <a:r>
              <a:rPr lang="en-US" sz="3200" i="1" dirty="0" smtClean="0"/>
              <a:t> v. </a:t>
            </a:r>
            <a:r>
              <a:rPr lang="en-US" sz="3200" i="1" dirty="0" err="1" smtClean="0"/>
              <a:t>Friern</a:t>
            </a:r>
            <a:r>
              <a:rPr lang="en-US" sz="3200" i="1" dirty="0" smtClean="0"/>
              <a:t> Hospital Management Committee</a:t>
            </a:r>
          </a:p>
          <a:p>
            <a:r>
              <a:rPr lang="en-US" sz="3200" dirty="0" smtClean="0"/>
              <a:t>‘a doctor will not be guilty of negligence if he has acted in accordance with a practice accepted as proper by a responsible body of    medical men skilled in that particular art’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3873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the test also recognizes that there can be more than one school of thought, so doctors can often defense a charge of negligence by claiming to conform to the practice of another body of responsible doctors (Hurwitz 1999)</a:t>
            </a:r>
          </a:p>
          <a:p>
            <a:endParaRPr lang="en-US" sz="3600" dirty="0" smtClean="0"/>
          </a:p>
          <a:p>
            <a:r>
              <a:rPr lang="en-US" sz="3600" dirty="0" smtClean="0"/>
              <a:t>Cont……………..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4033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E:\EBP &amp; PP\EBP\pics\images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1000"/>
            <a:ext cx="8458200" cy="63354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266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sz="4800" dirty="0" smtClean="0">
                <a:latin typeface="+mj-lt"/>
              </a:rPr>
              <a:t>  Systematically  developed statements  that  assist  </a:t>
            </a:r>
            <a:r>
              <a:rPr lang="en-US" sz="4800" dirty="0" smtClean="0">
                <a:latin typeface="+mj-lt"/>
                <a:cs typeface="Aparajita" pitchFamily="34" charset="0"/>
              </a:rPr>
              <a:t>practitioner and patient decisions</a:t>
            </a:r>
            <a:r>
              <a:rPr lang="en-US" sz="4800" dirty="0" smtClean="0">
                <a:latin typeface="+mj-lt"/>
              </a:rPr>
              <a:t> about appropriate  health for </a:t>
            </a:r>
            <a:r>
              <a:rPr lang="en-US" sz="4800" dirty="0" smtClean="0">
                <a:latin typeface="+mj-lt"/>
                <a:cs typeface="Aparajita" pitchFamily="34" charset="0"/>
              </a:rPr>
              <a:t>specific </a:t>
            </a:r>
            <a:r>
              <a:rPr lang="en-US" sz="3600" dirty="0" smtClean="0">
                <a:latin typeface="+mj-lt"/>
                <a:cs typeface="Aparajita" pitchFamily="34" charset="0"/>
              </a:rPr>
              <a:t>circumstances</a:t>
            </a:r>
            <a:endParaRPr lang="en-US" sz="3600" dirty="0" smtClean="0">
              <a:latin typeface="+mj-lt"/>
            </a:endParaRPr>
          </a:p>
          <a:p>
            <a:pPr>
              <a:buNone/>
            </a:pP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5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previous Lectures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LEGAL IMPLICATIONS</a:t>
            </a:r>
          </a:p>
          <a:p>
            <a:r>
              <a:rPr lang="en-US" dirty="0" smtClean="0"/>
              <a:t>In US where medical sues are more ,Clinical guidelines play pivotal/relevant  role, in proof of negligence is ,in 7 % of cases.</a:t>
            </a:r>
          </a:p>
          <a:p>
            <a:r>
              <a:rPr lang="en-US" dirty="0" smtClean="0"/>
              <a:t>Despite an explosion of clinical guideline development since the 1990s, it appears that the courts are more likely to focus on the </a:t>
            </a:r>
            <a:r>
              <a:rPr lang="en-US" sz="4800" b="1" i="1" dirty="0" smtClean="0"/>
              <a:t>facts of the case</a:t>
            </a:r>
            <a:r>
              <a:rPr lang="en-US" b="1" i="1" dirty="0" smtClean="0"/>
              <a:t> </a:t>
            </a:r>
            <a:r>
              <a:rPr lang="en-US" dirty="0" smtClean="0"/>
              <a:t>than refer to clinical guidelines </a:t>
            </a:r>
          </a:p>
          <a:p>
            <a:pPr>
              <a:buNone/>
            </a:pPr>
            <a:r>
              <a:rPr lang="en-US" dirty="0" smtClean="0"/>
              <a:t>   (</a:t>
            </a:r>
            <a:r>
              <a:rPr lang="en-US" dirty="0" err="1" smtClean="0"/>
              <a:t>Samanta</a:t>
            </a:r>
            <a:r>
              <a:rPr lang="en-US" dirty="0" smtClean="0"/>
              <a:t> et al 2003).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9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E:\EBP &amp; PP\EBP\pics\9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33400"/>
            <a:ext cx="3357513" cy="2514894"/>
          </a:xfrm>
          <a:prstGeom prst="rect">
            <a:avLst/>
          </a:prstGeom>
          <a:noFill/>
        </p:spPr>
      </p:pic>
      <p:pic>
        <p:nvPicPr>
          <p:cNvPr id="5" name="Picture 2" descr="E:\EBP &amp; PP\EBP\pics\images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7113" y="533400"/>
            <a:ext cx="3657600" cy="2423532"/>
          </a:xfrm>
          <a:prstGeom prst="rect">
            <a:avLst/>
          </a:prstGeom>
          <a:noFill/>
        </p:spPr>
      </p:pic>
      <p:pic>
        <p:nvPicPr>
          <p:cNvPr id="6" name="Picture 2" descr="E:\EBP &amp; PP\EBP\pics\images54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133600" y="3048294"/>
            <a:ext cx="2143125" cy="2133600"/>
          </a:xfrm>
          <a:prstGeom prst="rect">
            <a:avLst/>
          </a:prstGeom>
          <a:noFill/>
        </p:spPr>
      </p:pic>
      <p:pic>
        <p:nvPicPr>
          <p:cNvPr id="7" name="Picture 2" descr="E:\EBP &amp; PP\EBP\pics\clarityOcean_Clarity_Magnifi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2943077"/>
            <a:ext cx="3662313" cy="2489228"/>
          </a:xfrm>
          <a:prstGeom prst="rect">
            <a:avLst/>
          </a:prstGeom>
          <a:noFill/>
        </p:spPr>
      </p:pic>
      <p:pic>
        <p:nvPicPr>
          <p:cNvPr id="8" name="Picture 2" descr="E:\EBP &amp; PP\EBP\pics\images8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709" y="3048294"/>
            <a:ext cx="2057400" cy="1747499"/>
          </a:xfrm>
          <a:prstGeom prst="rect">
            <a:avLst/>
          </a:prstGeom>
          <a:noFill/>
        </p:spPr>
      </p:pic>
      <p:pic>
        <p:nvPicPr>
          <p:cNvPr id="9" name="Picture 2" descr="E:\EBP &amp; PP\EBP\pics\medical_journa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42938" y="4788866"/>
            <a:ext cx="1981200" cy="21099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544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previous Lectures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Courts seem to take the view that the </a:t>
            </a:r>
            <a:r>
              <a:rPr lang="en-US" sz="4000" b="1" dirty="0" smtClean="0">
                <a:latin typeface="Bradley Hand ITC" pitchFamily="66" charset="0"/>
              </a:rPr>
              <a:t>status of clinical guidelines is secondary to the reasonableness of a group of respected health professionals</a:t>
            </a:r>
          </a:p>
          <a:p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1662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Bolam</a:t>
            </a:r>
            <a:r>
              <a:rPr lang="en-US" dirty="0" smtClean="0"/>
              <a:t>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dirty="0" smtClean="0"/>
              <a:t>‘a doctor will not be guilty of negligence if he has acted in accordance with a practice accepted </a:t>
            </a:r>
            <a:r>
              <a:rPr lang="en-US" sz="4800" b="1" dirty="0" smtClean="0"/>
              <a:t>as proper</a:t>
            </a:r>
            <a:r>
              <a:rPr lang="en-US" sz="4000" dirty="0" smtClean="0"/>
              <a:t> by a </a:t>
            </a:r>
            <a:r>
              <a:rPr lang="en-US" sz="4400" b="1" dirty="0" smtClean="0"/>
              <a:t>responsible body of  medical men</a:t>
            </a:r>
            <a:r>
              <a:rPr lang="en-US" sz="4400" dirty="0" smtClean="0"/>
              <a:t> </a:t>
            </a:r>
          </a:p>
          <a:p>
            <a:pPr>
              <a:buNone/>
            </a:pPr>
            <a:r>
              <a:rPr lang="en-US" sz="4000" b="1" i="1" dirty="0" smtClean="0">
                <a:latin typeface="Bradley Hand ITC" pitchFamily="66" charset="0"/>
              </a:rPr>
              <a:t>skilled   in   that   particular   art’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3654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</a:t>
            </a:r>
            <a:endParaRPr lang="en-US" dirty="0"/>
          </a:p>
        </p:txBody>
      </p:sp>
      <p:pic>
        <p:nvPicPr>
          <p:cNvPr id="1026" name="Picture 2" descr="E:\EBP &amp; PP\EBP\pics\bc-injury-law-question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535705"/>
            <a:ext cx="6606581" cy="47126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651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 issues in relation to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If a clinical guideline is available, but the recommendations are not followed, an explanation of </a:t>
            </a:r>
            <a:r>
              <a:rPr lang="en-US" sz="3600" b="1" i="1" dirty="0" smtClean="0">
                <a:latin typeface="Bradley Hand ITC" pitchFamily="66" charset="0"/>
              </a:rPr>
              <a:t>the rationale for the variance should be    documented.</a:t>
            </a:r>
          </a:p>
          <a:p>
            <a:endParaRPr lang="en-US" sz="3600" b="1" i="1" dirty="0" smtClean="0">
              <a:latin typeface="Bradley Hand ITC" pitchFamily="66" charset="0"/>
            </a:endParaRPr>
          </a:p>
          <a:p>
            <a:r>
              <a:rPr lang="en-US" sz="3600" b="1" i="1" dirty="0" smtClean="0">
                <a:latin typeface="Bradley Hand ITC" pitchFamily="66" charset="0"/>
              </a:rPr>
              <a:t> </a:t>
            </a:r>
            <a:r>
              <a:rPr lang="en-US" sz="3600" b="1" i="1" u="sng" dirty="0" smtClean="0">
                <a:latin typeface="Bradley Hand ITC" pitchFamily="66" charset="0"/>
              </a:rPr>
              <a:t>Time Frame</a:t>
            </a:r>
          </a:p>
          <a:p>
            <a:pPr>
              <a:buNone/>
            </a:pPr>
            <a:endParaRPr lang="en-US" sz="3600" i="1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11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MNA\Pictures\521994_510851672298190_242008055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06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943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REFLECTIONS ON THE FUTURE OF GUIDELINE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u="sng" dirty="0" smtClean="0"/>
              <a:t>Who should Develop Guidelines</a:t>
            </a:r>
            <a:r>
              <a:rPr lang="en-US" sz="4000" dirty="0" smtClean="0"/>
              <a:t>?</a:t>
            </a:r>
          </a:p>
          <a:p>
            <a:pPr>
              <a:buNone/>
            </a:pPr>
            <a:r>
              <a:rPr lang="en-US" sz="4000" dirty="0" smtClean="0"/>
              <a:t>   </a:t>
            </a:r>
          </a:p>
          <a:p>
            <a:pPr>
              <a:buNone/>
            </a:pPr>
            <a:endParaRPr lang="en-US" sz="4000" dirty="0" smtClean="0"/>
          </a:p>
          <a:p>
            <a:pPr>
              <a:buNone/>
            </a:pPr>
            <a:r>
              <a:rPr lang="en-US" sz="4000" dirty="0" err="1" smtClean="0"/>
              <a:t>Grimshaw</a:t>
            </a:r>
            <a:r>
              <a:rPr lang="en-US" sz="4000" dirty="0" smtClean="0"/>
              <a:t> et al (1995) observed that the development of valid guidelines requires </a:t>
            </a:r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</a:rPr>
              <a:t>considerable  Resources. </a:t>
            </a:r>
          </a:p>
        </p:txBody>
      </p:sp>
    </p:spTree>
    <p:extLst>
      <p:ext uri="{BB962C8B-B14F-4D97-AF65-F5344CB8AC3E}">
        <p14:creationId xmlns:p14="http://schemas.microsoft.com/office/powerpoint/2010/main" val="80274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/>
              <a:t>They argued for </a:t>
            </a:r>
            <a:r>
              <a:rPr lang="en-US" sz="2800" dirty="0" smtClean="0">
                <a:latin typeface="Arial Black" pitchFamily="34" charset="0"/>
              </a:rPr>
              <a:t>greater co-ordination nationally on guideline development,</a:t>
            </a:r>
            <a:r>
              <a:rPr lang="en-US" sz="2800" dirty="0" smtClean="0"/>
              <a:t> to avoid duplication, and felt that national </a:t>
            </a:r>
            <a:r>
              <a:rPr lang="en-US" sz="2800" dirty="0" err="1" smtClean="0"/>
              <a:t>programmes</a:t>
            </a:r>
            <a:r>
              <a:rPr lang="en-US" sz="2800" dirty="0" smtClean="0"/>
              <a:t> would reduce the costs of local guideline development.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Expertise</a:t>
            </a:r>
          </a:p>
          <a:p>
            <a:r>
              <a:rPr lang="en-US" dirty="0" smtClean="0"/>
              <a:t>Implementing</a:t>
            </a:r>
          </a:p>
          <a:p>
            <a:r>
              <a:rPr lang="en-US" dirty="0" smtClean="0"/>
              <a:t>+ barrier to applicability issues at local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31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Collaboration in Guideline development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Existing Systematic reviews</a:t>
            </a:r>
          </a:p>
          <a:p>
            <a:r>
              <a:rPr lang="en-US" sz="3200" dirty="0" smtClean="0"/>
              <a:t>Collaboration b/w Systematic reviewers &amp; guideline developers</a:t>
            </a:r>
          </a:p>
          <a:p>
            <a:pPr>
              <a:buNone/>
            </a:pPr>
            <a:r>
              <a:rPr lang="en-US" sz="3200" dirty="0" smtClean="0"/>
              <a:t>sharing common methodologies, problems and solutions, and also to </a:t>
            </a:r>
            <a:r>
              <a:rPr lang="en-US" sz="3200" dirty="0" smtClean="0">
                <a:solidFill>
                  <a:srgbClr val="FF0000"/>
                </a:solidFill>
              </a:rPr>
              <a:t>share actual reviews</a:t>
            </a:r>
            <a:r>
              <a:rPr lang="en-US" sz="3200" dirty="0" smtClean="0"/>
              <a:t>, to avoid duplication.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5780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99247" y="2057401"/>
            <a:ext cx="7745505" cy="4068762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there should be a database of evidence </a:t>
            </a:r>
            <a:r>
              <a:rPr lang="en-US" sz="3200" dirty="0" smtClean="0"/>
              <a:t>tables available </a:t>
            </a:r>
            <a:r>
              <a:rPr lang="en-US" sz="3200" dirty="0" smtClean="0"/>
              <a:t>that both systematic reviewers and guideline developers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In the Netherlands, partnerships are already established between the Dutch Cochrane Centre and guideline centre and developers can access.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4467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Collaboration in guideline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International collaboration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 </a:t>
            </a:r>
            <a:r>
              <a:rPr lang="en-US" sz="2800" dirty="0" smtClean="0"/>
              <a:t>a way of avoiding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 </a:t>
            </a:r>
            <a:r>
              <a:rPr lang="en-US" sz="2800" dirty="0" smtClean="0">
                <a:latin typeface="Arial Black" pitchFamily="34" charset="0"/>
              </a:rPr>
              <a:t>Duplication</a:t>
            </a:r>
            <a:r>
              <a:rPr lang="en-US" sz="2800" dirty="0" smtClean="0"/>
              <a:t> </a:t>
            </a:r>
            <a:r>
              <a:rPr lang="en-US" sz="2800" dirty="0" smtClean="0"/>
              <a:t>and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smtClean="0">
                <a:latin typeface="Arial Black" pitchFamily="34" charset="0"/>
              </a:rPr>
              <a:t>utility of unnecessary resource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pPr>
              <a:buFont typeface="Wingdings" pitchFamily="2" charset="2"/>
              <a:buChar char="q"/>
            </a:pPr>
            <a:r>
              <a:rPr lang="en-US" sz="2800" i="1" u="sng" dirty="0" smtClean="0"/>
              <a:t>Problem of generalized applicability…</a:t>
            </a:r>
          </a:p>
          <a:p>
            <a:pPr>
              <a:buNone/>
            </a:pPr>
            <a:r>
              <a:rPr lang="en-US" sz="2800" dirty="0" smtClean="0"/>
              <a:t>Evidence reviews to be shared across countries</a:t>
            </a:r>
          </a:p>
          <a:p>
            <a:pPr>
              <a:buNone/>
            </a:pPr>
            <a:r>
              <a:rPr lang="en-US" sz="2800" dirty="0" smtClean="0"/>
              <a:t>Netherland &amp; UK…future </a:t>
            </a:r>
            <a:r>
              <a:rPr lang="en-US" sz="2800" dirty="0" err="1" smtClean="0"/>
              <a:t>collab</a:t>
            </a:r>
            <a:r>
              <a:rPr lang="en-US" sz="2800" dirty="0" smtClean="0"/>
              <a:t> on CG </a:t>
            </a:r>
            <a:r>
              <a:rPr lang="en-US" sz="2800" dirty="0" err="1" smtClean="0"/>
              <a:t>esp</a:t>
            </a:r>
            <a:r>
              <a:rPr lang="en-US" sz="2800" dirty="0" smtClean="0"/>
              <a:t> </a:t>
            </a:r>
            <a:r>
              <a:rPr lang="en-US" sz="2800" dirty="0" err="1" smtClean="0"/>
              <a:t>shar</a:t>
            </a:r>
            <a:r>
              <a:rPr lang="en-US" sz="2800" dirty="0" smtClean="0"/>
              <a:t> </a:t>
            </a:r>
            <a:r>
              <a:rPr lang="en-US" sz="2800" dirty="0" err="1" smtClean="0"/>
              <a:t>Evid</a:t>
            </a:r>
            <a:r>
              <a:rPr lang="en-US" sz="2800" dirty="0" smtClean="0"/>
              <a:t> </a:t>
            </a:r>
            <a:r>
              <a:rPr lang="en-US" sz="2800" dirty="0" err="1" smtClean="0"/>
              <a:t>Rew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376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6 theoretical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 smtClean="0"/>
              <a:t>quality </a:t>
            </a:r>
            <a:r>
              <a:rPr lang="en-US" sz="3200" b="1" dirty="0"/>
              <a:t>Domains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152400"/>
            <a:ext cx="7756263" cy="2057400"/>
          </a:xfrm>
        </p:spPr>
        <p:txBody>
          <a:bodyPr>
            <a:noAutofit/>
          </a:bodyPr>
          <a:lstStyle/>
          <a:p>
            <a:r>
              <a:rPr lang="en-US" sz="2800" b="1" u="sng" dirty="0" smtClean="0"/>
              <a:t>Domains of AGREE</a:t>
            </a:r>
            <a:br>
              <a:rPr lang="en-US" sz="2800" b="1" u="sng" dirty="0" smtClean="0"/>
            </a:br>
            <a:r>
              <a:rPr lang="en-US" sz="2800" b="1" dirty="0" smtClean="0"/>
              <a:t>(</a:t>
            </a:r>
            <a:r>
              <a:rPr lang="en-US" sz="2800" dirty="0" smtClean="0">
                <a:latin typeface="Bodoni MT Condensed" pitchFamily="18" charset="0"/>
              </a:rPr>
              <a:t>Appraisal of Guidelines, </a:t>
            </a:r>
            <a:r>
              <a:rPr lang="en-US" sz="2800" dirty="0" err="1" smtClean="0">
                <a:latin typeface="Bodoni MT Condensed" pitchFamily="18" charset="0"/>
              </a:rPr>
              <a:t>REsearch</a:t>
            </a:r>
            <a:r>
              <a:rPr lang="en-US" sz="2800" dirty="0" smtClean="0">
                <a:latin typeface="Bodoni MT Condensed" pitchFamily="18" charset="0"/>
              </a:rPr>
              <a:t> and Evaluation (AGREE) Collaboration) </a:t>
            </a:r>
            <a:r>
              <a:rPr lang="en-US" sz="2800" b="1" u="sng" dirty="0" smtClean="0"/>
              <a:t>instrument: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2209800"/>
            <a:ext cx="529093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380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High quality clinical guidelines provide a valuable resource for practice in the form of recommendations for practice based on a systematic evidence review integrated with information from a consensus process and expert judgement</a:t>
            </a:r>
          </a:p>
          <a:p>
            <a:pPr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2897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</a:t>
            </a:r>
            <a:r>
              <a:rPr lang="en-US" sz="3200" dirty="0" smtClean="0"/>
              <a:t>linical </a:t>
            </a:r>
            <a:r>
              <a:rPr lang="en-US" sz="3200" dirty="0" smtClean="0"/>
              <a:t>guidelines are expensive and time-consuming to develop. </a:t>
            </a:r>
          </a:p>
          <a:p>
            <a:r>
              <a:rPr lang="en-US" sz="3200" dirty="0" smtClean="0"/>
              <a:t>A real challenge for the years</a:t>
            </a:r>
          </a:p>
          <a:p>
            <a:pPr>
              <a:buNone/>
            </a:pPr>
            <a:r>
              <a:rPr lang="en-US" sz="3200" dirty="0" smtClean="0"/>
              <a:t>   ahead will be to </a:t>
            </a:r>
            <a:r>
              <a:rPr lang="en-US" sz="3200" dirty="0" smtClean="0">
                <a:solidFill>
                  <a:srgbClr val="FF0000"/>
                </a:solidFill>
              </a:rPr>
              <a:t>set up</a:t>
            </a:r>
            <a:r>
              <a:rPr lang="en-US" sz="3200" dirty="0" smtClean="0"/>
              <a:t> international collaborations of organizations that will </a:t>
            </a:r>
            <a:r>
              <a:rPr lang="en-US" sz="3200" dirty="0" smtClean="0">
                <a:solidFill>
                  <a:srgbClr val="FF0000"/>
                </a:solidFill>
              </a:rPr>
              <a:t>trust</a:t>
            </a:r>
            <a:r>
              <a:rPr lang="en-US" sz="3200" dirty="0" smtClean="0"/>
              <a:t> each others’ work sufficiently to avoid the current </a:t>
            </a:r>
            <a:r>
              <a:rPr lang="en-US" sz="3200" dirty="0" smtClean="0">
                <a:solidFill>
                  <a:srgbClr val="FF0000"/>
                </a:solidFill>
              </a:rPr>
              <a:t>duplication</a:t>
            </a:r>
            <a:r>
              <a:rPr lang="en-US" sz="3200" dirty="0" smtClean="0"/>
              <a:t> of guidelines developed across countries.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4875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 second challenge will be to</a:t>
            </a:r>
          </a:p>
          <a:p>
            <a:pPr>
              <a:buNone/>
            </a:pPr>
            <a:r>
              <a:rPr lang="en-US" sz="2800" dirty="0" smtClean="0"/>
              <a:t>determine with more clarity whether clinical guidelines actually lead to health benefits for patients.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Finally, optimal mechanisms for facilitation</a:t>
            </a:r>
          </a:p>
          <a:p>
            <a:pPr>
              <a:buNone/>
            </a:pPr>
            <a:r>
              <a:rPr lang="en-US" sz="2800" dirty="0" smtClean="0"/>
              <a:t>and implementation of guidelines need to be found and used.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9513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Arial Rounded MT Bold" pitchFamily="34" charset="0"/>
              </a:rPr>
              <a:t>Is the purpose of the guideline clear?</a:t>
            </a:r>
          </a:p>
          <a:p>
            <a:r>
              <a:rPr lang="en-US" dirty="0" smtClean="0">
                <a:latin typeface="Arial Rounded MT Bold" pitchFamily="34" charset="0"/>
              </a:rPr>
              <a:t>Is the patient population to which the guideline applies similar to your own patients?</a:t>
            </a:r>
          </a:p>
          <a:p>
            <a:r>
              <a:rPr lang="en-US" dirty="0" smtClean="0">
                <a:latin typeface="Arial Rounded MT Bold" pitchFamily="34" charset="0"/>
              </a:rPr>
              <a:t> Are the settings to which the guideline applies similar to the settings of your patients?</a:t>
            </a:r>
          </a:p>
          <a:p>
            <a:r>
              <a:rPr lang="en-US" dirty="0" smtClean="0">
                <a:latin typeface="Arial Rounded MT Bold" pitchFamily="34" charset="0"/>
              </a:rPr>
              <a:t> Has the development process been systematic and rigorous?</a:t>
            </a:r>
          </a:p>
          <a:p>
            <a:r>
              <a:rPr lang="en-US" dirty="0" smtClean="0">
                <a:latin typeface="Arial Rounded MT Bold" pitchFamily="34" charset="0"/>
              </a:rPr>
              <a:t> Is the guideline generally, and the recommendations in particular, clear?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RESULTS OF THE CRITICAL APPRAISAL</a:t>
            </a:r>
            <a:br>
              <a:rPr lang="en-US" sz="2800" b="1" dirty="0" smtClean="0"/>
            </a:br>
            <a:r>
              <a:rPr lang="en-US" sz="2800" b="1" dirty="0" smtClean="0"/>
              <a:t> MEANING IN PRACTICE?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7306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Abdul Munem\Desktop\evidence-pyrami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04800"/>
            <a:ext cx="85344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22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sz="4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US" sz="4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4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GUIDELINES </a:t>
            </a:r>
          </a:p>
          <a:p>
            <a:pPr marL="0" indent="0">
              <a:buNone/>
            </a:pPr>
            <a:r>
              <a:rPr lang="en-US" sz="4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MAKE </a:t>
            </a:r>
          </a:p>
          <a:p>
            <a:pPr marL="0" indent="0">
              <a:buNone/>
            </a:pPr>
            <a:r>
              <a:rPr lang="en-US" sz="4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RECOMMENDATIONS</a:t>
            </a:r>
          </a:p>
          <a:p>
            <a:pPr marL="0" indent="0">
              <a:buNone/>
            </a:pPr>
            <a:r>
              <a:rPr lang="en-US" sz="4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PRACTICE</a:t>
            </a:r>
            <a:endParaRPr lang="en-US" sz="4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Quality of evidence  &amp; strength of recommendations</a:t>
            </a:r>
            <a:endParaRPr lang="en-US" sz="3200" dirty="0"/>
          </a:p>
        </p:txBody>
      </p:sp>
      <p:pic>
        <p:nvPicPr>
          <p:cNvPr id="2050" name="Picture 2" descr="C:\Users\Abdul Munem\Desktop\hypertension_guideli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371600"/>
            <a:ext cx="32004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08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1981200"/>
            <a:ext cx="7745505" cy="4648199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Level of trust in guidelines depend upon </a:t>
            </a:r>
            <a:r>
              <a:rPr lang="en-US" sz="2800" b="1" i="1" u="sng" dirty="0" smtClean="0"/>
              <a:t>strength </a:t>
            </a:r>
            <a:r>
              <a:rPr lang="en-US" sz="2800" b="1" i="1" u="sng" dirty="0"/>
              <a:t>of </a:t>
            </a:r>
            <a:r>
              <a:rPr lang="en-US" sz="2800" b="1" i="1" u="sng" dirty="0" smtClean="0"/>
              <a:t>the recommendation</a:t>
            </a:r>
            <a:r>
              <a:rPr lang="en-US" sz="2800" b="1" i="1" u="sng" dirty="0"/>
              <a:t>.</a:t>
            </a:r>
          </a:p>
          <a:p>
            <a:r>
              <a:rPr lang="en-US" sz="2800" dirty="0"/>
              <a:t>The GRADE Working Group (2004) </a:t>
            </a:r>
            <a:r>
              <a:rPr lang="en-US" sz="2800" dirty="0" smtClean="0"/>
              <a:t>suggestion to consider: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Balance b/w </a:t>
            </a:r>
            <a:r>
              <a:rPr lang="en-US" sz="2800" dirty="0"/>
              <a:t>b</a:t>
            </a:r>
            <a:r>
              <a:rPr lang="en-US" sz="2800" dirty="0" smtClean="0"/>
              <a:t>enefits and harm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Quality of evidence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Translation of evidence in specific setting practice</a:t>
            </a:r>
          </a:p>
          <a:p>
            <a:pPr>
              <a:buFont typeface="Wingdings" pitchFamily="2" charset="2"/>
              <a:buChar char="Ø"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* Relative risk / benefits of guidelines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5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Abdul Munem\Desktop\grade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0"/>
            <a:ext cx="333375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bdul Munem\Desktop\grad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20900"/>
            <a:ext cx="3048000" cy="39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81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 IMPLICATION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Increase in  number of guidelines by the time.</a:t>
            </a:r>
          </a:p>
          <a:p>
            <a:r>
              <a:rPr lang="en-US" dirty="0" smtClean="0"/>
              <a:t>Everything has certain effects/outcomes</a:t>
            </a:r>
          </a:p>
          <a:p>
            <a:r>
              <a:rPr lang="en-US" dirty="0" smtClean="0"/>
              <a:t>To follow Clinical Guideline is necessary. </a:t>
            </a:r>
          </a:p>
          <a:p>
            <a:r>
              <a:rPr lang="en-US" dirty="0" smtClean="0"/>
              <a:t>Guidelines may contradict with clinical experience</a:t>
            </a:r>
          </a:p>
          <a:p>
            <a:r>
              <a:rPr lang="en-US" dirty="0" smtClean="0"/>
              <a:t>Autonomy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b="1" i="1" u="sng" dirty="0" smtClean="0"/>
              <a:t>Concern</a:t>
            </a:r>
            <a:r>
              <a:rPr lang="en-US" dirty="0" smtClean="0"/>
              <a:t>:</a:t>
            </a:r>
          </a:p>
          <a:p>
            <a:r>
              <a:rPr lang="en-US" dirty="0" smtClean="0"/>
              <a:t>With increase # of guideline , autonomy in professional judgement &amp; make their own choice in Patient care may compromise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43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184</TotalTime>
  <Words>1106</Words>
  <Application>Microsoft Office PowerPoint</Application>
  <PresentationFormat>On-screen Show (4:3)</PresentationFormat>
  <Paragraphs>110</Paragraphs>
  <Slides>32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Hardcover</vt:lpstr>
      <vt:lpstr>PowerPoint Presentation</vt:lpstr>
      <vt:lpstr>PowerPoint Presentation</vt:lpstr>
      <vt:lpstr>Domains of AGREE (Appraisal of Guidelines, REsearch and Evaluation (AGREE) Collaboration) instrument: </vt:lpstr>
      <vt:lpstr>RESULTS OF THE CRITICAL APPRAISAL  MEANING IN PRACTICE?</vt:lpstr>
      <vt:lpstr>PowerPoint Presentation</vt:lpstr>
      <vt:lpstr>Quality of evidence  &amp; strength of recommendations</vt:lpstr>
      <vt:lpstr>PowerPoint Presentation</vt:lpstr>
      <vt:lpstr>PowerPoint Presentation</vt:lpstr>
      <vt:lpstr>LEGAL IMPLICATION</vt:lpstr>
      <vt:lpstr>In case of available high quality evidence If Professional does not use it ,may be there are legal issues </vt:lpstr>
      <vt:lpstr>PowerPoint Presentation</vt:lpstr>
      <vt:lpstr>PowerPoint Presentation</vt:lpstr>
      <vt:lpstr>PowerPoint Presentation</vt:lpstr>
      <vt:lpstr>PowerPoint Presentation</vt:lpstr>
      <vt:lpstr>*‘Bolam test’</vt:lpstr>
      <vt:lpstr>PowerPoint Presentation</vt:lpstr>
      <vt:lpstr>PowerPoint Presentation</vt:lpstr>
      <vt:lpstr>CLINICAL GUIDELINES</vt:lpstr>
      <vt:lpstr>Outline previous Lectures</vt:lpstr>
      <vt:lpstr>Outline previous Lectures</vt:lpstr>
      <vt:lpstr>Bolam Test</vt:lpstr>
      <vt:lpstr>DOCUMENTATION</vt:lpstr>
      <vt:lpstr>two issues in relation to Documentation</vt:lpstr>
      <vt:lpstr>PowerPoint Presentation</vt:lpstr>
      <vt:lpstr>REFLECTIONS ON THE FUTURE OF GUIDELINE DEVELOPMENT</vt:lpstr>
      <vt:lpstr>PowerPoint Presentation</vt:lpstr>
      <vt:lpstr>Collaboration in Guideline development</vt:lpstr>
      <vt:lpstr>PowerPoint Presentation</vt:lpstr>
      <vt:lpstr>Collaboration in guideline development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16</cp:revision>
  <dcterms:created xsi:type="dcterms:W3CDTF">2014-03-27T06:23:12Z</dcterms:created>
  <dcterms:modified xsi:type="dcterms:W3CDTF">2014-04-10T04:31:38Z</dcterms:modified>
</cp:coreProperties>
</file>