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2" r:id="rId2"/>
    <p:sldId id="266" r:id="rId3"/>
    <p:sldId id="267" r:id="rId4"/>
    <p:sldId id="268" r:id="rId5"/>
    <p:sldId id="269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>
        <p:scale>
          <a:sx n="70" d="100"/>
          <a:sy n="70" d="100"/>
        </p:scale>
        <p:origin x="-702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-349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3455E-FAD3-4B9E-937B-F01E2D7A1B56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32534-4185-47A2-A728-AB3E907D02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64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AEAD0-FBC4-4803-B8D6-2EB310250809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57E69-65F1-46DA-A965-87123A0892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34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1984973B-285C-460B-B840-71C4002561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BDA99D1B-D109-4EC1-875E-E1C8CE17C98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6C21744B-31C9-4728-A8DB-290C9484735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5448300"/>
            <a:ext cx="12192000" cy="771525"/>
            <a:chOff x="0" y="6072827"/>
            <a:chExt cx="12192000" cy="687016"/>
          </a:xfrm>
        </p:grpSpPr>
        <p:sp>
          <p:nvSpPr>
            <p:cNvPr id="11" name="Rectangle 10"/>
            <p:cNvSpPr/>
            <p:nvPr/>
          </p:nvSpPr>
          <p:spPr>
            <a:xfrm>
              <a:off x="3055172" y="6074043"/>
              <a:ext cx="9136828" cy="6858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6072827"/>
              <a:ext cx="3055172" cy="6858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3055172" y="1476375"/>
            <a:ext cx="7515225" cy="345281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3055172" y="5521593"/>
            <a:ext cx="9144000" cy="55535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365126"/>
            <a:ext cx="10515600" cy="8913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FAB61AE-2A82-4B53-A8C6-BB05E495CEC5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9B508F95-D773-4734-A1DD-2FE2A0FDB11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1256431"/>
            <a:ext cx="12192000" cy="227812"/>
            <a:chOff x="0" y="1256431"/>
            <a:chExt cx="12192000" cy="227812"/>
          </a:xfrm>
        </p:grpSpPr>
        <p:sp>
          <p:nvSpPr>
            <p:cNvPr id="8" name="Rectangle 7"/>
            <p:cNvSpPr/>
            <p:nvPr/>
          </p:nvSpPr>
          <p:spPr>
            <a:xfrm>
              <a:off x="812800" y="1256431"/>
              <a:ext cx="11379200" cy="22781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256431"/>
              <a:ext cx="812800" cy="22740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EditPoints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>
          <a:xfrm>
            <a:off x="838200" y="365125"/>
            <a:ext cx="76498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FAB61AE-2A82-4B53-A8C6-BB05E495CEC5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9B508F95-D773-4734-A1DD-2FE2A0FDB11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5172931" y="3315094"/>
            <a:ext cx="6858000" cy="227812"/>
            <a:chOff x="0" y="1256431"/>
            <a:chExt cx="12192000" cy="227812"/>
          </a:xfrm>
        </p:grpSpPr>
        <p:sp>
          <p:nvSpPr>
            <p:cNvPr id="8" name="Rectangle 7"/>
            <p:cNvSpPr/>
            <p:nvPr/>
          </p:nvSpPr>
          <p:spPr>
            <a:xfrm>
              <a:off x="812800" y="1256431"/>
              <a:ext cx="11379200" cy="22781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256431"/>
              <a:ext cx="812800" cy="22740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FAB61AE-2A82-4B53-A8C6-BB05E495CEC5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9B508F95-D773-4734-A1DD-2FE2A0FDB11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4433183"/>
            <a:ext cx="12192000" cy="227812"/>
            <a:chOff x="0" y="1256431"/>
            <a:chExt cx="12192000" cy="227812"/>
          </a:xfrm>
        </p:grpSpPr>
        <p:sp>
          <p:nvSpPr>
            <p:cNvPr id="8" name="Rectangle 7"/>
            <p:cNvSpPr/>
            <p:nvPr/>
          </p:nvSpPr>
          <p:spPr>
            <a:xfrm>
              <a:off x="812800" y="1256431"/>
              <a:ext cx="11379200" cy="22781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256431"/>
              <a:ext cx="812800" cy="22740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365126"/>
            <a:ext cx="10515600" cy="8913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FAB61AE-2A82-4B53-A8C6-BB05E495CEC5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9B508F95-D773-4734-A1DD-2FE2A0FDB11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1256431"/>
            <a:ext cx="12192000" cy="227812"/>
            <a:chOff x="0" y="1256431"/>
            <a:chExt cx="12192000" cy="227812"/>
          </a:xfrm>
        </p:grpSpPr>
        <p:sp>
          <p:nvSpPr>
            <p:cNvPr id="8" name="Rectangle 7"/>
            <p:cNvSpPr/>
            <p:nvPr/>
          </p:nvSpPr>
          <p:spPr>
            <a:xfrm>
              <a:off x="812800" y="1256431"/>
              <a:ext cx="11379200" cy="22781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256431"/>
              <a:ext cx="812800" cy="22740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365126"/>
            <a:ext cx="10515600" cy="8913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FAB61AE-2A82-4B53-A8C6-BB05E495CEC5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9B508F95-D773-4734-A1DD-2FE2A0FDB11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0" y="1256431"/>
            <a:ext cx="12192000" cy="227812"/>
            <a:chOff x="0" y="1256431"/>
            <a:chExt cx="12192000" cy="227812"/>
          </a:xfrm>
        </p:grpSpPr>
        <p:sp>
          <p:nvSpPr>
            <p:cNvPr id="12" name="Rectangle 11"/>
            <p:cNvSpPr/>
            <p:nvPr/>
          </p:nvSpPr>
          <p:spPr>
            <a:xfrm>
              <a:off x="812800" y="1256431"/>
              <a:ext cx="11379200" cy="22781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0" y="1256431"/>
              <a:ext cx="812800" cy="22740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365126"/>
            <a:ext cx="10515600" cy="8913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 noEditPoints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FAB61AE-2A82-4B53-A8C6-BB05E495CEC5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8" name="Footer Placeholder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9B508F95-D773-4734-A1DD-2FE2A0FDB11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0" y="1256431"/>
            <a:ext cx="12192000" cy="227812"/>
            <a:chOff x="0" y="1256431"/>
            <a:chExt cx="12192000" cy="227812"/>
          </a:xfrm>
        </p:grpSpPr>
        <p:sp>
          <p:nvSpPr>
            <p:cNvPr id="14" name="Rectangle 13"/>
            <p:cNvSpPr/>
            <p:nvPr/>
          </p:nvSpPr>
          <p:spPr>
            <a:xfrm>
              <a:off x="812800" y="1256431"/>
              <a:ext cx="11379200" cy="22781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1256431"/>
              <a:ext cx="812800" cy="22740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365126"/>
            <a:ext cx="10515600" cy="8913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FAB61AE-2A82-4B53-A8C6-BB05E495CEC5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9B508F95-D773-4734-A1DD-2FE2A0FDB11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0" y="1256431"/>
            <a:ext cx="12192000" cy="227812"/>
            <a:chOff x="0" y="1256431"/>
            <a:chExt cx="12192000" cy="227812"/>
          </a:xfrm>
        </p:grpSpPr>
        <p:sp>
          <p:nvSpPr>
            <p:cNvPr id="7" name="Rectangle 6"/>
            <p:cNvSpPr/>
            <p:nvPr/>
          </p:nvSpPr>
          <p:spPr>
            <a:xfrm>
              <a:off x="812800" y="1256431"/>
              <a:ext cx="11379200" cy="22781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1256431"/>
              <a:ext cx="812800" cy="22740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FAB61AE-2A82-4B53-A8C6-BB05E495CEC5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3" name="Footer Placeholder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9B508F95-D773-4734-A1DD-2FE2A0FDB1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5183188" y="2388476"/>
            <a:ext cx="6172200" cy="34725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356944"/>
            <a:ext cx="3932237" cy="351204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FAB61AE-2A82-4B53-A8C6-BB05E495CEC5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9B508F95-D773-4734-A1DD-2FE2A0FDB11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0" y="2054469"/>
            <a:ext cx="12192000" cy="227812"/>
            <a:chOff x="0" y="1256431"/>
            <a:chExt cx="12192000" cy="227812"/>
          </a:xfrm>
        </p:grpSpPr>
        <p:sp>
          <p:nvSpPr>
            <p:cNvPr id="9" name="Rectangle 8"/>
            <p:cNvSpPr/>
            <p:nvPr/>
          </p:nvSpPr>
          <p:spPr>
            <a:xfrm>
              <a:off x="812800" y="1256431"/>
              <a:ext cx="11379200" cy="22781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256431"/>
              <a:ext cx="812800" cy="22740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EditPoints="1"/>
          </p:cNvSpPr>
          <p:nvPr>
            <p:ph type="pic" idx="1"/>
          </p:nvPr>
        </p:nvSpPr>
        <p:spPr>
          <a:xfrm>
            <a:off x="5183188" y="465083"/>
            <a:ext cx="6172200" cy="53959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404240"/>
            <a:ext cx="3932237" cy="346474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FAB61AE-2A82-4B53-A8C6-BB05E495CEC5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9B508F95-D773-4734-A1DD-2FE2A0FDB11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4379" y="2052590"/>
            <a:ext cx="12192000" cy="227812"/>
            <a:chOff x="0" y="1256431"/>
            <a:chExt cx="12192000" cy="227812"/>
          </a:xfrm>
        </p:grpSpPr>
        <p:sp>
          <p:nvSpPr>
            <p:cNvPr id="9" name="Rectangle 8"/>
            <p:cNvSpPr/>
            <p:nvPr/>
          </p:nvSpPr>
          <p:spPr>
            <a:xfrm>
              <a:off x="812800" y="1256431"/>
              <a:ext cx="11379200" cy="22781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256431"/>
              <a:ext cx="812800" cy="22740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w Cen MT"/>
              </a:defRPr>
            </a:lvl1pPr>
          </a:lstStyle>
          <a:p>
            <a:fld id="{AFAB61AE-2A82-4B53-A8C6-BB05E495CEC5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w Cen M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w Cen MT"/>
              </a:defRPr>
            </a:lvl1pPr>
          </a:lstStyle>
          <a:p>
            <a:fld id="{9B508F95-D773-4734-A1DD-2FE2A0FDB1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w Cen M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w Cen M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Tw Cen M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Tw Cen M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Tw Cen M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 noEditPoints="1"/>
          </p:cNvSpPr>
          <p:nvPr>
            <p:ph type="ctrTitle"/>
          </p:nvPr>
        </p:nvSpPr>
        <p:spPr>
          <a:xfrm>
            <a:off x="3055172" y="1476375"/>
            <a:ext cx="8574853" cy="3452813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/>
              <a:t>Lecture 11</a:t>
            </a:r>
            <a:br>
              <a:rPr lang="en-US" sz="5400" dirty="0" smtClean="0"/>
            </a:br>
            <a:r>
              <a:rPr lang="en-US" sz="5400" dirty="0" smtClean="0"/>
              <a:t>Genetic </a:t>
            </a:r>
            <a:r>
              <a:rPr lang="en-US" sz="5400" dirty="0"/>
              <a:t>gain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differential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the selection of ewes and wethers can raise the average performance and productivity of animals retained within the flock</a:t>
            </a:r>
          </a:p>
          <a:p>
            <a:r>
              <a:rPr lang="en-US" dirty="0" smtClean="0"/>
              <a:t>The most influential driver of ongoing genetic improvement is ram selection</a:t>
            </a:r>
          </a:p>
          <a:p>
            <a:r>
              <a:rPr lang="en-US" dirty="0" smtClean="0"/>
              <a:t>A ewe may breed one or two lambs per year, however, a ram can sire 40-60 lambs per year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 of genetic gain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examining a specific trait or characteristic in any animal population, the majority of the population will be clustered around the average</a:t>
            </a:r>
          </a:p>
          <a:p>
            <a:r>
              <a:rPr lang="en-US" dirty="0" smtClean="0"/>
              <a:t>The average represents the flock's genetic merit for a trait</a:t>
            </a:r>
          </a:p>
          <a:p>
            <a:r>
              <a:rPr lang="en-US" dirty="0" smtClean="0"/>
              <a:t>Genetic gain occurs when the genetic merit is improved through selection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 of genetic gain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improvement in genetic merit refers to the overall improvement in a flock brought about by selection for a number of traits that contribute to the flock's breeding objective, such as high growth rate or carcase yield</a:t>
            </a:r>
          </a:p>
          <a:p>
            <a:r>
              <a:rPr lang="en-US" dirty="0" smtClean="0"/>
              <a:t>Genetic improvement benefits individual breeders and the broader sheep industry by increasing productivity and profitability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Genetic gain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dirty="0" smtClean="0"/>
              <a:t>Female reproductive technologies such as multiple ovu-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lation and embryo transfer (MOET) and juvenile in vitro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fertilization and embryo transfer (JIVET) can be used by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breeders to accelerate genetic gain in livestock breeding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programs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Genetic gain</a:t>
            </a:r>
            <a:endParaRPr dirty="0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Prior to genomic selection (GS) MOET breeding programs were reported to increase genetic gain in dairy breeding programs by up to 30  % by increasing the selection intensity of females</a:t>
            </a:r>
          </a:p>
          <a:p>
            <a:r>
              <a:rPr lang="en-US" dirty="0"/>
              <a:t>if MOET was used and the age of selection candidates</a:t>
            </a:r>
            <a:r>
              <a:rPr lang="" dirty="0"/>
              <a:t> </a:t>
            </a:r>
            <a:r>
              <a:rPr lang="en-US" dirty="0"/>
              <a:t>decreased, breeding schemes would increase genetic gain by another 9 </a:t>
            </a:r>
            <a:r>
              <a:rPr lang="en-US" dirty="0" smtClean="0"/>
              <a:t>%</a:t>
            </a:r>
          </a:p>
          <a:p>
            <a:r>
              <a:rPr lang="en-US" dirty="0" smtClean="0"/>
              <a:t>These gains were similar also in beef and sheep breeding programs, for which MOET was estimated to yield an extra 67 to 100 % of genetic gain for beef and 17 to 74 % for sheep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Phenotypic information was available on selection  when the trait could be measured: </a:t>
            </a:r>
          </a:p>
          <a:p>
            <a:r>
              <a:rPr lang="en-US" dirty="0" smtClean="0"/>
              <a:t>Sheep</a:t>
            </a:r>
          </a:p>
          <a:p>
            <a:pPr lvl="1"/>
            <a:r>
              <a:rPr lang="en-US" dirty="0" smtClean="0"/>
              <a:t>Rams were eligible for selection at 7 months of age and again at 19 months of age</a:t>
            </a:r>
          </a:p>
          <a:p>
            <a:pPr lvl="1"/>
            <a:r>
              <a:rPr lang="en-US" dirty="0" smtClean="0"/>
              <a:t>Thereafter, they were culled if not selected at 19 months of age</a:t>
            </a:r>
          </a:p>
          <a:p>
            <a:r>
              <a:rPr lang="en-US" dirty="0" smtClean="0"/>
              <a:t>Beef cattle</a:t>
            </a:r>
          </a:p>
          <a:p>
            <a:pPr lvl="1"/>
            <a:r>
              <a:rPr lang="en-US" dirty="0" smtClean="0"/>
              <a:t>Bulls were eligible for selection at 15 and 27 months of age</a:t>
            </a:r>
          </a:p>
          <a:p>
            <a:pPr lvl="1"/>
            <a:r>
              <a:rPr lang="en-US" dirty="0" smtClean="0"/>
              <a:t>Thereafter, they were culled if not selected at 27 months of 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Genomic selection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breeding programs had a scenario where genomic selection was used for all animals born in the nucleus</a:t>
            </a:r>
          </a:p>
          <a:p>
            <a:r>
              <a:rPr lang="en-US" dirty="0" smtClean="0"/>
              <a:t>Genomic information was modeled following the method of Dekkers, which simulates a genomic estimated breeding value (GEBV) as a correlated trait with a heritability of 0.99 and a correlation r to the measured trait, where r is the accuracy of the GEBV</a:t>
            </a:r>
          </a:p>
          <a:p>
            <a:r>
              <a:rPr lang="en-US" dirty="0" smtClean="0"/>
              <a:t>The accuracy of the GEBV was assumed to be 0.5 for sheep [18], 0.5 for beef cattle [19] and 0.7 for dairy cattle [20]</a:t>
            </a:r>
          </a:p>
          <a:p>
            <a:r>
              <a:rPr lang="en-US" dirty="0" smtClean="0"/>
              <a:t>All animals received a GEBV at birth and the GEBV was combined with phenotypic information when calculating breeding values.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Rate of genetic gain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Genetic improvement takes time. The amount of time is influenced by three key factors:</a:t>
            </a:r>
          </a:p>
          <a:p>
            <a:pPr lvl="1"/>
            <a:r>
              <a:rPr lang="en-US" dirty="0" smtClean="0"/>
              <a:t>Heritability of the trait</a:t>
            </a:r>
          </a:p>
          <a:p>
            <a:pPr lvl="1"/>
            <a:r>
              <a:rPr lang="en-US" dirty="0" smtClean="0"/>
              <a:t>Generation interval</a:t>
            </a:r>
          </a:p>
          <a:p>
            <a:pPr lvl="1"/>
            <a:r>
              <a:rPr lang="en-US" dirty="0" smtClean="0"/>
              <a:t>Selection differential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Heritability of the trait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degree to which the trait will be passed on</a:t>
            </a:r>
          </a:p>
          <a:p>
            <a:r>
              <a:rPr lang="en-US" dirty="0" smtClean="0"/>
              <a:t>Highly heritable traits are easier to select for</a:t>
            </a:r>
          </a:p>
          <a:p>
            <a:r>
              <a:rPr lang="en-US" dirty="0" smtClean="0"/>
              <a:t>While the heritability of a trait cannot be changed</a:t>
            </a:r>
          </a:p>
          <a:p>
            <a:r>
              <a:rPr lang="en-US" dirty="0" smtClean="0"/>
              <a:t>the degree of heritability of particular traits needs to be considered in the overall breeding program.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interval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time interval between generations, determined by the average age of the parents at each mating</a:t>
            </a:r>
          </a:p>
          <a:p>
            <a:r>
              <a:rPr lang="en-US" dirty="0" smtClean="0"/>
              <a:t>This can be reduced by using young sires and technologies such as JIVET (juvenile in vitro embryo transfer)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differential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difference between the average genetic merit of the parents and the average of the population from which they came</a:t>
            </a:r>
          </a:p>
          <a:p>
            <a:r>
              <a:rPr lang="en-US" dirty="0" smtClean="0"/>
              <a:t>This is a breeder's main tool in driving genetic improvement</a:t>
            </a:r>
          </a:p>
          <a:p>
            <a:r>
              <a:rPr lang="en-US" dirty="0" smtClean="0"/>
              <a:t>Producers who buy ram from seedstock breeders who undertake whole flock recording and have high quality data </a:t>
            </a:r>
          </a:p>
          <a:p>
            <a:r>
              <a:rPr lang="en-US" dirty="0" smtClean="0"/>
              <a:t>Therefore, more accurate Australian Sheep Breeding Values (ASBVs), will be better able to exploit selection differential as a driver of genetic improvement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Arab" typeface="Times New Roman"/>
        <a:font script="Beng" typeface="Vrinda"/>
        <a:font script="Cher" typeface="Plantagenet Cherokee"/>
        <a:font script="Deva" typeface="Mangal"/>
        <a:font script="Ethi" typeface="Nyala"/>
        <a:font script="Geor" typeface="Sylfaen"/>
        <a:font script="Gujr" typeface="Shruti"/>
        <a:font script="Guru" typeface="Raavi"/>
        <a:font script="Hang" typeface="맑은 고딕"/>
        <a:font script="Hebr" typeface="Times New Roman"/>
        <a:font script="Knda" typeface="Tunga"/>
        <a:font script="Khmr" typeface="MoolBoran"/>
        <a:font script="Laoo" typeface="DokChampa"/>
        <a:font script="Mlym" typeface="Kartika"/>
        <a:font script="Mong" typeface="Mongolian Baiti"/>
        <a:font script="Orya" typeface="Kalinga"/>
        <a:font script="Sinh" typeface="Iskoola Pota"/>
        <a:font script="Syrc" typeface="Estrangelo Edessa"/>
        <a:font script="Taml" typeface="Latha"/>
        <a:font script="Telu" typeface="Gautami"/>
        <a:font script="Thaa" typeface="MV Boli"/>
        <a:font script="Thai" typeface="Angsana New"/>
        <a:font script="Tibt" typeface="Microsoft Himalaya"/>
        <a:font script="Cans" typeface="Euphemia"/>
        <a:font script="Yiii" typeface="Microsoft Yi Baiti"/>
        <a:font script="Hans" typeface="宋体"/>
        <a:font script="Hant" typeface="新細明體"/>
        <a:font script="Jpan" typeface="ＭＳ Ｐゴシック"/>
      </a:majorFont>
      <a:minorFont>
        <a:latin typeface="Calibri"/>
        <a:ea typeface=""/>
        <a:cs typeface=""/>
        <a:font script="Arab" typeface="Arial"/>
        <a:font script="Beng" typeface="Vrinda"/>
        <a:font script="Cher" typeface="Plantagenet Cherokee"/>
        <a:font script="Deva" typeface="Mangal"/>
        <a:font script="Ethi" typeface="Nyala"/>
        <a:font script="Geor" typeface="Sylfaen"/>
        <a:font script="Gujr" typeface="Shruti"/>
        <a:font script="Guru" typeface="Raavi"/>
        <a:font script="Hang" typeface="맑은 고딕"/>
        <a:font script="Hebr" typeface="Arial"/>
        <a:font script="Knda" typeface="Tunga"/>
        <a:font script="Khmr" typeface="DaunPenh"/>
        <a:font script="Laoo" typeface="DokChampa"/>
        <a:font script="Mlym" typeface="Kartika"/>
        <a:font script="Mong" typeface="Mongolian Baiti"/>
        <a:font script="Orya" typeface="Kalinga"/>
        <a:font script="Sinh" typeface="Iskoola Pota"/>
        <a:font script="Syrc" typeface="Estrangelo Edessa"/>
        <a:font script="Taml" typeface="Latha"/>
        <a:font script="Telu" typeface="Gautami"/>
        <a:font script="Thaa" typeface="MV Boli"/>
        <a:font script="Thai" typeface="Cordia New"/>
        <a:font script="Tibt" typeface="Microsoft Himalaya"/>
        <a:font script="Cans" typeface="Euphemia"/>
        <a:font script="Yiii" typeface="Microsoft Yi Baiti"/>
        <a:font script="Hans" typeface="宋体"/>
        <a:font script="Hant" typeface="新細明體"/>
        <a:font script="Jpan"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Arab" typeface="Times New Roman"/>
        <a:font script="Beng" typeface="Vrinda"/>
        <a:font script="Cher" typeface="Plantagenet Cherokee"/>
        <a:font script="Deva" typeface="Mangal"/>
        <a:font script="Ethi" typeface="Nyala"/>
        <a:font script="Geor" typeface="Sylfaen"/>
        <a:font script="Gujr" typeface="Shruti"/>
        <a:font script="Guru" typeface="Raavi"/>
        <a:font script="Hang" typeface="맑은 고딕"/>
        <a:font script="Hebr" typeface="Times New Roman"/>
        <a:font script="Knda" typeface="Tunga"/>
        <a:font script="Khmr" typeface="MoolBoran"/>
        <a:font script="Laoo" typeface="DokChampa"/>
        <a:font script="Mlym" typeface="Kartika"/>
        <a:font script="Mong" typeface="Mongolian Baiti"/>
        <a:font script="Orya" typeface="Kalinga"/>
        <a:font script="Sinh" typeface="Iskoola Pota"/>
        <a:font script="Syrc" typeface="Estrangelo Edessa"/>
        <a:font script="Taml" typeface="Latha"/>
        <a:font script="Telu" typeface="Gautami"/>
        <a:font script="Thaa" typeface="MV Boli"/>
        <a:font script="Thai" typeface="Angsana New"/>
        <a:font script="Tibt" typeface="Microsoft Himalaya"/>
        <a:font script="Cans" typeface="Euphemia"/>
        <a:font script="Yiii" typeface="Microsoft Yi Baiti"/>
        <a:font script="Hans" typeface="宋体"/>
        <a:font script="Hant" typeface="新細明體"/>
        <a:font script="Jpan" typeface="ＭＳ Ｐゴシック"/>
      </a:majorFont>
      <a:minorFont>
        <a:latin typeface="Calibri"/>
        <a:ea typeface=""/>
        <a:cs typeface=""/>
        <a:font script="Arab" typeface="Arial"/>
        <a:font script="Beng" typeface="Vrinda"/>
        <a:font script="Cher" typeface="Plantagenet Cherokee"/>
        <a:font script="Deva" typeface="Mangal"/>
        <a:font script="Ethi" typeface="Nyala"/>
        <a:font script="Geor" typeface="Sylfaen"/>
        <a:font script="Gujr" typeface="Shruti"/>
        <a:font script="Guru" typeface="Raavi"/>
        <a:font script="Hang" typeface="맑은 고딕"/>
        <a:font script="Hebr" typeface="Arial"/>
        <a:font script="Knda" typeface="Tunga"/>
        <a:font script="Khmr" typeface="DaunPenh"/>
        <a:font script="Laoo" typeface="DokChampa"/>
        <a:font script="Mlym" typeface="Kartika"/>
        <a:font script="Mong" typeface="Mongolian Baiti"/>
        <a:font script="Orya" typeface="Kalinga"/>
        <a:font script="Sinh" typeface="Iskoola Pota"/>
        <a:font script="Syrc" typeface="Estrangelo Edessa"/>
        <a:font script="Taml" typeface="Latha"/>
        <a:font script="Telu" typeface="Gautami"/>
        <a:font script="Thaa" typeface="MV Boli"/>
        <a:font script="Thai" typeface="Cordia New"/>
        <a:font script="Tibt" typeface="Microsoft Himalaya"/>
        <a:font script="Cans" typeface="Euphemia"/>
        <a:font script="Yiii" typeface="Microsoft Yi Baiti"/>
        <a:font script="Hans" typeface="宋体"/>
        <a:font script="Hant" typeface="新細明體"/>
        <a:font script="Jpan"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  <a:font script="Beng" typeface="Vrinda"/>
        <a:font script="Cher" typeface="Plantagenet Cherokee"/>
        <a:font script="Deva" typeface="Mangal"/>
        <a:font script="Ethi" typeface="Nyala"/>
        <a:font script="Geor" typeface="Sylfaen"/>
        <a:font script="Gujr" typeface="Shruti"/>
        <a:font script="Guru" typeface="Raavi"/>
        <a:font script="Hang" typeface="맑은 고딕"/>
        <a:font script="Hebr" typeface="Times New Roman"/>
        <a:font script="Knda" typeface="Tunga"/>
        <a:font script="Khmr" typeface="MoolBoran"/>
        <a:font script="Laoo" typeface="DokChampa"/>
        <a:font script="Mlym" typeface="Kartika"/>
        <a:font script="Mong" typeface="Mongolian Baiti"/>
        <a:font script="Orya" typeface="Kalinga"/>
        <a:font script="Sinh" typeface="Iskoola Pota"/>
        <a:font script="Syrc" typeface="Estrangelo Edessa"/>
        <a:font script="Taml" typeface="Latha"/>
        <a:font script="Telu" typeface="Gautami"/>
        <a:font script="Thaa" typeface="MV Boli"/>
        <a:font script="Thai" typeface="Angsana New"/>
        <a:font script="Tibt" typeface="Microsoft Himalaya"/>
        <a:font script="Cans" typeface="Euphemia"/>
        <a:font script="Yiii" typeface="Microsoft Yi Baiti"/>
        <a:font script="Hans" typeface="宋体"/>
        <a:font script="Hant" typeface="新細明體"/>
        <a:font script="Jpan" typeface="ＭＳ Ｐゴシック"/>
      </a:majorFont>
      <a:minorFont>
        <a:latin typeface="Calibri"/>
        <a:ea typeface=""/>
        <a:cs typeface=""/>
        <a:font script="Arab" typeface="Arial"/>
        <a:font script="Beng" typeface="Vrinda"/>
        <a:font script="Cher" typeface="Plantagenet Cherokee"/>
        <a:font script="Deva" typeface="Mangal"/>
        <a:font script="Ethi" typeface="Nyala"/>
        <a:font script="Geor" typeface="Sylfaen"/>
        <a:font script="Gujr" typeface="Shruti"/>
        <a:font script="Guru" typeface="Raavi"/>
        <a:font script="Hang" typeface="맑은 고딕"/>
        <a:font script="Hebr" typeface="Arial"/>
        <a:font script="Knda" typeface="Tunga"/>
        <a:font script="Khmr" typeface="DaunPenh"/>
        <a:font script="Laoo" typeface="DokChampa"/>
        <a:font script="Mlym" typeface="Kartika"/>
        <a:font script="Mong" typeface="Mongolian Baiti"/>
        <a:font script="Orya" typeface="Kalinga"/>
        <a:font script="Sinh" typeface="Iskoola Pota"/>
        <a:font script="Syrc" typeface="Estrangelo Edessa"/>
        <a:font script="Taml" typeface="Latha"/>
        <a:font script="Telu" typeface="Gautami"/>
        <a:font script="Thaa" typeface="MV Boli"/>
        <a:font script="Thai" typeface="Cordia New"/>
        <a:font script="Tibt" typeface="Microsoft Himalaya"/>
        <a:font script="Cans" typeface="Euphemia"/>
        <a:font script="Yiii" typeface="Microsoft Yi Baiti"/>
        <a:font script="Hans" typeface="宋体"/>
        <a:font script="Hant" typeface="新細明體"/>
        <a:font script="Jpan"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586</Words>
  <Application>Microsoft Office PowerPoint</Application>
  <PresentationFormat>Custom</PresentationFormat>
  <Paragraphs>60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Lecture 11 Genetic gain</vt:lpstr>
      <vt:lpstr>Genetic gain</vt:lpstr>
      <vt:lpstr>Genetic gain</vt:lpstr>
      <vt:lpstr>Selection</vt:lpstr>
      <vt:lpstr>Genomic selection </vt:lpstr>
      <vt:lpstr>Rate of genetic gain </vt:lpstr>
      <vt:lpstr>Heritability of the trait </vt:lpstr>
      <vt:lpstr>Generation interval </vt:lpstr>
      <vt:lpstr>Selection differential </vt:lpstr>
      <vt:lpstr>Selection differential </vt:lpstr>
      <vt:lpstr>Benefits of genetic gain </vt:lpstr>
      <vt:lpstr>Benefits of genetic gain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gain</dc:title>
  <dc:creator/>
  <cp:lastModifiedBy>3Star</cp:lastModifiedBy>
  <cp:revision>33</cp:revision>
  <dcterms:created xsi:type="dcterms:W3CDTF">2016-03-12T11:01:26Z</dcterms:created>
  <dcterms:modified xsi:type="dcterms:W3CDTF">2021-03-21T05:34:34Z</dcterms:modified>
</cp:coreProperties>
</file>