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457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4572000" y="6858000"/>
                </a:lnTo>
                <a:close/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6070" y="262890"/>
            <a:ext cx="8531859" cy="2096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7055" y="2091690"/>
            <a:ext cx="8009889" cy="3317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3070" y="3615690"/>
            <a:ext cx="32277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009900"/>
                </a:solidFill>
                <a:latin typeface="Calibri"/>
                <a:cs typeface="Calibri"/>
              </a:rPr>
              <a:t>AND THREATS </a:t>
            </a:r>
            <a:r>
              <a:rPr sz="2800" dirty="0">
                <a:solidFill>
                  <a:srgbClr val="009900"/>
                </a:solidFill>
                <a:latin typeface="Calibri"/>
                <a:cs typeface="Calibri"/>
              </a:rPr>
              <a:t>TO</a:t>
            </a:r>
            <a:r>
              <a:rPr sz="2800" spc="-8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9900"/>
                </a:solidFill>
                <a:latin typeface="Calibri"/>
                <a:cs typeface="Calibri"/>
              </a:rPr>
              <a:t>IT….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670" y="186690"/>
            <a:ext cx="8408035" cy="270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0000"/>
                </a:solidFill>
              </a:rPr>
              <a:t>Example</a:t>
            </a:r>
            <a:r>
              <a:rPr sz="3600" spc="-2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:</a:t>
            </a:r>
            <a:endParaRPr sz="3600"/>
          </a:p>
          <a:p>
            <a:pPr marL="38100" marR="30480">
              <a:lnSpc>
                <a:spcPct val="99900"/>
              </a:lnSpc>
              <a:tabLst>
                <a:tab pos="891540" algn="l"/>
                <a:tab pos="4250690" algn="l"/>
              </a:tabLst>
            </a:pPr>
            <a:r>
              <a:rPr sz="2800" spc="-5" dirty="0"/>
              <a:t>The	impact</a:t>
            </a:r>
            <a:r>
              <a:rPr sz="2800" dirty="0"/>
              <a:t> </a:t>
            </a:r>
            <a:r>
              <a:rPr sz="2800" spc="-5" dirty="0"/>
              <a:t>upon china’s	panda, ones found</a:t>
            </a:r>
            <a:r>
              <a:rPr sz="2800" spc="-70" dirty="0"/>
              <a:t> </a:t>
            </a:r>
            <a:r>
              <a:rPr sz="2800" spc="-5" dirty="0"/>
              <a:t>across  the nation. </a:t>
            </a:r>
            <a:r>
              <a:rPr sz="2800" dirty="0"/>
              <a:t>Now </a:t>
            </a:r>
            <a:r>
              <a:rPr sz="2800" spc="-5" dirty="0"/>
              <a:t>it’s only found in fragmented and  isolated regions in the south west of the country  as </a:t>
            </a:r>
            <a:r>
              <a:rPr sz="2800" dirty="0"/>
              <a:t>a </a:t>
            </a:r>
            <a:r>
              <a:rPr sz="2800" spc="-5" dirty="0"/>
              <a:t>result of wide spread deforestation in the  </a:t>
            </a:r>
            <a:r>
              <a:rPr sz="2800" dirty="0"/>
              <a:t>20</a:t>
            </a:r>
            <a:r>
              <a:rPr sz="2400" baseline="29513" dirty="0"/>
              <a:t>th</a:t>
            </a:r>
            <a:r>
              <a:rPr sz="2400" spc="540" baseline="29513" dirty="0"/>
              <a:t> </a:t>
            </a:r>
            <a:r>
              <a:rPr sz="2800" spc="-5" dirty="0"/>
              <a:t>century.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06070" y="3416300"/>
            <a:ext cx="8324215" cy="3255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00"/>
                </a:solidFill>
                <a:latin typeface="Comic Sans MS"/>
                <a:cs typeface="Comic Sans MS"/>
              </a:rPr>
              <a:t>There </a:t>
            </a:r>
            <a:r>
              <a:rPr sz="3200" dirty="0">
                <a:solidFill>
                  <a:srgbClr val="FFFF00"/>
                </a:solidFill>
                <a:latin typeface="Comic Sans MS"/>
                <a:cs typeface="Comic Sans MS"/>
              </a:rPr>
              <a:t>are natural </a:t>
            </a:r>
            <a:r>
              <a:rPr sz="3200" spc="-5" dirty="0">
                <a:solidFill>
                  <a:srgbClr val="FFFF00"/>
                </a:solidFill>
                <a:latin typeface="Comic Sans MS"/>
                <a:cs typeface="Comic Sans MS"/>
              </a:rPr>
              <a:t>causes</a:t>
            </a:r>
            <a:r>
              <a:rPr sz="3200" spc="-15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Comic Sans MS"/>
                <a:cs typeface="Comic Sans MS"/>
              </a:rPr>
              <a:t>too..</a:t>
            </a:r>
            <a:endParaRPr sz="320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</a:pPr>
            <a:r>
              <a:rPr sz="3000" spc="-5" dirty="0">
                <a:solidFill>
                  <a:srgbClr val="FFFFFF"/>
                </a:solidFill>
                <a:latin typeface="Comic Sans MS"/>
                <a:cs typeface="Comic Sans MS"/>
              </a:rPr>
              <a:t>Habitat destruction through natural processes  such as volcanism, fire and climate change is  well documented in the fossil record. One  study shows that fragmentation of tropical  rainforest in euro 3000 </a:t>
            </a:r>
            <a:r>
              <a:rPr sz="3000" spc="-10" dirty="0">
                <a:solidFill>
                  <a:srgbClr val="FFFFFF"/>
                </a:solidFill>
                <a:latin typeface="Comic Sans MS"/>
                <a:cs typeface="Comic Sans MS"/>
              </a:rPr>
              <a:t>million </a:t>
            </a:r>
            <a:r>
              <a:rPr sz="3000" spc="-5" dirty="0">
                <a:solidFill>
                  <a:srgbClr val="FFFFFF"/>
                </a:solidFill>
                <a:latin typeface="Comic Sans MS"/>
                <a:cs typeface="Comic Sans MS"/>
              </a:rPr>
              <a:t>years ago lead  </a:t>
            </a:r>
            <a:r>
              <a:rPr sz="3000" dirty="0">
                <a:solidFill>
                  <a:srgbClr val="FFFFFF"/>
                </a:solidFill>
                <a:latin typeface="Comic Sans MS"/>
                <a:cs typeface="Comic Sans MS"/>
              </a:rPr>
              <a:t>to a </a:t>
            </a:r>
            <a:r>
              <a:rPr sz="3000" spc="-5" dirty="0">
                <a:solidFill>
                  <a:srgbClr val="FFFFFF"/>
                </a:solidFill>
                <a:latin typeface="Comic Sans MS"/>
                <a:cs typeface="Comic Sans MS"/>
              </a:rPr>
              <a:t>great loss of amphibian</a:t>
            </a:r>
            <a:r>
              <a:rPr sz="3000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mic Sans MS"/>
                <a:cs typeface="Comic Sans MS"/>
              </a:rPr>
              <a:t>diversity.</a:t>
            </a:r>
            <a:endParaRPr sz="300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4191000" cy="3138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43070" y="3200400"/>
            <a:ext cx="4705350" cy="3524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3580129"/>
            <a:ext cx="3886200" cy="30010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151129"/>
            <a:ext cx="4343400" cy="2766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62890"/>
            <a:ext cx="4762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49170" algn="l"/>
              </a:tabLst>
            </a:pPr>
            <a:r>
              <a:rPr sz="3600" spc="-5" dirty="0">
                <a:solidFill>
                  <a:srgbClr val="FFFF00"/>
                </a:solidFill>
              </a:rPr>
              <a:t>Solutions	</a:t>
            </a:r>
            <a:r>
              <a:rPr sz="3600" dirty="0">
                <a:solidFill>
                  <a:srgbClr val="FFFF00"/>
                </a:solidFill>
              </a:rPr>
              <a:t>on </a:t>
            </a:r>
            <a:r>
              <a:rPr sz="3600" spc="-5" dirty="0">
                <a:solidFill>
                  <a:srgbClr val="FFFF00"/>
                </a:solidFill>
              </a:rPr>
              <a:t>for</a:t>
            </a:r>
            <a:r>
              <a:rPr sz="3600" spc="-80" dirty="0">
                <a:solidFill>
                  <a:srgbClr val="FFFF00"/>
                </a:solidFill>
              </a:rPr>
              <a:t> </a:t>
            </a:r>
            <a:r>
              <a:rPr sz="3600" spc="-10" dirty="0">
                <a:solidFill>
                  <a:srgbClr val="FFFF00"/>
                </a:solidFill>
              </a:rPr>
              <a:t>this..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57200" y="1360170"/>
            <a:ext cx="8106409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~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Protecting remaining intact section of natural</a:t>
            </a:r>
            <a:r>
              <a:rPr sz="24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habitat.</a:t>
            </a:r>
            <a:endParaRPr sz="240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  <a:spcBef>
                <a:spcPts val="2880"/>
              </a:spcBef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~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Reduce human population and expansion of urbanisation 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24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industries.</a:t>
            </a:r>
            <a:endParaRPr sz="2400">
              <a:latin typeface="Comic Sans MS"/>
              <a:cs typeface="Comic Sans MS"/>
            </a:endParaRPr>
          </a:p>
          <a:p>
            <a:pPr marL="12700" marR="295275">
              <a:lnSpc>
                <a:spcPct val="100000"/>
              </a:lnSpc>
              <a:spcBef>
                <a:spcPts val="2880"/>
              </a:spcBef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~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Educating the public about the importance of natural  habitat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bio</a:t>
            </a:r>
            <a:r>
              <a:rPr sz="2400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mic Sans MS"/>
                <a:cs typeface="Comic Sans MS"/>
              </a:rPr>
              <a:t>diversity.</a:t>
            </a:r>
            <a:endParaRPr sz="2400">
              <a:latin typeface="Comic Sans MS"/>
              <a:cs typeface="Comic Sans MS"/>
            </a:endParaRPr>
          </a:p>
          <a:p>
            <a:pPr marL="12700" marR="203200">
              <a:lnSpc>
                <a:spcPct val="100000"/>
              </a:lnSpc>
              <a:spcBef>
                <a:spcPts val="2880"/>
              </a:spcBef>
            </a:pP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~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Solutions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habitat loss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can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include planting trees, planting  home gardens so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 to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reduce need for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man to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need large lands  for agricultural farms which lead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habitat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loss.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52400"/>
            <a:ext cx="4452620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4400" y="152400"/>
            <a:ext cx="4267200" cy="3581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0600" y="4114800"/>
            <a:ext cx="4191000" cy="259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8120" y="3581400"/>
            <a:ext cx="4450080" cy="3200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14600" y="2438400"/>
            <a:ext cx="4343400" cy="1313180"/>
          </a:xfrm>
          <a:custGeom>
            <a:avLst/>
            <a:gdLst/>
            <a:ahLst/>
            <a:cxnLst/>
            <a:rect l="l" t="t" r="r" b="b"/>
            <a:pathLst>
              <a:path w="4343400" h="1313179">
                <a:moveTo>
                  <a:pt x="0" y="0"/>
                </a:moveTo>
                <a:lnTo>
                  <a:pt x="4343400" y="0"/>
                </a:lnTo>
                <a:lnTo>
                  <a:pt x="4343400" y="1313180"/>
                </a:lnTo>
                <a:lnTo>
                  <a:pt x="0" y="1313180"/>
                </a:lnTo>
                <a:lnTo>
                  <a:pt x="0" y="0"/>
                </a:lnTo>
                <a:close/>
              </a:path>
            </a:pathLst>
          </a:custGeom>
          <a:solidFill>
            <a:srgbClr val="7F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14600" y="2438400"/>
            <a:ext cx="4343400" cy="1313180"/>
          </a:xfrm>
          <a:custGeom>
            <a:avLst/>
            <a:gdLst/>
            <a:ahLst/>
            <a:cxnLst/>
            <a:rect l="l" t="t" r="r" b="b"/>
            <a:pathLst>
              <a:path w="4343400" h="1313179">
                <a:moveTo>
                  <a:pt x="0" y="0"/>
                </a:moveTo>
                <a:lnTo>
                  <a:pt x="4343400" y="0"/>
                </a:lnTo>
                <a:lnTo>
                  <a:pt x="4343400" y="1313180"/>
                </a:lnTo>
                <a:lnTo>
                  <a:pt x="0" y="1313180"/>
                </a:lnTo>
                <a:lnTo>
                  <a:pt x="0" y="0"/>
                </a:lnTo>
                <a:close/>
              </a:path>
            </a:pathLst>
          </a:custGeom>
          <a:ln w="25518">
            <a:solidFill>
              <a:srgbClr val="5B46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14600" y="2438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5B46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0" y="37515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5B46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592070" y="2471420"/>
            <a:ext cx="412686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b="1" spc="-10" dirty="0">
                <a:solidFill>
                  <a:srgbClr val="FF0000"/>
                </a:solidFill>
                <a:latin typeface="Comic Sans MS"/>
                <a:cs typeface="Comic Sans MS"/>
              </a:rPr>
              <a:t>Poaching</a:t>
            </a:r>
            <a:endParaRPr sz="800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9469" y="642620"/>
            <a:ext cx="2171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FF0000"/>
                </a:solidFill>
              </a:rPr>
              <a:t>P</a:t>
            </a:r>
            <a:r>
              <a:rPr sz="3600" spc="-5" dirty="0">
                <a:solidFill>
                  <a:srgbClr val="FF0000"/>
                </a:solidFill>
              </a:rPr>
              <a:t>o</a:t>
            </a:r>
            <a:r>
              <a:rPr sz="3600" dirty="0">
                <a:solidFill>
                  <a:srgbClr val="FF0000"/>
                </a:solidFill>
              </a:rPr>
              <a:t>a</a:t>
            </a:r>
            <a:r>
              <a:rPr sz="3600" spc="-5" dirty="0">
                <a:solidFill>
                  <a:srgbClr val="FF0000"/>
                </a:solidFill>
              </a:rPr>
              <a:t>ch</a:t>
            </a:r>
            <a:r>
              <a:rPr sz="3600" spc="-10" dirty="0">
                <a:solidFill>
                  <a:srgbClr val="FF0000"/>
                </a:solidFill>
              </a:rPr>
              <a:t>i</a:t>
            </a:r>
            <a:r>
              <a:rPr sz="3600" dirty="0">
                <a:solidFill>
                  <a:srgbClr val="FF0000"/>
                </a:solidFill>
              </a:rPr>
              <a:t>n</a:t>
            </a:r>
            <a:r>
              <a:rPr sz="3600" spc="-5" dirty="0">
                <a:solidFill>
                  <a:srgbClr val="FF0000"/>
                </a:solidFill>
              </a:rPr>
              <a:t>g</a:t>
            </a:r>
            <a:r>
              <a:rPr sz="3600" dirty="0">
                <a:solidFill>
                  <a:srgbClr val="FF0000"/>
                </a:solidFill>
              </a:rPr>
              <a:t>:-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839469" y="1633220"/>
            <a:ext cx="7273925" cy="4719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omic Sans MS"/>
                <a:cs typeface="Comic Sans MS"/>
              </a:rPr>
              <a:t>Poaching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is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hunting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harvesting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taking of</a:t>
            </a:r>
            <a:r>
              <a:rPr sz="2400" spc="-1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wild  plants or animals, such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as</a:t>
            </a:r>
            <a:endParaRPr sz="2400">
              <a:latin typeface="Comic Sans MS"/>
              <a:cs typeface="Comic Sans MS"/>
            </a:endParaRPr>
          </a:p>
          <a:p>
            <a:pPr marL="1651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through </a:t>
            </a:r>
            <a:r>
              <a:rPr sz="2400" spc="-5" dirty="0">
                <a:solidFill>
                  <a:srgbClr val="6F2F9F"/>
                </a:solidFill>
                <a:latin typeface="Comic Sans MS"/>
                <a:cs typeface="Comic Sans MS"/>
              </a:rPr>
              <a:t>hunting, harvesting, fishing, </a:t>
            </a:r>
            <a:r>
              <a:rPr sz="2400" spc="-10" dirty="0">
                <a:solidFill>
                  <a:srgbClr val="6F2F9F"/>
                </a:solidFill>
                <a:latin typeface="Comic Sans MS"/>
                <a:cs typeface="Comic Sans MS"/>
              </a:rPr>
              <a:t>or</a:t>
            </a:r>
            <a:r>
              <a:rPr sz="2400" spc="15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Comic Sans MS"/>
                <a:cs typeface="Comic Sans MS"/>
              </a:rPr>
              <a:t>trapping.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spc="-5" dirty="0">
                <a:solidFill>
                  <a:srgbClr val="FF0000"/>
                </a:solidFill>
                <a:latin typeface="Comic Sans MS"/>
                <a:cs typeface="Comic Sans MS"/>
              </a:rPr>
              <a:t>History of</a:t>
            </a:r>
            <a:r>
              <a:rPr sz="3600" spc="-2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600" spc="-5" dirty="0">
                <a:solidFill>
                  <a:srgbClr val="FF0000"/>
                </a:solidFill>
                <a:latin typeface="Comic Sans MS"/>
                <a:cs typeface="Comic Sans MS"/>
              </a:rPr>
              <a:t>poaching</a:t>
            </a:r>
            <a:endParaRPr sz="3600">
              <a:latin typeface="Comic Sans MS"/>
              <a:cs typeface="Comic Sans MS"/>
            </a:endParaRPr>
          </a:p>
          <a:p>
            <a:pPr marL="88900">
              <a:lnSpc>
                <a:spcPct val="100000"/>
              </a:lnSpc>
              <a:spcBef>
                <a:spcPts val="2280"/>
              </a:spcBef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~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Millions of years ago, in the Stone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Age</a:t>
            </a:r>
            <a:endParaRPr sz="2400">
              <a:latin typeface="Comic Sans MS"/>
              <a:cs typeface="Comic Sans MS"/>
            </a:endParaRPr>
          </a:p>
          <a:p>
            <a:pPr marL="88900" marR="2044700">
              <a:lnSpc>
                <a:spcPct val="100000"/>
              </a:lnSpc>
              <a:spcBef>
                <a:spcPts val="1320"/>
              </a:spcBef>
            </a:pP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~Followed through the ages, to even  the tribal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natives</a:t>
            </a:r>
            <a:endParaRPr sz="2400">
              <a:latin typeface="Comic Sans MS"/>
              <a:cs typeface="Comic Sans MS"/>
            </a:endParaRPr>
          </a:p>
          <a:p>
            <a:pPr marL="88900" marR="754380">
              <a:lnSpc>
                <a:spcPct val="100000"/>
              </a:lnSpc>
              <a:spcBef>
                <a:spcPts val="840"/>
              </a:spcBef>
            </a:pP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~but it was during the Late Middle Ages that  poaching became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punishable offense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28820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581400"/>
            <a:ext cx="4879340" cy="327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4400" y="304800"/>
            <a:ext cx="4197350" cy="281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81600" y="3505200"/>
            <a:ext cx="3657600" cy="3200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269" y="262890"/>
            <a:ext cx="5295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0000"/>
                </a:solidFill>
              </a:rPr>
              <a:t>Why Poaching is</a:t>
            </a:r>
            <a:r>
              <a:rPr sz="3600" spc="-90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done???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839469" y="872490"/>
            <a:ext cx="7462520" cy="3423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47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~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Poaching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is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done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for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large profits gained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by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the  illegal sale or trade of animal parts, meat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24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pelts.</a:t>
            </a:r>
            <a:endParaRPr sz="240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  <a:spcBef>
                <a:spcPts val="2040"/>
              </a:spcBef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~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Exists because there is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demand for these  products, caused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by a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lack of education or disregard  for the law amongst</a:t>
            </a:r>
            <a:r>
              <a:rPr sz="24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buyers</a:t>
            </a:r>
            <a:endParaRPr sz="2400">
              <a:latin typeface="Comic Sans MS"/>
              <a:cs typeface="Comic Sans MS"/>
            </a:endParaRPr>
          </a:p>
          <a:p>
            <a:pPr marL="12700" marR="453390">
              <a:lnSpc>
                <a:spcPct val="100000"/>
              </a:lnSpc>
              <a:spcBef>
                <a:spcPts val="1680"/>
              </a:spcBef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~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Many cultures believe that certain animal parts  have medicinal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value.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434340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3581400"/>
            <a:ext cx="5060950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53000" y="228600"/>
            <a:ext cx="4114800" cy="2895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0" y="3657600"/>
            <a:ext cx="3429000" cy="2971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491490"/>
            <a:ext cx="70326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50265" algn="l"/>
              </a:tabLst>
            </a:pPr>
            <a:r>
              <a:rPr sz="3600" spc="-5" dirty="0">
                <a:solidFill>
                  <a:srgbClr val="FFFF00"/>
                </a:solidFill>
              </a:rPr>
              <a:t>Poaching is not limited to animals  its	also for plants</a:t>
            </a:r>
            <a:r>
              <a:rPr sz="3600" spc="-35" dirty="0">
                <a:solidFill>
                  <a:srgbClr val="FFFF00"/>
                </a:solidFill>
              </a:rPr>
              <a:t> </a:t>
            </a:r>
            <a:r>
              <a:rPr sz="3600" spc="-10" dirty="0">
                <a:solidFill>
                  <a:srgbClr val="FFFF00"/>
                </a:solidFill>
              </a:rPr>
              <a:t>too…………!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4400" y="2015490"/>
            <a:ext cx="75387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Three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of the most often poached species in the park  are galax,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black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cohosh, and</a:t>
            </a:r>
            <a:r>
              <a:rPr sz="2400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ginseng.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7400" y="3926840"/>
            <a:ext cx="3200400" cy="2397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3810000"/>
            <a:ext cx="3153410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05200" y="2971800"/>
            <a:ext cx="2171700" cy="32664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2270" y="6511290"/>
            <a:ext cx="89661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solidFill>
                  <a:srgbClr val="FFFFFF"/>
                </a:solidFill>
                <a:latin typeface="Comic Sans MS"/>
                <a:cs typeface="Comic Sans MS"/>
              </a:rPr>
              <a:t>GALA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X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29253" y="6511290"/>
            <a:ext cx="20224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BLACK</a:t>
            </a:r>
            <a:r>
              <a:rPr sz="2000" spc="-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COHOSH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83069" y="6511290"/>
            <a:ext cx="12503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GINSENG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93065" marR="508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00"/>
                </a:solidFill>
                <a:latin typeface="Comic Sans MS"/>
                <a:cs typeface="Comic Sans MS"/>
              </a:rPr>
              <a:t>How does poaching affect</a:t>
            </a:r>
            <a:r>
              <a:rPr sz="3600" b="1" spc="-105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3600" b="1" spc="-5" dirty="0">
                <a:solidFill>
                  <a:srgbClr val="FFFF00"/>
                </a:solidFill>
                <a:latin typeface="Comic Sans MS"/>
                <a:cs typeface="Comic Sans MS"/>
              </a:rPr>
              <a:t>the  environment?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8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~Poaching or illegal hunting causes animals endangered  of being extinct. If more animals becomes extinct  there's </a:t>
            </a:r>
            <a:r>
              <a:rPr dirty="0"/>
              <a:t>a </a:t>
            </a:r>
            <a:r>
              <a:rPr b="1" spc="-5" dirty="0">
                <a:latin typeface="Comic Sans MS"/>
                <a:cs typeface="Comic Sans MS"/>
              </a:rPr>
              <a:t>disruption in the food </a:t>
            </a:r>
            <a:r>
              <a:rPr b="1" dirty="0">
                <a:latin typeface="Comic Sans MS"/>
                <a:cs typeface="Comic Sans MS"/>
              </a:rPr>
              <a:t>chain</a:t>
            </a:r>
            <a:r>
              <a:rPr dirty="0"/>
              <a:t>, </a:t>
            </a:r>
            <a:r>
              <a:rPr spc="-5" dirty="0"/>
              <a:t>and that will  cause major problems </a:t>
            </a:r>
            <a:r>
              <a:rPr dirty="0"/>
              <a:t>in </a:t>
            </a:r>
            <a:r>
              <a:rPr spc="-5" dirty="0"/>
              <a:t>our ecosystem, resulting  eventually in </a:t>
            </a:r>
            <a:r>
              <a:rPr dirty="0"/>
              <a:t>new </a:t>
            </a:r>
            <a:r>
              <a:rPr spc="-5" dirty="0"/>
              <a:t>adaptations </a:t>
            </a:r>
            <a:r>
              <a:rPr dirty="0"/>
              <a:t>of </a:t>
            </a:r>
            <a:r>
              <a:rPr spc="-5" dirty="0"/>
              <a:t>animals, </a:t>
            </a:r>
            <a:r>
              <a:rPr dirty="0"/>
              <a:t>and </a:t>
            </a:r>
            <a:r>
              <a:rPr spc="-5" dirty="0"/>
              <a:t>or  species beyond human</a:t>
            </a:r>
            <a:r>
              <a:rPr dirty="0"/>
              <a:t> </a:t>
            </a:r>
            <a:r>
              <a:rPr spc="-5" dirty="0"/>
              <a:t>control.</a:t>
            </a:r>
          </a:p>
          <a:p>
            <a:pPr marL="284480" marR="38735">
              <a:lnSpc>
                <a:spcPct val="100000"/>
              </a:lnSpc>
              <a:spcBef>
                <a:spcPts val="2880"/>
              </a:spcBef>
            </a:pPr>
            <a:r>
              <a:rPr spc="-5" dirty="0"/>
              <a:t>~Poaching results in animals being </a:t>
            </a:r>
            <a:r>
              <a:rPr dirty="0"/>
              <a:t>hunted </a:t>
            </a:r>
            <a:r>
              <a:rPr spc="-5" dirty="0"/>
              <a:t>too soon for  them to </a:t>
            </a:r>
            <a:r>
              <a:rPr dirty="0"/>
              <a:t>have </a:t>
            </a:r>
            <a:r>
              <a:rPr spc="-5" dirty="0"/>
              <a:t>time to reproduce and</a:t>
            </a:r>
            <a:r>
              <a:rPr spc="-15" dirty="0"/>
              <a:t> </a:t>
            </a:r>
            <a:r>
              <a:rPr spc="-5" dirty="0"/>
              <a:t>repopulate.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685800"/>
            <a:ext cx="3505200" cy="556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6070" y="110490"/>
            <a:ext cx="31889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>
                <a:solidFill>
                  <a:srgbClr val="00AF4F"/>
                </a:solidFill>
              </a:rPr>
              <a:t>C</a:t>
            </a:r>
            <a:r>
              <a:rPr sz="6000" dirty="0">
                <a:solidFill>
                  <a:srgbClr val="00AF4F"/>
                </a:solidFill>
              </a:rPr>
              <a:t>o</a:t>
            </a:r>
            <a:r>
              <a:rPr sz="6000" spc="-5" dirty="0">
                <a:solidFill>
                  <a:srgbClr val="00AF4F"/>
                </a:solidFill>
              </a:rPr>
              <a:t>nte</a:t>
            </a:r>
            <a:r>
              <a:rPr sz="6000" dirty="0">
                <a:solidFill>
                  <a:srgbClr val="00AF4F"/>
                </a:solidFill>
              </a:rPr>
              <a:t>n</a:t>
            </a:r>
            <a:r>
              <a:rPr sz="6000" spc="-5" dirty="0">
                <a:solidFill>
                  <a:srgbClr val="00AF4F"/>
                </a:solidFill>
              </a:rPr>
              <a:t>ts</a:t>
            </a:r>
            <a:endParaRPr sz="6000"/>
          </a:p>
        </p:txBody>
      </p:sp>
      <p:sp>
        <p:nvSpPr>
          <p:cNvPr id="4" name="object 4"/>
          <p:cNvSpPr txBox="1"/>
          <p:nvPr/>
        </p:nvSpPr>
        <p:spPr>
          <a:xfrm>
            <a:off x="382270" y="1283970"/>
            <a:ext cx="4742815" cy="505333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60"/>
              </a:spcBef>
            </a:pP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*Introduction</a:t>
            </a:r>
            <a:endParaRPr sz="3200">
              <a:latin typeface="Comic Sans MS"/>
              <a:cs typeface="Comic Sans MS"/>
            </a:endParaRPr>
          </a:p>
          <a:p>
            <a:pPr marL="86995">
              <a:lnSpc>
                <a:spcPct val="100000"/>
              </a:lnSpc>
              <a:spcBef>
                <a:spcPts val="960"/>
              </a:spcBef>
            </a:pP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*Threats to</a:t>
            </a:r>
            <a:r>
              <a:rPr sz="3200" spc="-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biodiversity</a:t>
            </a:r>
            <a:endParaRPr sz="3200">
              <a:latin typeface="Comic Sans MS"/>
              <a:cs typeface="Comic Sans MS"/>
            </a:endParaRPr>
          </a:p>
          <a:p>
            <a:pPr marL="86995">
              <a:lnSpc>
                <a:spcPct val="100000"/>
              </a:lnSpc>
              <a:spcBef>
                <a:spcPts val="1560"/>
              </a:spcBef>
            </a:pP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*Habitat</a:t>
            </a: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loss</a:t>
            </a:r>
            <a:endParaRPr sz="3200">
              <a:latin typeface="Comic Sans MS"/>
              <a:cs typeface="Comic Sans MS"/>
            </a:endParaRPr>
          </a:p>
          <a:p>
            <a:pPr marL="88900">
              <a:lnSpc>
                <a:spcPct val="100000"/>
              </a:lnSpc>
              <a:spcBef>
                <a:spcPts val="1550"/>
              </a:spcBef>
            </a:pP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*Poaching</a:t>
            </a:r>
            <a:endParaRPr sz="3200">
              <a:latin typeface="Comic Sans MS"/>
              <a:cs typeface="Comic Sans MS"/>
            </a:endParaRPr>
          </a:p>
          <a:p>
            <a:pPr marL="86995">
              <a:lnSpc>
                <a:spcPct val="100000"/>
              </a:lnSpc>
              <a:spcBef>
                <a:spcPts val="1560"/>
              </a:spcBef>
            </a:pP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*Man-wildlife</a:t>
            </a:r>
            <a:r>
              <a:rPr sz="32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conflicts</a:t>
            </a:r>
            <a:endParaRPr sz="3200">
              <a:latin typeface="Comic Sans MS"/>
              <a:cs typeface="Comic Sans MS"/>
            </a:endParaRPr>
          </a:p>
          <a:p>
            <a:pPr marL="88900" marR="1680845">
              <a:lnSpc>
                <a:spcPct val="100000"/>
              </a:lnSpc>
              <a:spcBef>
                <a:spcPts val="960"/>
              </a:spcBef>
            </a:pP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*Importance</a:t>
            </a:r>
            <a:r>
              <a:rPr sz="3200" spc="-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of  biodiversity</a:t>
            </a:r>
            <a:endParaRPr sz="3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*Questions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1939290"/>
            <a:ext cx="81121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10" dirty="0">
                <a:solidFill>
                  <a:srgbClr val="FF0000"/>
                </a:solidFill>
              </a:rPr>
              <a:t>Man- wild</a:t>
            </a:r>
            <a:r>
              <a:rPr sz="7200" spc="-55" dirty="0">
                <a:solidFill>
                  <a:srgbClr val="FF0000"/>
                </a:solidFill>
              </a:rPr>
              <a:t> </a:t>
            </a:r>
            <a:r>
              <a:rPr sz="7200" spc="-10" dirty="0">
                <a:solidFill>
                  <a:srgbClr val="FF0000"/>
                </a:solidFill>
              </a:rPr>
              <a:t>conflicts</a:t>
            </a:r>
            <a:endParaRPr sz="7200"/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270" y="491490"/>
            <a:ext cx="55410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i="1" u="heavy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Man-wildlife</a:t>
            </a:r>
            <a:r>
              <a:rPr sz="6000" i="1" u="heavy" spc="-434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i="1" u="heavy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conflict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7380" y="1553210"/>
            <a:ext cx="7672705" cy="13081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3500">
              <a:lnSpc>
                <a:spcPts val="2280"/>
              </a:lnSpc>
              <a:spcBef>
                <a:spcPts val="90"/>
              </a:spcBef>
            </a:pPr>
            <a:r>
              <a:rPr sz="2000" spc="160" dirty="0">
                <a:solidFill>
                  <a:srgbClr val="1E487C"/>
                </a:solidFill>
                <a:latin typeface="Symbol"/>
                <a:cs typeface="Symbol"/>
              </a:rPr>
              <a:t></a:t>
            </a:r>
            <a:endParaRPr sz="2000">
              <a:latin typeface="Symbol"/>
              <a:cs typeface="Symbol"/>
            </a:endParaRPr>
          </a:p>
          <a:p>
            <a:pPr marL="406400">
              <a:lnSpc>
                <a:spcPts val="2400"/>
              </a:lnSpc>
            </a:pP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wildlife) is unacceptably disadvantageous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tabLst>
                <a:tab pos="405765" algn="l"/>
                <a:tab pos="7549515" algn="l"/>
              </a:tabLst>
            </a:pPr>
            <a:r>
              <a:rPr sz="3000" spc="240" baseline="6944" dirty="0">
                <a:solidFill>
                  <a:srgbClr val="1E487C"/>
                </a:solidFill>
                <a:latin typeface="Symbol"/>
                <a:cs typeface="Symbol"/>
              </a:rPr>
              <a:t></a:t>
            </a:r>
            <a:r>
              <a:rPr sz="3000" spc="240" baseline="6944" dirty="0">
                <a:solidFill>
                  <a:srgbClr val="1E487C"/>
                </a:solidFill>
                <a:latin typeface="Times New Roman"/>
                <a:cs typeface="Times New Roman"/>
              </a:rPr>
              <a:t>	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Increase in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man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wildlife conflict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is due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to resource</a:t>
            </a:r>
            <a:r>
              <a:rPr sz="21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limitation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like	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10839" y="3115309"/>
            <a:ext cx="39192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7960" algn="l"/>
                <a:tab pos="2871470" algn="l"/>
              </a:tabLs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1.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Space	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2.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Food	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r>
              <a:rPr sz="21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Shelter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8180" y="3057905"/>
            <a:ext cx="142240" cy="7137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000" spc="-590" dirty="0">
                <a:solidFill>
                  <a:srgbClr val="1E487C"/>
                </a:solidFill>
                <a:latin typeface="Symbol"/>
                <a:cs typeface="Symbol"/>
              </a:rPr>
              <a:t></a:t>
            </a:r>
            <a:endParaRPr sz="20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000" spc="-590" dirty="0">
                <a:solidFill>
                  <a:srgbClr val="1E487C"/>
                </a:solidFill>
                <a:latin typeface="Symbol"/>
                <a:cs typeface="Symbol"/>
              </a:rPr>
              <a:t>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1080" y="3460750"/>
            <a:ext cx="6872605" cy="60071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 marR="5080">
              <a:lnSpc>
                <a:spcPct val="79800"/>
              </a:lnSpc>
              <a:spcBef>
                <a:spcPts val="610"/>
              </a:spcBef>
            </a:pP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It is also due to Increasing population of human beings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Loss of  forest, decrease in quality of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forest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and development</a:t>
            </a:r>
            <a:r>
              <a:rPr sz="21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activities.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0080" y="3988079"/>
            <a:ext cx="7877175" cy="247523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525"/>
              </a:spcBef>
            </a:pPr>
            <a:r>
              <a:rPr sz="2000" spc="-590" dirty="0">
                <a:solidFill>
                  <a:srgbClr val="1E487C"/>
                </a:solidFill>
                <a:latin typeface="Symbol"/>
                <a:cs typeface="Symbol"/>
              </a:rPr>
              <a:t></a:t>
            </a:r>
            <a:endParaRPr sz="2000">
              <a:latin typeface="Symbol"/>
              <a:cs typeface="Symbol"/>
            </a:endParaRPr>
          </a:p>
          <a:p>
            <a:pPr marL="393700" marR="922019" indent="-342900">
              <a:lnSpc>
                <a:spcPct val="79800"/>
              </a:lnSpc>
              <a:spcBef>
                <a:spcPts val="969"/>
              </a:spcBef>
              <a:buClr>
                <a:srgbClr val="1E487C"/>
              </a:buClr>
              <a:buSzPct val="95238"/>
              <a:buFont typeface="Symbol"/>
              <a:buChar char=""/>
              <a:tabLst>
                <a:tab pos="393065" algn="l"/>
                <a:tab pos="393700" algn="l"/>
              </a:tabLst>
            </a:pP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Crops like sugarcane and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tea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estates are reported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provide  excellent cover for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wild</a:t>
            </a:r>
            <a:r>
              <a:rPr sz="2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animals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1E487C"/>
              </a:buClr>
              <a:buFont typeface="Symbol"/>
              <a:buChar char=""/>
            </a:pPr>
            <a:endParaRPr sz="2950">
              <a:latin typeface="Times New Roman"/>
              <a:cs typeface="Times New Roman"/>
            </a:endParaRPr>
          </a:p>
          <a:p>
            <a:pPr marL="393700" marR="43180" indent="-342900">
              <a:lnSpc>
                <a:spcPct val="79900"/>
              </a:lnSpc>
              <a:buClr>
                <a:srgbClr val="1E487C"/>
              </a:buClr>
              <a:buSzPct val="95238"/>
              <a:buFont typeface="Symbol"/>
              <a:buChar char=""/>
              <a:tabLst>
                <a:tab pos="393065" algn="l"/>
                <a:tab pos="393700" algn="l"/>
              </a:tabLst>
            </a:pP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There are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661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Protected Areas in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country covering around 4.8%  geographical areas. There are 100 National Parks,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514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Wildlife  Sanctuaries,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43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Conservation Reserves and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4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Community Reserves in 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country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600200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4114800" y="4526280"/>
                </a:moveTo>
                <a:lnTo>
                  <a:pt x="0" y="4526280"/>
                </a:lnTo>
                <a:lnTo>
                  <a:pt x="0" y="0"/>
                </a:lnTo>
                <a:lnTo>
                  <a:pt x="8229600" y="0"/>
                </a:lnTo>
                <a:lnTo>
                  <a:pt x="8229600" y="4526280"/>
                </a:lnTo>
                <a:lnTo>
                  <a:pt x="4114800" y="4526280"/>
                </a:lnTo>
                <a:close/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457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4572000" y="6858000"/>
                </a:lnTo>
                <a:close/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85339" y="163829"/>
            <a:ext cx="374777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solidFill>
                  <a:srgbClr val="FFFF00"/>
                </a:solidFill>
                <a:latin typeface="Calibri"/>
                <a:cs typeface="Calibri"/>
              </a:rPr>
              <a:t>A </a:t>
            </a:r>
            <a:r>
              <a:rPr sz="3500" spc="-5" dirty="0">
                <a:solidFill>
                  <a:srgbClr val="FFFF00"/>
                </a:solidFill>
                <a:latin typeface="Calibri"/>
                <a:cs typeface="Calibri"/>
              </a:rPr>
              <a:t>‘Conflict’ </a:t>
            </a:r>
            <a:r>
              <a:rPr sz="3500" dirty="0">
                <a:solidFill>
                  <a:srgbClr val="FFFF00"/>
                </a:solidFill>
                <a:latin typeface="Calibri"/>
                <a:cs typeface="Calibri"/>
              </a:rPr>
              <a:t>of</a:t>
            </a:r>
            <a:r>
              <a:rPr sz="3500" spc="-7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500" spc="-5" dirty="0">
                <a:solidFill>
                  <a:srgbClr val="FFFF00"/>
                </a:solidFill>
                <a:latin typeface="Calibri"/>
                <a:cs typeface="Calibri"/>
              </a:rPr>
              <a:t>Words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1869" y="1323340"/>
            <a:ext cx="1238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1869" y="1929129"/>
            <a:ext cx="1238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1869" y="2801620"/>
            <a:ext cx="1238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1869" y="5817870"/>
            <a:ext cx="1238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33500" y="1338579"/>
            <a:ext cx="3790315" cy="539115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 marR="250825">
              <a:lnSpc>
                <a:spcPct val="79900"/>
              </a:lnSpc>
              <a:spcBef>
                <a:spcPts val="630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One-sided Reporting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Can Harm  Wildlife</a:t>
            </a:r>
            <a:endParaRPr sz="2200">
              <a:latin typeface="Calibri"/>
              <a:cs typeface="Calibri"/>
            </a:endParaRPr>
          </a:p>
          <a:p>
            <a:pPr marL="12700" marR="367030">
              <a:lnSpc>
                <a:spcPct val="79700"/>
              </a:lnSpc>
              <a:spcBef>
                <a:spcPts val="555"/>
              </a:spcBef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headlines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are invariably  provocative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menace, threat,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fear, attack and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death!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79900"/>
              </a:lnSpc>
              <a:spcBef>
                <a:spcPts val="550"/>
              </a:spcBef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99.9 per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cent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of these cases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(with the exception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of deliberate  stalking and predation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on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humans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big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cats), it’s never</a:t>
            </a:r>
            <a:r>
              <a:rPr sz="22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an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aggressive attack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2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animal.</a:t>
            </a:r>
            <a:endParaRPr sz="2200">
              <a:latin typeface="Calibri"/>
              <a:cs typeface="Calibri"/>
            </a:endParaRPr>
          </a:p>
          <a:p>
            <a:pPr marL="12700" marR="179705">
              <a:lnSpc>
                <a:spcPct val="79800"/>
              </a:lnSpc>
              <a:spcBef>
                <a:spcPts val="5"/>
              </a:spcBef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animal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gets cornered,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surrounded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people (big</a:t>
            </a:r>
            <a:r>
              <a:rPr sz="22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cats) 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faces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 abrupt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encounter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at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short range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because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its poor  senses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(elephants,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bear) and  then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attacks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out of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fear.</a:t>
            </a:r>
            <a:endParaRPr sz="2200">
              <a:latin typeface="Calibri"/>
              <a:cs typeface="Calibri"/>
            </a:endParaRPr>
          </a:p>
          <a:p>
            <a:pPr marL="12700" marR="68580">
              <a:lnSpc>
                <a:spcPct val="79900"/>
              </a:lnSpc>
              <a:spcBef>
                <a:spcPts val="550"/>
              </a:spcBef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reporters and sub editors should  avoid biased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sensationalized  reports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57800" y="1905000"/>
            <a:ext cx="388620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5180" y="426720"/>
            <a:ext cx="3556635" cy="85725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81000" marR="30480" indent="-342900">
              <a:lnSpc>
                <a:spcPct val="80000"/>
              </a:lnSpc>
              <a:spcBef>
                <a:spcPts val="605"/>
              </a:spcBef>
              <a:tabLst>
                <a:tab pos="380365" algn="l"/>
              </a:tabLst>
            </a:pPr>
            <a:r>
              <a:rPr sz="3000" spc="240" baseline="6944" dirty="0">
                <a:solidFill>
                  <a:srgbClr val="1E487C"/>
                </a:solidFill>
                <a:latin typeface="Symbol"/>
                <a:cs typeface="Symbol"/>
              </a:rPr>
              <a:t></a:t>
            </a:r>
            <a:r>
              <a:rPr sz="3000" spc="240" baseline="6944" dirty="0">
                <a:solidFill>
                  <a:srgbClr val="1E487C"/>
                </a:solidFill>
                <a:latin typeface="Times New Roman"/>
                <a:cs typeface="Times New Roman"/>
              </a:rPr>
              <a:t>	</a:t>
            </a:r>
            <a:r>
              <a:rPr sz="2100" spc="-5" dirty="0">
                <a:latin typeface="Calibri"/>
                <a:cs typeface="Calibri"/>
              </a:rPr>
              <a:t>In India, wild elephants  probably kill far more people  than tiger, leopard or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lion.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2480" y="1628140"/>
            <a:ext cx="3605529" cy="30822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93700" marR="78740" indent="-342900">
              <a:lnSpc>
                <a:spcPct val="80000"/>
              </a:lnSpc>
              <a:spcBef>
                <a:spcPts val="605"/>
              </a:spcBef>
              <a:buClr>
                <a:srgbClr val="1E487C"/>
              </a:buClr>
              <a:buSzPct val="95238"/>
              <a:buFont typeface="Symbol"/>
              <a:buChar char=""/>
              <a:tabLst>
                <a:tab pos="393065" algn="l"/>
                <a:tab pos="393700" algn="l"/>
              </a:tabLst>
            </a:pP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Damage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agricultural crops  and property, killing of  livestock and human beings  are some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the worst forms 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man-animal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conflict.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1E487C"/>
              </a:buClr>
              <a:buFont typeface="Symbol"/>
              <a:buChar char=""/>
            </a:pPr>
            <a:endParaRPr sz="2950">
              <a:latin typeface="Times New Roman"/>
              <a:cs typeface="Times New Roman"/>
            </a:endParaRPr>
          </a:p>
          <a:p>
            <a:pPr marL="393700" marR="43180" indent="-342900">
              <a:lnSpc>
                <a:spcPct val="80000"/>
              </a:lnSpc>
              <a:buClr>
                <a:srgbClr val="1E487C"/>
              </a:buClr>
              <a:buSzPct val="95238"/>
              <a:buFont typeface="Symbol"/>
              <a:buChar char=""/>
              <a:tabLst>
                <a:tab pos="393065" algn="l"/>
                <a:tab pos="393700" algn="l"/>
              </a:tabLst>
            </a:pP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Farmers sometimes poison  and shoot wild animals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as 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they damage their crops, 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but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this can be prevented 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taking certain</a:t>
            </a:r>
            <a:r>
              <a:rPr sz="2100" spc="4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measures.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0580" y="4995926"/>
            <a:ext cx="227329" cy="140208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000" spc="160" dirty="0">
                <a:solidFill>
                  <a:srgbClr val="1E487C"/>
                </a:solidFill>
                <a:latin typeface="Symbol"/>
                <a:cs typeface="Symbol"/>
              </a:rPr>
              <a:t></a:t>
            </a:r>
            <a:endParaRPr sz="20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000" spc="-590" dirty="0">
                <a:solidFill>
                  <a:srgbClr val="1E487C"/>
                </a:solidFill>
                <a:latin typeface="Symbol"/>
                <a:cs typeface="Symbol"/>
              </a:rPr>
              <a:t></a:t>
            </a:r>
            <a:endParaRPr sz="20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000" spc="-590" dirty="0">
                <a:solidFill>
                  <a:srgbClr val="1E487C"/>
                </a:solidFill>
                <a:latin typeface="Symbol"/>
                <a:cs typeface="Symbol"/>
              </a:rPr>
              <a:t></a:t>
            </a:r>
            <a:endParaRPr sz="20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000" spc="-590" dirty="0">
                <a:solidFill>
                  <a:srgbClr val="1E487C"/>
                </a:solidFill>
                <a:latin typeface="Symbol"/>
                <a:cs typeface="Symbol"/>
              </a:rPr>
              <a:t>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3480" y="5027929"/>
            <a:ext cx="2170430" cy="14046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300"/>
              </a:spcBef>
            </a:pP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2006-07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/ 31 /</a:t>
            </a:r>
            <a:r>
              <a:rPr sz="2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342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2007-08 /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34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21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241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2008-09 /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46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21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726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2010-11 /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52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21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689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24400" y="228600"/>
            <a:ext cx="4241800" cy="3181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6400" y="3429000"/>
            <a:ext cx="2750820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470400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05400" y="304800"/>
            <a:ext cx="3295650" cy="4286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3581400"/>
            <a:ext cx="4754880" cy="2990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57800" y="4799329"/>
            <a:ext cx="3657600" cy="17437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780" y="798829"/>
            <a:ext cx="207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0" dirty="0">
                <a:solidFill>
                  <a:srgbClr val="1E487C"/>
                </a:solidFill>
                <a:latin typeface="Symbol"/>
                <a:cs typeface="Symbol"/>
              </a:rPr>
              <a:t>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5780" y="2275840"/>
            <a:ext cx="207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0" dirty="0">
                <a:solidFill>
                  <a:srgbClr val="1E487C"/>
                </a:solidFill>
                <a:latin typeface="Symbol"/>
                <a:cs typeface="Symbol"/>
              </a:rPr>
              <a:t>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780" y="3521709"/>
            <a:ext cx="207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0" dirty="0">
                <a:solidFill>
                  <a:srgbClr val="1E487C"/>
                </a:solidFill>
                <a:latin typeface="Symbol"/>
                <a:cs typeface="Symbol"/>
              </a:rPr>
              <a:t>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5780" y="4536440"/>
            <a:ext cx="207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0" dirty="0">
                <a:solidFill>
                  <a:srgbClr val="1E487C"/>
                </a:solidFill>
                <a:latin typeface="Symbol"/>
                <a:cs typeface="Symbol"/>
              </a:rPr>
              <a:t>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8680" y="814070"/>
            <a:ext cx="3392170" cy="544195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329565">
              <a:lnSpc>
                <a:spcPct val="79900"/>
              </a:lnSpc>
              <a:spcBef>
                <a:spcPts val="555"/>
              </a:spcBef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Governments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working on  improvement of habitat to  augment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food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and water 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availability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to reduce  movement of animals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from the 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forests to the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habitations.</a:t>
            </a:r>
            <a:endParaRPr sz="1900">
              <a:latin typeface="Calibri"/>
              <a:cs typeface="Calibri"/>
            </a:endParaRPr>
          </a:p>
          <a:p>
            <a:pPr marL="12700" marR="89535">
              <a:lnSpc>
                <a:spcPct val="79900"/>
              </a:lnSpc>
              <a:spcBef>
                <a:spcPts val="700"/>
              </a:spcBef>
              <a:tabLst>
                <a:tab pos="2737485" algn="l"/>
              </a:tabLst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Training forest staff and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police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to 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tackle</a:t>
            </a:r>
            <a:r>
              <a:rPr sz="19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these </a:t>
            </a:r>
            <a:r>
              <a:rPr sz="1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situations	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creating awareness among the 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people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about the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Do’s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Don’ts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minimize conflicts</a:t>
            </a:r>
            <a:r>
              <a:rPr sz="19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90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  <a:spcBef>
                <a:spcPts val="695"/>
              </a:spcBef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construction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of boundary walls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solar fences around the  sensitive areas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prevent the wild  animal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attacks.</a:t>
            </a:r>
            <a:endParaRPr sz="1900">
              <a:latin typeface="Calibri"/>
              <a:cs typeface="Calibri"/>
            </a:endParaRPr>
          </a:p>
          <a:p>
            <a:pPr marL="12700" marR="19685">
              <a:lnSpc>
                <a:spcPct val="80000"/>
              </a:lnSpc>
              <a:spcBef>
                <a:spcPts val="695"/>
              </a:spcBef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Some devices of Information  Technology,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viz.,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radio collars with  Very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High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Frequency,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Global  Positioning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System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Satellite 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uplink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facilities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can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be used to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track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the movements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wild  animals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00600" y="609600"/>
            <a:ext cx="4038600" cy="2979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19600" y="3704590"/>
            <a:ext cx="4724400" cy="31534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00380" y="34290"/>
            <a:ext cx="48113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80365" algn="l"/>
              </a:tabLst>
            </a:pPr>
            <a:r>
              <a:rPr sz="4275" spc="-1245" baseline="6822" dirty="0">
                <a:solidFill>
                  <a:srgbClr val="1E487C"/>
                </a:solidFill>
                <a:latin typeface="Symbol"/>
                <a:cs typeface="Symbol"/>
              </a:rPr>
              <a:t></a:t>
            </a:r>
            <a:r>
              <a:rPr sz="4275" spc="-1245" baseline="6822" dirty="0">
                <a:solidFill>
                  <a:srgbClr val="1E487C"/>
                </a:solidFill>
                <a:latin typeface="Times New Roman"/>
                <a:cs typeface="Times New Roman"/>
              </a:rPr>
              <a:t>	</a:t>
            </a:r>
            <a:r>
              <a:rPr sz="3000" spc="-5" dirty="0">
                <a:latin typeface="Calibri"/>
                <a:cs typeface="Calibri"/>
              </a:rPr>
              <a:t>Ways </a:t>
            </a:r>
            <a:r>
              <a:rPr sz="3000" dirty="0">
                <a:latin typeface="Calibri"/>
                <a:cs typeface="Calibri"/>
              </a:rPr>
              <a:t>to </a:t>
            </a:r>
            <a:r>
              <a:rPr sz="3000" spc="-5" dirty="0">
                <a:latin typeface="Calibri"/>
                <a:cs typeface="Calibri"/>
              </a:rPr>
              <a:t>reduce the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conflicts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7400" y="609600"/>
            <a:ext cx="7518400" cy="586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457200"/>
            <a:ext cx="8305800" cy="5455920"/>
          </a:xfrm>
          <a:custGeom>
            <a:avLst/>
            <a:gdLst/>
            <a:ahLst/>
            <a:cxnLst/>
            <a:rect l="l" t="t" r="r" b="b"/>
            <a:pathLst>
              <a:path w="8305800" h="5455920">
                <a:moveTo>
                  <a:pt x="0" y="0"/>
                </a:moveTo>
                <a:lnTo>
                  <a:pt x="8305800" y="0"/>
                </a:lnTo>
                <a:lnTo>
                  <a:pt x="8305800" y="5455920"/>
                </a:lnTo>
                <a:lnTo>
                  <a:pt x="0" y="5455920"/>
                </a:lnTo>
                <a:lnTo>
                  <a:pt x="0" y="0"/>
                </a:lnTo>
                <a:close/>
              </a:path>
            </a:pathLst>
          </a:custGeom>
          <a:solidFill>
            <a:srgbClr val="7F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457200"/>
            <a:ext cx="8305800" cy="5455920"/>
          </a:xfrm>
          <a:custGeom>
            <a:avLst/>
            <a:gdLst/>
            <a:ahLst/>
            <a:cxnLst/>
            <a:rect l="l" t="t" r="r" b="b"/>
            <a:pathLst>
              <a:path w="8305800" h="5455920">
                <a:moveTo>
                  <a:pt x="0" y="0"/>
                </a:moveTo>
                <a:lnTo>
                  <a:pt x="8305800" y="0"/>
                </a:lnTo>
                <a:lnTo>
                  <a:pt x="8305800" y="5455920"/>
                </a:lnTo>
                <a:lnTo>
                  <a:pt x="0" y="5455920"/>
                </a:lnTo>
                <a:lnTo>
                  <a:pt x="0" y="0"/>
                </a:lnTo>
                <a:close/>
              </a:path>
            </a:pathLst>
          </a:custGeom>
          <a:ln w="25518">
            <a:solidFill>
              <a:srgbClr val="5B46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45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5B46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5913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5B46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9870" y="491490"/>
            <a:ext cx="8077200" cy="489966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413384">
              <a:lnSpc>
                <a:spcPts val="3829"/>
              </a:lnSpc>
              <a:spcBef>
                <a:spcPts val="235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&gt;&gt; Generation of soils and maintenance of soil  quality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715"/>
              </a:lnSpc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&gt;&gt; Maintenance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air</a:t>
            </a:r>
            <a:r>
              <a:rPr sz="3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quality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&gt;&gt; Maintenance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water</a:t>
            </a:r>
            <a:r>
              <a:rPr sz="3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quality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&gt;&gt; Pest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35"/>
              </a:lnSpc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&gt;&gt; Detoxification and decomposition of</a:t>
            </a:r>
            <a:r>
              <a:rPr sz="3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wastes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35"/>
              </a:lnSpc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&gt;&gt; Pollination and crop</a:t>
            </a: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&gt;&gt; Climate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stabilization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&gt;&gt; Prevention and mitigation of natural</a:t>
            </a:r>
            <a:r>
              <a:rPr sz="3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disasters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&gt;&gt; Provision of food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security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926465" marR="5080">
              <a:lnSpc>
                <a:spcPts val="4790"/>
              </a:lnSpc>
              <a:spcBef>
                <a:spcPts val="265"/>
              </a:spcBef>
            </a:pPr>
            <a:r>
              <a:rPr spc="-10" dirty="0"/>
              <a:t>So…..please conserve</a:t>
            </a:r>
            <a:r>
              <a:rPr spc="-75" dirty="0"/>
              <a:t> </a:t>
            </a:r>
            <a:r>
              <a:rPr spc="-5" dirty="0"/>
              <a:t>the  </a:t>
            </a:r>
            <a:r>
              <a:rPr spc="-10" dirty="0"/>
              <a:t>Nature….</a:t>
            </a:r>
          </a:p>
        </p:txBody>
      </p:sp>
      <p:sp>
        <p:nvSpPr>
          <p:cNvPr id="3" name="object 3"/>
          <p:cNvSpPr/>
          <p:nvPr/>
        </p:nvSpPr>
        <p:spPr>
          <a:xfrm>
            <a:off x="5638800" y="1600200"/>
            <a:ext cx="3172459" cy="5057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1600200"/>
            <a:ext cx="4387850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4939" y="4972050"/>
            <a:ext cx="5025390" cy="1657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1070" y="1710690"/>
            <a:ext cx="41973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>
                <a:latin typeface="Calibri"/>
                <a:cs typeface="Calibri"/>
              </a:rPr>
              <a:t>Thank</a:t>
            </a:r>
            <a:r>
              <a:rPr sz="5400" spc="-70" dirty="0">
                <a:latin typeface="Calibri"/>
                <a:cs typeface="Calibri"/>
              </a:rPr>
              <a:t> </a:t>
            </a:r>
            <a:r>
              <a:rPr sz="5400" spc="-5" dirty="0">
                <a:latin typeface="Calibri"/>
                <a:cs typeface="Calibri"/>
              </a:rPr>
              <a:t>you……..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79" y="224790"/>
            <a:ext cx="3938270" cy="307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0489" y="3505200"/>
            <a:ext cx="6163310" cy="3037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43400" y="228600"/>
            <a:ext cx="4495800" cy="304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34589" y="2077720"/>
            <a:ext cx="3962400" cy="1433830"/>
          </a:xfrm>
          <a:custGeom>
            <a:avLst/>
            <a:gdLst/>
            <a:ahLst/>
            <a:cxnLst/>
            <a:rect l="l" t="t" r="r" b="b"/>
            <a:pathLst>
              <a:path w="3962400" h="1433829">
                <a:moveTo>
                  <a:pt x="0" y="0"/>
                </a:moveTo>
                <a:lnTo>
                  <a:pt x="3962400" y="0"/>
                </a:lnTo>
                <a:lnTo>
                  <a:pt x="3962400" y="1433829"/>
                </a:lnTo>
                <a:lnTo>
                  <a:pt x="0" y="14338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34589" y="2077720"/>
            <a:ext cx="3962400" cy="1433830"/>
          </a:xfrm>
          <a:custGeom>
            <a:avLst/>
            <a:gdLst/>
            <a:ahLst/>
            <a:cxnLst/>
            <a:rect l="l" t="t" r="r" b="b"/>
            <a:pathLst>
              <a:path w="3962400" h="1433829">
                <a:moveTo>
                  <a:pt x="0" y="0"/>
                </a:moveTo>
                <a:lnTo>
                  <a:pt x="3962400" y="0"/>
                </a:lnTo>
                <a:lnTo>
                  <a:pt x="3962400" y="1433829"/>
                </a:lnTo>
                <a:lnTo>
                  <a:pt x="0" y="143382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96990" y="35115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24760" y="2263139"/>
            <a:ext cx="3641090" cy="1229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80"/>
              </a:lnSpc>
            </a:pPr>
            <a:r>
              <a:rPr sz="4400" spc="-5" dirty="0">
                <a:latin typeface="Calibri"/>
                <a:cs typeface="Calibri"/>
              </a:rPr>
              <a:t>Biodiversity</a:t>
            </a:r>
            <a:r>
              <a:rPr sz="4400" spc="-7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and</a:t>
            </a:r>
            <a:endParaRPr sz="4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4400" spc="-5" dirty="0">
                <a:latin typeface="Calibri"/>
                <a:cs typeface="Calibri"/>
              </a:rPr>
              <a:t>threats </a:t>
            </a:r>
            <a:r>
              <a:rPr sz="4400" dirty="0">
                <a:latin typeface="Calibri"/>
                <a:cs typeface="Calibri"/>
              </a:rPr>
              <a:t>to</a:t>
            </a:r>
            <a:r>
              <a:rPr sz="4400" spc="-20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it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62200" y="2057400"/>
            <a:ext cx="3962400" cy="1435100"/>
          </a:xfrm>
          <a:prstGeom prst="rect">
            <a:avLst/>
          </a:prstGeom>
          <a:solidFill>
            <a:srgbClr val="7F63A1"/>
          </a:solidFill>
          <a:ln w="38097">
            <a:solidFill>
              <a:srgbClr val="FFFFFF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marL="89535" marR="220979">
              <a:lnSpc>
                <a:spcPts val="5270"/>
              </a:lnSpc>
              <a:spcBef>
                <a:spcPts val="555"/>
              </a:spcBef>
            </a:pPr>
            <a:r>
              <a:rPr sz="4400" spc="-5" dirty="0">
                <a:solidFill>
                  <a:srgbClr val="FF0000"/>
                </a:solidFill>
                <a:latin typeface="Calibri"/>
                <a:cs typeface="Calibri"/>
              </a:rPr>
              <a:t>Biodiversity</a:t>
            </a:r>
            <a:r>
              <a:rPr sz="4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FF0000"/>
                </a:solidFill>
                <a:latin typeface="Calibri"/>
                <a:cs typeface="Calibri"/>
              </a:rPr>
              <a:t>and  threats to</a:t>
            </a:r>
            <a:r>
              <a:rPr sz="4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FF0000"/>
                </a:solidFill>
                <a:latin typeface="Calibri"/>
                <a:cs typeface="Calibri"/>
              </a:rPr>
              <a:t>it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270" y="262890"/>
            <a:ext cx="28987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solidFill>
                  <a:srgbClr val="FF0000"/>
                </a:solidFill>
              </a:rPr>
              <a:t>Questions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382270" y="1405890"/>
            <a:ext cx="8021320" cy="3392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40055" lvl="1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34340" algn="l"/>
                <a:tab pos="1840864" algn="l"/>
                <a:tab pos="3669665" algn="l"/>
                <a:tab pos="5911215" algn="l"/>
                <a:tab pos="6412865" algn="l"/>
              </a:tabLst>
            </a:pP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biodiversity is </a:t>
            </a:r>
            <a:r>
              <a:rPr sz="2000" dirty="0">
                <a:solidFill>
                  <a:srgbClr val="FFFF00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total</a:t>
            </a:r>
            <a:r>
              <a:rPr sz="2000" spc="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variety</a:t>
            </a:r>
            <a:r>
              <a:rPr sz="2000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00"/>
                </a:solidFill>
                <a:latin typeface="Calibri"/>
                <a:cs typeface="Calibri"/>
              </a:rPr>
              <a:t>of</a:t>
            </a:r>
            <a:r>
              <a:rPr sz="2000" u="heavy" dirty="0">
                <a:solidFill>
                  <a:srgbClr val="FFFF00"/>
                </a:solidFill>
                <a:uFill>
                  <a:solidFill>
                    <a:srgbClr val="FEFE00"/>
                  </a:solidFill>
                </a:uFill>
                <a:latin typeface="Calibri"/>
                <a:cs typeface="Calibri"/>
              </a:rPr>
              <a:t> 	</a:t>
            </a:r>
            <a:r>
              <a:rPr sz="2000" dirty="0">
                <a:solidFill>
                  <a:srgbClr val="FFFF00"/>
                </a:solidFill>
                <a:latin typeface="Calibri"/>
                <a:cs typeface="Calibri"/>
              </a:rPr>
              <a:t>on planet</a:t>
            </a:r>
            <a:r>
              <a:rPr sz="2000" spc="-8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earth.  a)Resources	</a:t>
            </a:r>
            <a:r>
              <a:rPr sz="2000" dirty="0">
                <a:solidFill>
                  <a:srgbClr val="FFFF00"/>
                </a:solidFill>
                <a:latin typeface="Calibri"/>
                <a:cs typeface="Calibri"/>
              </a:rPr>
              <a:t>b)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 life	</a:t>
            </a:r>
            <a:r>
              <a:rPr sz="2000" dirty="0">
                <a:solidFill>
                  <a:srgbClr val="FFFF00"/>
                </a:solidFill>
                <a:latin typeface="Calibri"/>
                <a:cs typeface="Calibri"/>
              </a:rPr>
              <a:t>c)</a:t>
            </a:r>
            <a:r>
              <a:rPr sz="2000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materials		d)plants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AutoNum type="arabicPeriod"/>
            </a:pPr>
            <a:endParaRPr sz="2100">
              <a:latin typeface="Times New Roman"/>
              <a:cs typeface="Times New Roman"/>
            </a:endParaRPr>
          </a:p>
          <a:p>
            <a:pPr marL="12700" marR="130810" lvl="1">
              <a:lnSpc>
                <a:spcPct val="100000"/>
              </a:lnSpc>
              <a:buAutoNum type="arabicPeriod"/>
              <a:tabLst>
                <a:tab pos="434340" algn="l"/>
                <a:tab pos="1840864" algn="l"/>
                <a:tab pos="3669665" algn="l"/>
                <a:tab pos="4493260" algn="l"/>
                <a:tab pos="6306820" algn="l"/>
              </a:tabLst>
            </a:pPr>
            <a:r>
              <a:rPr sz="2000" dirty="0">
                <a:solidFill>
                  <a:srgbClr val="009900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009900"/>
                </a:solidFill>
                <a:latin typeface="Calibri"/>
                <a:cs typeface="Calibri"/>
              </a:rPr>
              <a:t>world is</a:t>
            </a:r>
            <a:r>
              <a:rPr sz="2000" spc="1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9900"/>
                </a:solidFill>
                <a:latin typeface="Calibri"/>
                <a:cs typeface="Calibri"/>
              </a:rPr>
              <a:t>composed</a:t>
            </a:r>
            <a:r>
              <a:rPr sz="2000" spc="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9900"/>
                </a:solidFill>
                <a:latin typeface="Calibri"/>
                <a:cs typeface="Calibri"/>
              </a:rPr>
              <a:t>of</a:t>
            </a:r>
            <a:r>
              <a:rPr sz="2000" u="heavy" spc="-5" dirty="0">
                <a:solidFill>
                  <a:srgbClr val="009900"/>
                </a:solidFill>
                <a:uFill>
                  <a:solidFill>
                    <a:srgbClr val="009800"/>
                  </a:solidFill>
                </a:uFill>
                <a:latin typeface="Calibri"/>
                <a:cs typeface="Calibri"/>
              </a:rPr>
              <a:t> 		</a:t>
            </a:r>
            <a:r>
              <a:rPr sz="2000" spc="-5" dirty="0">
                <a:solidFill>
                  <a:srgbClr val="009900"/>
                </a:solidFill>
                <a:latin typeface="Calibri"/>
                <a:cs typeface="Calibri"/>
              </a:rPr>
              <a:t>communities </a:t>
            </a:r>
            <a:r>
              <a:rPr sz="2000" dirty="0">
                <a:solidFill>
                  <a:srgbClr val="009900"/>
                </a:solidFill>
                <a:latin typeface="Calibri"/>
                <a:cs typeface="Calibri"/>
              </a:rPr>
              <a:t>of </a:t>
            </a:r>
            <a:r>
              <a:rPr sz="2000" spc="-5" dirty="0">
                <a:solidFill>
                  <a:srgbClr val="009900"/>
                </a:solidFill>
                <a:latin typeface="Calibri"/>
                <a:cs typeface="Calibri"/>
              </a:rPr>
              <a:t>living organisms.  a)Diverse	</a:t>
            </a:r>
            <a:r>
              <a:rPr sz="2000" dirty="0">
                <a:solidFill>
                  <a:srgbClr val="009900"/>
                </a:solidFill>
                <a:latin typeface="Calibri"/>
                <a:cs typeface="Calibri"/>
              </a:rPr>
              <a:t>b)</a:t>
            </a:r>
            <a:r>
              <a:rPr sz="2000" spc="-5" dirty="0">
                <a:solidFill>
                  <a:srgbClr val="009900"/>
                </a:solidFill>
                <a:latin typeface="Calibri"/>
                <a:cs typeface="Calibri"/>
              </a:rPr>
              <a:t> similar	</a:t>
            </a:r>
            <a:r>
              <a:rPr sz="2000" dirty="0">
                <a:solidFill>
                  <a:srgbClr val="009900"/>
                </a:solidFill>
                <a:latin typeface="Calibri"/>
                <a:cs typeface="Calibri"/>
              </a:rPr>
              <a:t>d) a</a:t>
            </a:r>
            <a:r>
              <a:rPr sz="2000" spc="10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9900"/>
                </a:solidFill>
                <a:latin typeface="Calibri"/>
                <a:cs typeface="Calibri"/>
              </a:rPr>
              <a:t>single</a:t>
            </a:r>
            <a:r>
              <a:rPr sz="2000" spc="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9900"/>
                </a:solidFill>
                <a:latin typeface="Calibri"/>
                <a:cs typeface="Calibri"/>
              </a:rPr>
              <a:t>group	</a:t>
            </a:r>
            <a:r>
              <a:rPr sz="2000" dirty="0">
                <a:solidFill>
                  <a:srgbClr val="009900"/>
                </a:solidFill>
                <a:latin typeface="Calibri"/>
                <a:cs typeface="Calibri"/>
              </a:rPr>
              <a:t>d)</a:t>
            </a:r>
            <a:r>
              <a:rPr sz="2000" spc="-2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9900"/>
                </a:solidFill>
                <a:latin typeface="Calibri"/>
                <a:cs typeface="Calibri"/>
              </a:rPr>
              <a:t>mammalian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002280" algn="l"/>
              </a:tabLst>
            </a:pP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Q.3)</a:t>
            </a:r>
            <a:r>
              <a:rPr sz="2000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india</a:t>
            </a:r>
            <a:r>
              <a:rPr sz="2000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has</a:t>
            </a:r>
            <a:r>
              <a:rPr sz="2000" u="heavy" spc="-5" dirty="0">
                <a:solidFill>
                  <a:srgbClr val="FFFF00"/>
                </a:solidFill>
                <a:uFill>
                  <a:solidFill>
                    <a:srgbClr val="FEFE00"/>
                  </a:solidFill>
                </a:uFill>
                <a:latin typeface="Calibri"/>
                <a:cs typeface="Calibri"/>
              </a:rPr>
              <a:t> 	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species </a:t>
            </a:r>
            <a:r>
              <a:rPr sz="2000" dirty="0">
                <a:solidFill>
                  <a:srgbClr val="FFFF00"/>
                </a:solidFill>
                <a:latin typeface="Calibri"/>
                <a:cs typeface="Calibri"/>
              </a:rPr>
              <a:t>of</a:t>
            </a:r>
            <a:r>
              <a:rPr sz="2000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plants.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840864" algn="l"/>
                <a:tab pos="3669665" algn="l"/>
                <a:tab pos="6412865" algn="l"/>
              </a:tabLst>
            </a:pPr>
            <a:r>
              <a:rPr sz="2000" dirty="0">
                <a:solidFill>
                  <a:srgbClr val="FFFF00"/>
                </a:solidFill>
                <a:latin typeface="Calibri"/>
                <a:cs typeface="Calibri"/>
              </a:rPr>
              <a:t>a)4500	b)45000	c)450000	d)</a:t>
            </a:r>
            <a:r>
              <a:rPr sz="2000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00"/>
                </a:solidFill>
                <a:latin typeface="Calibri"/>
                <a:cs typeface="Calibri"/>
              </a:rPr>
              <a:t>450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400"/>
              </a:lnSpc>
              <a:tabLst>
                <a:tab pos="1840864" algn="l"/>
                <a:tab pos="3669665" algn="l"/>
                <a:tab pos="6412865" algn="l"/>
                <a:tab pos="7196455" algn="l"/>
              </a:tabLst>
            </a:pPr>
            <a:r>
              <a:rPr sz="2000" spc="-5" dirty="0">
                <a:solidFill>
                  <a:srgbClr val="009900"/>
                </a:solidFill>
                <a:latin typeface="Calibri"/>
                <a:cs typeface="Calibri"/>
              </a:rPr>
              <a:t>Q.4the richness of </a:t>
            </a:r>
            <a:r>
              <a:rPr sz="2000" dirty="0">
                <a:solidFill>
                  <a:srgbClr val="009900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009900"/>
                </a:solidFill>
                <a:latin typeface="Calibri"/>
                <a:cs typeface="Calibri"/>
              </a:rPr>
              <a:t>species in </a:t>
            </a:r>
            <a:r>
              <a:rPr sz="2000" dirty="0">
                <a:solidFill>
                  <a:srgbClr val="009900"/>
                </a:solidFill>
                <a:latin typeface="Calibri"/>
                <a:cs typeface="Calibri"/>
              </a:rPr>
              <a:t>an </a:t>
            </a:r>
            <a:r>
              <a:rPr sz="2000" spc="-5" dirty="0">
                <a:solidFill>
                  <a:srgbClr val="009900"/>
                </a:solidFill>
                <a:latin typeface="Calibri"/>
                <a:cs typeface="Calibri"/>
              </a:rPr>
              <a:t>ecosystem</a:t>
            </a:r>
            <a:r>
              <a:rPr sz="2000" spc="30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9900"/>
                </a:solidFill>
                <a:latin typeface="Calibri"/>
                <a:cs typeface="Calibri"/>
              </a:rPr>
              <a:t>makes</a:t>
            </a:r>
            <a:r>
              <a:rPr sz="2000" spc="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9900"/>
                </a:solidFill>
                <a:latin typeface="Calibri"/>
                <a:cs typeface="Calibri"/>
              </a:rPr>
              <a:t>it </a:t>
            </a:r>
            <a:r>
              <a:rPr sz="2000" u="heavy" dirty="0">
                <a:solidFill>
                  <a:srgbClr val="009900"/>
                </a:solidFill>
                <a:uFill>
                  <a:solidFill>
                    <a:srgbClr val="009800"/>
                  </a:solidFill>
                </a:uFill>
                <a:latin typeface="Times New Roman"/>
                <a:cs typeface="Times New Roman"/>
              </a:rPr>
              <a:t> 		</a:t>
            </a:r>
            <a:r>
              <a:rPr sz="2000" dirty="0">
                <a:solidFill>
                  <a:srgbClr val="0099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9900"/>
                </a:solidFill>
                <a:latin typeface="Calibri"/>
                <a:cs typeface="Calibri"/>
              </a:rPr>
              <a:t>a)U</a:t>
            </a:r>
            <a:r>
              <a:rPr sz="2000" spc="-5" dirty="0">
                <a:solidFill>
                  <a:srgbClr val="009900"/>
                </a:solidFill>
                <a:latin typeface="Calibri"/>
                <a:cs typeface="Calibri"/>
              </a:rPr>
              <a:t>nsta</a:t>
            </a:r>
            <a:r>
              <a:rPr sz="2000" spc="5" dirty="0">
                <a:solidFill>
                  <a:srgbClr val="009900"/>
                </a:solidFill>
                <a:latin typeface="Calibri"/>
                <a:cs typeface="Calibri"/>
              </a:rPr>
              <a:t>b</a:t>
            </a:r>
            <a:r>
              <a:rPr sz="2000" spc="-10" dirty="0">
                <a:solidFill>
                  <a:srgbClr val="009900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009900"/>
                </a:solidFill>
                <a:latin typeface="Calibri"/>
                <a:cs typeface="Calibri"/>
              </a:rPr>
              <a:t>e	</a:t>
            </a:r>
            <a:r>
              <a:rPr sz="2000" spc="5" dirty="0">
                <a:solidFill>
                  <a:srgbClr val="009900"/>
                </a:solidFill>
                <a:latin typeface="Calibri"/>
                <a:cs typeface="Calibri"/>
              </a:rPr>
              <a:t>b</a:t>
            </a:r>
            <a:r>
              <a:rPr sz="2000" dirty="0">
                <a:solidFill>
                  <a:srgbClr val="009900"/>
                </a:solidFill>
                <a:latin typeface="Calibri"/>
                <a:cs typeface="Calibri"/>
              </a:rPr>
              <a:t>)</a:t>
            </a:r>
            <a:r>
              <a:rPr sz="2000" spc="-5" dirty="0">
                <a:solidFill>
                  <a:srgbClr val="009900"/>
                </a:solidFill>
                <a:latin typeface="Calibri"/>
                <a:cs typeface="Calibri"/>
              </a:rPr>
              <a:t>sta</a:t>
            </a:r>
            <a:r>
              <a:rPr sz="2000" spc="5" dirty="0">
                <a:solidFill>
                  <a:srgbClr val="009900"/>
                </a:solidFill>
                <a:latin typeface="Calibri"/>
                <a:cs typeface="Calibri"/>
              </a:rPr>
              <a:t>b</a:t>
            </a:r>
            <a:r>
              <a:rPr sz="2000" spc="-10" dirty="0">
                <a:solidFill>
                  <a:srgbClr val="009900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009900"/>
                </a:solidFill>
                <a:latin typeface="Calibri"/>
                <a:cs typeface="Calibri"/>
              </a:rPr>
              <a:t>e	c)</a:t>
            </a:r>
            <a:r>
              <a:rPr sz="2000" spc="5" dirty="0">
                <a:solidFill>
                  <a:srgbClr val="009900"/>
                </a:solidFill>
                <a:latin typeface="Calibri"/>
                <a:cs typeface="Calibri"/>
              </a:rPr>
              <a:t>t</a:t>
            </a:r>
            <a:r>
              <a:rPr sz="2000" spc="-10" dirty="0">
                <a:solidFill>
                  <a:srgbClr val="009900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009900"/>
                </a:solidFill>
                <a:latin typeface="Calibri"/>
                <a:cs typeface="Calibri"/>
              </a:rPr>
              <a:t>m</a:t>
            </a:r>
            <a:r>
              <a:rPr sz="2000" spc="-5" dirty="0">
                <a:solidFill>
                  <a:srgbClr val="009900"/>
                </a:solidFill>
                <a:latin typeface="Calibri"/>
                <a:cs typeface="Calibri"/>
              </a:rPr>
              <a:t>p</a:t>
            </a:r>
            <a:r>
              <a:rPr sz="2000" dirty="0">
                <a:solidFill>
                  <a:srgbClr val="009900"/>
                </a:solidFill>
                <a:latin typeface="Calibri"/>
                <a:cs typeface="Calibri"/>
              </a:rPr>
              <a:t>ora</a:t>
            </a:r>
            <a:r>
              <a:rPr sz="2000" spc="-10" dirty="0">
                <a:solidFill>
                  <a:srgbClr val="00990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009900"/>
                </a:solidFill>
                <a:latin typeface="Calibri"/>
                <a:cs typeface="Calibri"/>
              </a:rPr>
              <a:t>y	</a:t>
            </a:r>
            <a:r>
              <a:rPr sz="2000" spc="5" dirty="0">
                <a:solidFill>
                  <a:srgbClr val="009900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009900"/>
                </a:solidFill>
                <a:latin typeface="Calibri"/>
                <a:cs typeface="Calibri"/>
              </a:rPr>
              <a:t>)</a:t>
            </a:r>
            <a:r>
              <a:rPr sz="2000" spc="-5" dirty="0">
                <a:solidFill>
                  <a:srgbClr val="009900"/>
                </a:solidFill>
                <a:latin typeface="Calibri"/>
                <a:cs typeface="Calibri"/>
              </a:rPr>
              <a:t>u</a:t>
            </a:r>
            <a:r>
              <a:rPr sz="2000" spc="5" dirty="0">
                <a:solidFill>
                  <a:srgbClr val="009900"/>
                </a:solidFill>
                <a:latin typeface="Calibri"/>
                <a:cs typeface="Calibri"/>
              </a:rPr>
              <a:t>np</a:t>
            </a:r>
            <a:r>
              <a:rPr sz="2000" spc="-10" dirty="0">
                <a:solidFill>
                  <a:srgbClr val="00990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009900"/>
                </a:solidFill>
                <a:latin typeface="Calibri"/>
                <a:cs typeface="Calibri"/>
              </a:rPr>
              <a:t>o</a:t>
            </a:r>
            <a:r>
              <a:rPr sz="2000" spc="-5" dirty="0">
                <a:solidFill>
                  <a:srgbClr val="009900"/>
                </a:solidFill>
                <a:latin typeface="Calibri"/>
                <a:cs typeface="Calibri"/>
              </a:rPr>
              <a:t>d</a:t>
            </a:r>
            <a:r>
              <a:rPr sz="2000" spc="5" dirty="0">
                <a:solidFill>
                  <a:srgbClr val="009900"/>
                </a:solidFill>
                <a:latin typeface="Calibri"/>
                <a:cs typeface="Calibri"/>
              </a:rPr>
              <a:t>u</a:t>
            </a:r>
            <a:r>
              <a:rPr sz="2000" dirty="0">
                <a:solidFill>
                  <a:srgbClr val="009900"/>
                </a:solidFill>
                <a:latin typeface="Calibri"/>
                <a:cs typeface="Calibri"/>
              </a:rPr>
              <a:t>c</a:t>
            </a:r>
            <a:r>
              <a:rPr sz="2000" spc="-5" dirty="0">
                <a:solidFill>
                  <a:srgbClr val="009900"/>
                </a:solidFill>
                <a:latin typeface="Calibri"/>
                <a:cs typeface="Calibri"/>
              </a:rPr>
              <a:t>tiv</a:t>
            </a:r>
            <a:r>
              <a:rPr sz="2000" dirty="0">
                <a:solidFill>
                  <a:srgbClr val="009900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270" y="5077459"/>
            <a:ext cx="61937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80455" algn="l"/>
              </a:tabLst>
            </a:pP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Q.5)extinction is </a:t>
            </a:r>
            <a:r>
              <a:rPr sz="2000" dirty="0">
                <a:solidFill>
                  <a:srgbClr val="FFFF00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major problem </a:t>
            </a:r>
            <a:r>
              <a:rPr sz="2000" dirty="0">
                <a:solidFill>
                  <a:srgbClr val="FFFF00"/>
                </a:solidFill>
                <a:latin typeface="Calibri"/>
                <a:cs typeface="Calibri"/>
              </a:rPr>
              <a:t>as 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we</a:t>
            </a:r>
            <a:r>
              <a:rPr sz="200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loose</a:t>
            </a:r>
            <a:r>
              <a:rPr sz="2000" u="heavy" dirty="0">
                <a:solidFill>
                  <a:srgbClr val="FFFF00"/>
                </a:solidFill>
                <a:uFill>
                  <a:solidFill>
                    <a:srgbClr val="FEFE00"/>
                  </a:solidFill>
                </a:uFill>
                <a:latin typeface="Times New Roman"/>
                <a:cs typeface="Times New Roman"/>
              </a:rPr>
              <a:t> 	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755265" algn="l"/>
                <a:tab pos="4584065" algn="l"/>
              </a:tabLst>
            </a:pPr>
            <a:r>
              <a:rPr sz="2000" dirty="0">
                <a:solidFill>
                  <a:srgbClr val="FFFF00"/>
                </a:solidFill>
                <a:latin typeface="Calibri"/>
                <a:cs typeface="Calibri"/>
              </a:rPr>
              <a:t>a)</a:t>
            </a:r>
            <a:r>
              <a:rPr sz="2000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Genetic</a:t>
            </a:r>
            <a:r>
              <a:rPr sz="2000" spc="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diversity	b)ecosystem	c)organism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83069" y="5382259"/>
            <a:ext cx="12407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d)resources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9870" y="262890"/>
            <a:ext cx="7910195" cy="2465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1440">
              <a:lnSpc>
                <a:spcPct val="100000"/>
              </a:lnSpc>
              <a:spcBef>
                <a:spcPts val="100"/>
              </a:spcBef>
              <a:tabLst>
                <a:tab pos="2356485" algn="l"/>
              </a:tabLst>
            </a:pPr>
            <a:r>
              <a:rPr sz="2000" spc="-5" dirty="0">
                <a:solidFill>
                  <a:srgbClr val="009900"/>
                </a:solidFill>
                <a:latin typeface="Calibri"/>
                <a:cs typeface="Calibri"/>
              </a:rPr>
              <a:t>Q.6) if </a:t>
            </a:r>
            <a:r>
              <a:rPr sz="2000" dirty="0">
                <a:solidFill>
                  <a:srgbClr val="009900"/>
                </a:solidFill>
                <a:latin typeface="Calibri"/>
                <a:cs typeface="Calibri"/>
              </a:rPr>
              <a:t>one </a:t>
            </a:r>
            <a:r>
              <a:rPr sz="2000" spc="-5" dirty="0">
                <a:solidFill>
                  <a:srgbClr val="009900"/>
                </a:solidFill>
                <a:latin typeface="Calibri"/>
                <a:cs typeface="Calibri"/>
              </a:rPr>
              <a:t>species </a:t>
            </a:r>
            <a:r>
              <a:rPr sz="2000" dirty="0">
                <a:solidFill>
                  <a:srgbClr val="009900"/>
                </a:solidFill>
                <a:latin typeface="Calibri"/>
                <a:cs typeface="Calibri"/>
              </a:rPr>
              <a:t>or </a:t>
            </a:r>
            <a:r>
              <a:rPr sz="2000" spc="-5" dirty="0">
                <a:solidFill>
                  <a:srgbClr val="009900"/>
                </a:solidFill>
                <a:latin typeface="Calibri"/>
                <a:cs typeface="Calibri"/>
              </a:rPr>
              <a:t>group </a:t>
            </a:r>
            <a:r>
              <a:rPr sz="2000" dirty="0">
                <a:solidFill>
                  <a:srgbClr val="009900"/>
                </a:solidFill>
                <a:latin typeface="Calibri"/>
                <a:cs typeface="Calibri"/>
              </a:rPr>
              <a:t>of </a:t>
            </a:r>
            <a:r>
              <a:rPr sz="2000" spc="-5" dirty="0">
                <a:solidFill>
                  <a:srgbClr val="009900"/>
                </a:solidFill>
                <a:latin typeface="Calibri"/>
                <a:cs typeface="Calibri"/>
              </a:rPr>
              <a:t>species are destroyed </a:t>
            </a:r>
            <a:r>
              <a:rPr sz="2000" dirty="0">
                <a:solidFill>
                  <a:srgbClr val="009900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009900"/>
                </a:solidFill>
                <a:latin typeface="Calibri"/>
                <a:cs typeface="Calibri"/>
              </a:rPr>
              <a:t>whole interacting  system</a:t>
            </a:r>
            <a:r>
              <a:rPr sz="2000" spc="-80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9900"/>
                </a:solidFill>
                <a:latin typeface="Calibri"/>
                <a:cs typeface="Calibri"/>
              </a:rPr>
              <a:t>gets </a:t>
            </a:r>
            <a:r>
              <a:rPr sz="2000" u="heavy" spc="-5" dirty="0">
                <a:solidFill>
                  <a:srgbClr val="009900"/>
                </a:solidFill>
                <a:uFill>
                  <a:solidFill>
                    <a:srgbClr val="009800"/>
                  </a:solidFill>
                </a:uFill>
                <a:latin typeface="Times New Roman"/>
                <a:cs typeface="Times New Roman"/>
              </a:rPr>
              <a:t> 	</a:t>
            </a:r>
            <a:endParaRPr sz="2000">
              <a:latin typeface="Times New Roman"/>
              <a:cs typeface="Times New Roman"/>
            </a:endParaRPr>
          </a:p>
          <a:p>
            <a:pPr marL="12700" marR="1374140">
              <a:lnSpc>
                <a:spcPct val="100000"/>
              </a:lnSpc>
              <a:tabLst>
                <a:tab pos="2755265" algn="l"/>
                <a:tab pos="5498465" algn="l"/>
              </a:tabLst>
            </a:pPr>
            <a:r>
              <a:rPr sz="2000" dirty="0">
                <a:solidFill>
                  <a:srgbClr val="009900"/>
                </a:solidFill>
                <a:latin typeface="Calibri"/>
                <a:cs typeface="Calibri"/>
              </a:rPr>
              <a:t>a)</a:t>
            </a:r>
            <a:r>
              <a:rPr sz="2000" spc="5" dirty="0">
                <a:solidFill>
                  <a:srgbClr val="009900"/>
                </a:solidFill>
                <a:latin typeface="Calibri"/>
                <a:cs typeface="Calibri"/>
              </a:rPr>
              <a:t>W</a:t>
            </a:r>
            <a:r>
              <a:rPr sz="2000" spc="-5" dirty="0">
                <a:solidFill>
                  <a:srgbClr val="009900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009900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009900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009900"/>
                </a:solidFill>
                <a:latin typeface="Calibri"/>
                <a:cs typeface="Calibri"/>
              </a:rPr>
              <a:t>s	</a:t>
            </a:r>
            <a:r>
              <a:rPr sz="2000" spc="5" dirty="0">
                <a:solidFill>
                  <a:srgbClr val="009900"/>
                </a:solidFill>
                <a:latin typeface="Calibri"/>
                <a:cs typeface="Calibri"/>
              </a:rPr>
              <a:t>b</a:t>
            </a:r>
            <a:r>
              <a:rPr sz="2000" spc="-10" dirty="0">
                <a:solidFill>
                  <a:srgbClr val="009900"/>
                </a:solidFill>
                <a:latin typeface="Calibri"/>
                <a:cs typeface="Calibri"/>
              </a:rPr>
              <a:t>)</a:t>
            </a:r>
            <a:r>
              <a:rPr sz="2000" dirty="0">
                <a:solidFill>
                  <a:srgbClr val="009900"/>
                </a:solidFill>
                <a:latin typeface="Calibri"/>
                <a:cs typeface="Calibri"/>
              </a:rPr>
              <a:t>re</a:t>
            </a:r>
            <a:r>
              <a:rPr sz="2000" spc="-5" dirty="0">
                <a:solidFill>
                  <a:srgbClr val="009900"/>
                </a:solidFill>
                <a:latin typeface="Calibri"/>
                <a:cs typeface="Calibri"/>
              </a:rPr>
              <a:t>p</a:t>
            </a:r>
            <a:r>
              <a:rPr sz="2000" dirty="0">
                <a:solidFill>
                  <a:srgbClr val="009900"/>
                </a:solidFill>
                <a:latin typeface="Calibri"/>
                <a:cs typeface="Calibri"/>
              </a:rPr>
              <a:t>ro</a:t>
            </a:r>
            <a:r>
              <a:rPr sz="2000" spc="-5" dirty="0">
                <a:solidFill>
                  <a:srgbClr val="009900"/>
                </a:solidFill>
                <a:latin typeface="Calibri"/>
                <a:cs typeface="Calibri"/>
              </a:rPr>
              <a:t>d</a:t>
            </a:r>
            <a:r>
              <a:rPr sz="2000" spc="5" dirty="0">
                <a:solidFill>
                  <a:srgbClr val="009900"/>
                </a:solidFill>
                <a:latin typeface="Calibri"/>
                <a:cs typeface="Calibri"/>
              </a:rPr>
              <a:t>u</a:t>
            </a:r>
            <a:r>
              <a:rPr sz="2000" dirty="0">
                <a:solidFill>
                  <a:srgbClr val="009900"/>
                </a:solidFill>
                <a:latin typeface="Calibri"/>
                <a:cs typeface="Calibri"/>
              </a:rPr>
              <a:t>ce	c)c</a:t>
            </a:r>
            <a:r>
              <a:rPr sz="2000" spc="5" dirty="0">
                <a:solidFill>
                  <a:srgbClr val="009900"/>
                </a:solidFill>
                <a:latin typeface="Calibri"/>
                <a:cs typeface="Calibri"/>
              </a:rPr>
              <a:t>h</a:t>
            </a:r>
            <a:r>
              <a:rPr sz="2000" dirty="0">
                <a:solidFill>
                  <a:srgbClr val="009900"/>
                </a:solidFill>
                <a:latin typeface="Calibri"/>
                <a:cs typeface="Calibri"/>
              </a:rPr>
              <a:t>a</a:t>
            </a:r>
            <a:r>
              <a:rPr sz="2000" spc="5" dirty="0">
                <a:solidFill>
                  <a:srgbClr val="009900"/>
                </a:solidFill>
                <a:latin typeface="Calibri"/>
                <a:cs typeface="Calibri"/>
              </a:rPr>
              <a:t>n</a:t>
            </a:r>
            <a:r>
              <a:rPr sz="2000" spc="-5" dirty="0">
                <a:solidFill>
                  <a:srgbClr val="009900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009900"/>
                </a:solidFill>
                <a:latin typeface="Calibri"/>
                <a:cs typeface="Calibri"/>
              </a:rPr>
              <a:t>es  </a:t>
            </a:r>
            <a:r>
              <a:rPr sz="2000" spc="-5" dirty="0">
                <a:solidFill>
                  <a:srgbClr val="009900"/>
                </a:solidFill>
                <a:latin typeface="Calibri"/>
                <a:cs typeface="Calibri"/>
              </a:rPr>
              <a:t>d)manipulates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1840864" algn="l"/>
                <a:tab pos="5498465" algn="l"/>
                <a:tab pos="5585460" algn="l"/>
                <a:tab pos="7327265" algn="l"/>
              </a:tabLst>
            </a:pP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Q.7)genetic divers </a:t>
            </a:r>
            <a:r>
              <a:rPr sz="2000" dirty="0">
                <a:solidFill>
                  <a:srgbClr val="FFFF00"/>
                </a:solidFill>
                <a:latin typeface="Calibri"/>
                <a:cs typeface="Calibri"/>
              </a:rPr>
              <a:t>type 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is </a:t>
            </a:r>
            <a:r>
              <a:rPr sz="2000" dirty="0">
                <a:solidFill>
                  <a:srgbClr val="FFFF00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total</a:t>
            </a:r>
            <a:r>
              <a:rPr sz="2000" spc="5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number</a:t>
            </a:r>
            <a:r>
              <a:rPr sz="2000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of</a:t>
            </a:r>
            <a:r>
              <a:rPr sz="2000" u="heavy" spc="-5" dirty="0">
                <a:solidFill>
                  <a:srgbClr val="FFFF00"/>
                </a:solidFill>
                <a:uFill>
                  <a:solidFill>
                    <a:srgbClr val="FEFE00"/>
                  </a:solidFill>
                </a:uFill>
                <a:latin typeface="Calibri"/>
                <a:cs typeface="Calibri"/>
              </a:rPr>
              <a:t> 		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possesses </a:t>
            </a:r>
            <a:r>
              <a:rPr sz="2000" dirty="0">
                <a:solidFill>
                  <a:srgbClr val="FFFF00"/>
                </a:solidFill>
                <a:latin typeface="Calibri"/>
                <a:cs typeface="Calibri"/>
              </a:rPr>
              <a:t>by a 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species  a)Genetics	</a:t>
            </a:r>
            <a:r>
              <a:rPr sz="2000" dirty="0">
                <a:solidFill>
                  <a:srgbClr val="FFFF00"/>
                </a:solidFill>
                <a:latin typeface="Calibri"/>
                <a:cs typeface="Calibri"/>
              </a:rPr>
              <a:t>b)</a:t>
            </a:r>
            <a:r>
              <a:rPr sz="2000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genetic</a:t>
            </a:r>
            <a:r>
              <a:rPr sz="2000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material	</a:t>
            </a:r>
            <a:r>
              <a:rPr sz="2000" dirty="0">
                <a:solidFill>
                  <a:srgbClr val="FFFF00"/>
                </a:solidFill>
                <a:latin typeface="Calibri"/>
                <a:cs typeface="Calibri"/>
              </a:rPr>
              <a:t>c)</a:t>
            </a:r>
            <a:r>
              <a:rPr sz="2000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parts	</a:t>
            </a:r>
            <a:r>
              <a:rPr sz="2000" dirty="0">
                <a:solidFill>
                  <a:srgbClr val="FFFF00"/>
                </a:solidFill>
                <a:latin typeface="Calibri"/>
                <a:cs typeface="Calibri"/>
              </a:rPr>
              <a:t>d)  </a:t>
            </a:r>
            <a:r>
              <a:rPr sz="2000" spc="-5" dirty="0">
                <a:solidFill>
                  <a:srgbClr val="FFFF00"/>
                </a:solidFill>
                <a:latin typeface="Calibri"/>
                <a:cs typeface="Calibri"/>
              </a:rPr>
              <a:t>substances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45069" y="3318509"/>
            <a:ext cx="10128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solidFill>
                  <a:srgbClr val="009900"/>
                </a:solidFill>
                <a:latin typeface="Calibri"/>
                <a:cs typeface="Calibri"/>
              </a:rPr>
              <a:t>d</a:t>
            </a:r>
            <a:r>
              <a:rPr sz="2000" spc="-10" dirty="0">
                <a:solidFill>
                  <a:srgbClr val="009900"/>
                </a:solidFill>
                <a:latin typeface="Calibri"/>
                <a:cs typeface="Calibri"/>
              </a:rPr>
              <a:t>)</a:t>
            </a:r>
            <a:r>
              <a:rPr sz="2000" dirty="0">
                <a:solidFill>
                  <a:srgbClr val="009900"/>
                </a:solidFill>
                <a:latin typeface="Calibri"/>
                <a:cs typeface="Calibri"/>
              </a:rPr>
              <a:t>1</a:t>
            </a:r>
            <a:r>
              <a:rPr sz="2000" spc="10" dirty="0">
                <a:solidFill>
                  <a:srgbClr val="009900"/>
                </a:solidFill>
                <a:latin typeface="Calibri"/>
                <a:cs typeface="Calibri"/>
              </a:rPr>
              <a:t>7</a:t>
            </a:r>
            <a:r>
              <a:rPr sz="2000" dirty="0">
                <a:solidFill>
                  <a:srgbClr val="009900"/>
                </a:solidFill>
                <a:latin typeface="Calibri"/>
                <a:cs typeface="Calibri"/>
              </a:rPr>
              <a:t>5024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870" y="3013709"/>
            <a:ext cx="711327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1">
              <a:lnSpc>
                <a:spcPct val="100000"/>
              </a:lnSpc>
              <a:spcBef>
                <a:spcPts val="100"/>
              </a:spcBef>
              <a:buAutoNum type="arabicParenR" startAt="8"/>
              <a:tabLst>
                <a:tab pos="512445" algn="l"/>
                <a:tab pos="1840864" algn="l"/>
                <a:tab pos="3225800" algn="l"/>
                <a:tab pos="4584065" algn="l"/>
              </a:tabLst>
            </a:pPr>
            <a:r>
              <a:rPr sz="2000" spc="-5" dirty="0">
                <a:solidFill>
                  <a:srgbClr val="009900"/>
                </a:solidFill>
                <a:latin typeface="Calibri"/>
                <a:cs typeface="Calibri"/>
              </a:rPr>
              <a:t>in</a:t>
            </a:r>
            <a:r>
              <a:rPr sz="2000" spc="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9900"/>
                </a:solidFill>
                <a:latin typeface="Calibri"/>
                <a:cs typeface="Calibri"/>
              </a:rPr>
              <a:t>india,</a:t>
            </a:r>
            <a:r>
              <a:rPr sz="2000" spc="1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9900"/>
                </a:solidFill>
                <a:latin typeface="Calibri"/>
                <a:cs typeface="Calibri"/>
              </a:rPr>
              <a:t>nearly</a:t>
            </a:r>
            <a:r>
              <a:rPr sz="2000" u="heavy" spc="-5" dirty="0">
                <a:solidFill>
                  <a:srgbClr val="009900"/>
                </a:solidFill>
                <a:uFill>
                  <a:solidFill>
                    <a:srgbClr val="009800"/>
                  </a:solidFill>
                </a:uFill>
                <a:latin typeface="Calibri"/>
                <a:cs typeface="Calibri"/>
              </a:rPr>
              <a:t> 	</a:t>
            </a:r>
            <a:r>
              <a:rPr sz="2000" spc="-5" dirty="0">
                <a:solidFill>
                  <a:srgbClr val="009900"/>
                </a:solidFill>
                <a:latin typeface="Calibri"/>
                <a:cs typeface="Calibri"/>
              </a:rPr>
              <a:t>species </a:t>
            </a:r>
            <a:r>
              <a:rPr sz="2000" dirty="0">
                <a:solidFill>
                  <a:srgbClr val="009900"/>
                </a:solidFill>
                <a:latin typeface="Calibri"/>
                <a:cs typeface="Calibri"/>
              </a:rPr>
              <a:t>of </a:t>
            </a:r>
            <a:r>
              <a:rPr sz="2000" spc="-5" dirty="0">
                <a:solidFill>
                  <a:srgbClr val="009900"/>
                </a:solidFill>
                <a:latin typeface="Calibri"/>
                <a:cs typeface="Calibri"/>
              </a:rPr>
              <a:t>flowering plants </a:t>
            </a:r>
            <a:r>
              <a:rPr sz="2000" dirty="0">
                <a:solidFill>
                  <a:srgbClr val="009900"/>
                </a:solidFill>
                <a:latin typeface="Calibri"/>
                <a:cs typeface="Calibri"/>
              </a:rPr>
              <a:t>are found.  a)1700	b)17000		c)170000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AutoNum type="arabicParenR" startAt="8"/>
            </a:pPr>
            <a:endParaRPr sz="2050">
              <a:latin typeface="Times New Roman"/>
              <a:cs typeface="Times New Roman"/>
            </a:endParaRPr>
          </a:p>
          <a:p>
            <a:pPr marL="454025" lvl="1" indent="-441959">
              <a:lnSpc>
                <a:spcPct val="100000"/>
              </a:lnSpc>
              <a:buSzPct val="95000"/>
              <a:buAutoNum type="arabicParenR" startAt="8"/>
              <a:tabLst>
                <a:tab pos="454659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what is biodiversity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9870" y="4537709"/>
            <a:ext cx="27520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Q.10)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what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is habitat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loss?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070" y="262890"/>
            <a:ext cx="8432800" cy="2096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FF00"/>
                </a:solidFill>
              </a:rPr>
              <a:t>Biodiversity:-</a:t>
            </a:r>
          </a:p>
          <a:p>
            <a:pPr marL="927100" marR="5080" indent="914400" algn="just">
              <a:lnSpc>
                <a:spcPct val="99900"/>
              </a:lnSpc>
            </a:pPr>
            <a:r>
              <a:rPr sz="3200" spc="-5" dirty="0"/>
              <a:t>Biodiversity is that </a:t>
            </a:r>
            <a:r>
              <a:rPr sz="3200" dirty="0"/>
              <a:t>part </a:t>
            </a:r>
            <a:r>
              <a:rPr sz="3200" spc="-10" dirty="0"/>
              <a:t>of </a:t>
            </a:r>
            <a:r>
              <a:rPr sz="3200" dirty="0"/>
              <a:t>nature  </a:t>
            </a:r>
            <a:r>
              <a:rPr sz="3200" spc="-5" dirty="0"/>
              <a:t>which includes the differences in genes  among the individuals of </a:t>
            </a:r>
            <a:r>
              <a:rPr sz="3200" dirty="0"/>
              <a:t>a</a:t>
            </a:r>
            <a:r>
              <a:rPr sz="3200" spc="-5" dirty="0"/>
              <a:t> species.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06070" y="2821940"/>
            <a:ext cx="8400415" cy="3925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 marR="5080" indent="914400" algn="just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The </a:t>
            </a: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variety and </a:t>
            </a: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richness of </a:t>
            </a: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all</a:t>
            </a:r>
            <a:r>
              <a:rPr sz="3200" spc="-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the  </a:t>
            </a: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plants and animals </a:t>
            </a: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species </a:t>
            </a: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at </a:t>
            </a: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different  scales </a:t>
            </a: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in </a:t>
            </a: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space-locally, in </a:t>
            </a: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a </a:t>
            </a: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region, in</a:t>
            </a:r>
            <a:endParaRPr sz="3200">
              <a:latin typeface="Comic Sans MS"/>
              <a:cs typeface="Comic Sans MS"/>
            </a:endParaRPr>
          </a:p>
          <a:p>
            <a:pPr marL="12700" algn="just">
              <a:lnSpc>
                <a:spcPts val="3829"/>
              </a:lnSpc>
            </a:pP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the country </a:t>
            </a: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and </a:t>
            </a: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the </a:t>
            </a: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world.</a:t>
            </a:r>
            <a:endParaRPr sz="3200">
              <a:latin typeface="Comic Sans MS"/>
              <a:cs typeface="Comic Sans MS"/>
            </a:endParaRPr>
          </a:p>
          <a:p>
            <a:pPr marL="12700" marR="307975" indent="1828800">
              <a:lnSpc>
                <a:spcPct val="100000"/>
              </a:lnSpc>
              <a:spcBef>
                <a:spcPts val="3840"/>
              </a:spcBef>
            </a:pP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And the type of ecosystem, both  terrestrial </a:t>
            </a: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and </a:t>
            </a: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aquatic within </a:t>
            </a: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a </a:t>
            </a: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defined  </a:t>
            </a: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area.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9870" y="185420"/>
            <a:ext cx="8442325" cy="6426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FFFF00"/>
                </a:solidFill>
                <a:latin typeface="Comic Sans MS"/>
                <a:cs typeface="Comic Sans MS"/>
              </a:rPr>
              <a:t>Biodiversity </a:t>
            </a:r>
            <a:r>
              <a:rPr sz="2600" dirty="0">
                <a:solidFill>
                  <a:srgbClr val="FFFF00"/>
                </a:solidFill>
                <a:latin typeface="Comic Sans MS"/>
                <a:cs typeface="Comic Sans MS"/>
              </a:rPr>
              <a:t>can </a:t>
            </a:r>
            <a:r>
              <a:rPr sz="2600" spc="-5" dirty="0">
                <a:solidFill>
                  <a:srgbClr val="FFFF00"/>
                </a:solidFill>
                <a:latin typeface="Comic Sans MS"/>
                <a:cs typeface="Comic Sans MS"/>
              </a:rPr>
              <a:t>be </a:t>
            </a:r>
            <a:r>
              <a:rPr sz="2600" dirty="0">
                <a:solidFill>
                  <a:srgbClr val="FFFF00"/>
                </a:solidFill>
                <a:latin typeface="Comic Sans MS"/>
                <a:cs typeface="Comic Sans MS"/>
              </a:rPr>
              <a:t>observed </a:t>
            </a:r>
            <a:r>
              <a:rPr sz="2600" spc="-5" dirty="0">
                <a:solidFill>
                  <a:srgbClr val="FFFF00"/>
                </a:solidFill>
                <a:latin typeface="Comic Sans MS"/>
                <a:cs typeface="Comic Sans MS"/>
              </a:rPr>
              <a:t>at </a:t>
            </a:r>
            <a:r>
              <a:rPr sz="2600" dirty="0">
                <a:solidFill>
                  <a:srgbClr val="FFFF00"/>
                </a:solidFill>
                <a:latin typeface="Comic Sans MS"/>
                <a:cs typeface="Comic Sans MS"/>
              </a:rPr>
              <a:t>three</a:t>
            </a:r>
            <a:r>
              <a:rPr sz="2600" spc="-10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2600" spc="-5" dirty="0">
                <a:solidFill>
                  <a:srgbClr val="FFFF00"/>
                </a:solidFill>
                <a:latin typeface="Comic Sans MS"/>
                <a:cs typeface="Comic Sans MS"/>
              </a:rPr>
              <a:t>levels</a:t>
            </a:r>
            <a:endParaRPr sz="2600">
              <a:latin typeface="Comic Sans MS"/>
              <a:cs typeface="Comic Sans MS"/>
            </a:endParaRPr>
          </a:p>
          <a:p>
            <a:pPr marL="282575" indent="-270510">
              <a:lnSpc>
                <a:spcPct val="100000"/>
              </a:lnSpc>
              <a:spcBef>
                <a:spcPts val="3120"/>
              </a:spcBef>
              <a:buSzPct val="96153"/>
              <a:buAutoNum type="arabicParenR"/>
              <a:tabLst>
                <a:tab pos="283210" algn="l"/>
              </a:tabLst>
            </a:pPr>
            <a:r>
              <a:rPr sz="2600" spc="-5" dirty="0">
                <a:solidFill>
                  <a:srgbClr val="FFFFFF"/>
                </a:solidFill>
                <a:latin typeface="Comic Sans MS"/>
                <a:cs typeface="Comic Sans MS"/>
              </a:rPr>
              <a:t>Genetic diversity:-</a:t>
            </a:r>
            <a:endParaRPr sz="2600">
              <a:latin typeface="Comic Sans MS"/>
              <a:cs typeface="Comic Sans MS"/>
            </a:endParaRPr>
          </a:p>
          <a:p>
            <a:pPr marL="12700" marR="77470" indent="2743200">
              <a:lnSpc>
                <a:spcPct val="100000"/>
              </a:lnSpc>
            </a:pPr>
            <a:r>
              <a:rPr sz="2600" spc="-5" dirty="0">
                <a:solidFill>
                  <a:srgbClr val="FFFFFF"/>
                </a:solidFill>
                <a:latin typeface="Comic Sans MS"/>
                <a:cs typeface="Comic Sans MS"/>
              </a:rPr>
              <a:t>each </a:t>
            </a:r>
            <a:r>
              <a:rPr sz="2600" dirty="0">
                <a:solidFill>
                  <a:srgbClr val="FFFFFF"/>
                </a:solidFill>
                <a:latin typeface="Comic Sans MS"/>
                <a:cs typeface="Comic Sans MS"/>
              </a:rPr>
              <a:t>member of any animal </a:t>
            </a:r>
            <a:r>
              <a:rPr sz="2600" spc="-5" dirty="0">
                <a:solidFill>
                  <a:srgbClr val="FFFFFF"/>
                </a:solidFill>
                <a:latin typeface="Comic Sans MS"/>
                <a:cs typeface="Comic Sans MS"/>
              </a:rPr>
              <a:t>or plants  species differs widely </a:t>
            </a:r>
            <a:r>
              <a:rPr sz="2600" dirty="0">
                <a:solidFill>
                  <a:srgbClr val="FFFFFF"/>
                </a:solidFill>
                <a:latin typeface="Comic Sans MS"/>
                <a:cs typeface="Comic Sans MS"/>
              </a:rPr>
              <a:t>from </a:t>
            </a:r>
            <a:r>
              <a:rPr sz="2600" spc="-5" dirty="0">
                <a:solidFill>
                  <a:srgbClr val="FFFFFF"/>
                </a:solidFill>
                <a:latin typeface="Comic Sans MS"/>
                <a:cs typeface="Comic Sans MS"/>
              </a:rPr>
              <a:t>other individual </a:t>
            </a:r>
            <a:r>
              <a:rPr sz="2600" dirty="0">
                <a:solidFill>
                  <a:srgbClr val="FFFFFF"/>
                </a:solidFill>
                <a:latin typeface="Comic Sans MS"/>
                <a:cs typeface="Comic Sans MS"/>
              </a:rPr>
              <a:t>in </a:t>
            </a:r>
            <a:r>
              <a:rPr sz="2600" spc="-5" dirty="0">
                <a:solidFill>
                  <a:srgbClr val="FFFFFF"/>
                </a:solidFill>
                <a:latin typeface="Comic Sans MS"/>
                <a:cs typeface="Comic Sans MS"/>
              </a:rPr>
              <a:t>its  genetic</a:t>
            </a:r>
            <a:r>
              <a:rPr sz="26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mic Sans MS"/>
                <a:cs typeface="Comic Sans MS"/>
              </a:rPr>
              <a:t>makeup.</a:t>
            </a:r>
            <a:endParaRPr sz="2600">
              <a:latin typeface="Comic Sans MS"/>
              <a:cs typeface="Comic Sans MS"/>
            </a:endParaRPr>
          </a:p>
          <a:p>
            <a:pPr marL="335915" indent="-323850">
              <a:lnSpc>
                <a:spcPct val="100000"/>
              </a:lnSpc>
              <a:spcBef>
                <a:spcPts val="3110"/>
              </a:spcBef>
              <a:buSzPct val="96153"/>
              <a:buAutoNum type="arabicParenR" startAt="2"/>
              <a:tabLst>
                <a:tab pos="336550" algn="l"/>
              </a:tabLst>
            </a:pPr>
            <a:r>
              <a:rPr sz="2600" spc="-5" dirty="0">
                <a:solidFill>
                  <a:srgbClr val="FFFFFF"/>
                </a:solidFill>
                <a:latin typeface="Comic Sans MS"/>
                <a:cs typeface="Comic Sans MS"/>
              </a:rPr>
              <a:t>Species diversity</a:t>
            </a:r>
            <a:r>
              <a:rPr sz="2600" dirty="0">
                <a:solidFill>
                  <a:srgbClr val="FFFFFF"/>
                </a:solidFill>
                <a:latin typeface="Comic Sans MS"/>
                <a:cs typeface="Comic Sans MS"/>
              </a:rPr>
              <a:t> :-</a:t>
            </a:r>
            <a:endParaRPr sz="2600">
              <a:latin typeface="Comic Sans MS"/>
              <a:cs typeface="Comic Sans MS"/>
            </a:endParaRPr>
          </a:p>
          <a:p>
            <a:pPr marL="12700" marR="601980" indent="2743200">
              <a:lnSpc>
                <a:spcPct val="100000"/>
              </a:lnSpc>
            </a:pPr>
            <a:r>
              <a:rPr sz="2600" dirty="0">
                <a:solidFill>
                  <a:srgbClr val="FFFFFF"/>
                </a:solidFill>
                <a:latin typeface="Comic Sans MS"/>
                <a:cs typeface="Comic Sans MS"/>
              </a:rPr>
              <a:t>number of </a:t>
            </a:r>
            <a:r>
              <a:rPr sz="2600" spc="-5" dirty="0">
                <a:solidFill>
                  <a:srgbClr val="FFFFFF"/>
                </a:solidFill>
                <a:latin typeface="Comic Sans MS"/>
                <a:cs typeface="Comic Sans MS"/>
              </a:rPr>
              <a:t>species </a:t>
            </a:r>
            <a:r>
              <a:rPr sz="2600" dirty="0">
                <a:solidFill>
                  <a:srgbClr val="FFFFFF"/>
                </a:solidFill>
                <a:latin typeface="Comic Sans MS"/>
                <a:cs typeface="Comic Sans MS"/>
              </a:rPr>
              <a:t>of </a:t>
            </a:r>
            <a:r>
              <a:rPr sz="2600" spc="-5" dirty="0">
                <a:solidFill>
                  <a:srgbClr val="FFFFFF"/>
                </a:solidFill>
                <a:latin typeface="Comic Sans MS"/>
                <a:cs typeface="Comic Sans MS"/>
              </a:rPr>
              <a:t>plants and  animals that </a:t>
            </a:r>
            <a:r>
              <a:rPr sz="2600" dirty="0">
                <a:solidFill>
                  <a:srgbClr val="FFFFFF"/>
                </a:solidFill>
                <a:latin typeface="Comic Sans MS"/>
                <a:cs typeface="Comic Sans MS"/>
              </a:rPr>
              <a:t>are present in a </a:t>
            </a:r>
            <a:r>
              <a:rPr sz="2600" spc="-5" dirty="0">
                <a:solidFill>
                  <a:srgbClr val="FFFFFF"/>
                </a:solidFill>
                <a:latin typeface="Comic Sans MS"/>
                <a:cs typeface="Comic Sans MS"/>
              </a:rPr>
              <a:t>region constitutes its  species diversity.</a:t>
            </a:r>
            <a:endParaRPr sz="26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3150">
              <a:latin typeface="Times New Roman"/>
              <a:cs typeface="Times New Roman"/>
            </a:endParaRPr>
          </a:p>
          <a:p>
            <a:pPr marL="12700" marR="5080">
              <a:lnSpc>
                <a:spcPct val="99900"/>
              </a:lnSpc>
              <a:buSzPct val="96153"/>
              <a:buAutoNum type="arabicParenR" startAt="3"/>
              <a:tabLst>
                <a:tab pos="433070" algn="l"/>
                <a:tab pos="6927850" algn="l"/>
              </a:tabLst>
            </a:pPr>
            <a:r>
              <a:rPr sz="2600" spc="-5" dirty="0">
                <a:solidFill>
                  <a:srgbClr val="FFFFFF"/>
                </a:solidFill>
                <a:latin typeface="Comic Sans MS"/>
                <a:cs typeface="Comic Sans MS"/>
              </a:rPr>
              <a:t>Ecosystem diversity </a:t>
            </a:r>
            <a:r>
              <a:rPr sz="2600" dirty="0">
                <a:solidFill>
                  <a:srgbClr val="FFFFFF"/>
                </a:solidFill>
                <a:latin typeface="Comic Sans MS"/>
                <a:cs typeface="Comic Sans MS"/>
              </a:rPr>
              <a:t>:- there r </a:t>
            </a:r>
            <a:r>
              <a:rPr sz="2600" spc="-5" dirty="0">
                <a:solidFill>
                  <a:srgbClr val="FFFFFF"/>
                </a:solidFill>
                <a:latin typeface="Comic Sans MS"/>
                <a:cs typeface="Comic Sans MS"/>
              </a:rPr>
              <a:t>large </a:t>
            </a:r>
            <a:r>
              <a:rPr sz="2600" dirty="0">
                <a:solidFill>
                  <a:srgbClr val="FFFFFF"/>
                </a:solidFill>
                <a:latin typeface="Comic Sans MS"/>
                <a:cs typeface="Comic Sans MS"/>
              </a:rPr>
              <a:t>variety </a:t>
            </a:r>
            <a:r>
              <a:rPr sz="2600" spc="-5" dirty="0">
                <a:solidFill>
                  <a:srgbClr val="FFFFFF"/>
                </a:solidFill>
                <a:latin typeface="Comic Sans MS"/>
                <a:cs typeface="Comic Sans MS"/>
              </a:rPr>
              <a:t>of  different ecosystems </a:t>
            </a:r>
            <a:r>
              <a:rPr sz="2600" dirty="0">
                <a:solidFill>
                  <a:srgbClr val="FFFFFF"/>
                </a:solidFill>
                <a:latin typeface="Comic Sans MS"/>
                <a:cs typeface="Comic Sans MS"/>
              </a:rPr>
              <a:t>on </a:t>
            </a:r>
            <a:r>
              <a:rPr sz="2600" spc="-5" dirty="0">
                <a:solidFill>
                  <a:srgbClr val="FFFFFF"/>
                </a:solidFill>
                <a:latin typeface="Comic Sans MS"/>
                <a:cs typeface="Comic Sans MS"/>
              </a:rPr>
              <a:t>earth.</a:t>
            </a:r>
            <a:r>
              <a:rPr sz="2600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mic Sans MS"/>
                <a:cs typeface="Comic Sans MS"/>
              </a:rPr>
              <a:t>Each</a:t>
            </a:r>
            <a:r>
              <a:rPr sz="2600" spc="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mic Sans MS"/>
                <a:cs typeface="Comic Sans MS"/>
              </a:rPr>
              <a:t>having	their </a:t>
            </a:r>
            <a:r>
              <a:rPr sz="2600" dirty="0">
                <a:solidFill>
                  <a:srgbClr val="FFFFFF"/>
                </a:solidFill>
                <a:latin typeface="Comic Sans MS"/>
                <a:cs typeface="Comic Sans MS"/>
              </a:rPr>
              <a:t>own  </a:t>
            </a:r>
            <a:r>
              <a:rPr sz="2600" spc="-5" dirty="0">
                <a:solidFill>
                  <a:srgbClr val="FFFFFF"/>
                </a:solidFill>
                <a:latin typeface="Comic Sans MS"/>
                <a:cs typeface="Comic Sans MS"/>
              </a:rPr>
              <a:t>complement </a:t>
            </a:r>
            <a:r>
              <a:rPr sz="2600" dirty="0">
                <a:solidFill>
                  <a:srgbClr val="FFFFFF"/>
                </a:solidFill>
                <a:latin typeface="Comic Sans MS"/>
                <a:cs typeface="Comic Sans MS"/>
              </a:rPr>
              <a:t>of </a:t>
            </a:r>
            <a:r>
              <a:rPr sz="2600" spc="-5" dirty="0">
                <a:solidFill>
                  <a:srgbClr val="FFFFFF"/>
                </a:solidFill>
                <a:latin typeface="Comic Sans MS"/>
                <a:cs typeface="Comic Sans MS"/>
              </a:rPr>
              <a:t>distinctive interlinked species based on  the differences </a:t>
            </a:r>
            <a:r>
              <a:rPr sz="2600" dirty="0">
                <a:solidFill>
                  <a:srgbClr val="FFFFFF"/>
                </a:solidFill>
                <a:latin typeface="Comic Sans MS"/>
                <a:cs typeface="Comic Sans MS"/>
              </a:rPr>
              <a:t>in </a:t>
            </a:r>
            <a:r>
              <a:rPr sz="2600" spc="-5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26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mic Sans MS"/>
                <a:cs typeface="Comic Sans MS"/>
              </a:rPr>
              <a:t>habitat.</a:t>
            </a:r>
            <a:endParaRPr sz="260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269" y="185420"/>
            <a:ext cx="74866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FFFF00"/>
                </a:solidFill>
              </a:rPr>
              <a:t>Threats to</a:t>
            </a:r>
            <a:r>
              <a:rPr sz="5400" spc="-95" dirty="0">
                <a:solidFill>
                  <a:srgbClr val="FFFF00"/>
                </a:solidFill>
              </a:rPr>
              <a:t> </a:t>
            </a:r>
            <a:r>
              <a:rPr sz="5400" spc="-5" dirty="0">
                <a:solidFill>
                  <a:srgbClr val="FFFF00"/>
                </a:solidFill>
              </a:rPr>
              <a:t>biodiversity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306070" y="1101090"/>
            <a:ext cx="8359140" cy="5450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9539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-</a:t>
            </a:r>
            <a:r>
              <a:rPr sz="2800" spc="-5" dirty="0">
                <a:solidFill>
                  <a:srgbClr val="FF0000"/>
                </a:solidFill>
                <a:latin typeface="Comic Sans MS"/>
                <a:cs typeface="Comic Sans MS"/>
              </a:rPr>
              <a:t>Habitat destruction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-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Important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protect habitat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in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order 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protect biodiversity within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it. Huge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pressure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from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the World’s  rapidly increasing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population.</a:t>
            </a:r>
            <a:endParaRPr sz="2000">
              <a:latin typeface="Comic Sans MS"/>
              <a:cs typeface="Comic Sans MS"/>
            </a:endParaRPr>
          </a:p>
          <a:p>
            <a:pPr marL="12700" marR="747395">
              <a:lnSpc>
                <a:spcPct val="100000"/>
              </a:lnSpc>
              <a:buClr>
                <a:srgbClr val="FFFFFF"/>
              </a:buClr>
              <a:buSzPct val="71428"/>
              <a:buChar char="-"/>
              <a:tabLst>
                <a:tab pos="195580" algn="l"/>
              </a:tabLst>
            </a:pPr>
            <a:r>
              <a:rPr sz="2800" spc="-5" dirty="0">
                <a:solidFill>
                  <a:srgbClr val="FF0000"/>
                </a:solidFill>
                <a:latin typeface="Comic Sans MS"/>
                <a:cs typeface="Comic Sans MS"/>
              </a:rPr>
              <a:t>Global climate change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-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Change in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a biotic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elements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of 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ecosystems leading to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biotic</a:t>
            </a:r>
            <a:r>
              <a:rPr sz="2000" spc="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change.</a:t>
            </a:r>
            <a:endParaRPr sz="2000">
              <a:latin typeface="Comic Sans MS"/>
              <a:cs typeface="Comic Sans MS"/>
            </a:endParaRPr>
          </a:p>
          <a:p>
            <a:pPr marL="12700" marR="525145">
              <a:lnSpc>
                <a:spcPct val="100000"/>
              </a:lnSpc>
              <a:buClr>
                <a:srgbClr val="FFFFFF"/>
              </a:buClr>
              <a:buSzPct val="71428"/>
              <a:buChar char="-"/>
              <a:tabLst>
                <a:tab pos="195580" algn="l"/>
              </a:tabLst>
            </a:pPr>
            <a:r>
              <a:rPr sz="2800" spc="-10" dirty="0">
                <a:solidFill>
                  <a:srgbClr val="FF0000"/>
                </a:solidFill>
                <a:latin typeface="Comic Sans MS"/>
                <a:cs typeface="Comic Sans MS"/>
              </a:rPr>
              <a:t>Habitat </a:t>
            </a:r>
            <a:r>
              <a:rPr sz="2800" spc="-5" dirty="0">
                <a:solidFill>
                  <a:srgbClr val="FF0000"/>
                </a:solidFill>
                <a:latin typeface="Comic Sans MS"/>
                <a:cs typeface="Comic Sans MS"/>
              </a:rPr>
              <a:t>fragmentation </a:t>
            </a:r>
            <a:r>
              <a:rPr sz="2800" dirty="0">
                <a:solidFill>
                  <a:srgbClr val="FF0000"/>
                </a:solidFill>
                <a:latin typeface="Comic Sans MS"/>
                <a:cs typeface="Comic Sans MS"/>
              </a:rPr>
              <a:t>-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From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human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activity. Reduces  ability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habitat to support</a:t>
            </a:r>
            <a:r>
              <a:rPr sz="2000" spc="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species.</a:t>
            </a:r>
            <a:endParaRPr sz="200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  <a:buClr>
                <a:srgbClr val="FFFFFF"/>
              </a:buClr>
              <a:buSzPct val="71428"/>
              <a:buChar char="-"/>
              <a:tabLst>
                <a:tab pos="195580" algn="l"/>
              </a:tabLst>
            </a:pPr>
            <a:r>
              <a:rPr sz="2800" spc="-5" dirty="0">
                <a:solidFill>
                  <a:srgbClr val="FF0000"/>
                </a:solidFill>
                <a:latin typeface="Comic Sans MS"/>
                <a:cs typeface="Comic Sans MS"/>
              </a:rPr>
              <a:t>Pollution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-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Introduction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of pollutants such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as nutrient</a:t>
            </a:r>
            <a:r>
              <a:rPr sz="2000" spc="-204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overloading  with nitrate fertilizer as well as more immediately harmful</a:t>
            </a:r>
            <a:r>
              <a:rPr sz="2000" spc="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chemicals.</a:t>
            </a:r>
            <a:endParaRPr sz="2000">
              <a:latin typeface="Comic Sans MS"/>
              <a:cs typeface="Comic Sans MS"/>
            </a:endParaRPr>
          </a:p>
          <a:p>
            <a:pPr marL="12700" marR="160020">
              <a:lnSpc>
                <a:spcPct val="100000"/>
              </a:lnSpc>
              <a:buClr>
                <a:srgbClr val="FFFFFF"/>
              </a:buClr>
              <a:buSzPct val="71428"/>
              <a:buChar char="-"/>
              <a:tabLst>
                <a:tab pos="195580" algn="l"/>
              </a:tabLst>
            </a:pPr>
            <a:r>
              <a:rPr sz="2800" spc="-5" dirty="0">
                <a:solidFill>
                  <a:srgbClr val="FF0000"/>
                </a:solidFill>
                <a:latin typeface="Comic Sans MS"/>
                <a:cs typeface="Comic Sans MS"/>
              </a:rPr>
              <a:t>Over-exploitation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-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This includes the illegal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wildlife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trade</a:t>
            </a:r>
            <a:r>
              <a:rPr sz="2000" spc="-1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as  well as overfishing,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logging of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tropical hardwoods</a:t>
            </a:r>
            <a:r>
              <a:rPr sz="2000" spc="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etc.</a:t>
            </a:r>
            <a:endParaRPr sz="2000">
              <a:latin typeface="Comic Sans MS"/>
              <a:cs typeface="Comic Sans MS"/>
            </a:endParaRPr>
          </a:p>
          <a:p>
            <a:pPr marL="12700" marR="269240">
              <a:lnSpc>
                <a:spcPct val="100000"/>
              </a:lnSpc>
              <a:buClr>
                <a:srgbClr val="FFFFFF"/>
              </a:buClr>
              <a:buSzPct val="71428"/>
              <a:buChar char="-"/>
              <a:tabLst>
                <a:tab pos="195580" algn="l"/>
              </a:tabLst>
            </a:pPr>
            <a:r>
              <a:rPr sz="2800" spc="-5" dirty="0">
                <a:solidFill>
                  <a:srgbClr val="FF0000"/>
                </a:solidFill>
                <a:latin typeface="Comic Sans MS"/>
                <a:cs typeface="Comic Sans MS"/>
              </a:rPr>
              <a:t>Alien species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-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Introduced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by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humans to regions where there  are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no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natural</a:t>
            </a:r>
            <a:r>
              <a:rPr sz="20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predators.</a:t>
            </a:r>
            <a:endParaRPr sz="2000">
              <a:latin typeface="Comic Sans MS"/>
              <a:cs typeface="Comic Sans MS"/>
            </a:endParaRPr>
          </a:p>
          <a:p>
            <a:pPr marL="12700" marR="237490">
              <a:lnSpc>
                <a:spcPct val="100000"/>
              </a:lnSpc>
              <a:buClr>
                <a:srgbClr val="FFFFFF"/>
              </a:buClr>
              <a:buSzPct val="71428"/>
              <a:buChar char="-"/>
              <a:tabLst>
                <a:tab pos="195580" algn="l"/>
              </a:tabLst>
            </a:pPr>
            <a:r>
              <a:rPr sz="2800" spc="-10" dirty="0">
                <a:solidFill>
                  <a:srgbClr val="FF0000"/>
                </a:solidFill>
                <a:latin typeface="Comic Sans MS"/>
                <a:cs typeface="Comic Sans MS"/>
              </a:rPr>
              <a:t>Disease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- Reduction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in habitat causing high population</a:t>
            </a:r>
            <a:r>
              <a:rPr sz="2000" spc="-1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densities,  encourages spread of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diseases.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259079"/>
            <a:ext cx="8153400" cy="6217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9729" y="2167890"/>
            <a:ext cx="6365240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800" spc="-10" dirty="0">
                <a:solidFill>
                  <a:srgbClr val="FF0000"/>
                </a:solidFill>
              </a:rPr>
              <a:t>Habitat</a:t>
            </a:r>
            <a:r>
              <a:rPr sz="8800" spc="-85" dirty="0">
                <a:solidFill>
                  <a:srgbClr val="FF0000"/>
                </a:solidFill>
              </a:rPr>
              <a:t> </a:t>
            </a:r>
            <a:r>
              <a:rPr sz="8800" spc="-10" dirty="0">
                <a:solidFill>
                  <a:srgbClr val="FF0000"/>
                </a:solidFill>
              </a:rPr>
              <a:t>loss</a:t>
            </a:r>
            <a:endParaRPr sz="8800"/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99940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657600"/>
            <a:ext cx="5218430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4400" y="0"/>
            <a:ext cx="4419600" cy="3352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0" y="3657600"/>
            <a:ext cx="3429000" cy="304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070" y="185420"/>
            <a:ext cx="2947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Habitat</a:t>
            </a:r>
            <a:r>
              <a:rPr sz="3600" spc="-75" dirty="0">
                <a:solidFill>
                  <a:srgbClr val="FFFF00"/>
                </a:solidFill>
              </a:rPr>
              <a:t> </a:t>
            </a:r>
            <a:r>
              <a:rPr sz="3600" spc="-5" dirty="0">
                <a:solidFill>
                  <a:srgbClr val="FFFF00"/>
                </a:solidFill>
              </a:rPr>
              <a:t>loss:-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06070" y="1283970"/>
            <a:ext cx="8222615" cy="478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92860" algn="l"/>
                <a:tab pos="6358890" algn="l"/>
              </a:tabLst>
            </a:pP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Habitat	loss can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be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described when an animal loses their  home. Every animal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in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the animal kingdom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has a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niche,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a 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their in their animal community</a:t>
            </a:r>
            <a:r>
              <a:rPr sz="2400" spc="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without	their</a:t>
            </a:r>
            <a:r>
              <a:rPr sz="2400" spc="-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habitat  they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no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longer have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 niche.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spc="-5" dirty="0">
                <a:solidFill>
                  <a:srgbClr val="FFFF00"/>
                </a:solidFill>
                <a:latin typeface="Comic Sans MS"/>
                <a:cs typeface="Comic Sans MS"/>
              </a:rPr>
              <a:t>Reasons of habitat loss by</a:t>
            </a:r>
            <a:r>
              <a:rPr sz="3600" spc="-60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3600" spc="-5" dirty="0">
                <a:solidFill>
                  <a:srgbClr val="FFFF00"/>
                </a:solidFill>
                <a:latin typeface="Comic Sans MS"/>
                <a:cs typeface="Comic Sans MS"/>
              </a:rPr>
              <a:t>humans:</a:t>
            </a:r>
            <a:endParaRPr sz="3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~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agriculture,</a:t>
            </a:r>
            <a:r>
              <a:rPr sz="24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farming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~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harvesting natural resources for personal use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~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for industrial and urbanization development</a:t>
            </a:r>
            <a:endParaRPr sz="2400">
              <a:latin typeface="Comic Sans MS"/>
              <a:cs typeface="Comic Sans MS"/>
            </a:endParaRPr>
          </a:p>
          <a:p>
            <a:pPr marL="12700" marR="415290">
              <a:lnSpc>
                <a:spcPct val="100000"/>
              </a:lnSpc>
              <a:spcBef>
                <a:spcPts val="2880"/>
              </a:spcBef>
            </a:pPr>
            <a:r>
              <a:rPr sz="2400" spc="-5" dirty="0">
                <a:solidFill>
                  <a:srgbClr val="FF0000"/>
                </a:solidFill>
                <a:latin typeface="Comic Sans MS"/>
                <a:cs typeface="Comic Sans MS"/>
              </a:rPr>
              <a:t>Habitat destruction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is </a:t>
            </a:r>
            <a:r>
              <a:rPr sz="2400" spc="-5" dirty="0">
                <a:solidFill>
                  <a:srgbClr val="FF0000"/>
                </a:solidFill>
                <a:latin typeface="Comic Sans MS"/>
                <a:cs typeface="Comic Sans MS"/>
              </a:rPr>
              <a:t>currently ranked as the primary  causes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of </a:t>
            </a:r>
            <a:r>
              <a:rPr sz="2400" spc="-5" dirty="0">
                <a:solidFill>
                  <a:srgbClr val="FF0000"/>
                </a:solidFill>
                <a:latin typeface="Comic Sans MS"/>
                <a:cs typeface="Comic Sans MS"/>
              </a:rPr>
              <a:t>species extinction world</a:t>
            </a:r>
            <a:r>
              <a:rPr sz="2400" spc="-1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omic Sans MS"/>
                <a:cs typeface="Comic Sans MS"/>
              </a:rPr>
              <a:t>wide…!!!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1072</Words>
  <Application>Microsoft Office PowerPoint</Application>
  <PresentationFormat>On-screen Show (4:3)</PresentationFormat>
  <Paragraphs>149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AND THREATS TO IT….</vt:lpstr>
      <vt:lpstr>Contents</vt:lpstr>
      <vt:lpstr>Biodiversity and  threats to it</vt:lpstr>
      <vt:lpstr>Biodiversity:- Biodiversity is that part of nature  which includes the differences in genes  among the individuals of a species.</vt:lpstr>
      <vt:lpstr>Slide 5</vt:lpstr>
      <vt:lpstr>Threats to biodiversity</vt:lpstr>
      <vt:lpstr>Habitat loss</vt:lpstr>
      <vt:lpstr>Slide 8</vt:lpstr>
      <vt:lpstr>Habitat loss:-</vt:lpstr>
      <vt:lpstr>Example : The impact upon china’s panda, ones found across  the nation. Now it’s only found in fragmented and  isolated regions in the south west of the country  as a result of wide spread deforestation in the  20th century.</vt:lpstr>
      <vt:lpstr>Slide 11</vt:lpstr>
      <vt:lpstr>Solutions on for this..</vt:lpstr>
      <vt:lpstr>Poaching</vt:lpstr>
      <vt:lpstr>Poaching:-</vt:lpstr>
      <vt:lpstr>Slide 15</vt:lpstr>
      <vt:lpstr>Why Poaching is done???</vt:lpstr>
      <vt:lpstr>Slide 17</vt:lpstr>
      <vt:lpstr>Poaching is not limited to animals  its also for plants too…………!</vt:lpstr>
      <vt:lpstr>How does poaching affect the  environment?</vt:lpstr>
      <vt:lpstr>Man- wild conflicts</vt:lpstr>
      <vt:lpstr>Man-wildlife conflict</vt:lpstr>
      <vt:lpstr>A ‘Conflict’ of Words</vt:lpstr>
      <vt:lpstr> In India, wild elephants  probably kill far more people  than tiger, leopard or lion.</vt:lpstr>
      <vt:lpstr>Slide 24</vt:lpstr>
      <vt:lpstr> Ways to reduce the conflicts</vt:lpstr>
      <vt:lpstr>Slide 26</vt:lpstr>
      <vt:lpstr>Slide 27</vt:lpstr>
      <vt:lpstr>So…..please conserve the  Nature….</vt:lpstr>
      <vt:lpstr>Thank you……..</vt:lpstr>
      <vt:lpstr>Questions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 THREATS TO IT….</dc:title>
  <cp:lastModifiedBy>Hp</cp:lastModifiedBy>
  <cp:revision>1</cp:revision>
  <dcterms:created xsi:type="dcterms:W3CDTF">2020-12-03T10:10:29Z</dcterms:created>
  <dcterms:modified xsi:type="dcterms:W3CDTF">2020-12-03T10:12:28Z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2013-09-07T00:00:00Z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2020-12-03T00:00:00Z</vt:filetime>
  </property>
</Properties>
</file>