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92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df.usaid.gov/pdf_docs/PNACY84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00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96844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219200"/>
            <a:ext cx="7772400" cy="3371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Wax coating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4008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Prof. Dr. </a:t>
            </a:r>
            <a:r>
              <a:rPr lang="en-US" dirty="0" err="1" smtClean="0">
                <a:solidFill>
                  <a:schemeClr val="bg1"/>
                </a:solidFill>
              </a:rPr>
              <a:t>Sarfraz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Hussain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FST 508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4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" y="838200"/>
            <a:ext cx="428006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889913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dirty="0"/>
              <a:t>LIQUID PARAFFIN WAX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84" y="838200"/>
            <a:ext cx="3335337" cy="242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84354"/>
            <a:ext cx="5181600" cy="21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9570" y="5562600"/>
            <a:ext cx="317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SLAB WAX METHOD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0685" y="2917209"/>
            <a:ext cx="317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SLAB WAX METHOD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3845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3. Spray method: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Spraying </a:t>
            </a:r>
            <a:r>
              <a:rPr lang="en-US" dirty="0"/>
              <a:t>of melted wax on the fruit, which is subsequently brushed mechanically until a film of desired thickness is obtained. </a:t>
            </a:r>
          </a:p>
          <a:p>
            <a:pPr marL="0" indent="0">
              <a:buNone/>
            </a:pPr>
            <a:r>
              <a:rPr lang="en-US" dirty="0"/>
              <a:t>The wax is dissolved in a suitable solvent. This depends on,</a:t>
            </a:r>
          </a:p>
          <a:p>
            <a:r>
              <a:rPr lang="en-US" dirty="0"/>
              <a:t>The pressure employed</a:t>
            </a:r>
          </a:p>
          <a:p>
            <a:r>
              <a:rPr lang="en-US" dirty="0"/>
              <a:t> Volume of wax used</a:t>
            </a:r>
          </a:p>
          <a:p>
            <a:r>
              <a:rPr lang="en-US" dirty="0"/>
              <a:t>Wax temperature</a:t>
            </a:r>
          </a:p>
          <a:p>
            <a:r>
              <a:rPr lang="en-US" dirty="0"/>
              <a:t>Distance of fruit from the spray</a:t>
            </a:r>
          </a:p>
          <a:p>
            <a:r>
              <a:rPr lang="en-US" dirty="0"/>
              <a:t>Number of spray nozzles.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0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Method of spraying wax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" y="1842182"/>
            <a:ext cx="7693819" cy="40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2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4. Dipping or cold wax method: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Fruits and vegetables are washed and then without being dried are dipped into a wax emulsion of proper concentration. </a:t>
            </a:r>
          </a:p>
          <a:p>
            <a:pPr marL="58293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dried before packing. Purified wax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less, tasteless and nontoxic and it can be heat- sealed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6482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2519" y="4075710"/>
            <a:ext cx="24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DIPPING OR COLD WAX</a:t>
            </a:r>
          </a:p>
        </p:txBody>
      </p:sp>
    </p:spTree>
    <p:extLst>
      <p:ext uri="{BB962C8B-B14F-4D97-AF65-F5344CB8AC3E}">
        <p14:creationId xmlns:p14="http://schemas.microsoft.com/office/powerpoint/2010/main" val="239209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ADVANTAGES </a:t>
            </a:r>
            <a:r>
              <a:rPr lang="en-US" b="1" u="sng" dirty="0" err="1"/>
              <a:t>vs</a:t>
            </a:r>
            <a:r>
              <a:rPr lang="en-US" b="1" u="sng" dirty="0"/>
              <a:t> DISADVANTAGES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4" y="1600200"/>
            <a:ext cx="77001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3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Coating improves product appearance and </a:t>
            </a:r>
            <a:r>
              <a:rPr lang="en-US" dirty="0" smtClean="0"/>
              <a:t>color </a:t>
            </a:r>
            <a:endParaRPr lang="en-US" dirty="0"/>
          </a:p>
          <a:p>
            <a:r>
              <a:rPr lang="en-US" dirty="0" smtClean="0"/>
              <a:t>coating </a:t>
            </a:r>
            <a:r>
              <a:rPr lang="en-US" dirty="0"/>
              <a:t>is an effective method of value addition and preservation for the </a:t>
            </a:r>
            <a:r>
              <a:rPr lang="en-US"/>
              <a:t>food </a:t>
            </a:r>
            <a:r>
              <a:rPr lang="en-US" smtClean="0"/>
              <a:t>product</a:t>
            </a:r>
            <a:endParaRPr lang="en-US" dirty="0"/>
          </a:p>
          <a:p>
            <a:r>
              <a:rPr lang="en-US" dirty="0"/>
              <a:t>Continuous Mechanization is not available for various coating operations. Till now, many of the coating operations are done by batch </a:t>
            </a:r>
            <a:r>
              <a:rPr lang="en-US" dirty="0" smtClean="0"/>
              <a:t>processing.</a:t>
            </a:r>
          </a:p>
          <a:p>
            <a:r>
              <a:rPr lang="en-US" dirty="0" smtClean="0"/>
              <a:t>Safety </a:t>
            </a:r>
            <a:r>
              <a:rPr lang="en-US" dirty="0"/>
              <a:t>of food product should be maintained in the coating </a:t>
            </a:r>
            <a:r>
              <a:rPr lang="en-US" dirty="0" smtClean="0"/>
              <a:t>operations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7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Lisa </a:t>
            </a:r>
            <a:r>
              <a:rPr lang="en-US" dirty="0" err="1"/>
              <a:t>Kitinoja</a:t>
            </a:r>
            <a:r>
              <a:rPr lang="en-US" dirty="0"/>
              <a:t> and Adel A. Kader . Small-Scale Postharvest Handling Practices: A Manual for Horticultural </a:t>
            </a:r>
            <a:r>
              <a:rPr lang="en-US" dirty="0" err="1" smtClean="0"/>
              <a:t>Crops.UCDAVIS</a:t>
            </a:r>
            <a:r>
              <a:rPr lang="en-US" dirty="0"/>
              <a:t>. Postharvest Horticulture Series No. 8E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WAXING FRUITS AND VEGETABLES. ( June 2004). Postharvest Handling Technical Bulletin No. 33. 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  <a:hlinkClick r:id="rId2"/>
              </a:rPr>
              <a:t>http://pdf.usaid.gov/pdf_docs/PNACY849.pdf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dirty="0"/>
              <a:t>Preservation of fruits and vegetables by wax coating.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Fruits &amp; Vegies benefited by waxing</a:t>
            </a:r>
          </a:p>
          <a:p>
            <a:r>
              <a:rPr lang="en-US" dirty="0"/>
              <a:t>Sources </a:t>
            </a:r>
          </a:p>
          <a:p>
            <a:r>
              <a:rPr lang="en-US" dirty="0"/>
              <a:t>Properties </a:t>
            </a:r>
          </a:p>
          <a:p>
            <a:r>
              <a:rPr lang="en-US" dirty="0"/>
              <a:t>Wax action</a:t>
            </a:r>
          </a:p>
          <a:p>
            <a:r>
              <a:rPr lang="en-US" dirty="0"/>
              <a:t>Advantages &amp; Disadvantages</a:t>
            </a:r>
          </a:p>
          <a:p>
            <a:r>
              <a:rPr lang="en-US" dirty="0"/>
              <a:t>Conclusions</a:t>
            </a:r>
          </a:p>
          <a:p>
            <a:r>
              <a:rPr lang="en-US" dirty="0" smtClean="0"/>
              <a:t>References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 Black" pitchFamily="34" charset="0"/>
              </a:rPr>
              <a:t>Wax </a:t>
            </a:r>
            <a:r>
              <a:rPr lang="en-US" u="sng" dirty="0">
                <a:latin typeface="Arial Black" pitchFamily="34" charset="0"/>
              </a:rPr>
              <a:t>coating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Waxing consist of applying a thin layer of edible wax to the outer surface of fresh fruits &amp; vegetables.</a:t>
            </a:r>
          </a:p>
          <a:p>
            <a:r>
              <a:rPr lang="en-US" dirty="0"/>
              <a:t>It gives Shiny glossy </a:t>
            </a:r>
            <a:r>
              <a:rPr lang="en-US" dirty="0" smtClean="0"/>
              <a:t>appearance</a:t>
            </a:r>
            <a:endParaRPr lang="en-US" dirty="0"/>
          </a:p>
          <a:p>
            <a:r>
              <a:rPr lang="en-US" dirty="0"/>
              <a:t>Improve their cosmetic features ( surface shine, color ) of the </a:t>
            </a:r>
            <a:r>
              <a:rPr lang="en-US" dirty="0" smtClean="0"/>
              <a:t>product</a:t>
            </a:r>
            <a:endParaRPr lang="en-US" dirty="0"/>
          </a:p>
          <a:p>
            <a:r>
              <a:rPr lang="en-US" dirty="0"/>
              <a:t>Natural wax coating on fruits and vegetables is only recommended for good quality </a:t>
            </a:r>
            <a:r>
              <a:rPr lang="en-US" dirty="0" smtClean="0"/>
              <a:t>products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u="sng" dirty="0">
                <a:cs typeface="Times New Roman" panose="02020603050405020304" pitchFamily="18" charset="0"/>
              </a:rPr>
              <a:t>Fruits &amp; Vegetables                        benefited by  waxing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3" y="1828417"/>
            <a:ext cx="7626757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4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Arial Black" pitchFamily="34" charset="0"/>
              </a:rPr>
              <a:t>Sources</a:t>
            </a:r>
            <a:endParaRPr lang="en-US" u="sng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5" y="1524000"/>
            <a:ext cx="7815749" cy="42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2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cs typeface="Times New Roman" panose="02020603050405020304" pitchFamily="18" charset="0"/>
              </a:rPr>
              <a:t>PROPERTIES OF WAX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Knead able at 20° C.</a:t>
            </a:r>
          </a:p>
          <a:p>
            <a:r>
              <a:rPr lang="en-US" dirty="0"/>
              <a:t> Easily emulsifiable.</a:t>
            </a:r>
          </a:p>
          <a:p>
            <a:r>
              <a:rPr lang="en-US" dirty="0"/>
              <a:t> Should not impart undesirable </a:t>
            </a:r>
            <a:r>
              <a:rPr lang="en-US" dirty="0" smtClean="0"/>
              <a:t>odor</a:t>
            </a:r>
            <a:r>
              <a:rPr lang="en-US" dirty="0"/>
              <a:t>.</a:t>
            </a:r>
          </a:p>
          <a:p>
            <a:r>
              <a:rPr lang="en-US" dirty="0"/>
              <a:t> Should be economical.</a:t>
            </a:r>
          </a:p>
          <a:p>
            <a:r>
              <a:rPr lang="en-US" dirty="0"/>
              <a:t> Efficient drying performance</a:t>
            </a:r>
            <a:r>
              <a:rPr lang="en-US" dirty="0" smtClean="0"/>
              <a:t>.</a:t>
            </a:r>
          </a:p>
          <a:p>
            <a:r>
              <a:rPr lang="en-US" dirty="0"/>
              <a:t>Non-sticky or tacky.</a:t>
            </a:r>
          </a:p>
          <a:p>
            <a:r>
              <a:rPr lang="en-US" dirty="0"/>
              <a:t> Should never interfere with the quality of fresh fruit / vegetable.</a:t>
            </a:r>
          </a:p>
          <a:p>
            <a:r>
              <a:rPr lang="en-US" dirty="0"/>
              <a:t> Melts above 40° C without decomposition.</a:t>
            </a:r>
          </a:p>
          <a:p>
            <a:r>
              <a:rPr lang="en-US" dirty="0"/>
              <a:t> Has relatively low viscosity.</a:t>
            </a:r>
          </a:p>
          <a:p>
            <a:r>
              <a:rPr lang="en-US" dirty="0"/>
              <a:t> Capable of being polished by slight pressure.</a:t>
            </a:r>
          </a:p>
          <a:p>
            <a:r>
              <a:rPr lang="en-US" dirty="0"/>
              <a:t>Translucent to opaque form but not like glass.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7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HOW  WAX COATING  WORKS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8004"/>
            <a:ext cx="8229600" cy="38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7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Waxing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1.Liquid Paraffin wax method</a:t>
            </a:r>
          </a:p>
          <a:p>
            <a:pPr marL="0" indent="0">
              <a:buNone/>
            </a:pPr>
            <a:r>
              <a:rPr lang="en-US" dirty="0"/>
              <a:t>2. Slab wax method</a:t>
            </a:r>
          </a:p>
          <a:p>
            <a:pPr marL="0" indent="0">
              <a:buNone/>
            </a:pPr>
            <a:r>
              <a:rPr lang="en-US" dirty="0"/>
              <a:t>3. Spray method</a:t>
            </a:r>
          </a:p>
          <a:p>
            <a:pPr marL="0" indent="0">
              <a:buNone/>
            </a:pPr>
            <a:r>
              <a:rPr lang="en-US" dirty="0"/>
              <a:t>4. Dipping or cold wax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6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WAXING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4000" b="1" dirty="0"/>
              <a:t>Liquid Paraffin wax method:</a:t>
            </a:r>
            <a:r>
              <a:rPr lang="en-US" b="1" dirty="0"/>
              <a:t> </a:t>
            </a:r>
            <a:r>
              <a:rPr lang="en-US" dirty="0"/>
              <a:t>In this method fruits and vegetables are dipped in hot paraffin. </a:t>
            </a:r>
          </a:p>
          <a:p>
            <a:pPr marL="457200" indent="-457200">
              <a:buNone/>
            </a:pPr>
            <a:r>
              <a:rPr lang="en-US" dirty="0"/>
              <a:t>     The main disadvantage of this method is too much of coating material is used. </a:t>
            </a:r>
          </a:p>
          <a:p>
            <a:pPr marL="0" indent="0">
              <a:buNone/>
            </a:pPr>
            <a:r>
              <a:rPr lang="en-US" sz="4000" b="1" dirty="0"/>
              <a:t>2. Slab wax method </a:t>
            </a:r>
            <a:r>
              <a:rPr lang="en-US" sz="4000" dirty="0"/>
              <a:t>(Roller Brushing) : </a:t>
            </a:r>
            <a:r>
              <a:rPr lang="en-US" dirty="0"/>
              <a:t>In    </a:t>
            </a:r>
          </a:p>
          <a:p>
            <a:pPr marL="0" indent="0">
              <a:buNone/>
            </a:pPr>
            <a:r>
              <a:rPr lang="en-US" dirty="0"/>
              <a:t>     this case the wax is pressed against rapidly revolving   </a:t>
            </a:r>
          </a:p>
          <a:p>
            <a:pPr marL="0" indent="0">
              <a:buNone/>
            </a:pPr>
            <a:r>
              <a:rPr lang="en-US" dirty="0"/>
              <a:t>     brushes. But the efficiency is very 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5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506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Wax coating</vt:lpstr>
      <vt:lpstr>OUTLINES</vt:lpstr>
      <vt:lpstr>Wax coating</vt:lpstr>
      <vt:lpstr> Fruits &amp; Vegetables                        benefited by  waxing</vt:lpstr>
      <vt:lpstr>Sources</vt:lpstr>
      <vt:lpstr>PROPERTIES OF WAX</vt:lpstr>
      <vt:lpstr>HOW  WAX COATING  WORKS</vt:lpstr>
      <vt:lpstr>Waxing methods</vt:lpstr>
      <vt:lpstr>WAXING METHODS</vt:lpstr>
      <vt:lpstr>PowerPoint Presentation</vt:lpstr>
      <vt:lpstr>3. Spray method:</vt:lpstr>
      <vt:lpstr>Method of spraying wax</vt:lpstr>
      <vt:lpstr>4. Dipping or cold wax method:</vt:lpstr>
      <vt:lpstr>ADVANTAGES vs DISADVANTAGES</vt:lpstr>
      <vt:lpstr>CONCLUSIONS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Wax coating</dc:title>
  <dc:creator>Dr Sarfaraz Hussain</dc:creator>
  <cp:lastModifiedBy>Dr Sarfaraz Hussain</cp:lastModifiedBy>
  <cp:revision>41</cp:revision>
  <dcterms:created xsi:type="dcterms:W3CDTF">2006-08-16T00:00:00Z</dcterms:created>
  <dcterms:modified xsi:type="dcterms:W3CDTF">2020-04-21T18:07:48Z</dcterms:modified>
</cp:coreProperties>
</file>