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B93E2DD-80E8-4994-BDBA-7CBF13EB6EEA}" type="datetimeFigureOut">
              <a:rPr lang="en-US" smtClean="0"/>
              <a:t>5/3/2020</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D962F83A-CAE7-45FF-A7DC-408EECC894A0}" type="slidenum">
              <a:rPr lang="en-US" smtClean="0"/>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01367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93E2DD-80E8-4994-BDBA-7CBF13EB6EEA}" type="datetimeFigureOut">
              <a:rPr lang="en-US" smtClean="0"/>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62F83A-CAE7-45FF-A7DC-408EECC894A0}" type="slidenum">
              <a:rPr lang="en-US" smtClean="0"/>
              <a:t>‹#›</a:t>
            </a:fld>
            <a:endParaRPr lang="en-US" dirty="0"/>
          </a:p>
        </p:txBody>
      </p:sp>
    </p:spTree>
    <p:extLst>
      <p:ext uri="{BB962C8B-B14F-4D97-AF65-F5344CB8AC3E}">
        <p14:creationId xmlns:p14="http://schemas.microsoft.com/office/powerpoint/2010/main" val="1499288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93E2DD-80E8-4994-BDBA-7CBF13EB6EEA}" type="datetimeFigureOut">
              <a:rPr lang="en-US" smtClean="0"/>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62F83A-CAE7-45FF-A7DC-408EECC894A0}" type="slidenum">
              <a:rPr lang="en-US" smtClean="0"/>
              <a:t>‹#›</a:t>
            </a:fld>
            <a:endParaRPr lang="en-US" dirty="0"/>
          </a:p>
        </p:txBody>
      </p:sp>
    </p:spTree>
    <p:extLst>
      <p:ext uri="{BB962C8B-B14F-4D97-AF65-F5344CB8AC3E}">
        <p14:creationId xmlns:p14="http://schemas.microsoft.com/office/powerpoint/2010/main" val="1878191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93E2DD-80E8-4994-BDBA-7CBF13EB6EEA}" type="datetimeFigureOut">
              <a:rPr lang="en-US" smtClean="0"/>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62F83A-CAE7-45FF-A7DC-408EECC894A0}" type="slidenum">
              <a:rPr lang="en-US" smtClean="0"/>
              <a:t>‹#›</a:t>
            </a:fld>
            <a:endParaRPr lang="en-US" dirty="0"/>
          </a:p>
        </p:txBody>
      </p:sp>
    </p:spTree>
    <p:extLst>
      <p:ext uri="{BB962C8B-B14F-4D97-AF65-F5344CB8AC3E}">
        <p14:creationId xmlns:p14="http://schemas.microsoft.com/office/powerpoint/2010/main" val="3043118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B93E2DD-80E8-4994-BDBA-7CBF13EB6EEA}" type="datetimeFigureOut">
              <a:rPr lang="en-US" smtClean="0"/>
              <a:t>5/3/2020</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D962F83A-CAE7-45FF-A7DC-408EECC894A0}" type="slidenum">
              <a:rPr lang="en-US" smtClean="0"/>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417488019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B93E2DD-80E8-4994-BDBA-7CBF13EB6EEA}" type="datetimeFigureOut">
              <a:rPr lang="en-US" smtClean="0"/>
              <a:t>5/3/2020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962F83A-CAE7-45FF-A7DC-408EECC894A0}" type="slidenum">
              <a:rPr lang="en-US" smtClean="0"/>
              <a:t>‹#›</a:t>
            </a:fld>
            <a:endParaRPr lang="en-US" dirty="0"/>
          </a:p>
        </p:txBody>
      </p:sp>
    </p:spTree>
    <p:extLst>
      <p:ext uri="{BB962C8B-B14F-4D97-AF65-F5344CB8AC3E}">
        <p14:creationId xmlns:p14="http://schemas.microsoft.com/office/powerpoint/2010/main" val="47675037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93E2DD-80E8-4994-BDBA-7CBF13EB6EEA}" type="datetimeFigureOut">
              <a:rPr lang="en-US" smtClean="0"/>
              <a:t>5/3/2020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962F83A-CAE7-45FF-A7DC-408EECC894A0}" type="slidenum">
              <a:rPr lang="en-US" smtClean="0"/>
              <a:t>‹#›</a:t>
            </a:fld>
            <a:endParaRPr lang="en-US" dirty="0"/>
          </a:p>
        </p:txBody>
      </p:sp>
    </p:spTree>
    <p:extLst>
      <p:ext uri="{BB962C8B-B14F-4D97-AF65-F5344CB8AC3E}">
        <p14:creationId xmlns:p14="http://schemas.microsoft.com/office/powerpoint/2010/main" val="3328222598"/>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B93E2DD-80E8-4994-BDBA-7CBF13EB6EEA}" type="datetimeFigureOut">
              <a:rPr lang="en-US" smtClean="0"/>
              <a:t>5/3/2020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962F83A-CAE7-45FF-A7DC-408EECC894A0}" type="slidenum">
              <a:rPr lang="en-US" smtClean="0"/>
              <a:t>‹#›</a:t>
            </a:fld>
            <a:endParaRPr lang="en-US" dirty="0"/>
          </a:p>
        </p:txBody>
      </p:sp>
    </p:spTree>
    <p:extLst>
      <p:ext uri="{BB962C8B-B14F-4D97-AF65-F5344CB8AC3E}">
        <p14:creationId xmlns:p14="http://schemas.microsoft.com/office/powerpoint/2010/main" val="1333347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93E2DD-80E8-4994-BDBA-7CBF13EB6EEA}" type="datetimeFigureOut">
              <a:rPr lang="en-US" smtClean="0"/>
              <a:t>5/3/2020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962F83A-CAE7-45FF-A7DC-408EECC894A0}" type="slidenum">
              <a:rPr lang="en-US" smtClean="0"/>
              <a:t>‹#›</a:t>
            </a:fld>
            <a:endParaRPr lang="en-US" dirty="0"/>
          </a:p>
        </p:txBody>
      </p:sp>
    </p:spTree>
    <p:extLst>
      <p:ext uri="{BB962C8B-B14F-4D97-AF65-F5344CB8AC3E}">
        <p14:creationId xmlns:p14="http://schemas.microsoft.com/office/powerpoint/2010/main" val="32328464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9B93E2DD-80E8-4994-BDBA-7CBF13EB6EEA}" type="datetimeFigureOut">
              <a:rPr lang="en-US" smtClean="0"/>
              <a:t>5/3/2020</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D962F83A-CAE7-45FF-A7DC-408EECC894A0}" type="slidenum">
              <a:rPr lang="en-US" smtClean="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25341807"/>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9B93E2DD-80E8-4994-BDBA-7CBF13EB6EEA}" type="datetimeFigureOut">
              <a:rPr lang="en-US" smtClean="0"/>
              <a:t>5/3/2020</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D962F83A-CAE7-45FF-A7DC-408EECC894A0}" type="slidenum">
              <a:rPr lang="en-US" smtClean="0"/>
              <a:t>‹#›</a:t>
            </a:fld>
            <a:endParaRPr lang="en-US" dirty="0"/>
          </a:p>
        </p:txBody>
      </p:sp>
    </p:spTree>
    <p:extLst>
      <p:ext uri="{BB962C8B-B14F-4D97-AF65-F5344CB8AC3E}">
        <p14:creationId xmlns:p14="http://schemas.microsoft.com/office/powerpoint/2010/main" val="1095554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B93E2DD-80E8-4994-BDBA-7CBF13EB6EEA}" type="datetimeFigureOut">
              <a:rPr lang="en-US" smtClean="0"/>
              <a:t>5/3/2020</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D962F83A-CAE7-45FF-A7DC-408EECC894A0}" type="slidenum">
              <a:rPr lang="en-US" smtClean="0"/>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9604298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A7DCF-3556-45F4-8BA3-65ABBC86B306}"/>
              </a:ext>
            </a:extLst>
          </p:cNvPr>
          <p:cNvSpPr>
            <a:spLocks noGrp="1"/>
          </p:cNvSpPr>
          <p:nvPr>
            <p:ph type="ctrTitle"/>
          </p:nvPr>
        </p:nvSpPr>
        <p:spPr/>
        <p:txBody>
          <a:bodyPr/>
          <a:lstStyle/>
          <a:p>
            <a:r>
              <a:rPr lang="en-US" sz="6000" dirty="0"/>
              <a:t>A passage to India</a:t>
            </a:r>
            <a:br>
              <a:rPr lang="en-US"/>
            </a:br>
            <a:r>
              <a:rPr lang="en-US"/>
              <a:t>Symbolism</a:t>
            </a:r>
            <a:endParaRPr lang="en-US" dirty="0"/>
          </a:p>
        </p:txBody>
      </p:sp>
      <p:sp>
        <p:nvSpPr>
          <p:cNvPr id="3" name="Subtitle 2">
            <a:extLst>
              <a:ext uri="{FF2B5EF4-FFF2-40B4-BE49-F238E27FC236}">
                <a16:creationId xmlns:a16="http://schemas.microsoft.com/office/drawing/2014/main" id="{042F7217-C9A0-488F-B026-B1FC75195B09}"/>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578462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C72FB-E6A1-45D6-8A28-3BABF73D22DF}"/>
              </a:ext>
            </a:extLst>
          </p:cNvPr>
          <p:cNvSpPr>
            <a:spLocks noGrp="1"/>
          </p:cNvSpPr>
          <p:nvPr>
            <p:ph type="title"/>
          </p:nvPr>
        </p:nvSpPr>
        <p:spPr/>
        <p:txBody>
          <a:bodyPr/>
          <a:lstStyle/>
          <a:p>
            <a:r>
              <a:rPr lang="en-US" dirty="0"/>
              <a:t>Caves</a:t>
            </a:r>
          </a:p>
        </p:txBody>
      </p:sp>
      <p:sp>
        <p:nvSpPr>
          <p:cNvPr id="3" name="Content Placeholder 2">
            <a:extLst>
              <a:ext uri="{FF2B5EF4-FFF2-40B4-BE49-F238E27FC236}">
                <a16:creationId xmlns:a16="http://schemas.microsoft.com/office/drawing/2014/main" id="{6E6A3B0C-77E7-4661-A960-511998CBD5F9}"/>
              </a:ext>
            </a:extLst>
          </p:cNvPr>
          <p:cNvSpPr>
            <a:spLocks noGrp="1"/>
          </p:cNvSpPr>
          <p:nvPr>
            <p:ph idx="1"/>
          </p:nvPr>
        </p:nvSpPr>
        <p:spPr/>
        <p:txBody>
          <a:bodyPr/>
          <a:lstStyle/>
          <a:p>
            <a:r>
              <a:rPr lang="en-US" dirty="0"/>
              <a:t>The Marabar Caves loom throughout the book as a symbol of the mysteries not only of India but also of the universe. </a:t>
            </a:r>
          </a:p>
          <a:p>
            <a:r>
              <a:rPr lang="en-US" dirty="0"/>
              <a:t> Their very location seems mysterious; they are far away from human habitation and are set in hills that seem to have suddenly erupted from a plain. </a:t>
            </a:r>
          </a:p>
          <a:p>
            <a:r>
              <a:rPr lang="en-US" dirty="0"/>
              <a:t>Even after people explore them, the caves remain a mystery; they seem to symbolize all that remains unknown and unknowable in the world, even to the most rational and scientific of minds.</a:t>
            </a:r>
          </a:p>
          <a:p>
            <a:r>
              <a:rPr lang="en-US" dirty="0"/>
              <a:t> The eye cannot really "see" them; even when someone lights a candle inside, only the flame is visible. </a:t>
            </a:r>
          </a:p>
        </p:txBody>
      </p:sp>
      <p:pic>
        <p:nvPicPr>
          <p:cNvPr id="5" name="Picture 4">
            <a:extLst>
              <a:ext uri="{FF2B5EF4-FFF2-40B4-BE49-F238E27FC236}">
                <a16:creationId xmlns:a16="http://schemas.microsoft.com/office/drawing/2014/main" id="{828739B7-6297-499F-A4AF-13DB33263634}"/>
              </a:ext>
            </a:extLst>
          </p:cNvPr>
          <p:cNvPicPr>
            <a:picLocks noChangeAspect="1"/>
          </p:cNvPicPr>
          <p:nvPr/>
        </p:nvPicPr>
        <p:blipFill>
          <a:blip r:embed="rId2"/>
          <a:stretch>
            <a:fillRect/>
          </a:stretch>
        </p:blipFill>
        <p:spPr>
          <a:xfrm>
            <a:off x="7838121" y="382385"/>
            <a:ext cx="1516894" cy="1516894"/>
          </a:xfrm>
          <a:prstGeom prst="rect">
            <a:avLst/>
          </a:prstGeom>
        </p:spPr>
      </p:pic>
    </p:spTree>
    <p:extLst>
      <p:ext uri="{BB962C8B-B14F-4D97-AF65-F5344CB8AC3E}">
        <p14:creationId xmlns:p14="http://schemas.microsoft.com/office/powerpoint/2010/main" val="5075489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57C5F-27DD-4C4E-8B6D-3F0F9A1050AA}"/>
              </a:ext>
            </a:extLst>
          </p:cNvPr>
          <p:cNvSpPr>
            <a:spLocks noGrp="1"/>
          </p:cNvSpPr>
          <p:nvPr>
            <p:ph type="title"/>
          </p:nvPr>
        </p:nvSpPr>
        <p:spPr/>
        <p:txBody>
          <a:bodyPr/>
          <a:lstStyle/>
          <a:p>
            <a:r>
              <a:rPr lang="en-US" dirty="0"/>
              <a:t>Cave's Echo</a:t>
            </a:r>
            <a:br>
              <a:rPr lang="en-US" dirty="0"/>
            </a:br>
            <a:endParaRPr lang="en-US" dirty="0"/>
          </a:p>
        </p:txBody>
      </p:sp>
      <p:sp>
        <p:nvSpPr>
          <p:cNvPr id="3" name="Content Placeholder 2">
            <a:extLst>
              <a:ext uri="{FF2B5EF4-FFF2-40B4-BE49-F238E27FC236}">
                <a16:creationId xmlns:a16="http://schemas.microsoft.com/office/drawing/2014/main" id="{878E8A25-945F-4FCC-BA2D-AEE05815DB49}"/>
              </a:ext>
            </a:extLst>
          </p:cNvPr>
          <p:cNvSpPr>
            <a:spLocks noGrp="1"/>
          </p:cNvSpPr>
          <p:nvPr>
            <p:ph idx="1"/>
          </p:nvPr>
        </p:nvSpPr>
        <p:spPr/>
        <p:txBody>
          <a:bodyPr/>
          <a:lstStyle/>
          <a:p>
            <a:r>
              <a:rPr lang="en-US" dirty="0"/>
              <a:t>The echo Adela and Mrs. Moore hear in the Marabar Caves has the same sound no matter what initiates the noise, so it therefore renders everything the same and without distinction: </a:t>
            </a:r>
          </a:p>
          <a:p>
            <a:pPr marL="0" indent="0" algn="ctr">
              <a:buNone/>
            </a:pPr>
            <a:r>
              <a:rPr lang="en-US" b="1" i="1" dirty="0"/>
              <a:t>"Hope, politeness, the blowing of a nose, the squeak of a boot, all produce 'bourn.’” </a:t>
            </a:r>
          </a:p>
          <a:p>
            <a:r>
              <a:rPr lang="en-US" dirty="0"/>
              <a:t>The echo symbolizes an ideal Hindu vision of the world in which one is united with the universe, but in a dark way. </a:t>
            </a:r>
          </a:p>
          <a:p>
            <a:r>
              <a:rPr lang="en-US" dirty="0"/>
              <a:t>For Adela the echo also seems to symbolize the muddle of her memory about what happened to her in the cave. </a:t>
            </a:r>
          </a:p>
          <a:p>
            <a:r>
              <a:rPr lang="en-US" dirty="0"/>
              <a:t>The echo also symbolizes an echo in the sense of sound that carries a long way. The effect of that moment in the cave carries through the entire book.</a:t>
            </a:r>
          </a:p>
        </p:txBody>
      </p:sp>
    </p:spTree>
    <p:extLst>
      <p:ext uri="{BB962C8B-B14F-4D97-AF65-F5344CB8AC3E}">
        <p14:creationId xmlns:p14="http://schemas.microsoft.com/office/powerpoint/2010/main" val="2140976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9EF9E-E4C0-437B-9497-68C007FFD8BF}"/>
              </a:ext>
            </a:extLst>
          </p:cNvPr>
          <p:cNvSpPr>
            <a:spLocks noGrp="1"/>
          </p:cNvSpPr>
          <p:nvPr>
            <p:ph type="title"/>
          </p:nvPr>
        </p:nvSpPr>
        <p:spPr/>
        <p:txBody>
          <a:bodyPr/>
          <a:lstStyle/>
          <a:p>
            <a:r>
              <a:rPr lang="en-US" dirty="0"/>
              <a:t>Wasp</a:t>
            </a:r>
            <a:br>
              <a:rPr lang="en-US" dirty="0"/>
            </a:br>
            <a:endParaRPr lang="en-US" dirty="0"/>
          </a:p>
        </p:txBody>
      </p:sp>
      <p:sp>
        <p:nvSpPr>
          <p:cNvPr id="3" name="Content Placeholder 2">
            <a:extLst>
              <a:ext uri="{FF2B5EF4-FFF2-40B4-BE49-F238E27FC236}">
                <a16:creationId xmlns:a16="http://schemas.microsoft.com/office/drawing/2014/main" id="{28A58772-B3AC-4F4A-BBCE-9D5150CCD007}"/>
              </a:ext>
            </a:extLst>
          </p:cNvPr>
          <p:cNvSpPr>
            <a:spLocks noGrp="1"/>
          </p:cNvSpPr>
          <p:nvPr>
            <p:ph idx="1"/>
          </p:nvPr>
        </p:nvSpPr>
        <p:spPr/>
        <p:txBody>
          <a:bodyPr/>
          <a:lstStyle/>
          <a:p>
            <a:r>
              <a:rPr lang="en-US" dirty="0"/>
              <a:t>The wasp Mrs. Moore encounters on her coat hook at the end of Chapter 3 represents an object of indiscriminate love, from a Hindu perspective. </a:t>
            </a:r>
          </a:p>
          <a:p>
            <a:r>
              <a:rPr lang="en-US" dirty="0"/>
              <a:t>Mrs. Moore, upon seeing it, calls it a </a:t>
            </a:r>
            <a:r>
              <a:rPr lang="en-US" b="1" i="1" dirty="0"/>
              <a:t>"pretty dear," </a:t>
            </a:r>
            <a:r>
              <a:rPr lang="en-US" dirty="0"/>
              <a:t>which illustrates her ability to love anything of beauty, no matter how alien it may be. </a:t>
            </a:r>
          </a:p>
          <a:p>
            <a:r>
              <a:rPr lang="en-US" dirty="0"/>
              <a:t>Through this symbol, it’s like Forster is saying if one can love a wasp, one can love anything.</a:t>
            </a:r>
          </a:p>
          <a:p>
            <a:endParaRPr lang="en-US" dirty="0"/>
          </a:p>
        </p:txBody>
      </p:sp>
      <p:pic>
        <p:nvPicPr>
          <p:cNvPr id="4" name="Picture 3">
            <a:extLst>
              <a:ext uri="{FF2B5EF4-FFF2-40B4-BE49-F238E27FC236}">
                <a16:creationId xmlns:a16="http://schemas.microsoft.com/office/drawing/2014/main" id="{C0ABCC26-D176-4261-AB13-EB31E273F869}"/>
              </a:ext>
            </a:extLst>
          </p:cNvPr>
          <p:cNvPicPr>
            <a:picLocks noChangeAspect="1"/>
          </p:cNvPicPr>
          <p:nvPr/>
        </p:nvPicPr>
        <p:blipFill>
          <a:blip r:embed="rId2"/>
          <a:stretch>
            <a:fillRect/>
          </a:stretch>
        </p:blipFill>
        <p:spPr>
          <a:xfrm>
            <a:off x="7512149" y="312562"/>
            <a:ext cx="1631777" cy="1631777"/>
          </a:xfrm>
          <a:prstGeom prst="rect">
            <a:avLst/>
          </a:prstGeom>
        </p:spPr>
      </p:pic>
    </p:spTree>
    <p:extLst>
      <p:ext uri="{BB962C8B-B14F-4D97-AF65-F5344CB8AC3E}">
        <p14:creationId xmlns:p14="http://schemas.microsoft.com/office/powerpoint/2010/main" val="4083659777"/>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171312"/>
      </a:dk2>
      <a:lt2>
        <a:srgbClr val="F7F0DF"/>
      </a:lt2>
      <a:accent1>
        <a:srgbClr val="53AE6E"/>
      </a:accent1>
      <a:accent2>
        <a:srgbClr val="326267"/>
      </a:accent2>
      <a:accent3>
        <a:srgbClr val="C5C34A"/>
      </a:accent3>
      <a:accent4>
        <a:srgbClr val="BF6546"/>
      </a:accent4>
      <a:accent5>
        <a:srgbClr val="81B5A8"/>
      </a:accent5>
      <a:accent6>
        <a:srgbClr val="636455"/>
      </a:accent6>
      <a:hlink>
        <a:srgbClr val="81B5A8"/>
      </a:hlink>
      <a:folHlink>
        <a:srgbClr val="936888"/>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A1A3E1F0-B5EF-49C5-810A-B1B32AEDDC80}"/>
    </a:ext>
  </a:extLst>
</a:theme>
</file>

<file path=docProps/app.xml><?xml version="1.0" encoding="utf-8"?>
<Properties xmlns="http://schemas.openxmlformats.org/officeDocument/2006/extended-properties" xmlns:vt="http://schemas.openxmlformats.org/officeDocument/2006/docPropsVTypes">
  <Template>Badge</Template>
  <TotalTime>21</TotalTime>
  <Words>339</Words>
  <Application>Microsoft Office PowerPoint</Application>
  <PresentationFormat>Widescreen</PresentationFormat>
  <Paragraphs>16</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Gill Sans MT</vt:lpstr>
      <vt:lpstr>Impact</vt:lpstr>
      <vt:lpstr>Badge</vt:lpstr>
      <vt:lpstr>A passage to India Symbolism</vt:lpstr>
      <vt:lpstr>Caves</vt:lpstr>
      <vt:lpstr>Cave's Echo </vt:lpstr>
      <vt:lpstr>Wasp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passage to India Themes and Symbols</dc:title>
  <dc:creator>Hassaan</dc:creator>
  <cp:lastModifiedBy>Hassaan</cp:lastModifiedBy>
  <cp:revision>9</cp:revision>
  <dcterms:created xsi:type="dcterms:W3CDTF">2020-05-03T12:07:09Z</dcterms:created>
  <dcterms:modified xsi:type="dcterms:W3CDTF">2020-05-03T17:27:03Z</dcterms:modified>
</cp:coreProperties>
</file>