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73" r:id="rId11"/>
    <p:sldId id="269" r:id="rId12"/>
    <p:sldId id="270" r:id="rId13"/>
    <p:sldId id="264" r:id="rId14"/>
    <p:sldId id="265" r:id="rId15"/>
    <p:sldId id="274" r:id="rId16"/>
    <p:sldId id="263" r:id="rId17"/>
    <p:sldId id="267" r:id="rId18"/>
    <p:sldId id="268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2881" autoAdjust="0"/>
  </p:normalViewPr>
  <p:slideViewPr>
    <p:cSldViewPr>
      <p:cViewPr varScale="1">
        <p:scale>
          <a:sx n="74" d="100"/>
          <a:sy n="74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B8766-3C83-4EAE-8B7E-91C1A1F0E80C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E3B5D-F457-48E3-9714-D674D89D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Suction:- internal socket pressure is less than</a:t>
            </a:r>
            <a:r>
              <a:rPr lang="en-US" baseline="0" dirty="0" smtClean="0"/>
              <a:t> external socket pressure.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E3B5D-F457-48E3-9714-D674D89DA83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9D369-975D-4AAB-A6D0-C9624AD50D4A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CDDAA-3E44-42FD-ACAD-6C3F4B11D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Transfemoral</a:t>
            </a:r>
            <a:r>
              <a:rPr lang="en-US" b="1" dirty="0" smtClean="0">
                <a:solidFill>
                  <a:srgbClr val="C00000"/>
                </a:solidFill>
              </a:rPr>
              <a:t> prosthesis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u="sng" dirty="0" smtClean="0"/>
              <a:t>Constant and variable</a:t>
            </a:r>
            <a:r>
              <a:rPr lang="en-US" dirty="0" smtClean="0"/>
              <a:t>:-</a:t>
            </a:r>
          </a:p>
          <a:p>
            <a:r>
              <a:rPr lang="en-US" dirty="0" smtClean="0"/>
              <a:t>The most popular knee unit has constant friction</a:t>
            </a:r>
          </a:p>
          <a:p>
            <a:r>
              <a:rPr lang="en-US" b="1" i="1" u="sng" dirty="0" smtClean="0"/>
              <a:t>Variable friction:-</a:t>
            </a:r>
          </a:p>
          <a:p>
            <a:r>
              <a:rPr lang="en-US" dirty="0" smtClean="0"/>
              <a:t>In which the amount of friction changes during a given swing phase</a:t>
            </a:r>
          </a:p>
          <a:p>
            <a:r>
              <a:rPr lang="en-US" dirty="0" smtClean="0"/>
              <a:t>At </a:t>
            </a:r>
            <a:r>
              <a:rPr lang="en-US" dirty="0" smtClean="0"/>
              <a:t>early </a:t>
            </a:r>
            <a:r>
              <a:rPr lang="en-US" dirty="0" smtClean="0"/>
              <a:t>swing:-high friction…..retard excessive knee flexion</a:t>
            </a:r>
          </a:p>
          <a:p>
            <a:r>
              <a:rPr lang="en-US" dirty="0" smtClean="0"/>
              <a:t>During mid swing:- friction diminishes to permit the knee swing easily</a:t>
            </a:r>
          </a:p>
          <a:p>
            <a:r>
              <a:rPr lang="en-US" dirty="0" smtClean="0"/>
              <a:t>Late swing:- friction </a:t>
            </a:r>
            <a:r>
              <a:rPr lang="en-US" dirty="0" smtClean="0"/>
              <a:t>increases to </a:t>
            </a:r>
            <a:r>
              <a:rPr lang="en-US" dirty="0" smtClean="0"/>
              <a:t>dampen impact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(c) Extension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 knee extension</a:t>
            </a:r>
          </a:p>
          <a:p>
            <a:r>
              <a:rPr lang="en-US" dirty="0" smtClean="0"/>
              <a:t>Simplest type…. External aid consisting of </a:t>
            </a:r>
            <a:r>
              <a:rPr lang="en-US" b="1" i="1" dirty="0" smtClean="0">
                <a:solidFill>
                  <a:srgbClr val="FF0000"/>
                </a:solidFill>
              </a:rPr>
              <a:t>elastic webbing</a:t>
            </a:r>
            <a:r>
              <a:rPr lang="en-US" dirty="0" smtClean="0"/>
              <a:t> in front of knee axis.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ext aid ….. </a:t>
            </a:r>
            <a:r>
              <a:rPr lang="en-US" b="1" i="1" dirty="0" smtClean="0">
                <a:solidFill>
                  <a:srgbClr val="FF0000"/>
                </a:solidFill>
              </a:rPr>
              <a:t>Elastic strap or coiled ring </a:t>
            </a:r>
            <a:r>
              <a:rPr lang="en-US" dirty="0" smtClean="0"/>
              <a:t>within the knee unit…. Functions identically to the ext aid during walking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d)  Stabilizers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Most knee units </a:t>
            </a:r>
            <a:r>
              <a:rPr lang="en-US" dirty="0" err="1" smtClean="0"/>
              <a:t>donot</a:t>
            </a:r>
            <a:r>
              <a:rPr lang="en-US" dirty="0" smtClean="0"/>
              <a:t> have a special device to increase stability. The patient controls knee action by hip motion, aided by the alignment of the knee in relation to other components of the prosthesis.</a:t>
            </a:r>
          </a:p>
          <a:p>
            <a:r>
              <a:rPr lang="en-US" dirty="0" smtClean="0"/>
              <a:t>Elderly or debilitating pt may benefit from stabilizing mechanism</a:t>
            </a:r>
          </a:p>
          <a:p>
            <a:r>
              <a:rPr lang="en-US" dirty="0" smtClean="0"/>
              <a:t>a) manual lock ….. Simplest mechanical stabilizer</a:t>
            </a:r>
          </a:p>
          <a:p>
            <a:r>
              <a:rPr lang="en-US" dirty="0" smtClean="0"/>
              <a:t>b)friction brake…… more elaborate </a:t>
            </a:r>
            <a:r>
              <a:rPr lang="en-US" dirty="0" err="1" smtClean="0"/>
              <a:t>stbilizing</a:t>
            </a:r>
            <a:r>
              <a:rPr lang="en-US" dirty="0" smtClean="0"/>
              <a:t> system, provides very high friction mechanism during </a:t>
            </a:r>
            <a:r>
              <a:rPr lang="en-US" smtClean="0"/>
              <a:t>early </a:t>
            </a:r>
            <a:r>
              <a:rPr lang="en-US" smtClean="0"/>
              <a:t>stance, </a:t>
            </a:r>
            <a:r>
              <a:rPr lang="en-US" dirty="0" smtClean="0"/>
              <a:t>resisting any tendency of the knee to flex.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with all prosthetic sockets, the </a:t>
            </a:r>
            <a:r>
              <a:rPr lang="en-US" dirty="0" err="1" smtClean="0"/>
              <a:t>transfemoral</a:t>
            </a:r>
            <a:r>
              <a:rPr lang="en-US" dirty="0" smtClean="0"/>
              <a:t> one should be a total contact receptacle to distribute load over the maximum area, thereby reducing pressure.</a:t>
            </a:r>
          </a:p>
          <a:p>
            <a:r>
              <a:rPr lang="en-US" dirty="0" smtClean="0"/>
              <a:t>Two types</a:t>
            </a:r>
          </a:p>
          <a:p>
            <a:r>
              <a:rPr lang="en-US" dirty="0" smtClean="0"/>
              <a:t>1) quadrilateral socket (traditional type)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ischial</a:t>
            </a:r>
            <a:r>
              <a:rPr lang="en-US" dirty="0" smtClean="0"/>
              <a:t> containment socket ( its wall cover the </a:t>
            </a:r>
            <a:r>
              <a:rPr lang="en-US" dirty="0" err="1" smtClean="0"/>
              <a:t>ischial</a:t>
            </a:r>
            <a:r>
              <a:rPr lang="en-US" dirty="0" smtClean="0"/>
              <a:t> </a:t>
            </a:r>
            <a:r>
              <a:rPr lang="en-US" dirty="0" err="1" smtClean="0"/>
              <a:t>tuberosity</a:t>
            </a:r>
            <a:r>
              <a:rPr lang="en-US" dirty="0" smtClean="0"/>
              <a:t> &amp; part of the </a:t>
            </a:r>
            <a:r>
              <a:rPr lang="en-US" dirty="0" err="1" smtClean="0"/>
              <a:t>ischiopubic</a:t>
            </a:r>
            <a:r>
              <a:rPr lang="en-US" dirty="0" smtClean="0"/>
              <a:t> </a:t>
            </a:r>
            <a:r>
              <a:rPr lang="en-US" dirty="0" err="1" smtClean="0"/>
              <a:t>ramus</a:t>
            </a:r>
            <a:r>
              <a:rPr lang="en-US" dirty="0" smtClean="0"/>
              <a:t>  to augment socket stability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Quadrilateral flexible socket in rigid frame viewed from above</a:t>
            </a:r>
            <a:endParaRPr lang="en-US" dirty="0"/>
          </a:p>
        </p:txBody>
      </p:sp>
      <p:pic>
        <p:nvPicPr>
          <p:cNvPr id="1026" name="Picture 2" descr="C:\Users\Iqra\Downloads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905000"/>
            <a:ext cx="3581400" cy="3134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Suction suspension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Suction refers to the pressure difference  inside and outside the socket.</a:t>
            </a:r>
          </a:p>
          <a:p>
            <a:r>
              <a:rPr lang="en-US" dirty="0" smtClean="0"/>
              <a:t>with suction suspension, internal socket pressure &lt; external socket pressure</a:t>
            </a:r>
          </a:p>
          <a:p>
            <a:r>
              <a:rPr lang="en-US" dirty="0" err="1" smtClean="0"/>
              <a:t>Ap</a:t>
            </a:r>
            <a:r>
              <a:rPr lang="en-US" dirty="0" smtClean="0"/>
              <a:t>…… causes the socket to remain on the thigh.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means are used to suspend the </a:t>
            </a:r>
            <a:r>
              <a:rPr lang="en-US" dirty="0" err="1" smtClean="0"/>
              <a:t>transfemoral</a:t>
            </a:r>
            <a:r>
              <a:rPr lang="en-US" dirty="0" smtClean="0"/>
              <a:t> prosthesis</a:t>
            </a:r>
          </a:p>
          <a:p>
            <a:r>
              <a:rPr lang="en-US" dirty="0" smtClean="0"/>
              <a:t>Total suction</a:t>
            </a:r>
          </a:p>
          <a:p>
            <a:r>
              <a:rPr lang="en-US" dirty="0" smtClean="0"/>
              <a:t>Partial suction</a:t>
            </a:r>
          </a:p>
          <a:p>
            <a:r>
              <a:rPr lang="en-US" dirty="0" smtClean="0"/>
              <a:t>No suction</a:t>
            </a:r>
          </a:p>
          <a:p>
            <a:r>
              <a:rPr lang="en-US" b="1" u="sng" dirty="0" smtClean="0"/>
              <a:t>Total suction</a:t>
            </a:r>
            <a:r>
              <a:rPr lang="en-US" b="1" dirty="0" smtClean="0"/>
              <a:t>:-</a:t>
            </a:r>
          </a:p>
          <a:p>
            <a:r>
              <a:rPr lang="en-US" dirty="0" smtClean="0"/>
              <a:t>Max control of the prosthesis, without any encumbering auxiliary suspension, can be achieved only if the socks fits very snugly to give total suction.</a:t>
            </a:r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suction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Socket that is slightly loose may enable </a:t>
            </a:r>
            <a:r>
              <a:rPr lang="en-US" dirty="0" err="1" smtClean="0"/>
              <a:t>patial</a:t>
            </a:r>
            <a:r>
              <a:rPr lang="en-US" dirty="0" smtClean="0"/>
              <a:t> suction </a:t>
            </a:r>
            <a:r>
              <a:rPr lang="en-US" dirty="0" err="1" smtClean="0"/>
              <a:t>susp</a:t>
            </a:r>
            <a:r>
              <a:rPr lang="en-US" dirty="0" smtClean="0"/>
              <a:t>.</a:t>
            </a:r>
          </a:p>
          <a:p>
            <a:r>
              <a:rPr lang="en-US" dirty="0" smtClean="0"/>
              <a:t>Pt wears one or more socks or a liner made of silicone or other synthetic material.</a:t>
            </a:r>
          </a:p>
          <a:p>
            <a:r>
              <a:rPr lang="en-US" dirty="0" smtClean="0"/>
              <a:t>Auxiliary suspension aid is needed either a fabric </a:t>
            </a:r>
            <a:r>
              <a:rPr lang="en-US" dirty="0" err="1" smtClean="0"/>
              <a:t>silesian</a:t>
            </a:r>
            <a:r>
              <a:rPr lang="en-US" dirty="0" smtClean="0"/>
              <a:t> bandage or a rigid plastic or metal hip joint and pelvic band.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socket has distal hole but no valve, then there is no pressure difference between inside and outside the socket.</a:t>
            </a:r>
          </a:p>
          <a:p>
            <a:r>
              <a:rPr lang="en-US" dirty="0" smtClean="0"/>
              <a:t>The client wears one or more socks and require a pelvic band.</a:t>
            </a:r>
          </a:p>
          <a:p>
            <a:r>
              <a:rPr lang="en-US" dirty="0" smtClean="0"/>
              <a:t>Loose socket makes prosthesis donning easy, but  hinders control of prosthesis and sitting comfort.</a:t>
            </a:r>
          </a:p>
          <a:p>
            <a:r>
              <a:rPr lang="en-US" dirty="0" smtClean="0"/>
              <a:t>Another alternative is the addition of a </a:t>
            </a:r>
            <a:r>
              <a:rPr lang="en-US" dirty="0" err="1" smtClean="0"/>
              <a:t>transfemoral</a:t>
            </a:r>
            <a:r>
              <a:rPr lang="en-US" dirty="0" smtClean="0"/>
              <a:t> suspension sleeve.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73914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Iqra\Downloads\prosthetic-transfemor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8229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Amputation b/w femoral </a:t>
            </a:r>
            <a:r>
              <a:rPr lang="en-US" dirty="0" err="1" smtClean="0"/>
              <a:t>epicondyles</a:t>
            </a:r>
            <a:r>
              <a:rPr lang="en-US" dirty="0" smtClean="0"/>
              <a:t> and greater </a:t>
            </a:r>
            <a:r>
              <a:rPr lang="en-US" dirty="0" err="1" smtClean="0"/>
              <a:t>trochanter</a:t>
            </a:r>
            <a:r>
              <a:rPr lang="en-US" dirty="0" smtClean="0"/>
              <a:t> are fitted with </a:t>
            </a:r>
            <a:r>
              <a:rPr lang="en-US" dirty="0" err="1" smtClean="0"/>
              <a:t>transfemoral</a:t>
            </a:r>
            <a:r>
              <a:rPr lang="en-US" dirty="0" smtClean="0"/>
              <a:t> prosthesis.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Consist of </a:t>
            </a:r>
          </a:p>
          <a:p>
            <a:r>
              <a:rPr lang="en-US" dirty="0" smtClean="0"/>
              <a:t>(1) foot-ankle assembly</a:t>
            </a:r>
          </a:p>
          <a:p>
            <a:r>
              <a:rPr lang="en-US" dirty="0" smtClean="0"/>
              <a:t>(2) shank</a:t>
            </a:r>
          </a:p>
          <a:p>
            <a:r>
              <a:rPr lang="en-US" dirty="0" smtClean="0"/>
              <a:t>(3)knee unit </a:t>
            </a:r>
          </a:p>
          <a:p>
            <a:r>
              <a:rPr lang="en-US" dirty="0" smtClean="0"/>
              <a:t>(4)socket</a:t>
            </a:r>
          </a:p>
          <a:p>
            <a:r>
              <a:rPr lang="en-US" dirty="0" smtClean="0"/>
              <a:t>(5)Suspension device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(1) foot-ankle assembly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SACH Foot is most commonly used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Single-axis foot is somewhat more frequently prescribed . Nevertheless, any foot, including the energy storing/releasing designs can be incorporated in a </a:t>
            </a:r>
            <a:r>
              <a:rPr lang="en-US" dirty="0" err="1" smtClean="0"/>
              <a:t>transfemoral</a:t>
            </a:r>
            <a:r>
              <a:rPr lang="en-US" dirty="0" smtClean="0"/>
              <a:t> prosthesis.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the sturdy </a:t>
            </a:r>
            <a:r>
              <a:rPr lang="en-US" dirty="0" err="1" smtClean="0"/>
              <a:t>exoskeletal</a:t>
            </a:r>
            <a:r>
              <a:rPr lang="en-US" dirty="0" smtClean="0"/>
              <a:t> or </a:t>
            </a:r>
            <a:r>
              <a:rPr lang="en-US" dirty="0" err="1" smtClean="0"/>
              <a:t>endoskeletal</a:t>
            </a:r>
            <a:r>
              <a:rPr lang="en-US" dirty="0" smtClean="0"/>
              <a:t> shank may be used.</a:t>
            </a:r>
          </a:p>
          <a:p>
            <a:r>
              <a:rPr lang="en-US" dirty="0" err="1" smtClean="0"/>
              <a:t>Endoskeletal</a:t>
            </a:r>
            <a:r>
              <a:rPr lang="en-US" dirty="0" smtClean="0"/>
              <a:t> shank creates a more pleasing appearance , particularly in the knee area and adjustable , and lighter than </a:t>
            </a:r>
            <a:r>
              <a:rPr lang="en-US" dirty="0" err="1" smtClean="0"/>
              <a:t>exo</a:t>
            </a:r>
            <a:r>
              <a:rPr lang="en-US" dirty="0" smtClean="0"/>
              <a:t>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Knee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Prosthetic knee enables the user to bend the  knee when sitting or kneeling.</a:t>
            </a:r>
          </a:p>
          <a:p>
            <a:r>
              <a:rPr lang="en-US" dirty="0" smtClean="0"/>
              <a:t>Commercial knee units may be described according to four features.</a:t>
            </a:r>
          </a:p>
          <a:p>
            <a:r>
              <a:rPr lang="en-US" dirty="0" smtClean="0"/>
              <a:t>1)axis</a:t>
            </a:r>
          </a:p>
          <a:p>
            <a:r>
              <a:rPr lang="en-US" dirty="0" smtClean="0"/>
              <a:t>2) friction mechanism</a:t>
            </a:r>
          </a:p>
          <a:p>
            <a:r>
              <a:rPr lang="en-US" dirty="0" smtClean="0"/>
              <a:t>3) extension aid</a:t>
            </a:r>
          </a:p>
          <a:p>
            <a:r>
              <a:rPr lang="en-US" dirty="0" smtClean="0"/>
              <a:t>4) mechanical stabilizer</a:t>
            </a:r>
          </a:p>
          <a:p>
            <a:r>
              <a:rPr lang="en-US" dirty="0" smtClean="0"/>
              <a:t>Many combinations of features are available; not every knee unit has all four components.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(a)</a:t>
            </a:r>
            <a:endParaRPr lang="en-US" dirty="0"/>
          </a:p>
        </p:txBody>
      </p:sp>
      <p:pic>
        <p:nvPicPr>
          <p:cNvPr id="2050" name="Picture 2" descr="C:\Users\Iqra\Downloads\prosthetics-29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1"/>
            <a:ext cx="6028318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thigh piece can be connected to the shank either by a simple single-axis hinge or by polycentric linkage.</a:t>
            </a:r>
          </a:p>
          <a:p>
            <a:r>
              <a:rPr lang="en-US" dirty="0" smtClean="0"/>
              <a:t>Polycentric systems have four or more pivoting bars and provide greater stability to the knee. This style is less common b/c of its greater complexity.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(b)Friction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knee does not have sufficient friction to retard its natural </a:t>
            </a:r>
            <a:r>
              <a:rPr lang="en-US" dirty="0" err="1" smtClean="0"/>
              <a:t>pendular</a:t>
            </a:r>
            <a:r>
              <a:rPr lang="en-US" dirty="0" smtClean="0"/>
              <a:t> action</a:t>
            </a:r>
          </a:p>
          <a:p>
            <a:r>
              <a:rPr lang="en-US" dirty="0" smtClean="0"/>
              <a:t>Friction mechanisms change the knee swing by modifying the speed of the knee motion during various parts of the swing phase and by affecting knee swing according to walking speed.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726</Words>
  <Application>Microsoft Office PowerPoint</Application>
  <PresentationFormat>On-screen Show (4:3)</PresentationFormat>
  <Paragraphs>75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Transfemoral prosthesis</vt:lpstr>
      <vt:lpstr>Slide 2</vt:lpstr>
      <vt:lpstr>Slide 3</vt:lpstr>
      <vt:lpstr>(1) foot-ankle assembly </vt:lpstr>
      <vt:lpstr>Shank</vt:lpstr>
      <vt:lpstr>Knee unit</vt:lpstr>
      <vt:lpstr>(a)</vt:lpstr>
      <vt:lpstr>Axis system</vt:lpstr>
      <vt:lpstr>(b)Friction Mechanism</vt:lpstr>
      <vt:lpstr>Slide 10</vt:lpstr>
      <vt:lpstr>(c) Extension aid</vt:lpstr>
      <vt:lpstr>d)  Stabilizers </vt:lpstr>
      <vt:lpstr>socket</vt:lpstr>
      <vt:lpstr>Quadrilateral flexible socket in rigid frame viewed from above</vt:lpstr>
      <vt:lpstr>Suction suspension</vt:lpstr>
      <vt:lpstr>suspension</vt:lpstr>
      <vt:lpstr>Partial suction</vt:lpstr>
      <vt:lpstr>No suction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Transfemoral prosthesis</dc:title>
  <dc:creator>Iqra</dc:creator>
  <cp:lastModifiedBy>Iqra</cp:lastModifiedBy>
  <cp:revision>30</cp:revision>
  <dcterms:created xsi:type="dcterms:W3CDTF">2017-04-27T05:17:53Z</dcterms:created>
  <dcterms:modified xsi:type="dcterms:W3CDTF">2018-04-26T07:56:33Z</dcterms:modified>
</cp:coreProperties>
</file>