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7" r:id="rId2"/>
    <p:sldId id="284" r:id="rId3"/>
    <p:sldId id="267" r:id="rId4"/>
    <p:sldId id="269" r:id="rId5"/>
    <p:sldId id="270" r:id="rId6"/>
    <p:sldId id="272" r:id="rId7"/>
    <p:sldId id="285" r:id="rId8"/>
    <p:sldId id="286" r:id="rId9"/>
    <p:sldId id="274" r:id="rId10"/>
    <p:sldId id="275" r:id="rId11"/>
    <p:sldId id="287" r:id="rId12"/>
    <p:sldId id="288" r:id="rId13"/>
    <p:sldId id="282" r:id="rId14"/>
    <p:sldId id="283" r:id="rId15"/>
    <p:sldId id="295" r:id="rId16"/>
    <p:sldId id="289" r:id="rId17"/>
    <p:sldId id="290" r:id="rId18"/>
    <p:sldId id="291" r:id="rId19"/>
    <p:sldId id="292" r:id="rId20"/>
    <p:sldId id="293" r:id="rId21"/>
    <p:sldId id="296" r:id="rId22"/>
    <p:sldId id="294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0FFF45-91F9-4A7D-A5DC-8AC0D6F8D35B}" type="datetimeFigureOut">
              <a:rPr lang="en-US" smtClean="0"/>
              <a:t>11/19/2020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B49FBB-2BEE-46DD-8BB4-E39B1C98F4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9524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>
            <a:extLst>
              <a:ext uri="{FF2B5EF4-FFF2-40B4-BE49-F238E27FC236}">
                <a16:creationId xmlns:a16="http://schemas.microsoft.com/office/drawing/2014/main" id="{0D766C99-21BA-4281-B583-41635803CFA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56A7007-6545-4FA1-AC8E-D738310DD4ED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27650" name="Rectangle 2">
            <a:extLst>
              <a:ext uri="{FF2B5EF4-FFF2-40B4-BE49-F238E27FC236}">
                <a16:creationId xmlns:a16="http://schemas.microsoft.com/office/drawing/2014/main" id="{9559D28D-9846-49B3-93D3-38EA1607C00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279650" y="523875"/>
            <a:ext cx="4651375" cy="2617788"/>
          </a:xfrm>
          <a:ln cap="flat"/>
        </p:spPr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35D543FF-77E6-4111-9018-F700EB70E29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>
            <a:extLst>
              <a:ext uri="{FF2B5EF4-FFF2-40B4-BE49-F238E27FC236}">
                <a16:creationId xmlns:a16="http://schemas.microsoft.com/office/drawing/2014/main" id="{3C6BC38E-C725-4AC7-B82F-4ABAA9FCB68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9331930-2CA1-4C33-9415-091B0C135CF6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31746" name="Rectangle 2">
            <a:extLst>
              <a:ext uri="{FF2B5EF4-FFF2-40B4-BE49-F238E27FC236}">
                <a16:creationId xmlns:a16="http://schemas.microsoft.com/office/drawing/2014/main" id="{531C7CFD-6CA2-4AA6-A722-06F71C70E8D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279650" y="523875"/>
            <a:ext cx="4651375" cy="2617788"/>
          </a:xfrm>
          <a:ln cap="flat"/>
        </p:spPr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FD1B28C0-2456-43AE-BDA5-B2BC4FC0D4B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04753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>
            <a:extLst>
              <a:ext uri="{FF2B5EF4-FFF2-40B4-BE49-F238E27FC236}">
                <a16:creationId xmlns:a16="http://schemas.microsoft.com/office/drawing/2014/main" id="{9D30805C-03FD-4B08-B827-A2B2164DE8E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BA08A0E-88EB-415B-94C6-3CBC9874DD33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33794" name="Rectangle 2">
            <a:extLst>
              <a:ext uri="{FF2B5EF4-FFF2-40B4-BE49-F238E27FC236}">
                <a16:creationId xmlns:a16="http://schemas.microsoft.com/office/drawing/2014/main" id="{80404BA4-3D6F-4F6D-9320-F3F8FF02340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D474C420-E4E5-4DCC-AC79-29C0D10F5F0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817342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8FA7B2-224C-4402-AEDF-1E852E3CB3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FD98327-E346-4EF9-AD9A-6E0560E805D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F890DB-A481-409A-B406-60472DBB8A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EFFA5-812B-46BD-9EF7-67B5B547E1B9}" type="datetimeFigureOut">
              <a:rPr lang="en-US" smtClean="0"/>
              <a:t>11/19/2020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339A78-0808-44DD-A840-906271BEC0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1689B5-FC4C-4008-A3AC-C262EACDD3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D3D87-3999-44A9-8E3E-2FAA761EF9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2247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C0A2C8-6644-4446-BE7C-F38595043B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62B1DEB-860E-48A1-AC25-686114F5C1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16FBF3-D43C-4D0A-A815-A61787ACC6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EFFA5-812B-46BD-9EF7-67B5B547E1B9}" type="datetimeFigureOut">
              <a:rPr lang="en-US" smtClean="0"/>
              <a:t>11/19/2020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3C96B1-C21B-4B29-8530-BB806A2E00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606B5F-08BA-4B13-B07E-F501C987B5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D3D87-3999-44A9-8E3E-2FAA761EF9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2423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CB1BB73-A709-4E82-9EDA-EDF9A2C3B64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36E73F1-F2E2-416A-B84D-5C1A4CCB65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E1B04B-4102-4DDB-85D5-B5624A8284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EFFA5-812B-46BD-9EF7-67B5B547E1B9}" type="datetimeFigureOut">
              <a:rPr lang="en-US" smtClean="0"/>
              <a:t>11/19/2020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90E182-EE33-4432-8093-60304D00C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6303A4-3BE8-47CD-B3FF-AA855C42C9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D3D87-3999-44A9-8E3E-2FAA761EF9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58190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7359C0-F08B-4057-B714-5856B80285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58B46D-CC96-44EC-8274-0D9D206B0A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74E5DB-83BA-4E75-8EC1-970109F57A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EFFA5-812B-46BD-9EF7-67B5B547E1B9}" type="datetimeFigureOut">
              <a:rPr lang="en-US" smtClean="0"/>
              <a:t>11/19/2020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8D35DA-F930-466B-8FE6-23E3F6D100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1B3CC3-BF63-41AA-B35E-3B692A1040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D3D87-3999-44A9-8E3E-2FAA761EF9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78445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C0F38C-E964-4824-BE81-5560DEBB7E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F95E0D-FF72-4FC3-AA18-FA64F8B524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070B3D-20F5-49B4-82E4-0765D2D8C8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EFFA5-812B-46BD-9EF7-67B5B547E1B9}" type="datetimeFigureOut">
              <a:rPr lang="en-US" smtClean="0"/>
              <a:t>11/19/2020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33BBA8-9D5F-4E96-8C5F-755683EF3C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B350F0-164B-4F0A-9873-306C2993F9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D3D87-3999-44A9-8E3E-2FAA761EF9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15561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3D7144-3E30-4024-9048-829D1C49C8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4554E7-A19E-4BB6-B2C3-6B1AA884331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4471068-600B-4886-B46B-FF71469AF8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13C353-6098-4199-BD1A-AC4890081D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EFFA5-812B-46BD-9EF7-67B5B547E1B9}" type="datetimeFigureOut">
              <a:rPr lang="en-US" smtClean="0"/>
              <a:t>11/19/2020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50166A-636D-4596-8E9B-00801B9288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A9BB4B-158D-4458-9B2F-3AA5246454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D3D87-3999-44A9-8E3E-2FAA761EF9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7730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82B76B-8FDF-485A-8115-8E85863076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988EA6-3D0F-4A31-B12A-A74B70AEA7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59BF88-17D4-4F3D-9F59-E9202241C0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533E262-4D8B-4995-B14C-6ECE945C72F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B81EA61-363D-4DCC-B156-A1AAF18311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FA4FCE6-6601-448D-B4C2-7712BCBEF7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EFFA5-812B-46BD-9EF7-67B5B547E1B9}" type="datetimeFigureOut">
              <a:rPr lang="en-US" smtClean="0"/>
              <a:t>11/19/2020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314970E-6018-47DD-9C14-E77DAF68AC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5F45669-3D4D-4C6B-99E6-79FF4B0A60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D3D87-3999-44A9-8E3E-2FAA761EF9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04851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AB0927-66AF-45CB-A3E3-892C9659D6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FB91545-C9ED-45A0-8E65-6E1DDF48D5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EFFA5-812B-46BD-9EF7-67B5B547E1B9}" type="datetimeFigureOut">
              <a:rPr lang="en-US" smtClean="0"/>
              <a:t>11/19/2020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B683B8D-0DE6-478F-800B-5C2F74AFC5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3641D5B-039E-423C-AB21-389C8CFC94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D3D87-3999-44A9-8E3E-2FAA761EF9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3283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02B81C6-198E-4987-914A-5C44584A9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EFFA5-812B-46BD-9EF7-67B5B547E1B9}" type="datetimeFigureOut">
              <a:rPr lang="en-US" smtClean="0"/>
              <a:t>11/19/2020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9C26551-AB4C-4692-BD92-19FF139E3F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4ECCBA6-8A01-4A16-A097-1D4B8ABE5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D3D87-3999-44A9-8E3E-2FAA761EF9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548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C7D471-D23B-46AE-9FD9-2498763977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8AAB62-0272-416B-A88B-1E3770EF3A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57D2707-A2A2-4FF1-B5A0-EAB742B5A4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D9CA8C3-A559-437A-B836-ACE8F5E8DD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EFFA5-812B-46BD-9EF7-67B5B547E1B9}" type="datetimeFigureOut">
              <a:rPr lang="en-US" smtClean="0"/>
              <a:t>11/19/2020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853209-C462-465A-9AEF-C6D9013F9B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7A6D26-ABB9-413B-A46E-38ED90F31F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D3D87-3999-44A9-8E3E-2FAA761EF9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2412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1E4A0B-4519-4881-8C68-34D4ECAE57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5B7D2DD-CDCF-4BCD-818A-ED1F1230E1F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F240587-7201-4BA0-939C-226C095D08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A34B6CD-1A02-4A6B-AF14-F2E2062F79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EFFA5-812B-46BD-9EF7-67B5B547E1B9}" type="datetimeFigureOut">
              <a:rPr lang="en-US" smtClean="0"/>
              <a:t>11/19/2020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C3E007-E51F-477F-B0D9-E16FB3AA7C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15A5E09-7FDB-4A6F-B585-150E7EF4DA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D3D87-3999-44A9-8E3E-2FAA761EF9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0773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00A4808-3C25-4E26-9EDB-74024B3C5C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E55610-F4F4-4E8C-A75F-C253D4D064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66AEDE-5313-45BF-90D2-E2BDEDE0222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8EFFA5-812B-46BD-9EF7-67B5B547E1B9}" type="datetimeFigureOut">
              <a:rPr lang="en-US" smtClean="0"/>
              <a:t>11/19/2020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88C731-06A4-46D8-923D-84E110B285C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2D4C28-AC74-4CB3-AB07-501D869FB8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0D3D87-3999-44A9-8E3E-2FAA761EF9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50413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33E62C-2409-467A-AC1D-DFAD42E010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7086600" cy="1325563"/>
          </a:xfrm>
        </p:spPr>
        <p:txBody>
          <a:bodyPr/>
          <a:lstStyle/>
          <a:p>
            <a:r>
              <a:rPr lang="en-US" dirty="0"/>
              <a:t>Quantiles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DA7D02-0FBD-44EF-A65D-F9D45E79EF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Quartiles</a:t>
            </a:r>
          </a:p>
          <a:p>
            <a:r>
              <a:rPr lang="en-US" dirty="0"/>
              <a:t>Deciles</a:t>
            </a:r>
          </a:p>
          <a:p>
            <a:r>
              <a:rPr lang="en-US" dirty="0"/>
              <a:t>Percentile</a:t>
            </a:r>
          </a:p>
        </p:txBody>
      </p:sp>
    </p:spTree>
    <p:extLst>
      <p:ext uri="{BB962C8B-B14F-4D97-AF65-F5344CB8AC3E}">
        <p14:creationId xmlns:p14="http://schemas.microsoft.com/office/powerpoint/2010/main" val="23990014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A50757-6F5D-42BC-90F6-1D78FBC291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7EF2A2C-1A10-4903-AC5C-CCD0B1A4CB0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77500" lnSpcReduction="20000"/>
              </a:bodyPr>
              <a:lstStyle/>
              <a:p>
                <a:pPr>
                  <a:buFont typeface="Wingdings" panose="05000000000000000000" pitchFamily="2" charset="2"/>
                  <a:buChar char="Ø"/>
                </a:pPr>
                <a:r>
                  <a:rPr lang="en-US" dirty="0"/>
                  <a:t>Arrange the data in order: </a:t>
                </a:r>
                <a:r>
                  <a:rPr lang="en-US" altLang="en-US" dirty="0">
                    <a:latin typeface="Arial" panose="020B0604020202020204" pitchFamily="34" charset="0"/>
                  </a:rPr>
                  <a:t>Q</a:t>
                </a:r>
                <a:r>
                  <a:rPr lang="en-US" altLang="en-US" sz="2000" baseline="-25000" dirty="0">
                    <a:latin typeface="Arial" panose="020B0604020202020204" pitchFamily="34" charset="0"/>
                  </a:rPr>
                  <a:t>1</a:t>
                </a:r>
              </a:p>
              <a:p>
                <a:pPr>
                  <a:buFont typeface="Wingdings" panose="05000000000000000000" pitchFamily="2" charset="2"/>
                  <a:buChar char="Ø"/>
                </a:pPr>
                <a:endParaRPr lang="en-US" altLang="en-US" sz="2000" baseline="-25000" dirty="0">
                  <a:latin typeface="Arial" panose="020B0604020202020204" pitchFamily="34" charset="0"/>
                </a:endParaRPr>
              </a:p>
              <a:p>
                <a:pPr marL="0" indent="0">
                  <a:buNone/>
                </a:pPr>
                <a:r>
                  <a:rPr lang="en-US" u="sng" dirty="0"/>
                  <a:t>1,2,</a:t>
                </a:r>
                <a:r>
                  <a:rPr lang="en-US" u="sng" dirty="0">
                    <a:solidFill>
                      <a:srgbClr val="FF0000"/>
                    </a:solidFill>
                  </a:rPr>
                  <a:t>3</a:t>
                </a:r>
                <a:r>
                  <a:rPr lang="en-US" u="sng" dirty="0"/>
                  <a:t>,4,4</a:t>
                </a:r>
                <a:r>
                  <a:rPr lang="en-US" dirty="0"/>
                  <a:t>,</a:t>
                </a:r>
                <a:r>
                  <a:rPr lang="en-US" dirty="0">
                    <a:solidFill>
                      <a:srgbClr val="FF0000"/>
                    </a:solidFill>
                  </a:rPr>
                  <a:t>5</a:t>
                </a:r>
                <a:r>
                  <a:rPr lang="en-US" dirty="0"/>
                  <a:t>,</a:t>
                </a:r>
                <a:r>
                  <a:rPr lang="en-US" u="sng" dirty="0"/>
                  <a:t>6,8,</a:t>
                </a:r>
                <a:r>
                  <a:rPr lang="en-US" u="sng" dirty="0">
                    <a:solidFill>
                      <a:srgbClr val="FF0000"/>
                    </a:solidFill>
                  </a:rPr>
                  <a:t>9</a:t>
                </a:r>
                <a:r>
                  <a:rPr lang="en-US" u="sng" dirty="0"/>
                  <a:t>,10,12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𝑸</m:t>
                          </m:r>
                        </m:e>
                        <m:sub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+1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</a:rPr>
                        <m:t>𝑡h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𝑣𝑎𝑙𝑢𝑒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𝑖𝑛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𝑡h𝑒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𝑑𝑎𝑡𝑎</m:t>
                      </m:r>
                    </m:oMath>
                  </m:oMathPara>
                </a14:m>
                <a:endParaRPr lang="en-US" b="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𝑸</m:t>
                          </m:r>
                        </m:e>
                        <m:sub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11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+1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</a:rPr>
                        <m:t>𝑡h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𝑣𝑎𝑙𝑢𝑒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𝑖𝑛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𝑡h𝑒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𝑑𝑎𝑡𝑎</m:t>
                      </m:r>
                    </m:oMath>
                  </m:oMathPara>
                </a14:m>
                <a:endParaRPr lang="en-US" u="sng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𝑸</m:t>
                          </m:r>
                        </m:e>
                        <m:sub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en-US" u="sng" dirty="0"/>
              </a:p>
              <a:p>
                <a:pPr marL="0" indent="0">
                  <a:buNone/>
                </a:pPr>
                <a:r>
                  <a:rPr lang="en-US" dirty="0"/>
                  <a:t>The number which is at 3</a:t>
                </a:r>
                <a:r>
                  <a:rPr lang="en-US" baseline="30000" dirty="0"/>
                  <a:t>rd</a:t>
                </a:r>
                <a:r>
                  <a:rPr lang="en-US" dirty="0"/>
                  <a:t> position </a:t>
                </a:r>
                <a:r>
                  <a:rPr lang="en-US" u="sng" dirty="0"/>
                  <a:t>i</a:t>
                </a:r>
                <a:r>
                  <a:rPr lang="en-US" dirty="0"/>
                  <a:t>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𝑸</m:t>
                        </m:r>
                      </m:e>
                      <m:sub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u="sng" dirty="0"/>
                  <a:t> </a:t>
                </a:r>
                <a:r>
                  <a:rPr lang="en-US" dirty="0"/>
                  <a:t>,which is 3.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𝑸</m:t>
                          </m:r>
                        </m:e>
                        <m:sub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3(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+1)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</a:rPr>
                        <m:t>𝑡h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𝑣𝑎𝑙𝑢𝑒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𝑖𝑛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𝑡h𝑒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𝑑𝑎𝑡𝑎</m:t>
                      </m:r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𝑸</m:t>
                          </m:r>
                        </m:e>
                        <m:sub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3(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11+1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</a:rPr>
                        <m:t>𝑡h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𝑣𝑎𝑙𝑢𝑒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𝑖𝑛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𝑡h𝑒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𝑑𝑎𝑡𝑎</m:t>
                      </m:r>
                    </m:oMath>
                  </m:oMathPara>
                </a14:m>
                <a:endParaRPr lang="en-US" i="1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:r>
                  <a:rPr lang="en-US" dirty="0"/>
                  <a:t>The number which is at 9th position </a:t>
                </a:r>
                <a:r>
                  <a:rPr lang="en-US" u="sng" dirty="0"/>
                  <a:t>i</a:t>
                </a:r>
                <a:r>
                  <a:rPr lang="en-US" dirty="0"/>
                  <a:t>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𝑸</m:t>
                        </m:r>
                      </m:e>
                      <m:sub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𝟑</m:t>
                        </m:r>
                      </m:sub>
                    </m:sSub>
                  </m:oMath>
                </a14:m>
                <a:r>
                  <a:rPr lang="en-US" u="sng" dirty="0"/>
                  <a:t> </a:t>
                </a:r>
                <a:r>
                  <a:rPr lang="en-US" dirty="0"/>
                  <a:t>,which is 9.</a:t>
                </a:r>
              </a:p>
              <a:p>
                <a:pPr marL="0" indent="0">
                  <a:buNone/>
                </a:pPr>
                <a:endParaRPr lang="en-US" i="1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u="sng" dirty="0"/>
              </a:p>
              <a:p>
                <a:pPr marL="0" indent="0">
                  <a:buNone/>
                </a:pPr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7EF2A2C-1A10-4903-AC5C-CCD0B1A4CB0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754" t="-2941" b="-42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99415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2D9F98-8024-4E21-A9FA-3C7A3877E7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4CA4F74-F750-456B-80C2-4DF29B67F4C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dirty="0"/>
                  <a:t>Formula:D=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𝑘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10</m:t>
                        </m:r>
                      </m:den>
                    </m:f>
                  </m:oMath>
                </a14:m>
                <a:r>
                  <a:rPr lang="en-US" dirty="0"/>
                  <a:t>*(n+1)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eqArr>
                            <m:eqArr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eqArr>
                                <m:eqArr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eqArrPr>
                                <m:e>
                                  <m:sSub>
                                    <m:sSub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𝐷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5</m:t>
                                      </m:r>
                                    </m:sub>
                                  </m:s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=</m:t>
                                  </m:r>
                                  <m:f>
                                    <m:f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5</m:t>
                                      </m:r>
                                    </m:num>
                                    <m:den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10</m:t>
                                      </m:r>
                                    </m:den>
                                  </m:f>
                                  <m:r>
                                    <m:rPr>
                                      <m:nor/>
                                    </m:rPr>
                                    <a:rPr lang="en-US" dirty="0"/>
                                    <m:t>∗(11+1)= </m:t>
                                  </m:r>
                                  <m:f>
                                    <m:f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60</m:t>
                                      </m:r>
                                    </m:num>
                                    <m:den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10</m:t>
                                      </m:r>
                                    </m:den>
                                  </m:f>
                                  <m:r>
                                    <m:rPr>
                                      <m:nor/>
                                    </m:rPr>
                                    <a:rPr lang="en-US" dirty="0"/>
                                    <m:t> </m:t>
                                  </m:r>
                                </m:e>
                                <m:e>
                                  <m:eqArr>
                                    <m:eqArr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eqArrPr>
                                    <m:e>
                                      <m:sSub>
                                        <m:sSubPr>
                                          <m:ctrlP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𝐷</m:t>
                                          </m:r>
                                        </m:e>
                                        <m:sub>
                                          <m: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  <m:t>5</m:t>
                                          </m:r>
                                        </m:sub>
                                      </m:sSub>
                                      <m:r>
                                        <m:rPr>
                                          <m:nor/>
                                        </m:rPr>
                                        <a:rPr lang="en-US" dirty="0"/>
                                        <m:t>= </m:t>
                                      </m:r>
                                      <m:r>
                                        <m:rPr>
                                          <m:nor/>
                                        </m:rPr>
                                        <a:rPr lang="en-US" b="0" i="0" dirty="0" smtClean="0"/>
                                        <m:t>6</m:t>
                                      </m:r>
                                      <m:r>
                                        <m:rPr>
                                          <m:nor/>
                                        </m:rPr>
                                        <a:rPr lang="en-US" dirty="0"/>
                                        <m:t> </m:t>
                                      </m:r>
                                    </m:e>
                                    <m:e>
                                      <m:sSub>
                                        <m:sSubPr>
                                          <m:ctrlP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  <m:t>          </m:t>
                                          </m:r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𝐷</m:t>
                                          </m:r>
                                        </m:e>
                                        <m:sub>
                                          <m: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  <m:t>5</m:t>
                                          </m:r>
                                        </m:sub>
                                      </m:sSub>
                                      <m:r>
                                        <m:rPr>
                                          <m:nor/>
                                        </m:rPr>
                                        <a:rPr lang="en-US" dirty="0"/>
                                        <m:t> </m:t>
                                      </m:r>
                                      <m:r>
                                        <m:rPr>
                                          <m:nor/>
                                        </m:rPr>
                                        <a:rPr lang="en-US" dirty="0"/>
                                        <m:t>is</m:t>
                                      </m:r>
                                      <m:r>
                                        <m:rPr>
                                          <m:nor/>
                                        </m:rPr>
                                        <a:rPr lang="en-US" dirty="0"/>
                                        <m:t> </m:t>
                                      </m:r>
                                      <m:r>
                                        <m:rPr>
                                          <m:nor/>
                                        </m:rPr>
                                        <a:rPr lang="en-US" dirty="0"/>
                                        <m:t>the</m:t>
                                      </m:r>
                                      <m:r>
                                        <m:rPr>
                                          <m:nor/>
                                        </m:rPr>
                                        <a:rPr lang="en-US" dirty="0"/>
                                        <m:t> 6</m:t>
                                      </m:r>
                                      <m:r>
                                        <m:rPr>
                                          <m:nor/>
                                        </m:rPr>
                                        <a:rPr lang="en-US" baseline="30000" dirty="0"/>
                                        <m:t>th</m:t>
                                      </m:r>
                                      <m:r>
                                        <m:rPr>
                                          <m:nor/>
                                        </m:rPr>
                                        <a:rPr lang="en-US" dirty="0"/>
                                        <m:t> </m:t>
                                      </m:r>
                                      <m:r>
                                        <m:rPr>
                                          <m:nor/>
                                        </m:rPr>
                                        <a:rPr lang="en-US" dirty="0"/>
                                        <m:t>element</m:t>
                                      </m:r>
                                      <m:r>
                                        <m:rPr>
                                          <m:nor/>
                                        </m:rPr>
                                        <a:rPr lang="en-US" dirty="0"/>
                                        <m:t> ,</m:t>
                                      </m:r>
                                      <m:r>
                                        <m:rPr>
                                          <m:nor/>
                                        </m:rPr>
                                        <a:rPr lang="en-US" dirty="0"/>
                                        <m:t>which</m:t>
                                      </m:r>
                                      <m:r>
                                        <m:rPr>
                                          <m:nor/>
                                        </m:rPr>
                                        <a:rPr lang="en-US" dirty="0"/>
                                        <m:t> </m:t>
                                      </m:r>
                                      <m:r>
                                        <m:rPr>
                                          <m:nor/>
                                        </m:rPr>
                                        <a:rPr lang="en-US" dirty="0"/>
                                        <m:t>is</m:t>
                                      </m:r>
                                      <m:r>
                                        <m:rPr>
                                          <m:nor/>
                                        </m:rPr>
                                        <a:rPr lang="en-US" dirty="0"/>
                                        <m:t> 5 </m:t>
                                      </m:r>
                                    </m:e>
                                  </m:eqArr>
                                </m:e>
                              </m:eqArr>
                            </m:e>
                            <m:e/>
                          </m:eqArr>
                        </m:e>
                        <m:sub/>
                      </m:sSub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4CA4F74-F750-456B-80C2-4DF29B67F4C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040639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9FA4C3-FAC6-4ACF-ACD2-3A0F46AC6D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C975870-1ECC-401D-8344-5EE7CBB99EE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10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den>
                    </m:f>
                  </m:oMath>
                </a14:m>
                <a:r>
                  <a:rPr lang="en-US" dirty="0"/>
                  <a:t>*(11+1)=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72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10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den>
                    </m:f>
                  </m:oMath>
                </a14:m>
                <a:endParaRPr lang="en-US" dirty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sub>
                    </m:sSub>
                  </m:oMath>
                </a14:m>
                <a:r>
                  <a:rPr lang="en-US" dirty="0"/>
                  <a:t>= 7.2 approximately equal to 7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sub>
                    </m:sSub>
                  </m:oMath>
                </a14:m>
                <a:r>
                  <a:rPr lang="en-US" dirty="0"/>
                  <a:t> is the 7</a:t>
                </a:r>
                <a:r>
                  <a:rPr lang="en-US" baseline="30000" dirty="0"/>
                  <a:t>th</a:t>
                </a:r>
                <a:r>
                  <a:rPr lang="en-US" dirty="0"/>
                  <a:t> element ,which is 6 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50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50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100</m:t>
                        </m:r>
                      </m:den>
                    </m:f>
                  </m:oMath>
                </a14:m>
                <a:r>
                  <a:rPr lang="en-US" dirty="0"/>
                  <a:t>*(11+1)=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12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=6</m:t>
                    </m:r>
                  </m:oMath>
                </a14:m>
                <a:endParaRPr lang="en-US" dirty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50</m:t>
                        </m:r>
                      </m:sub>
                    </m:sSub>
                  </m:oMath>
                </a14:m>
                <a:r>
                  <a:rPr lang="en-US" dirty="0"/>
                  <a:t> is the 6</a:t>
                </a:r>
                <a:r>
                  <a:rPr lang="en-US" baseline="30000" dirty="0"/>
                  <a:t>th</a:t>
                </a:r>
                <a:r>
                  <a:rPr lang="en-US" dirty="0"/>
                  <a:t> element ,which is 5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C975870-1ECC-401D-8344-5EE7CBB99EE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t="-28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74216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BBBFF7F-AB30-41D2-A73D-B686700C56B4}"/>
              </a:ext>
            </a:extLst>
          </p:cNvPr>
          <p:cNvSpPr txBox="1"/>
          <p:nvPr/>
        </p:nvSpPr>
        <p:spPr>
          <a:xfrm>
            <a:off x="360218" y="443345"/>
            <a:ext cx="1143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Formulas for Group Data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DA14FBAA-3C88-4777-B531-5BC3C981B65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/>
              </a:bodyPr>
              <a:lstStyle/>
              <a:p>
                <a:r>
                  <a:rPr lang="en-US" dirty="0"/>
                  <a:t>Quartiles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𝑸</m:t>
                        </m:r>
                      </m:e>
                      <m:sub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𝑙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𝑏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h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𝑓</m:t>
                        </m:r>
                      </m:den>
                    </m:f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num>
                          <m:den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  <m:r>
                          <a:rPr lang="en-US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</m:d>
                  </m:oMath>
                </a14:m>
                <a:endParaRPr lang="en-US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𝑸</m:t>
                        </m:r>
                      </m:e>
                      <m:sub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𝟑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𝑙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𝑏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h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𝑓</m:t>
                        </m:r>
                      </m:den>
                    </m:f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3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num>
                          <m:den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  <m:r>
                          <a:rPr lang="en-US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</m:d>
                  </m:oMath>
                </a14:m>
                <a:endParaRPr lang="en-US" dirty="0"/>
              </a:p>
              <a:p>
                <a:r>
                  <a:rPr lang="en-US" dirty="0"/>
                  <a:t>Deciles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𝑫</m:t>
                        </m:r>
                      </m:e>
                      <m:sub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US" b="1" i="1">
                            <a:latin typeface="Cambria Math" panose="02040503050406030204" pitchFamily="18" charset="0"/>
                          </a:rPr>
                          <m:t>, </m:t>
                        </m:r>
                      </m:sub>
                    </m:sSub>
                    <m:sSub>
                      <m:sSubPr>
                        <m:ctrlPr>
                          <a:rPr lang="en-US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𝑫</m:t>
                        </m:r>
                      </m:e>
                      <m:sub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  <m:r>
                      <a:rPr lang="en-US" b="1" i="1">
                        <a:latin typeface="Cambria Math" panose="02040503050406030204" pitchFamily="18" charset="0"/>
                      </a:rPr>
                      <m:t>, ……..</m:t>
                    </m:r>
                    <m:sSub>
                      <m:sSubPr>
                        <m:ctrlPr>
                          <a:rPr lang="en-US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𝑫</m:t>
                        </m:r>
                      </m:e>
                      <m:sub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𝟗</m:t>
                        </m:r>
                      </m:sub>
                    </m:sSub>
                  </m:oMath>
                </a14:m>
                <a:endParaRPr lang="en-US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𝑫</m:t>
                        </m:r>
                      </m:e>
                      <m:sub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𝑙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𝑏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h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𝑓</m:t>
                        </m:r>
                      </m:den>
                    </m:f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num>
                          <m:den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10</m:t>
                            </m:r>
                          </m:den>
                        </m:f>
                        <m:r>
                          <a:rPr lang="en-US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</m:d>
                  </m:oMath>
                </a14:m>
                <a:endParaRPr lang="en-US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𝑫</m:t>
                        </m:r>
                      </m:e>
                      <m:sub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𝟗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𝑙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𝑏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h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𝑓</m:t>
                        </m:r>
                      </m:den>
                    </m:f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9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num>
                          <m:den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10</m:t>
                            </m:r>
                          </m:den>
                        </m:f>
                        <m:r>
                          <a:rPr lang="en-US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</m:d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DA14FBAA-3C88-4777-B531-5BC3C981B65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928" t="-21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549886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B8C852-B3B5-4657-9D40-FD58D1D57E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BD91702-3BC1-4F35-8743-2E1B74EA630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Percentiles 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𝑷</m:t>
                        </m:r>
                      </m:e>
                      <m:sub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  <m:r>
                      <a:rPr lang="en-US" b="1" i="1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US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𝑷</m:t>
                        </m:r>
                      </m:e>
                      <m:sub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  <m:r>
                      <a:rPr lang="en-US" b="1" i="1">
                        <a:latin typeface="Cambria Math" panose="02040503050406030204" pitchFamily="18" charset="0"/>
                      </a:rPr>
                      <m:t>, ……..</m:t>
                    </m:r>
                    <m:sSub>
                      <m:sSubPr>
                        <m:ctrlPr>
                          <a:rPr lang="en-US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𝑷</m:t>
                        </m:r>
                      </m:e>
                      <m:sub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𝟗𝟗</m:t>
                        </m:r>
                      </m:sub>
                    </m:sSub>
                  </m:oMath>
                </a14:m>
                <a:endParaRPr lang="en-US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𝑷</m:t>
                        </m:r>
                      </m:e>
                      <m:sub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𝑙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𝑏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h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𝑓</m:t>
                        </m:r>
                      </m:den>
                    </m:f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num>
                          <m:den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100</m:t>
                            </m:r>
                          </m:den>
                        </m:f>
                        <m:r>
                          <a:rPr lang="en-US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</m:d>
                  </m:oMath>
                </a14:m>
                <a:endParaRPr lang="en-US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𝑷</m:t>
                        </m:r>
                      </m:e>
                      <m:sub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𝟗𝟗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𝑙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𝑏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h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𝑓</m:t>
                        </m:r>
                      </m:den>
                    </m:f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99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num>
                          <m:den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100</m:t>
                            </m:r>
                          </m:den>
                        </m:f>
                        <m:r>
                          <a:rPr lang="en-US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</m:d>
                  </m:oMath>
                </a14:m>
                <a:endParaRPr lang="en-US" dirty="0"/>
              </a:p>
              <a:p>
                <a:r>
                  <a:rPr lang="en-US" b="1" dirty="0"/>
                  <a:t> </a:t>
                </a:r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BD91702-3BC1-4F35-8743-2E1B74EA630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433581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B3C234A-0071-462C-A8E0-D9F2D041214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85000" lnSpcReduction="10000"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𝑙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𝑏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𝑙𝑜𝑤𝑒𝑟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𝑐𝑙𝑎𝑠𝑠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𝑏𝑜𝑢𝑛𝑑𝑎𝑟𝑦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𝑜𝑓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𝑄𝑢𝑎𝑟𝑡𝑖𝑙𝑒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𝐷𝑒𝑐𝑖𝑙𝑒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𝑎𝑛𝑑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𝑝𝑒𝑟𝑐𝑒𝑛𝑡𝑖𝑙𝑒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𝑐𝑙𝑎𝑠𝑠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i="1" dirty="0">
                  <a:latin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𝑡h𝑒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𝑐𝑙𝑎𝑠𝑠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𝑐𝑜𝑟𝑟𝑒𝑠𝑝𝑜𝑛𝑑𝑖𝑛𝑔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𝑡𝑜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𝑡h𝑒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𝑐𝑢𝑚𝑢𝑙𝑎𝑡𝑖𝑣𝑒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𝑓𝑟𝑒𝑞𝑢𝑒𝑛𝑐𝑦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𝑖𝑛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𝑤h𝑖𝑐h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num>
                          <m:den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𝑙𝑖𝑒𝑠</m:t>
                    </m:r>
                  </m:oMath>
                </a14:m>
                <a:endParaRPr lang="en-US" dirty="0"/>
              </a:p>
              <a:p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h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𝑐𝑙𝑎𝑠𝑠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𝑖𝑛𝑡𝑒𝑟𝑣𝑎𝑙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𝑠𝑖𝑧𝑒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𝑜𝑓𝑄𝑢𝑎𝑟𝑡𝑖𝑙𝑒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𝐷𝑒𝑐𝑖𝑙𝑒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𝑎𝑛𝑑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𝑝𝑒𝑟𝑐𝑒𝑛𝑡𝑖𝑙𝑒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𝑐𝑙𝑎𝑠𝑠</m:t>
                    </m:r>
                  </m:oMath>
                </a14:m>
                <a:endParaRPr lang="en-US" dirty="0"/>
              </a:p>
              <a:p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𝑓𝑟𝑒𝑞𝑢𝑒𝑛𝑐𝑦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𝑜𝑓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𝑡h𝑒𝑄𝑢𝑎𝑟𝑡𝑖𝑙𝑒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𝐷𝑒𝑐𝑖𝑙𝑒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𝑎𝑛𝑑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𝑝𝑒𝑟𝑐𝑒𝑛𝑡𝑖𝑙𝑒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𝑐𝑙𝑎𝑠𝑠</m:t>
                    </m:r>
                  </m:oMath>
                </a14:m>
                <a:endParaRPr lang="en-US" dirty="0"/>
              </a:p>
              <a:p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𝑡𝑜𝑡𝑎𝑙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𝑓𝑟𝑒𝑞𝑢𝑒𝑛𝑐𝑦</m:t>
                    </m:r>
                  </m:oMath>
                </a14:m>
                <a:endParaRPr lang="en-US" dirty="0"/>
              </a:p>
              <a:p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𝑐𝑢𝑚𝑢𝑙𝑎𝑡𝑖𝑣𝑒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𝑓𝑟𝑒𝑞𝑢𝑒𝑛𝑐𝑦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𝑙𝑜𝑤𝑒𝑟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𝑡h𝑎𝑛𝑄𝑢𝑎𝑟𝑡𝑖𝑙𝑒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𝐷𝑒𝑐𝑖𝑙𝑒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𝑎𝑛𝑑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𝑝𝑒𝑟𝑐𝑒𝑛𝑡𝑖𝑙𝑒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𝑐𝑙𝑎𝑠𝑠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dirty="0"/>
              </a:p>
              <a:p>
                <a:pPr marL="0" indent="0">
                  <a:buNone/>
                </a:pPr>
                <a:endParaRPr lang="en-US" b="1" dirty="0"/>
              </a:p>
              <a:p>
                <a:pPr marL="0" indent="0">
                  <a:buNone/>
                </a:pPr>
                <a:r>
                  <a:rPr lang="en-US" b="1" dirty="0"/>
                  <a:t> </a:t>
                </a:r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B3C234A-0071-462C-A8E0-D9F2D041214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812" t="-12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948946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8B3150-822E-4BE4-9C8A-52B48B5986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for Groupe Data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0DDAAA-EC98-44D7-B507-2AE58DAFE2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Find the </a:t>
            </a:r>
            <a:r>
              <a:rPr lang="en-US" dirty="0"/>
              <a:t>Q1,D5 and P40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the distribution of examination marks given below: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Marks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</a:t>
            </a:r>
            <a:r>
              <a:rPr 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No. of students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30-39                                       8          </a:t>
            </a:r>
            <a:b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40-49                                      87</a:t>
            </a:r>
            <a:b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50-59                                     190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60-69                                     304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70-79                                     211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80-89                                      85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90-99                                      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64593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32EB2354-2CCB-456B-ADC7-A2F4FC6CD65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47855280"/>
              </p:ext>
            </p:extLst>
          </p:nvPr>
        </p:nvGraphicFramePr>
        <p:xfrm>
          <a:off x="569843" y="1825625"/>
          <a:ext cx="9412036" cy="4759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6178">
                  <a:extLst>
                    <a:ext uri="{9D8B030D-6E8A-4147-A177-3AD203B41FA5}">
                      <a16:colId xmlns:a16="http://schemas.microsoft.com/office/drawing/2014/main" val="237233953"/>
                    </a:ext>
                  </a:extLst>
                </a:gridCol>
                <a:gridCol w="2872278">
                  <a:extLst>
                    <a:ext uri="{9D8B030D-6E8A-4147-A177-3AD203B41FA5}">
                      <a16:colId xmlns:a16="http://schemas.microsoft.com/office/drawing/2014/main" val="1403873317"/>
                    </a:ext>
                  </a:extLst>
                </a:gridCol>
                <a:gridCol w="2891790">
                  <a:extLst>
                    <a:ext uri="{9D8B030D-6E8A-4147-A177-3AD203B41FA5}">
                      <a16:colId xmlns:a16="http://schemas.microsoft.com/office/drawing/2014/main" val="2275680886"/>
                    </a:ext>
                  </a:extLst>
                </a:gridCol>
                <a:gridCol w="2891790">
                  <a:extLst>
                    <a:ext uri="{9D8B030D-6E8A-4147-A177-3AD203B41FA5}">
                      <a16:colId xmlns:a16="http://schemas.microsoft.com/office/drawing/2014/main" val="272703029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Marks</a:t>
                      </a:r>
                    </a:p>
                  </a:txBody>
                  <a:tcPr marL="100584" marR="100584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Class  </a:t>
                      </a:r>
                      <a:r>
                        <a:rPr lang="en-US" dirty="0" err="1"/>
                        <a:t>boundries</a:t>
                      </a:r>
                      <a:endParaRPr lang="en-US" dirty="0"/>
                    </a:p>
                  </a:txBody>
                  <a:tcPr marL="100584" marR="100584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Frequency</a:t>
                      </a:r>
                    </a:p>
                  </a:txBody>
                  <a:tcPr marL="100584" marR="100584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Cumulative frequency</a:t>
                      </a:r>
                    </a:p>
                  </a:txBody>
                  <a:tcPr marL="100584" marR="100584"/>
                </a:tc>
                <a:extLst>
                  <a:ext uri="{0D108BD9-81ED-4DB2-BD59-A6C34878D82A}">
                    <a16:rowId xmlns:a16="http://schemas.microsoft.com/office/drawing/2014/main" val="12492063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30-39</a:t>
                      </a:r>
                    </a:p>
                  </a:txBody>
                  <a:tcPr marL="100584" marR="100584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29.5-39.5</a:t>
                      </a:r>
                    </a:p>
                  </a:txBody>
                  <a:tcPr marL="100584" marR="100584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</a:t>
                      </a:r>
                    </a:p>
                  </a:txBody>
                  <a:tcPr marL="100584" marR="100584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</a:t>
                      </a:r>
                    </a:p>
                  </a:txBody>
                  <a:tcPr marL="100584" marR="100584"/>
                </a:tc>
                <a:extLst>
                  <a:ext uri="{0D108BD9-81ED-4DB2-BD59-A6C34878D82A}">
                    <a16:rowId xmlns:a16="http://schemas.microsoft.com/office/drawing/2014/main" val="5518261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40-49</a:t>
                      </a:r>
                    </a:p>
                    <a:p>
                      <a:r>
                        <a:rPr lang="en-US" dirty="0"/>
                        <a:t>50-59</a:t>
                      </a:r>
                    </a:p>
                  </a:txBody>
                  <a:tcPr marL="100584" marR="100584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39.5-49.5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49.5-59.5</a:t>
                      </a:r>
                    </a:p>
                    <a:p>
                      <a:endParaRPr lang="en-US" dirty="0"/>
                    </a:p>
                  </a:txBody>
                  <a:tcPr marL="100584" marR="100584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87</a:t>
                      </a:r>
                    </a:p>
                    <a:p>
                      <a:r>
                        <a:rPr lang="en-US" dirty="0"/>
                        <a:t>190</a:t>
                      </a:r>
                    </a:p>
                  </a:txBody>
                  <a:tcPr marL="100584" marR="100584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8+87=95</a:t>
                      </a:r>
                    </a:p>
                    <a:p>
                      <a:r>
                        <a:rPr lang="en-US" dirty="0"/>
                        <a:t>95+190=285</a:t>
                      </a:r>
                    </a:p>
                  </a:txBody>
                  <a:tcPr marL="100584" marR="100584"/>
                </a:tc>
                <a:extLst>
                  <a:ext uri="{0D108BD9-81ED-4DB2-BD59-A6C34878D82A}">
                    <a16:rowId xmlns:a16="http://schemas.microsoft.com/office/drawing/2014/main" val="30250093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60-69</a:t>
                      </a:r>
                    </a:p>
                  </a:txBody>
                  <a:tcPr marL="100584" marR="100584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59.5-69.5</a:t>
                      </a:r>
                    </a:p>
                    <a:p>
                      <a:endParaRPr lang="en-US" dirty="0"/>
                    </a:p>
                  </a:txBody>
                  <a:tcPr marL="100584" marR="100584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304</a:t>
                      </a:r>
                    </a:p>
                  </a:txBody>
                  <a:tcPr marL="100584" marR="100584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285+304=589</a:t>
                      </a:r>
                    </a:p>
                  </a:txBody>
                  <a:tcPr marL="100584" marR="100584"/>
                </a:tc>
                <a:extLst>
                  <a:ext uri="{0D108BD9-81ED-4DB2-BD59-A6C34878D82A}">
                    <a16:rowId xmlns:a16="http://schemas.microsoft.com/office/drawing/2014/main" val="26226593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70-79</a:t>
                      </a:r>
                    </a:p>
                  </a:txBody>
                  <a:tcPr marL="100584" marR="100584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69.5-79.5</a:t>
                      </a:r>
                    </a:p>
                    <a:p>
                      <a:endParaRPr lang="en-US" dirty="0"/>
                    </a:p>
                  </a:txBody>
                  <a:tcPr marL="100584" marR="100584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211</a:t>
                      </a:r>
                    </a:p>
                  </a:txBody>
                  <a:tcPr marL="100584" marR="100584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589+211=800</a:t>
                      </a:r>
                    </a:p>
                  </a:txBody>
                  <a:tcPr marL="100584" marR="100584"/>
                </a:tc>
                <a:extLst>
                  <a:ext uri="{0D108BD9-81ED-4DB2-BD59-A6C34878D82A}">
                    <a16:rowId xmlns:a16="http://schemas.microsoft.com/office/drawing/2014/main" val="42030856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80-89</a:t>
                      </a:r>
                    </a:p>
                  </a:txBody>
                  <a:tcPr marL="100584" marR="100584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79.5-89.5</a:t>
                      </a:r>
                    </a:p>
                    <a:p>
                      <a:endParaRPr lang="en-US" dirty="0"/>
                    </a:p>
                  </a:txBody>
                  <a:tcPr marL="100584" marR="100584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85</a:t>
                      </a:r>
                    </a:p>
                  </a:txBody>
                  <a:tcPr marL="100584" marR="100584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800+85=885</a:t>
                      </a:r>
                    </a:p>
                  </a:txBody>
                  <a:tcPr marL="100584" marR="100584"/>
                </a:tc>
                <a:extLst>
                  <a:ext uri="{0D108BD9-81ED-4DB2-BD59-A6C34878D82A}">
                    <a16:rowId xmlns:a16="http://schemas.microsoft.com/office/drawing/2014/main" val="22471551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90-99</a:t>
                      </a:r>
                    </a:p>
                    <a:p>
                      <a:endParaRPr lang="en-US" dirty="0"/>
                    </a:p>
                    <a:p>
                      <a:r>
                        <a:rPr lang="en-US" dirty="0"/>
                        <a:t>Total</a:t>
                      </a:r>
                    </a:p>
                  </a:txBody>
                  <a:tcPr marL="100584" marR="100584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89.5-99.5</a:t>
                      </a:r>
                    </a:p>
                    <a:p>
                      <a:endParaRPr lang="en-US" dirty="0"/>
                    </a:p>
                  </a:txBody>
                  <a:tcPr marL="100584" marR="100584"/>
                </a:tc>
                <a:tc>
                  <a:txBody>
                    <a:bodyPr/>
                    <a:lstStyle/>
                    <a:p>
                      <a:r>
                        <a:rPr lang="en-US" u="sng" dirty="0"/>
                        <a:t>15</a:t>
                      </a:r>
                    </a:p>
                    <a:p>
                      <a:endParaRPr lang="en-US" u="sng" dirty="0"/>
                    </a:p>
                    <a:p>
                      <a:r>
                        <a:rPr lang="en-US" u="sng" dirty="0"/>
                        <a:t>900</a:t>
                      </a:r>
                    </a:p>
                  </a:txBody>
                  <a:tcPr marL="100584" marR="100584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885+15=900</a:t>
                      </a:r>
                    </a:p>
                  </a:txBody>
                  <a:tcPr marL="100584" marR="100584"/>
                </a:tc>
                <a:extLst>
                  <a:ext uri="{0D108BD9-81ED-4DB2-BD59-A6C34878D82A}">
                    <a16:rowId xmlns:a16="http://schemas.microsoft.com/office/drawing/2014/main" val="2175246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5735632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9A03ED-C855-4B1C-A95E-40CE6863AA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C48E064-0B88-40EA-BFFA-3F08F19C976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𝑸</m:t>
                        </m:r>
                      </m:e>
                      <m:sub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𝑙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𝑏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h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𝑓</m:t>
                        </m:r>
                      </m:den>
                    </m:f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num>
                          <m:den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  <m:r>
                          <a:rPr lang="en-US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</m:d>
                  </m:oMath>
                </a14:m>
                <a:endParaRPr lang="en-US" dirty="0"/>
              </a:p>
              <a:p>
                <a:r>
                  <a:rPr lang="en-US" dirty="0"/>
                  <a:t>Q1 class=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𝑛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900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dirty="0"/>
                  <a:t>=225</a:t>
                </a:r>
              </a:p>
              <a:p>
                <a:pPr marL="0" indent="0">
                  <a:buNone/>
                </a:pPr>
                <a:r>
                  <a:rPr lang="en-US" dirty="0" err="1"/>
                  <a:t>lb</a:t>
                </a:r>
                <a:r>
                  <a:rPr lang="en-US" dirty="0"/>
                  <a:t>= 49.5, h= 10,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𝑛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dirty="0"/>
                  <a:t>=225, C= 95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𝑸</m:t>
                        </m:r>
                      </m:e>
                      <m:sub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49.5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190</m:t>
                        </m:r>
                      </m:den>
                    </m:f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225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95</m:t>
                        </m:r>
                      </m:e>
                    </m:d>
                  </m:oMath>
                </a14:m>
                <a:r>
                  <a:rPr lang="en-US" dirty="0"/>
                  <a:t>=49.5+6.84=56.34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C48E064-0B88-40EA-BFFA-3F08F19C976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1278674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E63808-9F04-46FF-BDDD-BEB8E33F44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864A328-68FA-4CED-B19B-01163971C49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𝑫</m:t>
                        </m:r>
                      </m:e>
                      <m:sub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𝟓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𝑙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𝑏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h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𝑓</m:t>
                        </m:r>
                      </m:den>
                    </m:f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5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10</m:t>
                            </m:r>
                          </m:den>
                        </m:f>
                        <m:r>
                          <a:rPr lang="en-US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</m:d>
                  </m:oMath>
                </a14:m>
                <a:endParaRPr lang="en-US" dirty="0"/>
              </a:p>
              <a:p>
                <a:r>
                  <a:rPr lang="en-US" dirty="0"/>
                  <a:t>D4 class=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5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𝑛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den>
                    </m:f>
                  </m:oMath>
                </a14:m>
                <a:r>
                  <a:rPr lang="en-US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5(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900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den>
                    </m:f>
                  </m:oMath>
                </a14:m>
                <a:r>
                  <a:rPr lang="en-US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4500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den>
                    </m:f>
                    <m:r>
                      <a:rPr lang="en-US" b="0" i="0" smtClean="0">
                        <a:latin typeface="Cambria Math" panose="02040503050406030204" pitchFamily="18" charset="0"/>
                      </a:rPr>
                      <m:t>=45</m:t>
                    </m:r>
                  </m:oMath>
                </a14:m>
                <a:r>
                  <a:rPr lang="en-US" dirty="0"/>
                  <a:t>0</a:t>
                </a:r>
              </a:p>
              <a:p>
                <a:pPr marL="0" indent="0">
                  <a:buNone/>
                </a:pPr>
                <a:r>
                  <a:rPr lang="en-US" dirty="0"/>
                  <a:t>L= 59.5, h= 10,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5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𝑛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den>
                    </m:f>
                  </m:oMath>
                </a14:m>
                <a:r>
                  <a:rPr lang="en-US" dirty="0"/>
                  <a:t>=450, f=304,C= 285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𝑫</m:t>
                        </m:r>
                      </m:e>
                      <m:sub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𝟓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5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9.5+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10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304</m:t>
                        </m:r>
                      </m:den>
                    </m:f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450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285</m:t>
                        </m:r>
                      </m:e>
                    </m:d>
                  </m:oMath>
                </a14:m>
                <a:r>
                  <a:rPr lang="en-US" dirty="0"/>
                  <a:t>=59.5+5.43=64.93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864A328-68FA-4CED-B19B-01163971C49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774787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86E86C-1752-488A-AF11-3596D3BEFB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                        Definitions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53D9E5-9006-46E5-9FA1-3A6AA50F07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Quartiles: The three values which divides the data into four equal parts, are called the Quartiles. These values are denoted by Q1,Q2 and Q3.</a:t>
            </a:r>
          </a:p>
          <a:p>
            <a:r>
              <a:rPr lang="en-US" dirty="0"/>
              <a:t>Deciles: The nine values which divides the data into 10 equal parts, are called Deciles. These values are denoted by D1,D2,…D9.</a:t>
            </a:r>
          </a:p>
          <a:p>
            <a:r>
              <a:rPr lang="en-US" dirty="0"/>
              <a:t>Percentiles: The ninety nine values dividing the data into one hundred equal parts, are called Percentile. These values are denoted by P1,P2…..P99.</a:t>
            </a:r>
          </a:p>
        </p:txBody>
      </p:sp>
    </p:spTree>
    <p:extLst>
      <p:ext uri="{BB962C8B-B14F-4D97-AF65-F5344CB8AC3E}">
        <p14:creationId xmlns:p14="http://schemas.microsoft.com/office/powerpoint/2010/main" val="65937618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B08BAE-1388-4E7A-A266-2DCE74C0EE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DDB72B2-8001-48C1-9DD6-65220DB2987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𝑷</m:t>
                        </m:r>
                      </m:e>
                      <m:sub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𝟒𝟎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𝑙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𝑏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h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𝑓</m:t>
                        </m:r>
                      </m:den>
                    </m:f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4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num>
                          <m:den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10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den>
                        </m:f>
                        <m:r>
                          <a:rPr lang="en-US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</m:d>
                  </m:oMath>
                </a14:m>
                <a:endParaRPr lang="en-US" dirty="0"/>
              </a:p>
              <a:p>
                <a:r>
                  <a:rPr lang="en-US" dirty="0"/>
                  <a:t>P4 class=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𝑛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10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den>
                    </m:f>
                  </m:oMath>
                </a14:m>
                <a:r>
                  <a:rPr lang="en-US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4(900)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10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den>
                    </m:f>
                  </m:oMath>
                </a14:m>
                <a:r>
                  <a:rPr lang="en-US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3600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10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den>
                    </m:f>
                  </m:oMath>
                </a14:m>
                <a:r>
                  <a:rPr lang="en-US" dirty="0"/>
                  <a:t>=36</a:t>
                </a:r>
              </a:p>
              <a:p>
                <a:pPr marL="0" indent="0">
                  <a:buNone/>
                </a:pPr>
                <a:r>
                  <a:rPr lang="en-US" dirty="0"/>
                  <a:t>L= 39.5, h= 10,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𝑛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10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den>
                    </m:f>
                  </m:oMath>
                </a14:m>
                <a:r>
                  <a:rPr lang="en-US" dirty="0"/>
                  <a:t>=36, f=87,C= 8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𝑷</m:t>
                        </m:r>
                      </m:e>
                      <m:sub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𝟒𝟎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9.5+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10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87</m:t>
                        </m:r>
                      </m:den>
                    </m:f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36−8</m:t>
                        </m:r>
                      </m:e>
                    </m:d>
                  </m:oMath>
                </a14:m>
                <a:r>
                  <a:rPr lang="en-US" dirty="0"/>
                  <a:t>=39.5+3.218=42.72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DDB72B2-8001-48C1-9DD6-65220DB2987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3120046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3EF04D-71C5-4D7A-9CA4-1423312C6C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D52CA8-AFCB-429D-8D10-77353DC1F2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Question #1:Find the median,Q1,D4 and P2 for the given data 34, 50,72,80,92,99, 51,60,65,32,20, 43,49, 60,22,39,81.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62730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AE115F-76F0-4A29-8517-1F51BCB374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 #2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86C85B-2BB0-4C34-9A3B-3513590FEF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Find Q2,Q3,D6,P75 of the following data.</a:t>
            </a:r>
          </a:p>
          <a:p>
            <a:pPr marL="0" indent="0">
              <a:buNone/>
            </a:pPr>
            <a:r>
              <a:rPr 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Hourly wages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</a:t>
            </a:r>
            <a:r>
              <a:rPr 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No. of persons</a:t>
            </a:r>
            <a:b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</a:p>
          <a:p>
            <a:pPr marL="0" indent="0">
              <a:buNone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30-39                                          5</a:t>
            </a:r>
            <a:b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40-49                                          9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50-59                                          8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60-69                                         16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70-79                                          8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80-89                                          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7967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510F9509-031E-4EA5-87A7-358A0ED90C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1981200"/>
            <a:ext cx="8915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20000"/>
              </a:spcBef>
            </a:pPr>
            <a:r>
              <a:rPr lang="en-US" altLang="en-US" sz="4800" dirty="0">
                <a:latin typeface="Arial" panose="020B0604020202020204" pitchFamily="34" charset="0"/>
              </a:rPr>
              <a:t>Q</a:t>
            </a:r>
            <a:r>
              <a:rPr lang="en-US" altLang="en-US" sz="4000" baseline="-25000" dirty="0">
                <a:latin typeface="Arial" panose="020B0604020202020204" pitchFamily="34" charset="0"/>
              </a:rPr>
              <a:t>1</a:t>
            </a:r>
            <a:r>
              <a:rPr lang="en-US" altLang="en-US" sz="4800" dirty="0">
                <a:latin typeface="Arial" panose="020B0604020202020204" pitchFamily="34" charset="0"/>
              </a:rPr>
              <a:t>,  Q</a:t>
            </a:r>
            <a:r>
              <a:rPr lang="en-US" altLang="en-US" sz="4000" baseline="-25000" dirty="0">
                <a:latin typeface="Arial" panose="020B0604020202020204" pitchFamily="34" charset="0"/>
              </a:rPr>
              <a:t>2</a:t>
            </a:r>
            <a:r>
              <a:rPr lang="en-US" altLang="en-US" sz="4800" dirty="0">
                <a:latin typeface="Arial" panose="020B0604020202020204" pitchFamily="34" charset="0"/>
              </a:rPr>
              <a:t>,  Q</a:t>
            </a:r>
            <a:r>
              <a:rPr lang="en-US" altLang="en-US" sz="4000" baseline="-25000" dirty="0">
                <a:latin typeface="Arial" panose="020B0604020202020204" pitchFamily="34" charset="0"/>
              </a:rPr>
              <a:t>3</a:t>
            </a:r>
            <a:r>
              <a:rPr lang="en-US" altLang="en-US" sz="4800" dirty="0">
                <a:latin typeface="Arial" panose="020B0604020202020204" pitchFamily="34" charset="0"/>
              </a:rPr>
              <a:t>  </a:t>
            </a:r>
            <a:endParaRPr lang="en-US" altLang="en-US" sz="3200" dirty="0">
              <a:latin typeface="Arial" panose="020B0604020202020204" pitchFamily="34" charset="0"/>
            </a:endParaRPr>
          </a:p>
          <a:p>
            <a:pPr algn="ctr">
              <a:lnSpc>
                <a:spcPct val="100000"/>
              </a:lnSpc>
              <a:spcBef>
                <a:spcPct val="20000"/>
              </a:spcBef>
            </a:pPr>
            <a:r>
              <a:rPr lang="en-US" altLang="en-US" sz="3200" dirty="0">
                <a:latin typeface="Arial" panose="020B0604020202020204" pitchFamily="34" charset="0"/>
              </a:rPr>
              <a:t>divides data into four equal parts</a:t>
            </a:r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F7D91502-36E2-486E-82F7-52EBD54A51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52650" y="20955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/>
          <a:p>
            <a:pPr>
              <a:lnSpc>
                <a:spcPct val="100000"/>
              </a:lnSpc>
            </a:pPr>
            <a:r>
              <a:rPr lang="en-US" altLang="en-US" sz="6600" b="1">
                <a:solidFill>
                  <a:srgbClr val="00279F"/>
                </a:solidFill>
              </a:rPr>
              <a:t>Quartiles</a:t>
            </a:r>
          </a:p>
        </p:txBody>
      </p:sp>
      <p:sp>
        <p:nvSpPr>
          <p:cNvPr id="26628" name="Rectangle 4">
            <a:extLst>
              <a:ext uri="{FF2B5EF4-FFF2-40B4-BE49-F238E27FC236}">
                <a16:creationId xmlns:a16="http://schemas.microsoft.com/office/drawing/2014/main" id="{D243E84E-8C1B-4289-984E-2B613F2D0E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8775" y="4700588"/>
            <a:ext cx="2516188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29" name="Line 5">
            <a:extLst>
              <a:ext uri="{FF2B5EF4-FFF2-40B4-BE49-F238E27FC236}">
                <a16:creationId xmlns:a16="http://schemas.microsoft.com/office/drawing/2014/main" id="{2AB103F5-D65E-41FC-BE36-715E6B8E69C2}"/>
              </a:ext>
            </a:extLst>
          </p:cNvPr>
          <p:cNvSpPr>
            <a:spLocks noChangeShapeType="1"/>
          </p:cNvSpPr>
          <p:nvPr/>
        </p:nvSpPr>
        <p:spPr bwMode="auto">
          <a:xfrm>
            <a:off x="4038600" y="4076700"/>
            <a:ext cx="3562350" cy="0"/>
          </a:xfrm>
          <a:prstGeom prst="line">
            <a:avLst/>
          </a:prstGeom>
          <a:noFill/>
          <a:ln w="25400">
            <a:solidFill>
              <a:srgbClr val="114FFB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30" name="Line 6">
            <a:extLst>
              <a:ext uri="{FF2B5EF4-FFF2-40B4-BE49-F238E27FC236}">
                <a16:creationId xmlns:a16="http://schemas.microsoft.com/office/drawing/2014/main" id="{63D281FE-9777-43C4-8CE9-4FAD1FC9A9B6}"/>
              </a:ext>
            </a:extLst>
          </p:cNvPr>
          <p:cNvSpPr>
            <a:spLocks noChangeShapeType="1"/>
          </p:cNvSpPr>
          <p:nvPr/>
        </p:nvSpPr>
        <p:spPr bwMode="auto">
          <a:xfrm>
            <a:off x="4038600" y="3867150"/>
            <a:ext cx="0" cy="400050"/>
          </a:xfrm>
          <a:prstGeom prst="line">
            <a:avLst/>
          </a:prstGeom>
          <a:noFill/>
          <a:ln w="25400">
            <a:solidFill>
              <a:srgbClr val="114FFB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31" name="Line 7">
            <a:extLst>
              <a:ext uri="{FF2B5EF4-FFF2-40B4-BE49-F238E27FC236}">
                <a16:creationId xmlns:a16="http://schemas.microsoft.com/office/drawing/2014/main" id="{C79D7B89-02A9-449F-A40F-22A7A8405586}"/>
              </a:ext>
            </a:extLst>
          </p:cNvPr>
          <p:cNvSpPr>
            <a:spLocks noChangeShapeType="1"/>
          </p:cNvSpPr>
          <p:nvPr/>
        </p:nvSpPr>
        <p:spPr bwMode="auto">
          <a:xfrm>
            <a:off x="4914900" y="3886200"/>
            <a:ext cx="0" cy="400050"/>
          </a:xfrm>
          <a:prstGeom prst="line">
            <a:avLst/>
          </a:prstGeom>
          <a:noFill/>
          <a:ln w="25400">
            <a:solidFill>
              <a:srgbClr val="114FFB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32" name="Line 8">
            <a:extLst>
              <a:ext uri="{FF2B5EF4-FFF2-40B4-BE49-F238E27FC236}">
                <a16:creationId xmlns:a16="http://schemas.microsoft.com/office/drawing/2014/main" id="{165F4A50-E9FB-4A58-A6C1-B776D3C2A7B6}"/>
              </a:ext>
            </a:extLst>
          </p:cNvPr>
          <p:cNvSpPr>
            <a:spLocks noChangeShapeType="1"/>
          </p:cNvSpPr>
          <p:nvPr/>
        </p:nvSpPr>
        <p:spPr bwMode="auto">
          <a:xfrm>
            <a:off x="5829300" y="3886200"/>
            <a:ext cx="0" cy="400050"/>
          </a:xfrm>
          <a:prstGeom prst="line">
            <a:avLst/>
          </a:prstGeom>
          <a:noFill/>
          <a:ln w="25400">
            <a:solidFill>
              <a:srgbClr val="114FFB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33" name="Line 9">
            <a:extLst>
              <a:ext uri="{FF2B5EF4-FFF2-40B4-BE49-F238E27FC236}">
                <a16:creationId xmlns:a16="http://schemas.microsoft.com/office/drawing/2014/main" id="{610E67E5-73A2-46DE-A78C-45BD624F5737}"/>
              </a:ext>
            </a:extLst>
          </p:cNvPr>
          <p:cNvSpPr>
            <a:spLocks noChangeShapeType="1"/>
          </p:cNvSpPr>
          <p:nvPr/>
        </p:nvSpPr>
        <p:spPr bwMode="auto">
          <a:xfrm>
            <a:off x="6743700" y="3886200"/>
            <a:ext cx="0" cy="400050"/>
          </a:xfrm>
          <a:prstGeom prst="line">
            <a:avLst/>
          </a:prstGeom>
          <a:noFill/>
          <a:ln w="25400">
            <a:solidFill>
              <a:srgbClr val="114FFB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34" name="Line 10">
            <a:extLst>
              <a:ext uri="{FF2B5EF4-FFF2-40B4-BE49-F238E27FC236}">
                <a16:creationId xmlns:a16="http://schemas.microsoft.com/office/drawing/2014/main" id="{05C38426-996F-4615-B629-2D1DC45CD14F}"/>
              </a:ext>
            </a:extLst>
          </p:cNvPr>
          <p:cNvSpPr>
            <a:spLocks noChangeShapeType="1"/>
          </p:cNvSpPr>
          <p:nvPr/>
        </p:nvSpPr>
        <p:spPr bwMode="auto">
          <a:xfrm>
            <a:off x="7600950" y="3886200"/>
            <a:ext cx="0" cy="400050"/>
          </a:xfrm>
          <a:prstGeom prst="line">
            <a:avLst/>
          </a:prstGeom>
          <a:noFill/>
          <a:ln w="25400">
            <a:solidFill>
              <a:srgbClr val="114FFB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35" name="Rectangle 11">
            <a:extLst>
              <a:ext uri="{FF2B5EF4-FFF2-40B4-BE49-F238E27FC236}">
                <a16:creationId xmlns:a16="http://schemas.microsoft.com/office/drawing/2014/main" id="{3AE1F71E-A93E-4A14-8050-8B2FCEA8AA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7976" y="3603626"/>
            <a:ext cx="721351" cy="462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altLang="en-US" sz="2400" b="1" dirty="0">
                <a:solidFill>
                  <a:schemeClr val="tx2"/>
                </a:solidFill>
              </a:rPr>
              <a:t>25%</a:t>
            </a:r>
          </a:p>
        </p:txBody>
      </p:sp>
      <p:sp>
        <p:nvSpPr>
          <p:cNvPr id="26636" name="Rectangle 12">
            <a:extLst>
              <a:ext uri="{FF2B5EF4-FFF2-40B4-BE49-F238E27FC236}">
                <a16:creationId xmlns:a16="http://schemas.microsoft.com/office/drawing/2014/main" id="{1C0678CC-A008-44C8-9BAB-0318DE714E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51426" y="3622676"/>
            <a:ext cx="721351" cy="462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altLang="en-US" sz="2400" b="1">
                <a:solidFill>
                  <a:schemeClr val="tx2"/>
                </a:solidFill>
              </a:rPr>
              <a:t>25%</a:t>
            </a:r>
          </a:p>
        </p:txBody>
      </p:sp>
      <p:sp>
        <p:nvSpPr>
          <p:cNvPr id="26637" name="Rectangle 13">
            <a:extLst>
              <a:ext uri="{FF2B5EF4-FFF2-40B4-BE49-F238E27FC236}">
                <a16:creationId xmlns:a16="http://schemas.microsoft.com/office/drawing/2014/main" id="{A157A4AC-8694-4750-977A-4EF8252B57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84876" y="3622676"/>
            <a:ext cx="721351" cy="462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altLang="en-US" sz="2400" b="1">
                <a:solidFill>
                  <a:schemeClr val="tx2"/>
                </a:solidFill>
              </a:rPr>
              <a:t>25%</a:t>
            </a:r>
          </a:p>
        </p:txBody>
      </p:sp>
      <p:sp>
        <p:nvSpPr>
          <p:cNvPr id="26638" name="Rectangle 14">
            <a:extLst>
              <a:ext uri="{FF2B5EF4-FFF2-40B4-BE49-F238E27FC236}">
                <a16:creationId xmlns:a16="http://schemas.microsoft.com/office/drawing/2014/main" id="{5295885B-73B4-4883-93FD-28FF02C649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23076" y="3641726"/>
            <a:ext cx="721351" cy="462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altLang="en-US" sz="2400" b="1">
                <a:solidFill>
                  <a:schemeClr val="tx2"/>
                </a:solidFill>
              </a:rPr>
              <a:t>25%</a:t>
            </a:r>
          </a:p>
        </p:txBody>
      </p:sp>
      <p:sp>
        <p:nvSpPr>
          <p:cNvPr id="26639" name="Rectangle 15">
            <a:extLst>
              <a:ext uri="{FF2B5EF4-FFF2-40B4-BE49-F238E27FC236}">
                <a16:creationId xmlns:a16="http://schemas.microsoft.com/office/drawing/2014/main" id="{6F6C9406-ADE9-4854-B785-7F6D51FD51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34139" y="4224339"/>
            <a:ext cx="772647" cy="8316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lnSpc>
                <a:spcPct val="100000"/>
              </a:lnSpc>
              <a:spcBef>
                <a:spcPct val="20000"/>
              </a:spcBef>
            </a:pPr>
            <a:r>
              <a:rPr lang="en-US" altLang="en-US" sz="4800" dirty="0"/>
              <a:t>Q</a:t>
            </a:r>
            <a:r>
              <a:rPr lang="en-US" altLang="en-US" sz="4000" baseline="-25000" dirty="0"/>
              <a:t>3</a:t>
            </a:r>
          </a:p>
        </p:txBody>
      </p:sp>
      <p:sp>
        <p:nvSpPr>
          <p:cNvPr id="26640" name="Rectangle 16">
            <a:extLst>
              <a:ext uri="{FF2B5EF4-FFF2-40B4-BE49-F238E27FC236}">
                <a16:creationId xmlns:a16="http://schemas.microsoft.com/office/drawing/2014/main" id="{D3D3FBF9-4E60-4FBB-8684-ED4EDDC764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19739" y="4224339"/>
            <a:ext cx="772647" cy="8316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lnSpc>
                <a:spcPct val="100000"/>
              </a:lnSpc>
              <a:spcBef>
                <a:spcPct val="20000"/>
              </a:spcBef>
            </a:pPr>
            <a:r>
              <a:rPr lang="en-US" altLang="en-US" sz="4800" dirty="0"/>
              <a:t>Q</a:t>
            </a:r>
            <a:r>
              <a:rPr lang="en-US" altLang="en-US" sz="4000" baseline="-25000" dirty="0"/>
              <a:t>2</a:t>
            </a:r>
          </a:p>
        </p:txBody>
      </p:sp>
      <p:sp>
        <p:nvSpPr>
          <p:cNvPr id="26641" name="Rectangle 17">
            <a:extLst>
              <a:ext uri="{FF2B5EF4-FFF2-40B4-BE49-F238E27FC236}">
                <a16:creationId xmlns:a16="http://schemas.microsoft.com/office/drawing/2014/main" id="{AABB296F-369A-463E-A12F-331380EBD0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05339" y="4224339"/>
            <a:ext cx="772647" cy="8316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lnSpc>
                <a:spcPct val="100000"/>
              </a:lnSpc>
              <a:spcBef>
                <a:spcPct val="20000"/>
              </a:spcBef>
            </a:pPr>
            <a:r>
              <a:rPr lang="en-US" altLang="en-US" sz="4800" dirty="0"/>
              <a:t>Q</a:t>
            </a:r>
            <a:r>
              <a:rPr lang="en-US" altLang="en-US" sz="4000" baseline="-25000" dirty="0"/>
              <a:t>1</a:t>
            </a:r>
          </a:p>
        </p:txBody>
      </p:sp>
    </p:spTree>
  </p:cSld>
  <p:clrMapOvr>
    <a:masterClrMapping/>
  </p:clrMapOvr>
  <p:transition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80999D72-BFBC-46C2-954C-46CAC8FBAD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1354138"/>
            <a:ext cx="8915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3600" b="1" dirty="0">
                <a:latin typeface="Arial" panose="020B0604020202020204" pitchFamily="34" charset="0"/>
              </a:rPr>
              <a:t>Decile Divides data into ten equal parts</a:t>
            </a:r>
          </a:p>
          <a:p>
            <a:pPr algn="ctr">
              <a:lnSpc>
                <a:spcPct val="100000"/>
              </a:lnSpc>
              <a:spcBef>
                <a:spcPct val="20000"/>
              </a:spcBef>
            </a:pPr>
            <a:r>
              <a:rPr lang="en-US" altLang="en-US" sz="3600" b="1" dirty="0">
                <a:latin typeface="Arial" panose="020B0604020202020204" pitchFamily="34" charset="0"/>
              </a:rPr>
              <a:t>It is denoted by D</a:t>
            </a:r>
            <a:r>
              <a:rPr lang="en-US" altLang="en-US" sz="3600" b="1" baseline="-25000" dirty="0">
                <a:latin typeface="Arial" panose="020B0604020202020204" pitchFamily="34" charset="0"/>
              </a:rPr>
              <a:t>1</a:t>
            </a:r>
            <a:r>
              <a:rPr lang="en-US" altLang="en-US" sz="3600" b="1" dirty="0">
                <a:latin typeface="Arial" panose="020B0604020202020204" pitchFamily="34" charset="0"/>
              </a:rPr>
              <a:t>, D</a:t>
            </a:r>
            <a:r>
              <a:rPr lang="en-US" altLang="en-US" sz="3600" b="1" baseline="-25000" dirty="0">
                <a:latin typeface="Arial" panose="020B0604020202020204" pitchFamily="34" charset="0"/>
              </a:rPr>
              <a:t>2</a:t>
            </a:r>
            <a:r>
              <a:rPr lang="en-US" altLang="en-US" sz="3600" b="1" dirty="0">
                <a:latin typeface="Arial" panose="020B0604020202020204" pitchFamily="34" charset="0"/>
              </a:rPr>
              <a:t>, D</a:t>
            </a:r>
            <a:r>
              <a:rPr lang="en-US" altLang="en-US" sz="3600" b="1" baseline="-25000" dirty="0">
                <a:latin typeface="Arial" panose="020B0604020202020204" pitchFamily="34" charset="0"/>
              </a:rPr>
              <a:t>3</a:t>
            </a:r>
            <a:r>
              <a:rPr lang="en-US" altLang="en-US" sz="3600" b="1" dirty="0">
                <a:latin typeface="Arial" panose="020B0604020202020204" pitchFamily="34" charset="0"/>
              </a:rPr>
              <a:t>, D</a:t>
            </a:r>
            <a:r>
              <a:rPr lang="en-US" altLang="en-US" sz="3600" b="1" baseline="-25000" dirty="0">
                <a:latin typeface="Arial" panose="020B0604020202020204" pitchFamily="34" charset="0"/>
              </a:rPr>
              <a:t>4</a:t>
            </a:r>
            <a:r>
              <a:rPr lang="en-US" altLang="en-US" sz="3600" b="1" dirty="0">
                <a:latin typeface="Arial" panose="020B0604020202020204" pitchFamily="34" charset="0"/>
              </a:rPr>
              <a:t>, D</a:t>
            </a:r>
            <a:r>
              <a:rPr lang="en-US" altLang="en-US" sz="3600" b="1" baseline="-25000" dirty="0">
                <a:latin typeface="Arial" panose="020B0604020202020204" pitchFamily="34" charset="0"/>
              </a:rPr>
              <a:t>5</a:t>
            </a:r>
            <a:r>
              <a:rPr lang="en-US" altLang="en-US" sz="3600" b="1" dirty="0">
                <a:latin typeface="Arial" panose="020B0604020202020204" pitchFamily="34" charset="0"/>
              </a:rPr>
              <a:t>, D</a:t>
            </a:r>
            <a:r>
              <a:rPr lang="en-US" altLang="en-US" sz="3600" b="1" baseline="-25000" dirty="0">
                <a:latin typeface="Arial" panose="020B0604020202020204" pitchFamily="34" charset="0"/>
              </a:rPr>
              <a:t>6</a:t>
            </a:r>
            <a:r>
              <a:rPr lang="en-US" altLang="en-US" sz="3600" b="1" dirty="0">
                <a:latin typeface="Arial" panose="020B0604020202020204" pitchFamily="34" charset="0"/>
              </a:rPr>
              <a:t>, D</a:t>
            </a:r>
            <a:r>
              <a:rPr lang="en-US" altLang="en-US" sz="3600" b="1" baseline="-25000" dirty="0">
                <a:latin typeface="Arial" panose="020B0604020202020204" pitchFamily="34" charset="0"/>
              </a:rPr>
              <a:t>7</a:t>
            </a:r>
            <a:r>
              <a:rPr lang="en-US" altLang="en-US" sz="3600" b="1" dirty="0">
                <a:latin typeface="Arial" panose="020B0604020202020204" pitchFamily="34" charset="0"/>
              </a:rPr>
              <a:t>, D</a:t>
            </a:r>
            <a:r>
              <a:rPr lang="en-US" altLang="en-US" sz="3600" b="1" baseline="-25000" dirty="0">
                <a:latin typeface="Arial" panose="020B0604020202020204" pitchFamily="34" charset="0"/>
              </a:rPr>
              <a:t>8</a:t>
            </a:r>
            <a:r>
              <a:rPr lang="en-US" altLang="en-US" sz="3600" b="1" dirty="0">
                <a:latin typeface="Arial" panose="020B0604020202020204" pitchFamily="34" charset="0"/>
              </a:rPr>
              <a:t>, D</a:t>
            </a:r>
            <a:r>
              <a:rPr lang="en-US" altLang="en-US" sz="3600" b="1" baseline="-25000" dirty="0">
                <a:latin typeface="Arial" panose="020B0604020202020204" pitchFamily="34" charset="0"/>
              </a:rPr>
              <a:t>9</a:t>
            </a:r>
          </a:p>
          <a:p>
            <a:pPr algn="ctr">
              <a:lnSpc>
                <a:spcPct val="100000"/>
              </a:lnSpc>
              <a:spcBef>
                <a:spcPct val="20000"/>
              </a:spcBef>
            </a:pPr>
            <a:endParaRPr lang="en-US" altLang="en-US" sz="3600" b="1" baseline="-25000" dirty="0">
              <a:latin typeface="Arial" panose="020B0604020202020204" pitchFamily="34" charset="0"/>
            </a:endParaRPr>
          </a:p>
          <a:p>
            <a:pPr algn="ctr">
              <a:lnSpc>
                <a:spcPct val="100000"/>
              </a:lnSpc>
              <a:spcBef>
                <a:spcPct val="20000"/>
              </a:spcBef>
            </a:pPr>
            <a:endParaRPr lang="en-US" altLang="en-US" sz="3600" b="1" dirty="0">
              <a:latin typeface="Arial" panose="020B0604020202020204" pitchFamily="34" charset="0"/>
            </a:endParaRPr>
          </a:p>
          <a:p>
            <a:pPr algn="ctr">
              <a:lnSpc>
                <a:spcPct val="100000"/>
              </a:lnSpc>
              <a:spcBef>
                <a:spcPct val="20000"/>
              </a:spcBef>
            </a:pPr>
            <a:endParaRPr lang="en-US" altLang="en-US" sz="3600" b="1" dirty="0">
              <a:latin typeface="Arial" panose="020B0604020202020204" pitchFamily="34" charset="0"/>
            </a:endParaRPr>
          </a:p>
          <a:p>
            <a:pPr algn="ctr">
              <a:lnSpc>
                <a:spcPct val="100000"/>
              </a:lnSpc>
              <a:spcBef>
                <a:spcPct val="20000"/>
              </a:spcBef>
            </a:pPr>
            <a:endParaRPr lang="en-US" altLang="en-US" sz="3600" b="1" dirty="0">
              <a:latin typeface="Arial" panose="020B0604020202020204" pitchFamily="34" charset="0"/>
            </a:endParaRPr>
          </a:p>
          <a:p>
            <a:pPr algn="ctr">
              <a:lnSpc>
                <a:spcPct val="100000"/>
              </a:lnSpc>
              <a:spcBef>
                <a:spcPct val="20000"/>
              </a:spcBef>
            </a:pPr>
            <a:endParaRPr lang="en-US" altLang="en-US" sz="3600" b="1" dirty="0">
              <a:latin typeface="Arial" panose="020B0604020202020204" pitchFamily="34" charset="0"/>
            </a:endParaRPr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18DEBE68-D1A7-4150-9622-9C36F8B4BE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01850" y="73025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/>
          <a:p>
            <a:pPr>
              <a:lnSpc>
                <a:spcPct val="100000"/>
              </a:lnSpc>
            </a:pPr>
            <a:r>
              <a:rPr lang="en-US" altLang="en-US" sz="6600" b="1">
                <a:solidFill>
                  <a:srgbClr val="00279F"/>
                </a:solidFill>
                <a:latin typeface="Arial Black" panose="020B0A04020102020204" pitchFamily="34" charset="0"/>
              </a:rPr>
              <a:t>Deciles</a:t>
            </a:r>
          </a:p>
        </p:txBody>
      </p:sp>
      <p:grpSp>
        <p:nvGrpSpPr>
          <p:cNvPr id="30745" name="Group 25">
            <a:extLst>
              <a:ext uri="{FF2B5EF4-FFF2-40B4-BE49-F238E27FC236}">
                <a16:creationId xmlns:a16="http://schemas.microsoft.com/office/drawing/2014/main" id="{D4E8438C-EFDB-4677-8A3C-1CD94D9E30E5}"/>
              </a:ext>
            </a:extLst>
          </p:cNvPr>
          <p:cNvGrpSpPr>
            <a:grpSpLocks/>
          </p:cNvGrpSpPr>
          <p:nvPr/>
        </p:nvGrpSpPr>
        <p:grpSpPr bwMode="auto">
          <a:xfrm>
            <a:off x="2617787" y="4306955"/>
            <a:ext cx="6727825" cy="1616765"/>
            <a:chOff x="825" y="2629"/>
            <a:chExt cx="4238" cy="796"/>
          </a:xfrm>
        </p:grpSpPr>
        <p:sp>
          <p:nvSpPr>
            <p:cNvPr id="30724" name="Rectangle 4">
              <a:extLst>
                <a:ext uri="{FF2B5EF4-FFF2-40B4-BE49-F238E27FC236}">
                  <a16:creationId xmlns:a16="http://schemas.microsoft.com/office/drawing/2014/main" id="{B6B25AC1-71C1-4D6D-BB15-EBE101A3F1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61" y="2639"/>
              <a:ext cx="371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altLang="en-US" b="1">
                  <a:solidFill>
                    <a:schemeClr val="tx2"/>
                  </a:solidFill>
                </a:rPr>
                <a:t>10%</a:t>
              </a:r>
            </a:p>
          </p:txBody>
        </p:sp>
        <p:sp>
          <p:nvSpPr>
            <p:cNvPr id="30725" name="Rectangle 5">
              <a:extLst>
                <a:ext uri="{FF2B5EF4-FFF2-40B4-BE49-F238E27FC236}">
                  <a16:creationId xmlns:a16="http://schemas.microsoft.com/office/drawing/2014/main" id="{54099046-60D5-4566-8EC2-22D07ECF6F6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5" y="2847"/>
              <a:ext cx="417" cy="89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26" name="Rectangle 6">
              <a:extLst>
                <a:ext uri="{FF2B5EF4-FFF2-40B4-BE49-F238E27FC236}">
                  <a16:creationId xmlns:a16="http://schemas.microsoft.com/office/drawing/2014/main" id="{842E00AD-B127-4834-985F-4034C073B2C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50" y="2847"/>
              <a:ext cx="417" cy="89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27" name="Rectangle 7">
              <a:extLst>
                <a:ext uri="{FF2B5EF4-FFF2-40B4-BE49-F238E27FC236}">
                  <a16:creationId xmlns:a16="http://schemas.microsoft.com/office/drawing/2014/main" id="{9D1E4BFC-64A3-4A53-9799-9D24C2DD9F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75" y="2847"/>
              <a:ext cx="415" cy="89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28" name="Rectangle 8">
              <a:extLst>
                <a:ext uri="{FF2B5EF4-FFF2-40B4-BE49-F238E27FC236}">
                  <a16:creationId xmlns:a16="http://schemas.microsoft.com/office/drawing/2014/main" id="{3D82CAFC-7C96-4AA6-9271-77AAE43A02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98" y="2847"/>
              <a:ext cx="417" cy="89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29" name="Rectangle 9">
              <a:extLst>
                <a:ext uri="{FF2B5EF4-FFF2-40B4-BE49-F238E27FC236}">
                  <a16:creationId xmlns:a16="http://schemas.microsoft.com/office/drawing/2014/main" id="{8D1F31E5-4878-4A90-8965-5FFB29DBFC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23" y="2847"/>
              <a:ext cx="417" cy="89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30" name="Rectangle 10">
              <a:extLst>
                <a:ext uri="{FF2B5EF4-FFF2-40B4-BE49-F238E27FC236}">
                  <a16:creationId xmlns:a16="http://schemas.microsoft.com/office/drawing/2014/main" id="{784FE817-68C7-4F52-83DE-80AB86E237B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48" y="2847"/>
              <a:ext cx="417" cy="89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31" name="Rectangle 11">
              <a:extLst>
                <a:ext uri="{FF2B5EF4-FFF2-40B4-BE49-F238E27FC236}">
                  <a16:creationId xmlns:a16="http://schemas.microsoft.com/office/drawing/2014/main" id="{A77A9272-0C09-4859-8B7E-5A10EC9445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73" y="2847"/>
              <a:ext cx="417" cy="89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32" name="Rectangle 12">
              <a:extLst>
                <a:ext uri="{FF2B5EF4-FFF2-40B4-BE49-F238E27FC236}">
                  <a16:creationId xmlns:a16="http://schemas.microsoft.com/office/drawing/2014/main" id="{04EDA95D-30A3-4FD9-9805-B94D487939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98" y="2847"/>
              <a:ext cx="415" cy="89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33" name="Rectangle 13">
              <a:extLst>
                <a:ext uri="{FF2B5EF4-FFF2-40B4-BE49-F238E27FC236}">
                  <a16:creationId xmlns:a16="http://schemas.microsoft.com/office/drawing/2014/main" id="{051F2927-64ED-47C2-804B-100DD3A9525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1" y="2847"/>
              <a:ext cx="417" cy="89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34" name="Rectangle 14">
              <a:extLst>
                <a:ext uri="{FF2B5EF4-FFF2-40B4-BE49-F238E27FC236}">
                  <a16:creationId xmlns:a16="http://schemas.microsoft.com/office/drawing/2014/main" id="{91B362A4-810E-46CA-BBCE-C53DEFAA240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46" y="2847"/>
              <a:ext cx="417" cy="89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35" name="Rectangle 15">
              <a:extLst>
                <a:ext uri="{FF2B5EF4-FFF2-40B4-BE49-F238E27FC236}">
                  <a16:creationId xmlns:a16="http://schemas.microsoft.com/office/drawing/2014/main" id="{838C7192-8CCE-4110-B56F-6204B68834A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8" y="2639"/>
              <a:ext cx="371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altLang="en-US" b="1">
                  <a:solidFill>
                    <a:schemeClr val="tx2"/>
                  </a:solidFill>
                </a:rPr>
                <a:t>10%</a:t>
              </a:r>
            </a:p>
          </p:txBody>
        </p:sp>
        <p:sp>
          <p:nvSpPr>
            <p:cNvPr id="30736" name="Rectangle 16">
              <a:extLst>
                <a:ext uri="{FF2B5EF4-FFF2-40B4-BE49-F238E27FC236}">
                  <a16:creationId xmlns:a16="http://schemas.microsoft.com/office/drawing/2014/main" id="{EDE26FAD-86B3-4F50-9AF0-99AD1A17C9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83" y="2639"/>
              <a:ext cx="371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altLang="en-US" b="1">
                  <a:solidFill>
                    <a:schemeClr val="tx2"/>
                  </a:solidFill>
                </a:rPr>
                <a:t>10%</a:t>
              </a:r>
            </a:p>
          </p:txBody>
        </p:sp>
        <p:sp>
          <p:nvSpPr>
            <p:cNvPr id="30737" name="Rectangle 17">
              <a:extLst>
                <a:ext uri="{FF2B5EF4-FFF2-40B4-BE49-F238E27FC236}">
                  <a16:creationId xmlns:a16="http://schemas.microsoft.com/office/drawing/2014/main" id="{3F3EA65C-319F-46A4-B42D-5B19665E0D4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42" y="2639"/>
              <a:ext cx="371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altLang="en-US" b="1">
                  <a:solidFill>
                    <a:schemeClr val="tx2"/>
                  </a:solidFill>
                </a:rPr>
                <a:t>10%</a:t>
              </a:r>
            </a:p>
          </p:txBody>
        </p:sp>
        <p:sp>
          <p:nvSpPr>
            <p:cNvPr id="30738" name="Rectangle 18">
              <a:extLst>
                <a:ext uri="{FF2B5EF4-FFF2-40B4-BE49-F238E27FC236}">
                  <a16:creationId xmlns:a16="http://schemas.microsoft.com/office/drawing/2014/main" id="{7629AB71-2037-4622-952E-90CE90EFD8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46" y="2629"/>
              <a:ext cx="371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altLang="en-US" b="1">
                  <a:solidFill>
                    <a:schemeClr val="tx2"/>
                  </a:solidFill>
                </a:rPr>
                <a:t>10%</a:t>
              </a:r>
            </a:p>
          </p:txBody>
        </p:sp>
        <p:sp>
          <p:nvSpPr>
            <p:cNvPr id="30739" name="Rectangle 19">
              <a:extLst>
                <a:ext uri="{FF2B5EF4-FFF2-40B4-BE49-F238E27FC236}">
                  <a16:creationId xmlns:a16="http://schemas.microsoft.com/office/drawing/2014/main" id="{0131A3C3-1001-4FFE-88E0-D7F49FF22B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51" y="2639"/>
              <a:ext cx="371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altLang="en-US" b="1">
                  <a:solidFill>
                    <a:schemeClr val="tx2"/>
                  </a:solidFill>
                </a:rPr>
                <a:t>10%</a:t>
              </a:r>
            </a:p>
          </p:txBody>
        </p:sp>
        <p:sp>
          <p:nvSpPr>
            <p:cNvPr id="30740" name="Rectangle 20">
              <a:extLst>
                <a:ext uri="{FF2B5EF4-FFF2-40B4-BE49-F238E27FC236}">
                  <a16:creationId xmlns:a16="http://schemas.microsoft.com/office/drawing/2014/main" id="{9F1889C2-B533-4ED4-A09B-72D5FA8F4F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09" y="2639"/>
              <a:ext cx="371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altLang="en-US" b="1" dirty="0">
                  <a:solidFill>
                    <a:schemeClr val="tx2"/>
                  </a:solidFill>
                </a:rPr>
                <a:t>10%</a:t>
              </a:r>
            </a:p>
          </p:txBody>
        </p:sp>
        <p:sp>
          <p:nvSpPr>
            <p:cNvPr id="30741" name="Rectangle 21">
              <a:extLst>
                <a:ext uri="{FF2B5EF4-FFF2-40B4-BE49-F238E27FC236}">
                  <a16:creationId xmlns:a16="http://schemas.microsoft.com/office/drawing/2014/main" id="{A4414DAE-4480-49A7-B28D-B7A7D0CE87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15" y="2639"/>
              <a:ext cx="371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altLang="en-US" b="1">
                  <a:solidFill>
                    <a:schemeClr val="tx2"/>
                  </a:solidFill>
                </a:rPr>
                <a:t>10%</a:t>
              </a:r>
            </a:p>
          </p:txBody>
        </p:sp>
        <p:sp>
          <p:nvSpPr>
            <p:cNvPr id="30742" name="Rectangle 22">
              <a:extLst>
                <a:ext uri="{FF2B5EF4-FFF2-40B4-BE49-F238E27FC236}">
                  <a16:creationId xmlns:a16="http://schemas.microsoft.com/office/drawing/2014/main" id="{8FFC4B7E-838C-439D-9965-F0EA9B01300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87" y="2639"/>
              <a:ext cx="371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altLang="en-US" b="1">
                  <a:solidFill>
                    <a:schemeClr val="tx2"/>
                  </a:solidFill>
                </a:rPr>
                <a:t>10%</a:t>
              </a:r>
            </a:p>
          </p:txBody>
        </p:sp>
        <p:sp>
          <p:nvSpPr>
            <p:cNvPr id="30743" name="Rectangle 23">
              <a:extLst>
                <a:ext uri="{FF2B5EF4-FFF2-40B4-BE49-F238E27FC236}">
                  <a16:creationId xmlns:a16="http://schemas.microsoft.com/office/drawing/2014/main" id="{6C0B91B1-24DE-49DD-B33D-7849FC2C33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14" y="2639"/>
              <a:ext cx="371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altLang="en-US" b="1">
                  <a:solidFill>
                    <a:schemeClr val="tx2"/>
                  </a:solidFill>
                </a:rPr>
                <a:t>10%</a:t>
              </a:r>
            </a:p>
          </p:txBody>
        </p:sp>
        <p:sp>
          <p:nvSpPr>
            <p:cNvPr id="30744" name="Rectangle 24">
              <a:extLst>
                <a:ext uri="{FF2B5EF4-FFF2-40B4-BE49-F238E27FC236}">
                  <a16:creationId xmlns:a16="http://schemas.microsoft.com/office/drawing/2014/main" id="{F09ED4CA-2608-4469-B0B0-BF92C1C176C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82" y="2979"/>
              <a:ext cx="3246" cy="4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lnSpc>
                  <a:spcPct val="100000"/>
                </a:lnSpc>
                <a:spcBef>
                  <a:spcPct val="20000"/>
                </a:spcBef>
              </a:pPr>
              <a:r>
                <a:rPr lang="en-US" altLang="en-US" sz="2000" b="1" dirty="0"/>
                <a:t>D</a:t>
              </a:r>
              <a:r>
                <a:rPr lang="en-US" altLang="en-US" sz="2000" b="1" baseline="-25000" dirty="0"/>
                <a:t>1</a:t>
              </a:r>
              <a:r>
                <a:rPr lang="en-US" altLang="en-US" sz="2000" b="1" dirty="0"/>
                <a:t>      D</a:t>
              </a:r>
              <a:r>
                <a:rPr lang="en-US" altLang="en-US" sz="2000" b="1" baseline="-25000" dirty="0"/>
                <a:t>2</a:t>
              </a:r>
              <a:r>
                <a:rPr lang="en-US" altLang="en-US" sz="2000" b="1" dirty="0"/>
                <a:t>      D</a:t>
              </a:r>
              <a:r>
                <a:rPr lang="en-US" altLang="en-US" sz="2000" b="1" baseline="-25000" dirty="0"/>
                <a:t>3      </a:t>
              </a:r>
              <a:r>
                <a:rPr lang="en-US" altLang="en-US" sz="2000" b="1" dirty="0"/>
                <a:t>  D</a:t>
              </a:r>
              <a:r>
                <a:rPr lang="en-US" altLang="en-US" sz="2000" b="1" baseline="-25000" dirty="0"/>
                <a:t>4       </a:t>
              </a:r>
              <a:r>
                <a:rPr lang="en-US" altLang="en-US" sz="2000" b="1" dirty="0"/>
                <a:t> D</a:t>
              </a:r>
              <a:r>
                <a:rPr lang="en-US" altLang="en-US" sz="2000" b="1" baseline="-25000" dirty="0"/>
                <a:t>5</a:t>
              </a:r>
              <a:r>
                <a:rPr lang="en-US" altLang="en-US" sz="2000" b="1" dirty="0"/>
                <a:t>      D</a:t>
              </a:r>
              <a:r>
                <a:rPr lang="en-US" altLang="en-US" sz="2000" b="1" baseline="-25000" dirty="0"/>
                <a:t>6</a:t>
              </a:r>
              <a:r>
                <a:rPr lang="en-US" altLang="en-US" sz="2000" b="1" dirty="0"/>
                <a:t>      D</a:t>
              </a:r>
              <a:r>
                <a:rPr lang="en-US" altLang="en-US" sz="2000" b="1" baseline="-25000" dirty="0"/>
                <a:t>7       </a:t>
              </a:r>
              <a:r>
                <a:rPr lang="en-US" altLang="en-US" sz="2000" b="1" dirty="0"/>
                <a:t> D</a:t>
              </a:r>
              <a:r>
                <a:rPr lang="en-US" altLang="en-US" sz="2000" b="1" baseline="-25000" dirty="0"/>
                <a:t>8         </a:t>
              </a:r>
              <a:r>
                <a:rPr lang="en-US" altLang="en-US" sz="2000" b="1" dirty="0"/>
                <a:t>D</a:t>
              </a:r>
              <a:r>
                <a:rPr lang="en-US" altLang="en-US" sz="2000" b="1" baseline="-25000" dirty="0"/>
                <a:t>9</a:t>
              </a:r>
              <a:endParaRPr lang="en-US" altLang="en-US" sz="2000" b="1" dirty="0"/>
            </a:p>
            <a:p>
              <a:pPr>
                <a:lnSpc>
                  <a:spcPct val="100000"/>
                </a:lnSpc>
              </a:pPr>
              <a:endParaRPr lang="en-US" altLang="en-US" sz="20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3262210302"/>
      </p:ext>
    </p:extLst>
  </p:cSld>
  <p:clrMapOvr>
    <a:masterClrMapping/>
  </p:clrMapOvr>
  <p:transition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32634DF4-EF03-4E1A-B052-9BD34CC02A5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133600" y="1752600"/>
            <a:ext cx="7848600" cy="1524000"/>
          </a:xfrm>
          <a:noFill/>
          <a:ln/>
        </p:spPr>
        <p:txBody>
          <a:bodyPr>
            <a:normAutofit lnSpcReduction="10000"/>
          </a:bodyPr>
          <a:lstStyle/>
          <a:p>
            <a:pPr algn="ctr">
              <a:lnSpc>
                <a:spcPct val="100000"/>
              </a:lnSpc>
              <a:spcBef>
                <a:spcPct val="45000"/>
              </a:spcBef>
              <a:spcAft>
                <a:spcPct val="45000"/>
              </a:spcAft>
              <a:buFontTx/>
              <a:buNone/>
            </a:pPr>
            <a:r>
              <a:rPr lang="en-US" altLang="en-US" sz="4000" dirty="0"/>
              <a:t>Divide the data into one hundred  equal parts are called percentiles. </a:t>
            </a:r>
          </a:p>
          <a:p>
            <a:pPr algn="ctr">
              <a:lnSpc>
                <a:spcPct val="100000"/>
              </a:lnSpc>
              <a:spcBef>
                <a:spcPct val="45000"/>
              </a:spcBef>
              <a:spcAft>
                <a:spcPct val="45000"/>
              </a:spcAft>
              <a:buFontTx/>
              <a:buNone/>
            </a:pPr>
            <a:endParaRPr lang="en-US" altLang="en-US" sz="4000" dirty="0"/>
          </a:p>
        </p:txBody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B71353C1-892E-4919-847D-CD077B0408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169863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/>
          <a:p>
            <a:pPr>
              <a:lnSpc>
                <a:spcPct val="100000"/>
              </a:lnSpc>
            </a:pPr>
            <a:r>
              <a:rPr lang="en-US" altLang="en-US" sz="6000">
                <a:solidFill>
                  <a:srgbClr val="00279F"/>
                </a:solidFill>
                <a:latin typeface="Arial Black" panose="020B0A04020102020204" pitchFamily="34" charset="0"/>
              </a:rPr>
              <a:t>Percentiles</a:t>
            </a:r>
          </a:p>
        </p:txBody>
      </p:sp>
    </p:spTree>
    <p:extLst>
      <p:ext uri="{BB962C8B-B14F-4D97-AF65-F5344CB8AC3E}">
        <p14:creationId xmlns:p14="http://schemas.microsoft.com/office/powerpoint/2010/main" val="2912311137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27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27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0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8B7769-1100-4EB5-B619-D60976DF8D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Quartiles Formulas for ungrouped data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361602E-10B7-40E4-AC5B-1A96EE10A6E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𝑸</m:t>
                        </m:r>
                      </m:e>
                      <m:sub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  <m:r>
                      <a:rPr lang="en-US" b="1" i="1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US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𝑸</m:t>
                        </m:r>
                      </m:e>
                      <m:sub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  <m:r>
                      <a:rPr lang="en-US" b="1" i="1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US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𝑸</m:t>
                        </m:r>
                      </m:e>
                      <m:sub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𝟑</m:t>
                        </m:r>
                      </m:sub>
                    </m:sSub>
                  </m:oMath>
                </a14:m>
                <a:endParaRPr lang="en-US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𝑸</m:t>
                        </m:r>
                      </m:e>
                      <m:sub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  <m:r>
                      <a:rPr lang="en-US" b="1" i="1">
                        <a:latin typeface="Cambria Math" panose="02040503050406030204" pitchFamily="18" charset="0"/>
                      </a:rPr>
                      <m:t>:</m:t>
                    </m:r>
                    <m:r>
                      <a:rPr lang="en-US" b="1" i="1">
                        <a:latin typeface="Cambria Math" panose="02040503050406030204" pitchFamily="18" charset="0"/>
                      </a:rPr>
                      <m:t>𝑳𝒐𝒘𝒆𝒓</m:t>
                    </m:r>
                    <m:r>
                      <a:rPr lang="en-US" b="1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1" i="1">
                        <a:latin typeface="Cambria Math" panose="02040503050406030204" pitchFamily="18" charset="0"/>
                      </a:rPr>
                      <m:t>𝒒𝒖𝒂𝒓𝒕𝒊𝒍𝒆</m:t>
                    </m:r>
                  </m:oMath>
                </a14:m>
                <a:endParaRPr lang="en-US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𝑸</m:t>
                        </m:r>
                      </m:e>
                      <m:sub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𝟑</m:t>
                        </m:r>
                      </m:sub>
                    </m:sSub>
                    <m:r>
                      <a:rPr lang="en-US" b="1" i="1">
                        <a:latin typeface="Cambria Math" panose="02040503050406030204" pitchFamily="18" charset="0"/>
                      </a:rPr>
                      <m:t>:</m:t>
                    </m:r>
                    <m:r>
                      <a:rPr lang="en-US" b="1" i="1">
                        <a:latin typeface="Cambria Math" panose="02040503050406030204" pitchFamily="18" charset="0"/>
                      </a:rPr>
                      <m:t>𝑼𝒑𝒑𝒆𝒓</m:t>
                    </m:r>
                    <m:r>
                      <a:rPr lang="en-US" b="1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1" i="1">
                        <a:latin typeface="Cambria Math" panose="02040503050406030204" pitchFamily="18" charset="0"/>
                      </a:rPr>
                      <m:t>𝒒𝒖𝒂𝒓𝒕𝒊𝒍𝒆</m:t>
                    </m:r>
                  </m:oMath>
                </a14:m>
                <a:endParaRPr lang="en-US" b="1" dirty="0"/>
              </a:p>
              <a:p>
                <a:r>
                  <a:rPr lang="en-US" dirty="0"/>
                  <a:t>Q=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𝑘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dirty="0"/>
                  <a:t>*(n+1)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𝑸</m:t>
                        </m:r>
                      </m:e>
                      <m:sub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1(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+1)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en-US" i="1">
                        <a:latin typeface="Cambria Math" panose="02040503050406030204" pitchFamily="18" charset="0"/>
                      </a:rPr>
                      <m:t>𝑡h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𝑣𝑎𝑙𝑢𝑒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𝑖𝑛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𝑡h𝑒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𝑑𝑎𝑡𝑎</m:t>
                    </m:r>
                  </m:oMath>
                </a14:m>
                <a:endParaRPr lang="en-US" dirty="0"/>
              </a:p>
              <a:p>
                <a:r>
                  <a:rPr lang="en-US" dirty="0"/>
                  <a:t>Q2=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+1)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+1)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𝑡h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𝑣𝑎𝑙𝑢𝑒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𝑖𝑛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𝑡h𝑒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𝑑𝑎𝑡𝑎</m:t>
                    </m:r>
                  </m:oMath>
                </a14:m>
                <a:endParaRPr lang="en-US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𝑸</m:t>
                        </m:r>
                      </m:e>
                      <m:sub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𝟑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3(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+1)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en-US" i="1">
                        <a:latin typeface="Cambria Math" panose="02040503050406030204" pitchFamily="18" charset="0"/>
                      </a:rPr>
                      <m:t>𝑡h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𝑣𝑎𝑙𝑢𝑒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𝑖𝑛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𝑡h𝑒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𝑑𝑎𝑡𝑎</m:t>
                    </m:r>
                  </m:oMath>
                </a14:m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361602E-10B7-40E4-AC5B-1A96EE10A6E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355063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5F8A74-8F8B-4ADE-BAC7-90E66731C7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Deciles Formulas for Ungrouped data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856DE6E-18DE-4BAD-9D24-9C2103275F3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D=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𝑘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10</m:t>
                        </m:r>
                      </m:den>
                    </m:f>
                  </m:oMath>
                </a14:m>
                <a:r>
                  <a:rPr lang="en-US" dirty="0"/>
                  <a:t>*(n+1)</a:t>
                </a:r>
              </a:p>
              <a:p>
                <a:r>
                  <a:rPr lang="en-US" dirty="0"/>
                  <a:t>D1=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10</m:t>
                        </m:r>
                      </m:den>
                    </m:f>
                  </m:oMath>
                </a14:m>
                <a:r>
                  <a:rPr lang="en-US" dirty="0"/>
                  <a:t>*(n+1)</a:t>
                </a:r>
              </a:p>
              <a:p>
                <a:r>
                  <a:rPr lang="en-US" dirty="0"/>
                  <a:t>D2=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10</m:t>
                        </m:r>
                      </m:den>
                    </m:f>
                  </m:oMath>
                </a14:m>
                <a:r>
                  <a:rPr lang="en-US" dirty="0"/>
                  <a:t>*(n+1)</a:t>
                </a:r>
              </a:p>
              <a:p>
                <a:r>
                  <a:rPr lang="en-US" dirty="0"/>
                  <a:t>.</a:t>
                </a:r>
              </a:p>
              <a:p>
                <a:r>
                  <a:rPr lang="en-US" dirty="0"/>
                  <a:t>.</a:t>
                </a:r>
              </a:p>
              <a:p>
                <a:r>
                  <a:rPr lang="en-US" dirty="0"/>
                  <a:t>.</a:t>
                </a:r>
              </a:p>
              <a:p>
                <a:r>
                  <a:rPr lang="en-US" dirty="0"/>
                  <a:t>D9=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9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10</m:t>
                        </m:r>
                      </m:den>
                    </m:f>
                  </m:oMath>
                </a14:m>
                <a:r>
                  <a:rPr lang="en-US" dirty="0"/>
                  <a:t>*(n+1)</a:t>
                </a:r>
              </a:p>
              <a:p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856DE6E-18DE-4BAD-9D24-9C2103275F3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386454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92AAFF-54EF-4631-90EE-E378C53900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Percentile formulas for ungrouped data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FA416B7-E320-4B94-9B0A-B6523E9DCA6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P=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𝑘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10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den>
                    </m:f>
                  </m:oMath>
                </a14:m>
                <a:r>
                  <a:rPr lang="en-US" dirty="0"/>
                  <a:t>*(n+1)</a:t>
                </a:r>
              </a:p>
              <a:p>
                <a:r>
                  <a:rPr lang="en-US" dirty="0"/>
                  <a:t>P1=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10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den>
                    </m:f>
                  </m:oMath>
                </a14:m>
                <a:r>
                  <a:rPr lang="en-US" dirty="0"/>
                  <a:t>*(n+1)</a:t>
                </a:r>
              </a:p>
              <a:p>
                <a:r>
                  <a:rPr lang="en-US" dirty="0"/>
                  <a:t>P2=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10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den>
                    </m:f>
                  </m:oMath>
                </a14:m>
                <a:r>
                  <a:rPr lang="en-US" dirty="0"/>
                  <a:t>*(n+1)=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50</m:t>
                        </m:r>
                      </m:den>
                    </m:f>
                  </m:oMath>
                </a14:m>
                <a:r>
                  <a:rPr lang="en-US" dirty="0"/>
                  <a:t>*(n+1)</a:t>
                </a:r>
              </a:p>
              <a:p>
                <a:r>
                  <a:rPr lang="en-US" dirty="0"/>
                  <a:t>.</a:t>
                </a:r>
              </a:p>
              <a:p>
                <a:r>
                  <a:rPr lang="en-US" dirty="0"/>
                  <a:t>.</a:t>
                </a:r>
              </a:p>
              <a:p>
                <a:r>
                  <a:rPr lang="en-US" dirty="0"/>
                  <a:t>.</a:t>
                </a:r>
              </a:p>
              <a:p>
                <a:r>
                  <a:rPr lang="en-US" dirty="0"/>
                  <a:t>P99=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9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9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10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den>
                    </m:f>
                  </m:oMath>
                </a14:m>
                <a:r>
                  <a:rPr lang="en-US" dirty="0"/>
                  <a:t>*(n+1)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FA416B7-E320-4B94-9B0A-B6523E9DCA6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259812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F0C0FF-C084-432B-9456-0D409B4415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sz="31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1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Example for ungroup data</a:t>
            </a:r>
            <a:br>
              <a:rPr lang="en-US" sz="31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1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the following data </a:t>
            </a:r>
            <a:r>
              <a:rPr lang="en-US" sz="3200" dirty="0">
                <a:solidFill>
                  <a:srgbClr val="FF0000"/>
                </a:solidFill>
              </a:rPr>
              <a:t>3,4,8,5,10,9,1,4,6,12,2</a:t>
            </a:r>
            <a:br>
              <a:rPr lang="en-US" sz="31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1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Find median ,Q2,Q1, Q3, D5, D7, P12, P50. and prove that Median = Q2 = D5 = P50</a:t>
            </a:r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D97BD45-09B0-4C2E-AB03-BB27476B094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70000" lnSpcReduction="20000"/>
              </a:bodyPr>
              <a:lstStyle/>
              <a:p>
                <a:pPr marL="0" indent="0">
                  <a:buNone/>
                </a:pPr>
                <a:r>
                  <a:rPr lang="en-US" dirty="0"/>
                  <a:t>Arrange the data in order:1,2,3,4,4,</a:t>
                </a:r>
                <a:r>
                  <a:rPr lang="en-US" dirty="0">
                    <a:solidFill>
                      <a:srgbClr val="FF0000"/>
                    </a:solidFill>
                  </a:rPr>
                  <a:t>5</a:t>
                </a:r>
                <a:r>
                  <a:rPr lang="en-US" dirty="0"/>
                  <a:t>,6,8,9,10,12</a:t>
                </a:r>
              </a:p>
              <a:p>
                <a:pPr marL="0" indent="0">
                  <a:buNone/>
                </a:pPr>
                <a:r>
                  <a:rPr lang="en-US" dirty="0"/>
                  <a:t>n=11</a:t>
                </a:r>
              </a:p>
              <a:p>
                <a:pPr marL="0" indent="0">
                  <a:buNone/>
                </a:pPr>
                <a:r>
                  <a:rPr lang="en-US" b="1" i="1" dirty="0">
                    <a:latin typeface="Cambria Math" panose="02040503050406030204" pitchFamily="18" charset="0"/>
                  </a:rPr>
                  <a:t>Median=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dirty="0"/>
                          <m:t>n</m:t>
                        </m:r>
                        <m:r>
                          <m:rPr>
                            <m:nor/>
                          </m:rPr>
                          <a:rPr lang="en-US" dirty="0"/>
                          <m:t>+1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b="1" i="1" dirty="0" err="1">
                    <a:latin typeface="Cambria Math" panose="02040503050406030204" pitchFamily="18" charset="0"/>
                  </a:rPr>
                  <a:t>th</a:t>
                </a:r>
                <a:r>
                  <a:rPr lang="en-US" b="1" i="1" dirty="0">
                    <a:latin typeface="Cambria Math" panose="02040503050406030204" pitchFamily="18" charset="0"/>
                  </a:rPr>
                  <a:t> value in data=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11</m:t>
                        </m:r>
                        <m:r>
                          <m:rPr>
                            <m:nor/>
                          </m:rPr>
                          <a:rPr lang="en-US" dirty="0"/>
                          <m:t>+1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b="1" i="1" dirty="0">
                    <a:latin typeface="Cambria Math" panose="02040503050406030204" pitchFamily="18" charset="0"/>
                  </a:rPr>
                  <a:t>=6</a:t>
                </a:r>
                <a:r>
                  <a:rPr lang="en-US" b="1" i="1" baseline="30000" dirty="0">
                    <a:latin typeface="Cambria Math" panose="02040503050406030204" pitchFamily="18" charset="0"/>
                  </a:rPr>
                  <a:t>th</a:t>
                </a:r>
                <a:r>
                  <a:rPr lang="en-US" b="1" i="1" dirty="0">
                    <a:latin typeface="Cambria Math" panose="02040503050406030204" pitchFamily="18" charset="0"/>
                  </a:rPr>
                  <a:t> value in the data  </a:t>
                </a:r>
              </a:p>
              <a:p>
                <a:pPr marL="0" indent="0">
                  <a:buNone/>
                </a:pPr>
                <a:r>
                  <a:rPr lang="en-US" b="1" i="1" dirty="0">
                    <a:latin typeface="Cambria Math" panose="02040503050406030204" pitchFamily="18" charset="0"/>
                  </a:rPr>
                  <a:t>Median=5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𝑸</m:t>
                          </m:r>
                        </m:e>
                        <m:sub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2(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+1)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</a:rPr>
                        <m:t>𝑡h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𝑣𝑎𝑙𝑢𝑒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𝑖𝑛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𝑡h𝑒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𝑑𝑎𝑡𝑎</m:t>
                      </m:r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𝑸</m:t>
                          </m:r>
                        </m:e>
                        <m:sub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2(11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+1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</a:rPr>
                        <m:t>𝑡h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𝑣𝑎𝑙𝑢𝑒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𝑖𝑛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𝑡h𝑒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𝑑𝑎𝑡𝑎</m:t>
                      </m:r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𝑸</m:t>
                          </m:r>
                        </m:e>
                        <m:sub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𝑡h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𝑣𝑎𝑙𝑢𝑒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𝑖𝑛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𝑡h𝑒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𝑑𝑎𝑡𝑎</m:t>
                      </m:r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The number which is at 6</a:t>
                </a:r>
                <a:r>
                  <a:rPr lang="en-US" baseline="30000" dirty="0"/>
                  <a:t>th</a:t>
                </a:r>
                <a:r>
                  <a:rPr lang="en-US" dirty="0"/>
                  <a:t> position is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𝑸</m:t>
                        </m:r>
                      </m:e>
                      <m:sub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dirty="0"/>
                  <a:t>,which is 5 is median.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altLang="en-US" sz="2000" i="1" baseline="-25000" smtClean="0">
                            <a:latin typeface="Cambria Math" panose="02040503050406030204" pitchFamily="18" charset="0"/>
                          </a:rPr>
                        </m:ctrlPr>
                      </m:sSubPr>
                      <m:e/>
                      <m:sub/>
                    </m:sSub>
                    <m:sSub>
                      <m:sSubPr>
                        <m:ctrlPr>
                          <a:rPr lang="en-US" altLang="en-US" sz="2000" i="1" baseline="-25000" smtClean="0">
                            <a:latin typeface="Cambria Math" panose="02040503050406030204" pitchFamily="18" charset="0"/>
                          </a:rPr>
                        </m:ctrlPr>
                      </m:sSubPr>
                      <m:e/>
                      <m:sub/>
                    </m:sSub>
                  </m:oMath>
                </a14:m>
                <a:r>
                  <a:rPr lang="en-US" altLang="en-US" sz="2000" baseline="-25000" dirty="0">
                    <a:latin typeface="Arial" panose="020B0604020202020204" pitchFamily="34" charset="0"/>
                  </a:rPr>
                  <a:t>   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D97BD45-09B0-4C2E-AB03-BB27476B094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638" t="-25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215463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539</TotalTime>
  <Words>1004</Words>
  <Application>Microsoft Office PowerPoint</Application>
  <PresentationFormat>Widescreen</PresentationFormat>
  <Paragraphs>174</Paragraphs>
  <Slides>22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0" baseType="lpstr">
      <vt:lpstr>Arial</vt:lpstr>
      <vt:lpstr>Arial Black</vt:lpstr>
      <vt:lpstr>Calibri</vt:lpstr>
      <vt:lpstr>Calibri Light</vt:lpstr>
      <vt:lpstr>Cambria Math</vt:lpstr>
      <vt:lpstr>Times New Roman</vt:lpstr>
      <vt:lpstr>Wingdings</vt:lpstr>
      <vt:lpstr>Office Theme</vt:lpstr>
      <vt:lpstr>Quantiles</vt:lpstr>
      <vt:lpstr>                         Definitions</vt:lpstr>
      <vt:lpstr>PowerPoint Presentation</vt:lpstr>
      <vt:lpstr>PowerPoint Presentation</vt:lpstr>
      <vt:lpstr>PowerPoint Presentation</vt:lpstr>
      <vt:lpstr>Quartiles Formulas for ungrouped data</vt:lpstr>
      <vt:lpstr>Deciles Formulas for Ungrouped data</vt:lpstr>
      <vt:lpstr>Percentile formulas for ungrouped data </vt:lpstr>
      <vt:lpstr> Example for ungroup data for the following data 3,4,8,5,10,9,1,4,6,12,2 Find median ,Q2,Q1, Q3, D5, D7, P12, P50. and prove that Median = Q2 = D5 = P50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Example for Groupe Data</vt:lpstr>
      <vt:lpstr>PowerPoint Presentation</vt:lpstr>
      <vt:lpstr>PowerPoint Presentation</vt:lpstr>
      <vt:lpstr>PowerPoint Presentation</vt:lpstr>
      <vt:lpstr>PowerPoint Presentation</vt:lpstr>
      <vt:lpstr>Assignment</vt:lpstr>
      <vt:lpstr>Question #2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43</cp:revision>
  <dcterms:created xsi:type="dcterms:W3CDTF">2020-11-11T16:32:46Z</dcterms:created>
  <dcterms:modified xsi:type="dcterms:W3CDTF">2020-11-19T04:23:49Z</dcterms:modified>
</cp:coreProperties>
</file>