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84" r:id="rId3"/>
    <p:sldId id="267" r:id="rId4"/>
    <p:sldId id="269" r:id="rId5"/>
    <p:sldId id="270" r:id="rId6"/>
    <p:sldId id="272" r:id="rId7"/>
    <p:sldId id="285" r:id="rId8"/>
    <p:sldId id="286" r:id="rId9"/>
    <p:sldId id="274" r:id="rId10"/>
    <p:sldId id="275" r:id="rId11"/>
    <p:sldId id="287" r:id="rId12"/>
    <p:sldId id="288" r:id="rId13"/>
    <p:sldId id="282" r:id="rId14"/>
    <p:sldId id="283" r:id="rId15"/>
    <p:sldId id="295" r:id="rId16"/>
    <p:sldId id="289" r:id="rId17"/>
    <p:sldId id="290" r:id="rId18"/>
    <p:sldId id="291" r:id="rId19"/>
    <p:sldId id="292" r:id="rId20"/>
    <p:sldId id="293" r:id="rId21"/>
    <p:sldId id="296" r:id="rId22"/>
    <p:sldId id="29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FFF45-91F9-4A7D-A5DC-8AC0D6F8D35B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49FBB-2BEE-46DD-8BB4-E39B1C98F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52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0D766C99-21BA-4281-B583-41635803CF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6A7007-6545-4FA1-AC8E-D738310DD4ED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9559D28D-9846-49B3-93D3-38EA1607C0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79650" y="523875"/>
            <a:ext cx="4651375" cy="2617788"/>
          </a:xfrm>
          <a:ln cap="flat"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5D543FF-77E6-4111-9018-F700EB70E2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3C6BC38E-C725-4AC7-B82F-4ABAA9FCB6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331930-2CA1-4C33-9415-091B0C135CF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531C7CFD-6CA2-4AA6-A722-06F71C70E8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79650" y="523875"/>
            <a:ext cx="4651375" cy="2617788"/>
          </a:xfrm>
          <a:ln cap="flat"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FD1B28C0-2456-43AE-BDA5-B2BC4FC0D4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475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9D30805C-03FD-4B08-B827-A2B2164DE8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A08A0E-88EB-415B-94C6-3CBC9874DD3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80404BA4-3D6F-4F6D-9320-F3F8FF0234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D474C420-E4E5-4DCC-AC79-29C0D10F5F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1734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FA7B2-224C-4402-AEDF-1E852E3CB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D98327-E346-4EF9-AD9A-6E0560E805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890DB-A481-409A-B406-60472DBB8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FFA5-812B-46BD-9EF7-67B5B547E1B9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39A78-0808-44DD-A840-906271BEC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1689B5-FC4C-4008-A3AC-C262EACDD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D3D87-3999-44A9-8E3E-2FAA761EF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224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0A2C8-6644-4446-BE7C-F38595043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2B1DEB-860E-48A1-AC25-686114F5C1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6FBF3-D43C-4D0A-A815-A61787ACC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FFA5-812B-46BD-9EF7-67B5B547E1B9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3C96B1-C21B-4B29-8530-BB806A2E0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06B5F-08BA-4B13-B07E-F501C987B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D3D87-3999-44A9-8E3E-2FAA761EF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42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B1BB73-A709-4E82-9EDA-EDF9A2C3B6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6E73F1-F2E2-416A-B84D-5C1A4CCB65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E1B04B-4102-4DDB-85D5-B5624A828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FFA5-812B-46BD-9EF7-67B5B547E1B9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0E182-EE33-4432-8093-60304D00C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303A4-3BE8-47CD-B3FF-AA855C42C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D3D87-3999-44A9-8E3E-2FAA761EF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819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359C0-F08B-4057-B714-5856B8028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8B46D-CC96-44EC-8274-0D9D206B0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4E5DB-83BA-4E75-8EC1-970109F57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FFA5-812B-46BD-9EF7-67B5B547E1B9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8D35DA-F930-466B-8FE6-23E3F6D10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B3CC3-BF63-41AA-B35E-3B692A104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D3D87-3999-44A9-8E3E-2FAA761EF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844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0F38C-E964-4824-BE81-5560DEBB7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F95E0D-FF72-4FC3-AA18-FA64F8B524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70B3D-20F5-49B4-82E4-0765D2D8C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FFA5-812B-46BD-9EF7-67B5B547E1B9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33BBA8-9D5F-4E96-8C5F-755683EF3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B350F0-164B-4F0A-9873-306C2993F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D3D87-3999-44A9-8E3E-2FAA761EF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556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D7144-3E30-4024-9048-829D1C49C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554E7-A19E-4BB6-B2C3-6B1AA8843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471068-600B-4886-B46B-FF71469AF8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13C353-6098-4199-BD1A-AC4890081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FFA5-812B-46BD-9EF7-67B5B547E1B9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50166A-636D-4596-8E9B-00801B92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A9BB4B-158D-4458-9B2F-3AA524645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D3D87-3999-44A9-8E3E-2FAA761EF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73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2B76B-8FDF-485A-8115-8E8586307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988EA6-3D0F-4A31-B12A-A74B70AEA7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59BF88-17D4-4F3D-9F59-E9202241C0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33E262-4D8B-4995-B14C-6ECE945C72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81EA61-363D-4DCC-B156-A1AAF18311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A4FCE6-6601-448D-B4C2-7712BCBEF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FFA5-812B-46BD-9EF7-67B5B547E1B9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14970E-6018-47DD-9C14-E77DAF68A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F45669-3D4D-4C6B-99E6-79FF4B0A6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D3D87-3999-44A9-8E3E-2FAA761EF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85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B0927-66AF-45CB-A3E3-892C9659D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B91545-C9ED-45A0-8E65-6E1DDF48D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FFA5-812B-46BD-9EF7-67B5B547E1B9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683B8D-0DE6-478F-800B-5C2F74AFC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641D5B-039E-423C-AB21-389C8CFC9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D3D87-3999-44A9-8E3E-2FAA761EF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328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2B81C6-198E-4987-914A-5C44584A9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FFA5-812B-46BD-9EF7-67B5B547E1B9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C26551-AB4C-4692-BD92-19FF139E3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ECCBA6-8A01-4A16-A097-1D4B8ABE5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D3D87-3999-44A9-8E3E-2FAA761EF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548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7D471-D23B-46AE-9FD9-249876397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AAB62-0272-416B-A88B-1E3770EF3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D2707-A2A2-4FF1-B5A0-EAB742B5A4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9CA8C3-A559-437A-B836-ACE8F5E8D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FFA5-812B-46BD-9EF7-67B5B547E1B9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853209-C462-465A-9AEF-C6D9013F9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A6D26-ABB9-413B-A46E-38ED90F31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D3D87-3999-44A9-8E3E-2FAA761EF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41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E4A0B-4519-4881-8C68-34D4ECAE5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B7D2DD-CDCF-4BCD-818A-ED1F1230E1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240587-7201-4BA0-939C-226C095D0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4B6CD-1A02-4A6B-AF14-F2E2062F7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FFA5-812B-46BD-9EF7-67B5B547E1B9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C3E007-E51F-477F-B0D9-E16FB3AA7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5A5E09-7FDB-4A6F-B585-150E7EF4D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D3D87-3999-44A9-8E3E-2FAA761EF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73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0A4808-3C25-4E26-9EDB-74024B3C5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E55610-F4F4-4E8C-A75F-C253D4D064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6AEDE-5313-45BF-90D2-E2BDEDE02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EFFA5-812B-46BD-9EF7-67B5B547E1B9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8C731-06A4-46D8-923D-84E110B285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D4C28-AC74-4CB3-AB07-501D869FB8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D3D87-3999-44A9-8E3E-2FAA761EF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041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3E62C-2409-467A-AC1D-DFAD42E01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086600" cy="1325563"/>
          </a:xfrm>
        </p:spPr>
        <p:txBody>
          <a:bodyPr/>
          <a:lstStyle/>
          <a:p>
            <a:r>
              <a:rPr lang="en-US" dirty="0"/>
              <a:t>Quantiles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A7D02-0FBD-44EF-A65D-F9D45E79E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Quartiles</a:t>
            </a:r>
          </a:p>
          <a:p>
            <a:r>
              <a:rPr lang="en-US" dirty="0"/>
              <a:t>Deciles</a:t>
            </a:r>
          </a:p>
          <a:p>
            <a:r>
              <a:rPr lang="en-US" dirty="0"/>
              <a:t>Percentile</a:t>
            </a:r>
          </a:p>
        </p:txBody>
      </p:sp>
    </p:spTree>
    <p:extLst>
      <p:ext uri="{BB962C8B-B14F-4D97-AF65-F5344CB8AC3E}">
        <p14:creationId xmlns:p14="http://schemas.microsoft.com/office/powerpoint/2010/main" val="2399001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50757-6F5D-42BC-90F6-1D78FBC29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EF2A2C-1A10-4903-AC5C-CCD0B1A4CB0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/>
                  <a:t>Arrange the data in order: </a:t>
                </a:r>
                <a:r>
                  <a:rPr lang="en-US" altLang="en-US" dirty="0">
                    <a:latin typeface="Arial" panose="020B0604020202020204" pitchFamily="34" charset="0"/>
                  </a:rPr>
                  <a:t>Q</a:t>
                </a:r>
                <a:r>
                  <a:rPr lang="en-US" altLang="en-US" sz="2000" baseline="-25000" dirty="0">
                    <a:latin typeface="Arial" panose="020B0604020202020204" pitchFamily="34" charset="0"/>
                  </a:rPr>
                  <a:t>1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endParaRPr lang="en-US" altLang="en-US" sz="2000" baseline="-25000" dirty="0">
                  <a:latin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u="sng" dirty="0"/>
                  <a:t>1,2,</a:t>
                </a:r>
                <a:r>
                  <a:rPr lang="en-US" u="sng" dirty="0">
                    <a:solidFill>
                      <a:srgbClr val="FF0000"/>
                    </a:solidFill>
                  </a:rPr>
                  <a:t>3</a:t>
                </a:r>
                <a:r>
                  <a:rPr lang="en-US" u="sng" dirty="0"/>
                  <a:t>,4,4</a:t>
                </a:r>
                <a:r>
                  <a:rPr lang="en-US" dirty="0"/>
                  <a:t>,</a:t>
                </a:r>
                <a:r>
                  <a:rPr lang="en-US" dirty="0">
                    <a:solidFill>
                      <a:srgbClr val="FF0000"/>
                    </a:solidFill>
                  </a:rPr>
                  <a:t>5</a:t>
                </a:r>
                <a:r>
                  <a:rPr lang="en-US" dirty="0"/>
                  <a:t>,</a:t>
                </a:r>
                <a:r>
                  <a:rPr lang="en-US" u="sng" dirty="0"/>
                  <a:t>6,8,</a:t>
                </a:r>
                <a:r>
                  <a:rPr lang="en-US" u="sng" dirty="0">
                    <a:solidFill>
                      <a:srgbClr val="FF0000"/>
                    </a:solidFill>
                  </a:rPr>
                  <a:t>9</a:t>
                </a:r>
                <a:r>
                  <a:rPr lang="en-US" u="sng" dirty="0"/>
                  <a:t>,10,12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𝑡h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𝑣𝑎𝑙𝑢𝑒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𝑑𝑎𝑡𝑎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𝑡h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𝑣𝑎𝑙𝑢𝑒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𝑑𝑎𝑡𝑎</m:t>
                      </m:r>
                    </m:oMath>
                  </m:oMathPara>
                </a14:m>
                <a:endParaRPr lang="en-US" u="sng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u="sng" dirty="0"/>
              </a:p>
              <a:p>
                <a:pPr marL="0" indent="0">
                  <a:buNone/>
                </a:pPr>
                <a:r>
                  <a:rPr lang="en-US" dirty="0"/>
                  <a:t>The number which is at 3</a:t>
                </a:r>
                <a:r>
                  <a:rPr lang="en-US" baseline="30000" dirty="0"/>
                  <a:t>rd</a:t>
                </a:r>
                <a:r>
                  <a:rPr lang="en-US" dirty="0"/>
                  <a:t> position </a:t>
                </a:r>
                <a:r>
                  <a:rPr lang="en-US" u="sng" dirty="0"/>
                  <a:t>i</a:t>
                </a:r>
                <a:r>
                  <a:rPr lang="en-US" dirty="0"/>
                  <a:t>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u="sng" dirty="0"/>
                  <a:t> </a:t>
                </a:r>
                <a:r>
                  <a:rPr lang="en-US" dirty="0"/>
                  <a:t>,which is 3.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𝑡h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𝑣𝑎𝑙𝑢𝑒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𝑑𝑎𝑡𝑎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11+1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𝑡h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𝑣𝑎𝑙𝑢𝑒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𝑑𝑎𝑡𝑎</m:t>
                      </m:r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dirty="0"/>
                  <a:t>The number which is at 9th position </a:t>
                </a:r>
                <a:r>
                  <a:rPr lang="en-US" u="sng" dirty="0"/>
                  <a:t>i</a:t>
                </a:r>
                <a:r>
                  <a:rPr lang="en-US" dirty="0"/>
                  <a:t>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US" u="sng" dirty="0"/>
                  <a:t> </a:t>
                </a:r>
                <a:r>
                  <a:rPr lang="en-US" dirty="0"/>
                  <a:t>,which is 9.</a:t>
                </a:r>
              </a:p>
              <a:p>
                <a:pPr marL="0" indent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u="sng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EF2A2C-1A10-4903-AC5C-CCD0B1A4CB0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54" t="-2941" b="-4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941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D9F98-8024-4E21-A9FA-3C7A3877E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CA4F74-F750-456B-80C2-4DF29B67F4C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Formula:D=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dirty="0"/>
                  <a:t>*(n+1)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eqArr>
                            <m:eqArr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eqArr>
                                <m:eqArr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10</m:t>
                                      </m:r>
                                    </m:den>
                                  </m:f>
                                  <m:r>
                                    <m:rPr>
                                      <m:nor/>
                                    </m:rPr>
                                    <a:rPr lang="en-US" dirty="0"/>
                                    <m:t>∗(11+1)= </m:t>
                                  </m:r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60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10</m:t>
                                      </m:r>
                                    </m:den>
                                  </m:f>
                                  <m:r>
                                    <m:rPr>
                                      <m:nor/>
                                    </m:rPr>
                                    <a:rPr lang="en-US" dirty="0"/>
                                    <m:t> </m:t>
                                  </m:r>
                                </m:e>
                                <m:e>
                                  <m:eqArr>
                                    <m:eqArr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𝐷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5</m:t>
                                          </m:r>
                                        </m:sub>
                                      </m:sSub>
                                      <m:r>
                                        <m:rPr>
                                          <m:nor/>
                                        </m:rPr>
                                        <a:rPr lang="en-US" dirty="0"/>
                                        <m:t>= 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b="0" i="0" dirty="0" smtClean="0"/>
                                        <m:t>6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dirty="0"/>
                                        <m:t> 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          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𝐷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5</m:t>
                                          </m:r>
                                        </m:sub>
                                      </m:sSub>
                                      <m:r>
                                        <m:rPr>
                                          <m:nor/>
                                        </m:rPr>
                                        <a:rPr lang="en-US" dirty="0"/>
                                        <m:t> 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dirty="0"/>
                                        <m:t>is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dirty="0"/>
                                        <m:t> 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dirty="0"/>
                                        <m:t>the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dirty="0"/>
                                        <m:t> 6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baseline="30000" dirty="0"/>
                                        <m:t>th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dirty="0"/>
                                        <m:t> 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dirty="0"/>
                                        <m:t>element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dirty="0"/>
                                        <m:t> ,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dirty="0"/>
                                        <m:t>which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dirty="0"/>
                                        <m:t> 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dirty="0"/>
                                        <m:t>is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dirty="0"/>
                                        <m:t> 5 </m:t>
                                      </m:r>
                                    </m:e>
                                  </m:eqArr>
                                </m:e>
                              </m:eqArr>
                            </m:e>
                            <m:e/>
                          </m:eqArr>
                        </m:e>
                        <m:sub/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CA4F74-F750-456B-80C2-4DF29B67F4C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4063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FA4C3-FAC6-4ACF-ACD2-3A0F46AC6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C975870-1ECC-401D-8344-5EE7CBB99EE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dirty="0"/>
                  <a:t>*(11+1)=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72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</m:oMath>
                </a14:m>
                <a:r>
                  <a:rPr lang="en-US" dirty="0"/>
                  <a:t>= 7.2 approximately equal to 7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</m:oMath>
                </a14:m>
                <a:r>
                  <a:rPr lang="en-US" dirty="0"/>
                  <a:t> is the 7</a:t>
                </a:r>
                <a:r>
                  <a:rPr lang="en-US" baseline="30000" dirty="0"/>
                  <a:t>th</a:t>
                </a:r>
                <a:r>
                  <a:rPr lang="en-US" dirty="0"/>
                  <a:t> element ,which is 6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50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dirty="0"/>
                  <a:t>*(11+1)=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50</m:t>
                        </m:r>
                      </m:sub>
                    </m:sSub>
                  </m:oMath>
                </a14:m>
                <a:r>
                  <a:rPr lang="en-US" dirty="0"/>
                  <a:t> is the 6</a:t>
                </a:r>
                <a:r>
                  <a:rPr lang="en-US" baseline="30000" dirty="0"/>
                  <a:t>th</a:t>
                </a:r>
                <a:r>
                  <a:rPr lang="en-US" dirty="0"/>
                  <a:t> element ,which is 5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C975870-1ECC-401D-8344-5EE7CBB99EE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421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BBFF7F-AB30-41D2-A73D-B686700C56B4}"/>
              </a:ext>
            </a:extLst>
          </p:cNvPr>
          <p:cNvSpPr txBox="1"/>
          <p:nvPr/>
        </p:nvSpPr>
        <p:spPr>
          <a:xfrm>
            <a:off x="360218" y="443345"/>
            <a:ext cx="1143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Formulas for Group Data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DA14FBAA-3C88-4777-B531-5BC3C981B65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/>
                  <a:t>Quartiles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den>
                    </m:f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den>
                    </m:f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Deciles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, </m:t>
                        </m:r>
                      </m:sub>
                    </m:sSub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</a:rPr>
                      <m:t>, ……..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𝟗</m:t>
                        </m:r>
                      </m:sub>
                    </m:sSub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den>
                    </m:f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𝟗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den>
                    </m:f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9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DA14FBAA-3C88-4777-B531-5BC3C981B65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4988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8C852-B3B5-4657-9D40-FD58D1D57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BD91702-3BC1-4F35-8743-2E1B74EA630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Percentiles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</a:rPr>
                      <m:t>, ……..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𝟗𝟗</m:t>
                        </m:r>
                      </m:sub>
                    </m:sSub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den>
                    </m:f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100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𝟗𝟗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den>
                    </m:f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99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100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</m:oMath>
                </a14:m>
                <a:endParaRPr lang="en-US" dirty="0"/>
              </a:p>
              <a:p>
                <a:r>
                  <a:rPr lang="en-US" b="1" dirty="0"/>
                  <a:t> 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BD91702-3BC1-4F35-8743-2E1B74EA630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3358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B3C234A-0071-462C-A8E0-D9F2D041214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𝑙𝑜𝑤𝑒𝑟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𝑐𝑙𝑎𝑠𝑠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𝑏𝑜𝑢𝑛𝑑𝑎𝑟𝑦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𝑄𝑢𝑎𝑟𝑡𝑖𝑙𝑒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𝐷𝑒𝑐𝑖𝑙𝑒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𝑝𝑒𝑟𝑐𝑒𝑛𝑡𝑖𝑙𝑒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𝑐𝑙𝑎𝑠𝑠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𝑐𝑙𝑎𝑠𝑠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𝑐𝑜𝑟𝑟𝑒𝑠𝑝𝑜𝑛𝑑𝑖𝑛𝑔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𝑐𝑢𝑚𝑢𝑙𝑎𝑡𝑖𝑣𝑒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𝑓𝑟𝑒𝑞𝑢𝑒𝑛𝑐𝑦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𝑖𝑛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𝑤h𝑖𝑐h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𝑙𝑖𝑒𝑠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𝑐𝑙𝑎𝑠𝑠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𝑖𝑛𝑡𝑒𝑟𝑣𝑎𝑙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𝑠𝑖𝑧𝑒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𝑜𝑓𝑄𝑢𝑎𝑟𝑡𝑖𝑙𝑒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𝐷𝑒𝑐𝑖𝑙𝑒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𝑝𝑒𝑟𝑐𝑒𝑛𝑡𝑖𝑙𝑒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𝑐𝑙𝑎𝑠𝑠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𝑓𝑟𝑒𝑞𝑢𝑒𝑛𝑐𝑦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𝑡h𝑒𝑄𝑢𝑎𝑟𝑡𝑖𝑙𝑒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𝐷𝑒𝑐𝑖𝑙𝑒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𝑝𝑒𝑟𝑐𝑒𝑛𝑡𝑖𝑙𝑒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𝑐𝑙𝑎𝑠𝑠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𝑡𝑜𝑡𝑎𝑙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𝑓𝑟𝑒𝑞𝑢𝑒𝑛𝑐𝑦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𝑐𝑢𝑚𝑢𝑙𝑎𝑡𝑖𝑣𝑒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𝑓𝑟𝑒𝑞𝑢𝑒𝑛𝑐𝑦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𝑙𝑜𝑤𝑒𝑟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𝑡h𝑎𝑛𝑄𝑢𝑎𝑟𝑡𝑖𝑙𝑒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𝐷𝑒𝑐𝑖𝑙𝑒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𝑝𝑒𝑟𝑐𝑒𝑛𝑡𝑖𝑙𝑒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𝑐𝑙𝑎𝑠𝑠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r>
                  <a:rPr lang="en-US" b="1" dirty="0"/>
                  <a:t> 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B3C234A-0071-462C-A8E0-D9F2D041214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48946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B3150-822E-4BE4-9C8A-52B48B598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for Groupe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DDAAA-EC98-44D7-B507-2AE58DAFE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</a:t>
            </a:r>
            <a:r>
              <a:rPr lang="en-US" dirty="0"/>
              <a:t>Q1,D5 and P40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distribution of examination marks given below: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No. of students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30-39                                       8          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40-49                                      87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50-59                                     190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60-69                                     304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70-79                                     211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80-89                                      85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90-99                                     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459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2EB2354-2CCB-456B-ADC7-A2F4FC6CD6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7855280"/>
              </p:ext>
            </p:extLst>
          </p:nvPr>
        </p:nvGraphicFramePr>
        <p:xfrm>
          <a:off x="569843" y="1825625"/>
          <a:ext cx="9412036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178">
                  <a:extLst>
                    <a:ext uri="{9D8B030D-6E8A-4147-A177-3AD203B41FA5}">
                      <a16:colId xmlns:a16="http://schemas.microsoft.com/office/drawing/2014/main" val="237233953"/>
                    </a:ext>
                  </a:extLst>
                </a:gridCol>
                <a:gridCol w="2872278">
                  <a:extLst>
                    <a:ext uri="{9D8B030D-6E8A-4147-A177-3AD203B41FA5}">
                      <a16:colId xmlns:a16="http://schemas.microsoft.com/office/drawing/2014/main" val="1403873317"/>
                    </a:ext>
                  </a:extLst>
                </a:gridCol>
                <a:gridCol w="2891790">
                  <a:extLst>
                    <a:ext uri="{9D8B030D-6E8A-4147-A177-3AD203B41FA5}">
                      <a16:colId xmlns:a16="http://schemas.microsoft.com/office/drawing/2014/main" val="2275680886"/>
                    </a:ext>
                  </a:extLst>
                </a:gridCol>
                <a:gridCol w="2891790">
                  <a:extLst>
                    <a:ext uri="{9D8B030D-6E8A-4147-A177-3AD203B41FA5}">
                      <a16:colId xmlns:a16="http://schemas.microsoft.com/office/drawing/2014/main" val="27270302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Marks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Class  </a:t>
                      </a:r>
                      <a:r>
                        <a:rPr lang="en-US" dirty="0" err="1"/>
                        <a:t>boundries</a:t>
                      </a:r>
                      <a:endParaRPr lang="en-US" dirty="0"/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Frequency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Cumulative frequency</a:t>
                      </a:r>
                    </a:p>
                  </a:txBody>
                  <a:tcPr marL="100584" marR="100584"/>
                </a:tc>
                <a:extLst>
                  <a:ext uri="{0D108BD9-81ED-4DB2-BD59-A6C34878D82A}">
                    <a16:rowId xmlns:a16="http://schemas.microsoft.com/office/drawing/2014/main" val="1249206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30-39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29.5-39.5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 marL="100584" marR="100584"/>
                </a:tc>
                <a:extLst>
                  <a:ext uri="{0D108BD9-81ED-4DB2-BD59-A6C34878D82A}">
                    <a16:rowId xmlns:a16="http://schemas.microsoft.com/office/drawing/2014/main" val="551826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40-49</a:t>
                      </a:r>
                    </a:p>
                    <a:p>
                      <a:r>
                        <a:rPr lang="en-US" dirty="0"/>
                        <a:t>50-59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39.5-49.5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49.5-59.5</a:t>
                      </a:r>
                    </a:p>
                    <a:p>
                      <a:endParaRPr lang="en-US" dirty="0"/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87</a:t>
                      </a:r>
                    </a:p>
                    <a:p>
                      <a:r>
                        <a:rPr lang="en-US" dirty="0"/>
                        <a:t>190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8+87=95</a:t>
                      </a:r>
                    </a:p>
                    <a:p>
                      <a:r>
                        <a:rPr lang="en-US" dirty="0"/>
                        <a:t>95+190=285</a:t>
                      </a:r>
                    </a:p>
                  </a:txBody>
                  <a:tcPr marL="100584" marR="100584"/>
                </a:tc>
                <a:extLst>
                  <a:ext uri="{0D108BD9-81ED-4DB2-BD59-A6C34878D82A}">
                    <a16:rowId xmlns:a16="http://schemas.microsoft.com/office/drawing/2014/main" val="3025009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60-69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59.5-69.5</a:t>
                      </a:r>
                    </a:p>
                    <a:p>
                      <a:endParaRPr lang="en-US" dirty="0"/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304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285+304=589</a:t>
                      </a:r>
                    </a:p>
                  </a:txBody>
                  <a:tcPr marL="100584" marR="100584"/>
                </a:tc>
                <a:extLst>
                  <a:ext uri="{0D108BD9-81ED-4DB2-BD59-A6C34878D82A}">
                    <a16:rowId xmlns:a16="http://schemas.microsoft.com/office/drawing/2014/main" val="2622659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70-79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69.5-79.5</a:t>
                      </a:r>
                    </a:p>
                    <a:p>
                      <a:endParaRPr lang="en-US" dirty="0"/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211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589+211=800</a:t>
                      </a:r>
                    </a:p>
                  </a:txBody>
                  <a:tcPr marL="100584" marR="100584"/>
                </a:tc>
                <a:extLst>
                  <a:ext uri="{0D108BD9-81ED-4DB2-BD59-A6C34878D82A}">
                    <a16:rowId xmlns:a16="http://schemas.microsoft.com/office/drawing/2014/main" val="4203085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80-89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79.5-89.5</a:t>
                      </a:r>
                    </a:p>
                    <a:p>
                      <a:endParaRPr lang="en-US" dirty="0"/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85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800+85=885</a:t>
                      </a:r>
                    </a:p>
                  </a:txBody>
                  <a:tcPr marL="100584" marR="100584"/>
                </a:tc>
                <a:extLst>
                  <a:ext uri="{0D108BD9-81ED-4DB2-BD59-A6C34878D82A}">
                    <a16:rowId xmlns:a16="http://schemas.microsoft.com/office/drawing/2014/main" val="2247155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90-99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Total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89.5-99.5</a:t>
                      </a:r>
                    </a:p>
                    <a:p>
                      <a:endParaRPr lang="en-US" dirty="0"/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15</a:t>
                      </a:r>
                    </a:p>
                    <a:p>
                      <a:endParaRPr lang="en-US" u="sng" dirty="0"/>
                    </a:p>
                    <a:p>
                      <a:r>
                        <a:rPr lang="en-US" u="sng" dirty="0"/>
                        <a:t>900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885+15=900</a:t>
                      </a:r>
                    </a:p>
                  </a:txBody>
                  <a:tcPr marL="100584" marR="100584"/>
                </a:tc>
                <a:extLst>
                  <a:ext uri="{0D108BD9-81ED-4DB2-BD59-A6C34878D82A}">
                    <a16:rowId xmlns:a16="http://schemas.microsoft.com/office/drawing/2014/main" val="217524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73563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A03ED-C855-4B1C-A95E-40CE6863A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C48E064-0B88-40EA-BFFA-3F08F19C976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den>
                    </m:f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Q1 class=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900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=225</a:t>
                </a:r>
              </a:p>
              <a:p>
                <a:pPr marL="0" indent="0">
                  <a:buNone/>
                </a:pPr>
                <a:r>
                  <a:rPr lang="en-US" dirty="0" err="1"/>
                  <a:t>lb</a:t>
                </a:r>
                <a:r>
                  <a:rPr lang="en-US" dirty="0"/>
                  <a:t>= 49.5, h= 10,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=225, C= 95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49.5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190</m:t>
                        </m:r>
                      </m:den>
                    </m:f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225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95</m:t>
                        </m:r>
                      </m:e>
                    </m:d>
                  </m:oMath>
                </a14:m>
                <a:r>
                  <a:rPr lang="en-US" dirty="0"/>
                  <a:t>=49.5+6.84=56.34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C48E064-0B88-40EA-BFFA-3F08F19C976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27867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63808-9F04-46FF-BDDD-BEB8E33F4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864A328-68FA-4CED-B19B-01163971C49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den>
                    </m:f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D4 class=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900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4500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=45</m:t>
                    </m:r>
                  </m:oMath>
                </a14:m>
                <a:r>
                  <a:rPr lang="en-US" dirty="0"/>
                  <a:t>0</a:t>
                </a:r>
              </a:p>
              <a:p>
                <a:pPr marL="0" indent="0">
                  <a:buNone/>
                </a:pPr>
                <a:r>
                  <a:rPr lang="en-US" dirty="0"/>
                  <a:t>L= 59.5, h= 10,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dirty="0"/>
                  <a:t>=450, f=304,C= 285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9.5+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304</m:t>
                        </m:r>
                      </m:den>
                    </m:f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450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285</m:t>
                        </m:r>
                      </m:e>
                    </m:d>
                  </m:oMath>
                </a14:m>
                <a:r>
                  <a:rPr lang="en-US" dirty="0"/>
                  <a:t>=59.5+5.43=64.93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864A328-68FA-4CED-B19B-01163971C49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7478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6E86C-1752-488A-AF11-3596D3BEF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3D9E5-9006-46E5-9FA1-3A6AA50F0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Quartiles: The three values which divides the data into four equal parts, are called the Quartiles. These values are denoted by Q1,Q2 and Q3.</a:t>
            </a:r>
          </a:p>
          <a:p>
            <a:r>
              <a:rPr lang="en-US" dirty="0"/>
              <a:t>Deciles: The nine values which divides the data into 10 equal parts, are called Deciles. These values are denoted by D1,D2,…D9.</a:t>
            </a:r>
          </a:p>
          <a:p>
            <a:r>
              <a:rPr lang="en-US" dirty="0"/>
              <a:t>Percentiles: The ninety nine values dividing the data into one hundred equal parts, are called Percentile. These values are denoted by P1,P2…..P99.</a:t>
            </a:r>
          </a:p>
        </p:txBody>
      </p:sp>
    </p:spTree>
    <p:extLst>
      <p:ext uri="{BB962C8B-B14F-4D97-AF65-F5344CB8AC3E}">
        <p14:creationId xmlns:p14="http://schemas.microsoft.com/office/powerpoint/2010/main" val="6593761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08BAE-1388-4E7A-A266-2DCE74C0E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DDB72B2-8001-48C1-9DD6-65220DB2987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𝟒𝟎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den>
                    </m:f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10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P4 class=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4(900)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3600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dirty="0"/>
                  <a:t>=36</a:t>
                </a:r>
              </a:p>
              <a:p>
                <a:pPr marL="0" indent="0">
                  <a:buNone/>
                </a:pPr>
                <a:r>
                  <a:rPr lang="en-US" dirty="0"/>
                  <a:t>L= 39.5, h= 10,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dirty="0"/>
                  <a:t>=36, f=87,C= 8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𝟒𝟎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9.5+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87</m:t>
                        </m:r>
                      </m:den>
                    </m:f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36−8</m:t>
                        </m:r>
                      </m:e>
                    </m:d>
                  </m:oMath>
                </a14:m>
                <a:r>
                  <a:rPr lang="en-US" dirty="0"/>
                  <a:t>=39.5+3.218=42.72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DDB72B2-8001-48C1-9DD6-65220DB298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12004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EF04D-71C5-4D7A-9CA4-1423312C6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52CA8-AFCB-429D-8D10-77353DC1F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Question #1:Find the median,Q1,D4 and P2 for the given data 34, 50,72,80,92,99, 51,60,65,32,20, 43,49, 60,22,39,81.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273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E115F-76F0-4A29-8517-1F51BCB37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6C85B-2BB0-4C34-9A3B-3513590FE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Q2,Q3,D6,P75 of the following data.</a:t>
            </a:r>
          </a:p>
          <a:p>
            <a:pPr marL="0" indent="0">
              <a:buNone/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Hourly wages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No. of persons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30-39                                          5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40-49                                          9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50-59                                          8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60-69                                         16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70-79                                          8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80-89                                         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96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510F9509-031E-4EA5-87A7-358A0ED90C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981200"/>
            <a:ext cx="8915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20000"/>
              </a:spcBef>
            </a:pPr>
            <a:r>
              <a:rPr lang="en-US" altLang="en-US" sz="4800" dirty="0">
                <a:latin typeface="Arial" panose="020B0604020202020204" pitchFamily="34" charset="0"/>
              </a:rPr>
              <a:t>Q</a:t>
            </a:r>
            <a:r>
              <a:rPr lang="en-US" altLang="en-US" sz="4000" baseline="-25000" dirty="0">
                <a:latin typeface="Arial" panose="020B0604020202020204" pitchFamily="34" charset="0"/>
              </a:rPr>
              <a:t>1</a:t>
            </a:r>
            <a:r>
              <a:rPr lang="en-US" altLang="en-US" sz="4800" dirty="0">
                <a:latin typeface="Arial" panose="020B0604020202020204" pitchFamily="34" charset="0"/>
              </a:rPr>
              <a:t>,  Q</a:t>
            </a:r>
            <a:r>
              <a:rPr lang="en-US" altLang="en-US" sz="4000" baseline="-25000" dirty="0">
                <a:latin typeface="Arial" panose="020B0604020202020204" pitchFamily="34" charset="0"/>
              </a:rPr>
              <a:t>2</a:t>
            </a:r>
            <a:r>
              <a:rPr lang="en-US" altLang="en-US" sz="4800" dirty="0">
                <a:latin typeface="Arial" panose="020B0604020202020204" pitchFamily="34" charset="0"/>
              </a:rPr>
              <a:t>,  Q</a:t>
            </a:r>
            <a:r>
              <a:rPr lang="en-US" altLang="en-US" sz="4000" baseline="-25000" dirty="0">
                <a:latin typeface="Arial" panose="020B0604020202020204" pitchFamily="34" charset="0"/>
              </a:rPr>
              <a:t>3</a:t>
            </a:r>
            <a:r>
              <a:rPr lang="en-US" altLang="en-US" sz="4800" dirty="0">
                <a:latin typeface="Arial" panose="020B0604020202020204" pitchFamily="34" charset="0"/>
              </a:rPr>
              <a:t>  </a:t>
            </a:r>
            <a:endParaRPr lang="en-US" altLang="en-US" sz="3200" dirty="0"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20000"/>
              </a:spcBef>
            </a:pPr>
            <a:r>
              <a:rPr lang="en-US" altLang="en-US" sz="3200" dirty="0">
                <a:latin typeface="Arial" panose="020B0604020202020204" pitchFamily="34" charset="0"/>
              </a:rPr>
              <a:t>divides data into four equal parts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F7D91502-36E2-486E-82F7-52EBD54A51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2650" y="2095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>
              <a:lnSpc>
                <a:spcPct val="100000"/>
              </a:lnSpc>
            </a:pPr>
            <a:r>
              <a:rPr lang="en-US" altLang="en-US" sz="6600" b="1">
                <a:solidFill>
                  <a:srgbClr val="00279F"/>
                </a:solidFill>
              </a:rPr>
              <a:t>Quartiles</a:t>
            </a:r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D243E84E-8C1B-4289-984E-2B613F2D0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8775" y="4700588"/>
            <a:ext cx="2516188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Line 5">
            <a:extLst>
              <a:ext uri="{FF2B5EF4-FFF2-40B4-BE49-F238E27FC236}">
                <a16:creationId xmlns:a16="http://schemas.microsoft.com/office/drawing/2014/main" id="{2AB103F5-D65E-41FC-BE36-715E6B8E69C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076700"/>
            <a:ext cx="3562350" cy="0"/>
          </a:xfrm>
          <a:prstGeom prst="line">
            <a:avLst/>
          </a:prstGeom>
          <a:noFill/>
          <a:ln w="25400">
            <a:solidFill>
              <a:srgbClr val="114FFB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Line 6">
            <a:extLst>
              <a:ext uri="{FF2B5EF4-FFF2-40B4-BE49-F238E27FC236}">
                <a16:creationId xmlns:a16="http://schemas.microsoft.com/office/drawing/2014/main" id="{63D281FE-9777-43C4-8CE9-4FAD1FC9A9B6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867150"/>
            <a:ext cx="0" cy="400050"/>
          </a:xfrm>
          <a:prstGeom prst="line">
            <a:avLst/>
          </a:prstGeom>
          <a:noFill/>
          <a:ln w="25400">
            <a:solidFill>
              <a:srgbClr val="114FFB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Line 7">
            <a:extLst>
              <a:ext uri="{FF2B5EF4-FFF2-40B4-BE49-F238E27FC236}">
                <a16:creationId xmlns:a16="http://schemas.microsoft.com/office/drawing/2014/main" id="{C79D7B89-02A9-449F-A40F-22A7A8405586}"/>
              </a:ext>
            </a:extLst>
          </p:cNvPr>
          <p:cNvSpPr>
            <a:spLocks noChangeShapeType="1"/>
          </p:cNvSpPr>
          <p:nvPr/>
        </p:nvSpPr>
        <p:spPr bwMode="auto">
          <a:xfrm>
            <a:off x="4914900" y="3886200"/>
            <a:ext cx="0" cy="400050"/>
          </a:xfrm>
          <a:prstGeom prst="line">
            <a:avLst/>
          </a:prstGeom>
          <a:noFill/>
          <a:ln w="25400">
            <a:solidFill>
              <a:srgbClr val="114FFB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Line 8">
            <a:extLst>
              <a:ext uri="{FF2B5EF4-FFF2-40B4-BE49-F238E27FC236}">
                <a16:creationId xmlns:a16="http://schemas.microsoft.com/office/drawing/2014/main" id="{165F4A50-E9FB-4A58-A6C1-B776D3C2A7B6}"/>
              </a:ext>
            </a:extLst>
          </p:cNvPr>
          <p:cNvSpPr>
            <a:spLocks noChangeShapeType="1"/>
          </p:cNvSpPr>
          <p:nvPr/>
        </p:nvSpPr>
        <p:spPr bwMode="auto">
          <a:xfrm>
            <a:off x="5829300" y="3886200"/>
            <a:ext cx="0" cy="400050"/>
          </a:xfrm>
          <a:prstGeom prst="line">
            <a:avLst/>
          </a:prstGeom>
          <a:noFill/>
          <a:ln w="25400">
            <a:solidFill>
              <a:srgbClr val="114FFB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Line 9">
            <a:extLst>
              <a:ext uri="{FF2B5EF4-FFF2-40B4-BE49-F238E27FC236}">
                <a16:creationId xmlns:a16="http://schemas.microsoft.com/office/drawing/2014/main" id="{610E67E5-73A2-46DE-A78C-45BD624F573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43700" y="3886200"/>
            <a:ext cx="0" cy="400050"/>
          </a:xfrm>
          <a:prstGeom prst="line">
            <a:avLst/>
          </a:prstGeom>
          <a:noFill/>
          <a:ln w="25400">
            <a:solidFill>
              <a:srgbClr val="114FFB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>
            <a:extLst>
              <a:ext uri="{FF2B5EF4-FFF2-40B4-BE49-F238E27FC236}">
                <a16:creationId xmlns:a16="http://schemas.microsoft.com/office/drawing/2014/main" id="{05C38426-996F-4615-B629-2D1DC45CD14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00950" y="3886200"/>
            <a:ext cx="0" cy="400050"/>
          </a:xfrm>
          <a:prstGeom prst="line">
            <a:avLst/>
          </a:prstGeom>
          <a:noFill/>
          <a:ln w="25400">
            <a:solidFill>
              <a:srgbClr val="114FFB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Rectangle 11">
            <a:extLst>
              <a:ext uri="{FF2B5EF4-FFF2-40B4-BE49-F238E27FC236}">
                <a16:creationId xmlns:a16="http://schemas.microsoft.com/office/drawing/2014/main" id="{3AE1F71E-A93E-4A14-8050-8B2FCEA8A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7976" y="3603626"/>
            <a:ext cx="72135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sz="2400" b="1" dirty="0">
                <a:solidFill>
                  <a:schemeClr val="tx2"/>
                </a:solidFill>
              </a:rPr>
              <a:t>25%</a:t>
            </a:r>
          </a:p>
        </p:txBody>
      </p:sp>
      <p:sp>
        <p:nvSpPr>
          <p:cNvPr id="26636" name="Rectangle 12">
            <a:extLst>
              <a:ext uri="{FF2B5EF4-FFF2-40B4-BE49-F238E27FC236}">
                <a16:creationId xmlns:a16="http://schemas.microsoft.com/office/drawing/2014/main" id="{1C0678CC-A008-44C8-9BAB-0318DE714E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1426" y="3622676"/>
            <a:ext cx="72135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sz="2400" b="1">
                <a:solidFill>
                  <a:schemeClr val="tx2"/>
                </a:solidFill>
              </a:rPr>
              <a:t>25%</a:t>
            </a:r>
          </a:p>
        </p:txBody>
      </p:sp>
      <p:sp>
        <p:nvSpPr>
          <p:cNvPr id="26637" name="Rectangle 13">
            <a:extLst>
              <a:ext uri="{FF2B5EF4-FFF2-40B4-BE49-F238E27FC236}">
                <a16:creationId xmlns:a16="http://schemas.microsoft.com/office/drawing/2014/main" id="{A157A4AC-8694-4750-977A-4EF8252B5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4876" y="3622676"/>
            <a:ext cx="72135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sz="2400" b="1">
                <a:solidFill>
                  <a:schemeClr val="tx2"/>
                </a:solidFill>
              </a:rPr>
              <a:t>25%</a:t>
            </a:r>
          </a:p>
        </p:txBody>
      </p:sp>
      <p:sp>
        <p:nvSpPr>
          <p:cNvPr id="26638" name="Rectangle 14">
            <a:extLst>
              <a:ext uri="{FF2B5EF4-FFF2-40B4-BE49-F238E27FC236}">
                <a16:creationId xmlns:a16="http://schemas.microsoft.com/office/drawing/2014/main" id="{5295885B-73B4-4883-93FD-28FF02C64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3076" y="3641726"/>
            <a:ext cx="72135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sz="2400" b="1">
                <a:solidFill>
                  <a:schemeClr val="tx2"/>
                </a:solidFill>
              </a:rPr>
              <a:t>25%</a:t>
            </a:r>
          </a:p>
        </p:txBody>
      </p:sp>
      <p:sp>
        <p:nvSpPr>
          <p:cNvPr id="26639" name="Rectangle 15">
            <a:extLst>
              <a:ext uri="{FF2B5EF4-FFF2-40B4-BE49-F238E27FC236}">
                <a16:creationId xmlns:a16="http://schemas.microsoft.com/office/drawing/2014/main" id="{6F6C9406-ADE9-4854-B785-7F6D51FD51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4139" y="4224339"/>
            <a:ext cx="772647" cy="831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en-US" sz="4800" dirty="0"/>
              <a:t>Q</a:t>
            </a:r>
            <a:r>
              <a:rPr lang="en-US" altLang="en-US" sz="4000" baseline="-25000" dirty="0"/>
              <a:t>3</a:t>
            </a:r>
          </a:p>
        </p:txBody>
      </p:sp>
      <p:sp>
        <p:nvSpPr>
          <p:cNvPr id="26640" name="Rectangle 16">
            <a:extLst>
              <a:ext uri="{FF2B5EF4-FFF2-40B4-BE49-F238E27FC236}">
                <a16:creationId xmlns:a16="http://schemas.microsoft.com/office/drawing/2014/main" id="{D3D3FBF9-4E60-4FBB-8684-ED4EDDC764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739" y="4224339"/>
            <a:ext cx="772647" cy="831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en-US" sz="4800" dirty="0"/>
              <a:t>Q</a:t>
            </a:r>
            <a:r>
              <a:rPr lang="en-US" altLang="en-US" sz="4000" baseline="-25000" dirty="0"/>
              <a:t>2</a:t>
            </a:r>
          </a:p>
        </p:txBody>
      </p:sp>
      <p:sp>
        <p:nvSpPr>
          <p:cNvPr id="26641" name="Rectangle 17">
            <a:extLst>
              <a:ext uri="{FF2B5EF4-FFF2-40B4-BE49-F238E27FC236}">
                <a16:creationId xmlns:a16="http://schemas.microsoft.com/office/drawing/2014/main" id="{AABB296F-369A-463E-A12F-331380EB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5339" y="4224339"/>
            <a:ext cx="772647" cy="831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en-US" sz="4800" dirty="0"/>
              <a:t>Q</a:t>
            </a:r>
            <a:r>
              <a:rPr lang="en-US" altLang="en-US" sz="4000" baseline="-25000" dirty="0"/>
              <a:t>1</a:t>
            </a: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80999D72-BFBC-46C2-954C-46CAC8FBA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354138"/>
            <a:ext cx="8915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600" b="1" dirty="0">
                <a:latin typeface="Arial" panose="020B0604020202020204" pitchFamily="34" charset="0"/>
              </a:rPr>
              <a:t>Decile Divides data into ten equal parts</a:t>
            </a:r>
          </a:p>
          <a:p>
            <a:pPr algn="ctr">
              <a:lnSpc>
                <a:spcPct val="100000"/>
              </a:lnSpc>
              <a:spcBef>
                <a:spcPct val="20000"/>
              </a:spcBef>
            </a:pPr>
            <a:r>
              <a:rPr lang="en-US" altLang="en-US" sz="3600" b="1" dirty="0">
                <a:latin typeface="Arial" panose="020B0604020202020204" pitchFamily="34" charset="0"/>
              </a:rPr>
              <a:t>It is denoted by D</a:t>
            </a:r>
            <a:r>
              <a:rPr lang="en-US" altLang="en-US" sz="3600" b="1" baseline="-25000" dirty="0">
                <a:latin typeface="Arial" panose="020B0604020202020204" pitchFamily="34" charset="0"/>
              </a:rPr>
              <a:t>1</a:t>
            </a:r>
            <a:r>
              <a:rPr lang="en-US" altLang="en-US" sz="3600" b="1" dirty="0">
                <a:latin typeface="Arial" panose="020B0604020202020204" pitchFamily="34" charset="0"/>
              </a:rPr>
              <a:t>, D</a:t>
            </a:r>
            <a:r>
              <a:rPr lang="en-US" altLang="en-US" sz="3600" b="1" baseline="-25000" dirty="0">
                <a:latin typeface="Arial" panose="020B0604020202020204" pitchFamily="34" charset="0"/>
              </a:rPr>
              <a:t>2</a:t>
            </a:r>
            <a:r>
              <a:rPr lang="en-US" altLang="en-US" sz="3600" b="1" dirty="0">
                <a:latin typeface="Arial" panose="020B0604020202020204" pitchFamily="34" charset="0"/>
              </a:rPr>
              <a:t>, D</a:t>
            </a:r>
            <a:r>
              <a:rPr lang="en-US" altLang="en-US" sz="3600" b="1" baseline="-25000" dirty="0">
                <a:latin typeface="Arial" panose="020B0604020202020204" pitchFamily="34" charset="0"/>
              </a:rPr>
              <a:t>3</a:t>
            </a:r>
            <a:r>
              <a:rPr lang="en-US" altLang="en-US" sz="3600" b="1" dirty="0">
                <a:latin typeface="Arial" panose="020B0604020202020204" pitchFamily="34" charset="0"/>
              </a:rPr>
              <a:t>, D</a:t>
            </a:r>
            <a:r>
              <a:rPr lang="en-US" altLang="en-US" sz="3600" b="1" baseline="-25000" dirty="0">
                <a:latin typeface="Arial" panose="020B0604020202020204" pitchFamily="34" charset="0"/>
              </a:rPr>
              <a:t>4</a:t>
            </a:r>
            <a:r>
              <a:rPr lang="en-US" altLang="en-US" sz="3600" b="1" dirty="0">
                <a:latin typeface="Arial" panose="020B0604020202020204" pitchFamily="34" charset="0"/>
              </a:rPr>
              <a:t>, D</a:t>
            </a:r>
            <a:r>
              <a:rPr lang="en-US" altLang="en-US" sz="3600" b="1" baseline="-25000" dirty="0">
                <a:latin typeface="Arial" panose="020B0604020202020204" pitchFamily="34" charset="0"/>
              </a:rPr>
              <a:t>5</a:t>
            </a:r>
            <a:r>
              <a:rPr lang="en-US" altLang="en-US" sz="3600" b="1" dirty="0">
                <a:latin typeface="Arial" panose="020B0604020202020204" pitchFamily="34" charset="0"/>
              </a:rPr>
              <a:t>, D</a:t>
            </a:r>
            <a:r>
              <a:rPr lang="en-US" altLang="en-US" sz="3600" b="1" baseline="-25000" dirty="0">
                <a:latin typeface="Arial" panose="020B0604020202020204" pitchFamily="34" charset="0"/>
              </a:rPr>
              <a:t>6</a:t>
            </a:r>
            <a:r>
              <a:rPr lang="en-US" altLang="en-US" sz="3600" b="1" dirty="0">
                <a:latin typeface="Arial" panose="020B0604020202020204" pitchFamily="34" charset="0"/>
              </a:rPr>
              <a:t>, D</a:t>
            </a:r>
            <a:r>
              <a:rPr lang="en-US" altLang="en-US" sz="3600" b="1" baseline="-25000" dirty="0">
                <a:latin typeface="Arial" panose="020B0604020202020204" pitchFamily="34" charset="0"/>
              </a:rPr>
              <a:t>7</a:t>
            </a:r>
            <a:r>
              <a:rPr lang="en-US" altLang="en-US" sz="3600" b="1" dirty="0">
                <a:latin typeface="Arial" panose="020B0604020202020204" pitchFamily="34" charset="0"/>
              </a:rPr>
              <a:t>, D</a:t>
            </a:r>
            <a:r>
              <a:rPr lang="en-US" altLang="en-US" sz="3600" b="1" baseline="-25000" dirty="0">
                <a:latin typeface="Arial" panose="020B0604020202020204" pitchFamily="34" charset="0"/>
              </a:rPr>
              <a:t>8</a:t>
            </a:r>
            <a:r>
              <a:rPr lang="en-US" altLang="en-US" sz="3600" b="1" dirty="0">
                <a:latin typeface="Arial" panose="020B0604020202020204" pitchFamily="34" charset="0"/>
              </a:rPr>
              <a:t>, D</a:t>
            </a:r>
            <a:r>
              <a:rPr lang="en-US" altLang="en-US" sz="3600" b="1" baseline="-25000" dirty="0">
                <a:latin typeface="Arial" panose="020B0604020202020204" pitchFamily="34" charset="0"/>
              </a:rPr>
              <a:t>9</a:t>
            </a:r>
          </a:p>
          <a:p>
            <a:pPr algn="ctr">
              <a:lnSpc>
                <a:spcPct val="100000"/>
              </a:lnSpc>
              <a:spcBef>
                <a:spcPct val="20000"/>
              </a:spcBef>
            </a:pPr>
            <a:endParaRPr lang="en-US" altLang="en-US" sz="3600" b="1" baseline="-25000" dirty="0"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20000"/>
              </a:spcBef>
            </a:pPr>
            <a:endParaRPr lang="en-US" altLang="en-US" sz="3600" b="1" dirty="0"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20000"/>
              </a:spcBef>
            </a:pPr>
            <a:endParaRPr lang="en-US" altLang="en-US" sz="3600" b="1" dirty="0"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20000"/>
              </a:spcBef>
            </a:pPr>
            <a:endParaRPr lang="en-US" altLang="en-US" sz="3600" b="1" dirty="0"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20000"/>
              </a:spcBef>
            </a:pPr>
            <a:endParaRPr lang="en-US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18DEBE68-D1A7-4150-9622-9C36F8B4B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1850" y="7302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>
              <a:lnSpc>
                <a:spcPct val="100000"/>
              </a:lnSpc>
            </a:pPr>
            <a:r>
              <a:rPr lang="en-US" altLang="en-US" sz="6600" b="1">
                <a:solidFill>
                  <a:srgbClr val="00279F"/>
                </a:solidFill>
                <a:latin typeface="Arial Black" panose="020B0A04020102020204" pitchFamily="34" charset="0"/>
              </a:rPr>
              <a:t>Deciles</a:t>
            </a:r>
          </a:p>
        </p:txBody>
      </p:sp>
      <p:grpSp>
        <p:nvGrpSpPr>
          <p:cNvPr id="30745" name="Group 25">
            <a:extLst>
              <a:ext uri="{FF2B5EF4-FFF2-40B4-BE49-F238E27FC236}">
                <a16:creationId xmlns:a16="http://schemas.microsoft.com/office/drawing/2014/main" id="{D4E8438C-EFDB-4677-8A3C-1CD94D9E30E5}"/>
              </a:ext>
            </a:extLst>
          </p:cNvPr>
          <p:cNvGrpSpPr>
            <a:grpSpLocks/>
          </p:cNvGrpSpPr>
          <p:nvPr/>
        </p:nvGrpSpPr>
        <p:grpSpPr bwMode="auto">
          <a:xfrm>
            <a:off x="2617787" y="4306955"/>
            <a:ext cx="6727825" cy="1616765"/>
            <a:chOff x="825" y="2629"/>
            <a:chExt cx="4238" cy="796"/>
          </a:xfrm>
        </p:grpSpPr>
        <p:sp>
          <p:nvSpPr>
            <p:cNvPr id="30724" name="Rectangle 4">
              <a:extLst>
                <a:ext uri="{FF2B5EF4-FFF2-40B4-BE49-F238E27FC236}">
                  <a16:creationId xmlns:a16="http://schemas.microsoft.com/office/drawing/2014/main" id="{B6B25AC1-71C1-4D6D-BB15-EBE101A3F1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" y="2639"/>
              <a:ext cx="37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altLang="en-US" b="1">
                  <a:solidFill>
                    <a:schemeClr val="tx2"/>
                  </a:solidFill>
                </a:rPr>
                <a:t>10%</a:t>
              </a:r>
            </a:p>
          </p:txBody>
        </p:sp>
        <p:sp>
          <p:nvSpPr>
            <p:cNvPr id="30725" name="Rectangle 5">
              <a:extLst>
                <a:ext uri="{FF2B5EF4-FFF2-40B4-BE49-F238E27FC236}">
                  <a16:creationId xmlns:a16="http://schemas.microsoft.com/office/drawing/2014/main" id="{54099046-60D5-4566-8EC2-22D07ECF6F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5" y="2847"/>
              <a:ext cx="417" cy="8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6" name="Rectangle 6">
              <a:extLst>
                <a:ext uri="{FF2B5EF4-FFF2-40B4-BE49-F238E27FC236}">
                  <a16:creationId xmlns:a16="http://schemas.microsoft.com/office/drawing/2014/main" id="{842E00AD-B127-4834-985F-4034C073B2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0" y="2847"/>
              <a:ext cx="417" cy="8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7" name="Rectangle 7">
              <a:extLst>
                <a:ext uri="{FF2B5EF4-FFF2-40B4-BE49-F238E27FC236}">
                  <a16:creationId xmlns:a16="http://schemas.microsoft.com/office/drawing/2014/main" id="{9D1E4BFC-64A3-4A53-9799-9D24C2DD9F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5" y="2847"/>
              <a:ext cx="415" cy="8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8" name="Rectangle 8">
              <a:extLst>
                <a:ext uri="{FF2B5EF4-FFF2-40B4-BE49-F238E27FC236}">
                  <a16:creationId xmlns:a16="http://schemas.microsoft.com/office/drawing/2014/main" id="{3D82CAFC-7C96-4AA6-9271-77AAE43A02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8" y="2847"/>
              <a:ext cx="417" cy="8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9" name="Rectangle 9">
              <a:extLst>
                <a:ext uri="{FF2B5EF4-FFF2-40B4-BE49-F238E27FC236}">
                  <a16:creationId xmlns:a16="http://schemas.microsoft.com/office/drawing/2014/main" id="{8D1F31E5-4878-4A90-8965-5FFB29DBFC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3" y="2847"/>
              <a:ext cx="417" cy="8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0" name="Rectangle 10">
              <a:extLst>
                <a:ext uri="{FF2B5EF4-FFF2-40B4-BE49-F238E27FC236}">
                  <a16:creationId xmlns:a16="http://schemas.microsoft.com/office/drawing/2014/main" id="{784FE817-68C7-4F52-83DE-80AB86E237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8" y="2847"/>
              <a:ext cx="417" cy="8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1" name="Rectangle 11">
              <a:extLst>
                <a:ext uri="{FF2B5EF4-FFF2-40B4-BE49-F238E27FC236}">
                  <a16:creationId xmlns:a16="http://schemas.microsoft.com/office/drawing/2014/main" id="{A77A9272-0C09-4859-8B7E-5A10EC9445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3" y="2847"/>
              <a:ext cx="417" cy="8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2" name="Rectangle 12">
              <a:extLst>
                <a:ext uri="{FF2B5EF4-FFF2-40B4-BE49-F238E27FC236}">
                  <a16:creationId xmlns:a16="http://schemas.microsoft.com/office/drawing/2014/main" id="{04EDA95D-30A3-4FD9-9805-B94D487939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8" y="2847"/>
              <a:ext cx="415" cy="8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3" name="Rectangle 13">
              <a:extLst>
                <a:ext uri="{FF2B5EF4-FFF2-40B4-BE49-F238E27FC236}">
                  <a16:creationId xmlns:a16="http://schemas.microsoft.com/office/drawing/2014/main" id="{051F2927-64ED-47C2-804B-100DD3A952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1" y="2847"/>
              <a:ext cx="417" cy="8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4" name="Rectangle 14">
              <a:extLst>
                <a:ext uri="{FF2B5EF4-FFF2-40B4-BE49-F238E27FC236}">
                  <a16:creationId xmlns:a16="http://schemas.microsoft.com/office/drawing/2014/main" id="{91B362A4-810E-46CA-BBCE-C53DEFAA24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6" y="2847"/>
              <a:ext cx="417" cy="8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5" name="Rectangle 15">
              <a:extLst>
                <a:ext uri="{FF2B5EF4-FFF2-40B4-BE49-F238E27FC236}">
                  <a16:creationId xmlns:a16="http://schemas.microsoft.com/office/drawing/2014/main" id="{838C7192-8CCE-4110-B56F-6204B68834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8" y="2639"/>
              <a:ext cx="37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altLang="en-US" b="1">
                  <a:solidFill>
                    <a:schemeClr val="tx2"/>
                  </a:solidFill>
                </a:rPr>
                <a:t>10%</a:t>
              </a:r>
            </a:p>
          </p:txBody>
        </p:sp>
        <p:sp>
          <p:nvSpPr>
            <p:cNvPr id="30736" name="Rectangle 16">
              <a:extLst>
                <a:ext uri="{FF2B5EF4-FFF2-40B4-BE49-F238E27FC236}">
                  <a16:creationId xmlns:a16="http://schemas.microsoft.com/office/drawing/2014/main" id="{EDE26FAD-86B3-4F50-9AF0-99AD1A17C9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3" y="2639"/>
              <a:ext cx="37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altLang="en-US" b="1">
                  <a:solidFill>
                    <a:schemeClr val="tx2"/>
                  </a:solidFill>
                </a:rPr>
                <a:t>10%</a:t>
              </a:r>
            </a:p>
          </p:txBody>
        </p:sp>
        <p:sp>
          <p:nvSpPr>
            <p:cNvPr id="30737" name="Rectangle 17">
              <a:extLst>
                <a:ext uri="{FF2B5EF4-FFF2-40B4-BE49-F238E27FC236}">
                  <a16:creationId xmlns:a16="http://schemas.microsoft.com/office/drawing/2014/main" id="{3F3EA65C-319F-46A4-B42D-5B19665E0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2" y="2639"/>
              <a:ext cx="37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altLang="en-US" b="1">
                  <a:solidFill>
                    <a:schemeClr val="tx2"/>
                  </a:solidFill>
                </a:rPr>
                <a:t>10%</a:t>
              </a:r>
            </a:p>
          </p:txBody>
        </p:sp>
        <p:sp>
          <p:nvSpPr>
            <p:cNvPr id="30738" name="Rectangle 18">
              <a:extLst>
                <a:ext uri="{FF2B5EF4-FFF2-40B4-BE49-F238E27FC236}">
                  <a16:creationId xmlns:a16="http://schemas.microsoft.com/office/drawing/2014/main" id="{7629AB71-2037-4622-952E-90CE90EFD8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6" y="2629"/>
              <a:ext cx="37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altLang="en-US" b="1">
                  <a:solidFill>
                    <a:schemeClr val="tx2"/>
                  </a:solidFill>
                </a:rPr>
                <a:t>10%</a:t>
              </a:r>
            </a:p>
          </p:txBody>
        </p:sp>
        <p:sp>
          <p:nvSpPr>
            <p:cNvPr id="30739" name="Rectangle 19">
              <a:extLst>
                <a:ext uri="{FF2B5EF4-FFF2-40B4-BE49-F238E27FC236}">
                  <a16:creationId xmlns:a16="http://schemas.microsoft.com/office/drawing/2014/main" id="{0131A3C3-1001-4FFE-88E0-D7F49FF22B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1" y="2639"/>
              <a:ext cx="37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altLang="en-US" b="1">
                  <a:solidFill>
                    <a:schemeClr val="tx2"/>
                  </a:solidFill>
                </a:rPr>
                <a:t>10%</a:t>
              </a:r>
            </a:p>
          </p:txBody>
        </p:sp>
        <p:sp>
          <p:nvSpPr>
            <p:cNvPr id="30740" name="Rectangle 20">
              <a:extLst>
                <a:ext uri="{FF2B5EF4-FFF2-40B4-BE49-F238E27FC236}">
                  <a16:creationId xmlns:a16="http://schemas.microsoft.com/office/drawing/2014/main" id="{9F1889C2-B533-4ED4-A09B-72D5FA8F4F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9" y="2639"/>
              <a:ext cx="37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altLang="en-US" b="1" dirty="0">
                  <a:solidFill>
                    <a:schemeClr val="tx2"/>
                  </a:solidFill>
                </a:rPr>
                <a:t>10%</a:t>
              </a:r>
            </a:p>
          </p:txBody>
        </p:sp>
        <p:sp>
          <p:nvSpPr>
            <p:cNvPr id="30741" name="Rectangle 21">
              <a:extLst>
                <a:ext uri="{FF2B5EF4-FFF2-40B4-BE49-F238E27FC236}">
                  <a16:creationId xmlns:a16="http://schemas.microsoft.com/office/drawing/2014/main" id="{A4414DAE-4480-49A7-B28D-B7A7D0CE87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5" y="2639"/>
              <a:ext cx="37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altLang="en-US" b="1">
                  <a:solidFill>
                    <a:schemeClr val="tx2"/>
                  </a:solidFill>
                </a:rPr>
                <a:t>10%</a:t>
              </a:r>
            </a:p>
          </p:txBody>
        </p:sp>
        <p:sp>
          <p:nvSpPr>
            <p:cNvPr id="30742" name="Rectangle 22">
              <a:extLst>
                <a:ext uri="{FF2B5EF4-FFF2-40B4-BE49-F238E27FC236}">
                  <a16:creationId xmlns:a16="http://schemas.microsoft.com/office/drawing/2014/main" id="{8FFC4B7E-838C-439D-9965-F0EA9B0130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7" y="2639"/>
              <a:ext cx="37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altLang="en-US" b="1">
                  <a:solidFill>
                    <a:schemeClr val="tx2"/>
                  </a:solidFill>
                </a:rPr>
                <a:t>10%</a:t>
              </a:r>
            </a:p>
          </p:txBody>
        </p:sp>
        <p:sp>
          <p:nvSpPr>
            <p:cNvPr id="30743" name="Rectangle 23">
              <a:extLst>
                <a:ext uri="{FF2B5EF4-FFF2-40B4-BE49-F238E27FC236}">
                  <a16:creationId xmlns:a16="http://schemas.microsoft.com/office/drawing/2014/main" id="{6C0B91B1-24DE-49DD-B33D-7849FC2C33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4" y="2639"/>
              <a:ext cx="37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altLang="en-US" b="1">
                  <a:solidFill>
                    <a:schemeClr val="tx2"/>
                  </a:solidFill>
                </a:rPr>
                <a:t>10%</a:t>
              </a:r>
            </a:p>
          </p:txBody>
        </p:sp>
        <p:sp>
          <p:nvSpPr>
            <p:cNvPr id="30744" name="Rectangle 24">
              <a:extLst>
                <a:ext uri="{FF2B5EF4-FFF2-40B4-BE49-F238E27FC236}">
                  <a16:creationId xmlns:a16="http://schemas.microsoft.com/office/drawing/2014/main" id="{F09ED4CA-2608-4469-B0B0-BF92C1C176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2979"/>
              <a:ext cx="3246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100000"/>
                </a:lnSpc>
                <a:spcBef>
                  <a:spcPct val="20000"/>
                </a:spcBef>
              </a:pPr>
              <a:r>
                <a:rPr lang="en-US" altLang="en-US" sz="2000" b="1" dirty="0"/>
                <a:t>D</a:t>
              </a:r>
              <a:r>
                <a:rPr lang="en-US" altLang="en-US" sz="2000" b="1" baseline="-25000" dirty="0"/>
                <a:t>1</a:t>
              </a:r>
              <a:r>
                <a:rPr lang="en-US" altLang="en-US" sz="2000" b="1" dirty="0"/>
                <a:t>      D</a:t>
              </a:r>
              <a:r>
                <a:rPr lang="en-US" altLang="en-US" sz="2000" b="1" baseline="-25000" dirty="0"/>
                <a:t>2</a:t>
              </a:r>
              <a:r>
                <a:rPr lang="en-US" altLang="en-US" sz="2000" b="1" dirty="0"/>
                <a:t>      D</a:t>
              </a:r>
              <a:r>
                <a:rPr lang="en-US" altLang="en-US" sz="2000" b="1" baseline="-25000" dirty="0"/>
                <a:t>3      </a:t>
              </a:r>
              <a:r>
                <a:rPr lang="en-US" altLang="en-US" sz="2000" b="1" dirty="0"/>
                <a:t>  D</a:t>
              </a:r>
              <a:r>
                <a:rPr lang="en-US" altLang="en-US" sz="2000" b="1" baseline="-25000" dirty="0"/>
                <a:t>4       </a:t>
              </a:r>
              <a:r>
                <a:rPr lang="en-US" altLang="en-US" sz="2000" b="1" dirty="0"/>
                <a:t> D</a:t>
              </a:r>
              <a:r>
                <a:rPr lang="en-US" altLang="en-US" sz="2000" b="1" baseline="-25000" dirty="0"/>
                <a:t>5</a:t>
              </a:r>
              <a:r>
                <a:rPr lang="en-US" altLang="en-US" sz="2000" b="1" dirty="0"/>
                <a:t>      D</a:t>
              </a:r>
              <a:r>
                <a:rPr lang="en-US" altLang="en-US" sz="2000" b="1" baseline="-25000" dirty="0"/>
                <a:t>6</a:t>
              </a:r>
              <a:r>
                <a:rPr lang="en-US" altLang="en-US" sz="2000" b="1" dirty="0"/>
                <a:t>      D</a:t>
              </a:r>
              <a:r>
                <a:rPr lang="en-US" altLang="en-US" sz="2000" b="1" baseline="-25000" dirty="0"/>
                <a:t>7       </a:t>
              </a:r>
              <a:r>
                <a:rPr lang="en-US" altLang="en-US" sz="2000" b="1" dirty="0"/>
                <a:t> D</a:t>
              </a:r>
              <a:r>
                <a:rPr lang="en-US" altLang="en-US" sz="2000" b="1" baseline="-25000" dirty="0"/>
                <a:t>8         </a:t>
              </a:r>
              <a:r>
                <a:rPr lang="en-US" altLang="en-US" sz="2000" b="1" dirty="0"/>
                <a:t>D</a:t>
              </a:r>
              <a:r>
                <a:rPr lang="en-US" altLang="en-US" sz="2000" b="1" baseline="-25000" dirty="0"/>
                <a:t>9</a:t>
              </a:r>
              <a:endParaRPr lang="en-US" altLang="en-US" sz="2000" b="1" dirty="0"/>
            </a:p>
            <a:p>
              <a:pPr>
                <a:lnSpc>
                  <a:spcPct val="100000"/>
                </a:lnSpc>
              </a:pPr>
              <a:endParaRPr lang="en-US" alt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262210302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32634DF4-EF03-4E1A-B052-9BD34CC02A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33600" y="1752600"/>
            <a:ext cx="7848600" cy="1524000"/>
          </a:xfrm>
          <a:noFill/>
          <a:ln/>
        </p:spPr>
        <p:txBody>
          <a:bodyPr>
            <a:normAutofit lnSpcReduction="10000"/>
          </a:bodyPr>
          <a:lstStyle/>
          <a:p>
            <a:pPr algn="ctr">
              <a:lnSpc>
                <a:spcPct val="100000"/>
              </a:lnSpc>
              <a:spcBef>
                <a:spcPct val="45000"/>
              </a:spcBef>
              <a:spcAft>
                <a:spcPct val="45000"/>
              </a:spcAft>
              <a:buFontTx/>
              <a:buNone/>
            </a:pPr>
            <a:r>
              <a:rPr lang="en-US" altLang="en-US" sz="4000" dirty="0"/>
              <a:t>Divide the data into one hundred  equal parts are called percentiles. </a:t>
            </a:r>
          </a:p>
          <a:p>
            <a:pPr algn="ctr">
              <a:lnSpc>
                <a:spcPct val="100000"/>
              </a:lnSpc>
              <a:spcBef>
                <a:spcPct val="45000"/>
              </a:spcBef>
              <a:spcAft>
                <a:spcPct val="45000"/>
              </a:spcAft>
              <a:buFontTx/>
              <a:buNone/>
            </a:pPr>
            <a:endParaRPr lang="en-US" altLang="en-US" sz="4000" dirty="0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B71353C1-892E-4919-847D-CD077B0408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6986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>
              <a:lnSpc>
                <a:spcPct val="100000"/>
              </a:lnSpc>
            </a:pPr>
            <a:r>
              <a:rPr lang="en-US" altLang="en-US" sz="6000">
                <a:solidFill>
                  <a:srgbClr val="00279F"/>
                </a:solidFill>
                <a:latin typeface="Arial Black" panose="020B0A04020102020204" pitchFamily="34" charset="0"/>
              </a:rPr>
              <a:t>Percentiles</a:t>
            </a:r>
          </a:p>
        </p:txBody>
      </p:sp>
    </p:spTree>
    <p:extLst>
      <p:ext uri="{BB962C8B-B14F-4D97-AF65-F5344CB8AC3E}">
        <p14:creationId xmlns:p14="http://schemas.microsoft.com/office/powerpoint/2010/main" val="291231113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B7769-1100-4EB5-B619-D60976DF8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Quartiles Formulas for ungrouped data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361602E-10B7-40E4-AC5B-1A96EE10A6E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𝑳𝒐𝒘𝒆𝒓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𝒒𝒖𝒂𝒓𝒕𝒊𝒍𝒆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𝑼𝒑𝒑𝒆𝒓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𝒒𝒖𝒂𝒓𝒕𝒊𝒍𝒆</m:t>
                    </m:r>
                  </m:oMath>
                </a14:m>
                <a:endParaRPr lang="en-US" b="1" dirty="0"/>
              </a:p>
              <a:p>
                <a:r>
                  <a:rPr lang="en-US" dirty="0"/>
                  <a:t>Q=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*(n+1)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𝑡h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𝑣𝑎𝑙𝑢𝑒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𝑖𝑛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𝑑𝑎𝑡𝑎</m:t>
                    </m:r>
                  </m:oMath>
                </a14:m>
                <a:endParaRPr lang="en-US" dirty="0"/>
              </a:p>
              <a:p>
                <a:r>
                  <a:rPr lang="en-US" dirty="0"/>
                  <a:t>Q2=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𝑡h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𝑣𝑎𝑙𝑢𝑒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𝑖𝑛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𝑑𝑎𝑡𝑎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3(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𝑡h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𝑣𝑎𝑙𝑢𝑒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𝑖𝑛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𝑑𝑎𝑡𝑎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361602E-10B7-40E4-AC5B-1A96EE10A6E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5506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F8A74-8F8B-4ADE-BAC7-90E66731C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Deciles Formulas for Ungrouped data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56DE6E-18DE-4BAD-9D24-9C2103275F3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dirty="0"/>
                  <a:t>*(n+1)</a:t>
                </a:r>
              </a:p>
              <a:p>
                <a:r>
                  <a:rPr lang="en-US" dirty="0"/>
                  <a:t>D1=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dirty="0"/>
                  <a:t>*(n+1)</a:t>
                </a:r>
              </a:p>
              <a:p>
                <a:r>
                  <a:rPr lang="en-US" dirty="0"/>
                  <a:t>D2=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dirty="0"/>
                  <a:t>*(n+1)</a:t>
                </a:r>
              </a:p>
              <a:p>
                <a:r>
                  <a:rPr lang="en-US" dirty="0"/>
                  <a:t>.</a:t>
                </a:r>
              </a:p>
              <a:p>
                <a:r>
                  <a:rPr lang="en-US" dirty="0"/>
                  <a:t>.</a:t>
                </a:r>
              </a:p>
              <a:p>
                <a:r>
                  <a:rPr lang="en-US" dirty="0"/>
                  <a:t>.</a:t>
                </a:r>
              </a:p>
              <a:p>
                <a:r>
                  <a:rPr lang="en-US" dirty="0"/>
                  <a:t>D9=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dirty="0"/>
                  <a:t>*(n+1)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56DE6E-18DE-4BAD-9D24-9C2103275F3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8645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2AAFF-54EF-4631-90EE-E378C5390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Percentile formulas for ungrouped data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FA416B7-E320-4B94-9B0A-B6523E9DCA6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P=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dirty="0"/>
                  <a:t>*(n+1)</a:t>
                </a:r>
              </a:p>
              <a:p>
                <a:r>
                  <a:rPr lang="en-US" dirty="0"/>
                  <a:t>P1=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dirty="0"/>
                  <a:t>*(n+1)</a:t>
                </a:r>
              </a:p>
              <a:p>
                <a:r>
                  <a:rPr lang="en-US" dirty="0"/>
                  <a:t>P2=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dirty="0"/>
                  <a:t>*(n+1)=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50</m:t>
                        </m:r>
                      </m:den>
                    </m:f>
                  </m:oMath>
                </a14:m>
                <a:r>
                  <a:rPr lang="en-US" dirty="0"/>
                  <a:t>*(n+1)</a:t>
                </a:r>
              </a:p>
              <a:p>
                <a:r>
                  <a:rPr lang="en-US" dirty="0"/>
                  <a:t>.</a:t>
                </a:r>
              </a:p>
              <a:p>
                <a:r>
                  <a:rPr lang="en-US" dirty="0"/>
                  <a:t>.</a:t>
                </a:r>
              </a:p>
              <a:p>
                <a:r>
                  <a:rPr lang="en-US" dirty="0"/>
                  <a:t>.</a:t>
                </a:r>
              </a:p>
              <a:p>
                <a:r>
                  <a:rPr lang="en-US" dirty="0"/>
                  <a:t>P99=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dirty="0"/>
                  <a:t>*(n+1)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FA416B7-E320-4B94-9B0A-B6523E9DCA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5981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0C0FF-C084-432B-9456-0D409B441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for ungroup data</a:t>
            </a:r>
            <a:br>
              <a:rPr lang="en-US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following data </a:t>
            </a:r>
            <a:r>
              <a:rPr lang="en-US" sz="3200" dirty="0">
                <a:solidFill>
                  <a:srgbClr val="FF0000"/>
                </a:solidFill>
              </a:rPr>
              <a:t>3,4,8,5,10,9,1,4,6,12,2</a:t>
            </a:r>
            <a:br>
              <a:rPr lang="en-US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median ,Q2,Q1, Q3, D5, D7, P12, P50. and prove that Median = Q2 = D5 = P50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97BD45-09B0-4C2E-AB03-BB27476B094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en-US" dirty="0"/>
                  <a:t>Arrange the data in order:1,2,3,4,4,</a:t>
                </a:r>
                <a:r>
                  <a:rPr lang="en-US" dirty="0">
                    <a:solidFill>
                      <a:srgbClr val="FF0000"/>
                    </a:solidFill>
                  </a:rPr>
                  <a:t>5</a:t>
                </a:r>
                <a:r>
                  <a:rPr lang="en-US" dirty="0"/>
                  <a:t>,6,8,9,10,12</a:t>
                </a:r>
              </a:p>
              <a:p>
                <a:pPr marL="0" indent="0">
                  <a:buNone/>
                </a:pPr>
                <a:r>
                  <a:rPr lang="en-US" dirty="0"/>
                  <a:t>n=11</a:t>
                </a:r>
              </a:p>
              <a:p>
                <a:pPr marL="0" indent="0">
                  <a:buNone/>
                </a:pPr>
                <a:r>
                  <a:rPr lang="en-US" b="1" i="1" dirty="0">
                    <a:latin typeface="Cambria Math" panose="02040503050406030204" pitchFamily="18" charset="0"/>
                  </a:rPr>
                  <a:t>Median=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/>
                          <m:t>n</m:t>
                        </m:r>
                        <m:r>
                          <m:rPr>
                            <m:nor/>
                          </m:rPr>
                          <a:rPr lang="en-US" dirty="0"/>
                          <m:t>+1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b="1" i="1" dirty="0" err="1">
                    <a:latin typeface="Cambria Math" panose="02040503050406030204" pitchFamily="18" charset="0"/>
                  </a:rPr>
                  <a:t>th</a:t>
                </a:r>
                <a:r>
                  <a:rPr lang="en-US" b="1" i="1" dirty="0">
                    <a:latin typeface="Cambria Math" panose="02040503050406030204" pitchFamily="18" charset="0"/>
                  </a:rPr>
                  <a:t> value in data=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11</m:t>
                        </m:r>
                        <m:r>
                          <m:rPr>
                            <m:nor/>
                          </m:rPr>
                          <a:rPr lang="en-US" dirty="0"/>
                          <m:t>+1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b="1" i="1" dirty="0">
                    <a:latin typeface="Cambria Math" panose="02040503050406030204" pitchFamily="18" charset="0"/>
                  </a:rPr>
                  <a:t>=6</a:t>
                </a:r>
                <a:r>
                  <a:rPr lang="en-US" b="1" i="1" baseline="30000" dirty="0">
                    <a:latin typeface="Cambria Math" panose="02040503050406030204" pitchFamily="18" charset="0"/>
                  </a:rPr>
                  <a:t>th</a:t>
                </a:r>
                <a:r>
                  <a:rPr lang="en-US" b="1" i="1" dirty="0">
                    <a:latin typeface="Cambria Math" panose="02040503050406030204" pitchFamily="18" charset="0"/>
                  </a:rPr>
                  <a:t> value in the data  </a:t>
                </a:r>
              </a:p>
              <a:p>
                <a:pPr marL="0" indent="0">
                  <a:buNone/>
                </a:pPr>
                <a:r>
                  <a:rPr lang="en-US" b="1" i="1" dirty="0">
                    <a:latin typeface="Cambria Math" panose="02040503050406030204" pitchFamily="18" charset="0"/>
                  </a:rPr>
                  <a:t>Median=5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𝑡h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𝑣𝑎𝑙𝑢𝑒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𝑑𝑎𝑡𝑎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2(11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𝑡h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𝑣𝑎𝑙𝑢𝑒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𝑑𝑎𝑡𝑎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𝑡h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𝑣𝑎𝑙𝑢𝑒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𝑑𝑎𝑡𝑎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The number which is at 6</a:t>
                </a:r>
                <a:r>
                  <a:rPr lang="en-US" baseline="30000" dirty="0"/>
                  <a:t>th</a:t>
                </a:r>
                <a:r>
                  <a:rPr lang="en-US" dirty="0"/>
                  <a:t> position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dirty="0"/>
                  <a:t>,which is 5 is median.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000" i="1" baseline="-25000" smtClean="0">
                            <a:latin typeface="Cambria Math" panose="02040503050406030204" pitchFamily="18" charset="0"/>
                          </a:rPr>
                        </m:ctrlPr>
                      </m:sSubPr>
                      <m:e/>
                      <m:sub/>
                    </m:sSub>
                    <m:sSub>
                      <m:sSubPr>
                        <m:ctrlPr>
                          <a:rPr lang="en-US" altLang="en-US" sz="2000" i="1" baseline="-25000" smtClean="0">
                            <a:latin typeface="Cambria Math" panose="02040503050406030204" pitchFamily="18" charset="0"/>
                          </a:rPr>
                        </m:ctrlPr>
                      </m:sSubPr>
                      <m:e/>
                      <m:sub/>
                    </m:sSub>
                  </m:oMath>
                </a14:m>
                <a:r>
                  <a:rPr lang="en-US" altLang="en-US" sz="2000" baseline="-25000" dirty="0">
                    <a:latin typeface="Arial" panose="020B0604020202020204" pitchFamily="34" charset="0"/>
                  </a:rPr>
                  <a:t>  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97BD45-09B0-4C2E-AB03-BB27476B094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8" t="-2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1546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1004</Words>
  <Application>Microsoft Office PowerPoint</Application>
  <PresentationFormat>Widescreen</PresentationFormat>
  <Paragraphs>174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Arial Black</vt:lpstr>
      <vt:lpstr>Calibri</vt:lpstr>
      <vt:lpstr>Calibri Light</vt:lpstr>
      <vt:lpstr>Cambria Math</vt:lpstr>
      <vt:lpstr>Times New Roman</vt:lpstr>
      <vt:lpstr>Wingdings</vt:lpstr>
      <vt:lpstr>Office Theme</vt:lpstr>
      <vt:lpstr>Quantiles</vt:lpstr>
      <vt:lpstr>                         Definitions</vt:lpstr>
      <vt:lpstr>PowerPoint Presentation</vt:lpstr>
      <vt:lpstr>PowerPoint Presentation</vt:lpstr>
      <vt:lpstr>PowerPoint Presentation</vt:lpstr>
      <vt:lpstr>Quartiles Formulas for ungrouped data</vt:lpstr>
      <vt:lpstr>Deciles Formulas for Ungrouped data</vt:lpstr>
      <vt:lpstr>Percentile formulas for ungrouped data </vt:lpstr>
      <vt:lpstr> Example for ungroup data for the following data 3,4,8,5,10,9,1,4,6,12,2 Find median ,Q2,Q1, Q3, D5, D7, P12, P50. and prove that Median = Q2 = D5 = P50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for Groupe Data</vt:lpstr>
      <vt:lpstr>PowerPoint Presentation</vt:lpstr>
      <vt:lpstr>PowerPoint Presentation</vt:lpstr>
      <vt:lpstr>PowerPoint Presentation</vt:lpstr>
      <vt:lpstr>PowerPoint Presentation</vt:lpstr>
      <vt:lpstr>Assignment</vt:lpstr>
      <vt:lpstr>Question #2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43</cp:revision>
  <dcterms:created xsi:type="dcterms:W3CDTF">2020-11-11T16:32:46Z</dcterms:created>
  <dcterms:modified xsi:type="dcterms:W3CDTF">2020-11-19T04:23:49Z</dcterms:modified>
</cp:coreProperties>
</file>