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60" r:id="rId1"/>
  </p:sldMasterIdLst>
  <p:sldIdLst>
    <p:sldId id="256" r:id="rId2"/>
    <p:sldId id="257" r:id="rId3"/>
    <p:sldId id="258" r:id="rId4"/>
    <p:sldId id="260" r:id="rId5"/>
    <p:sldId id="261" r:id="rId6"/>
    <p:sldId id="262" r:id="rId7"/>
    <p:sldId id="263" r:id="rId8"/>
    <p:sldId id="265" r:id="rId9"/>
    <p:sldId id="264" r:id="rId10"/>
    <p:sldId id="266" r:id="rId11"/>
    <p:sldId id="267" r:id="rId12"/>
    <p:sldId id="272" r:id="rId13"/>
    <p:sldId id="270" r:id="rId14"/>
    <p:sldId id="268" r:id="rId15"/>
    <p:sldId id="269" r:id="rId16"/>
    <p:sldId id="271" r:id="rId17"/>
    <p:sldId id="282" r:id="rId18"/>
    <p:sldId id="274" r:id="rId19"/>
    <p:sldId id="275" r:id="rId20"/>
    <p:sldId id="276" r:id="rId21"/>
    <p:sldId id="278" r:id="rId22"/>
    <p:sldId id="279" r:id="rId23"/>
    <p:sldId id="280" r:id="rId24"/>
    <p:sldId id="281"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5C55338-0D06-4ECC-97A7-51BFC2581DD4}" type="datetimeFigureOut">
              <a:rPr lang="en-US" smtClean="0"/>
              <a:pPr/>
              <a:t>11/15/2017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4B5E81-6CAE-4B94-BBBB-EC47839A9910}"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5C55338-0D06-4ECC-97A7-51BFC2581DD4}" type="datetimeFigureOut">
              <a:rPr lang="en-US" smtClean="0"/>
              <a:pPr/>
              <a:t>11/15/2017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4B5E81-6CAE-4B94-BBBB-EC47839A991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5C55338-0D06-4ECC-97A7-51BFC2581DD4}" type="datetimeFigureOut">
              <a:rPr lang="en-US" smtClean="0"/>
              <a:pPr/>
              <a:t>11/15/2017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4B5E81-6CAE-4B94-BBBB-EC47839A991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5C55338-0D06-4ECC-97A7-51BFC2581DD4}" type="datetimeFigureOut">
              <a:rPr lang="en-US" smtClean="0"/>
              <a:pPr/>
              <a:t>11/15/2017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4B5E81-6CAE-4B94-BBBB-EC47839A991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5C55338-0D06-4ECC-97A7-51BFC2581DD4}" type="datetimeFigureOut">
              <a:rPr lang="en-US" smtClean="0"/>
              <a:pPr/>
              <a:t>11/15/2017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4B5E81-6CAE-4B94-BBBB-EC47839A9910}"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5C55338-0D06-4ECC-97A7-51BFC2581DD4}" type="datetimeFigureOut">
              <a:rPr lang="en-US" smtClean="0"/>
              <a:pPr/>
              <a:t>11/15/2017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94B5E81-6CAE-4B94-BBBB-EC47839A991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5C55338-0D06-4ECC-97A7-51BFC2581DD4}" type="datetimeFigureOut">
              <a:rPr lang="en-US" smtClean="0"/>
              <a:pPr/>
              <a:t>11/15/2017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94B5E81-6CAE-4B94-BBBB-EC47839A991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5C55338-0D06-4ECC-97A7-51BFC2581DD4}" type="datetimeFigureOut">
              <a:rPr lang="en-US" smtClean="0"/>
              <a:pPr/>
              <a:t>11/15/2017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94B5E81-6CAE-4B94-BBBB-EC47839A991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5C55338-0D06-4ECC-97A7-51BFC2581DD4}" type="datetimeFigureOut">
              <a:rPr lang="en-US" smtClean="0"/>
              <a:pPr/>
              <a:t>11/15/2017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94B5E81-6CAE-4B94-BBBB-EC47839A991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5C55338-0D06-4ECC-97A7-51BFC2581DD4}" type="datetimeFigureOut">
              <a:rPr lang="en-US" smtClean="0"/>
              <a:pPr/>
              <a:t>11/15/2017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94B5E81-6CAE-4B94-BBBB-EC47839A991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5C55338-0D06-4ECC-97A7-51BFC2581DD4}" type="datetimeFigureOut">
              <a:rPr lang="en-US" smtClean="0"/>
              <a:pPr/>
              <a:t>11/15/2017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94B5E81-6CAE-4B94-BBBB-EC47839A9910}"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5C55338-0D06-4ECC-97A7-51BFC2581DD4}" type="datetimeFigureOut">
              <a:rPr lang="en-US" smtClean="0"/>
              <a:pPr/>
              <a:t>11/15/2017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94B5E81-6CAE-4B94-BBBB-EC47839A991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961" r:id="rId1"/>
    <p:sldLayoutId id="2147483962" r:id="rId2"/>
    <p:sldLayoutId id="2147483963" r:id="rId3"/>
    <p:sldLayoutId id="2147483964" r:id="rId4"/>
    <p:sldLayoutId id="2147483965" r:id="rId5"/>
    <p:sldLayoutId id="2147483966" r:id="rId6"/>
    <p:sldLayoutId id="2147483967" r:id="rId7"/>
    <p:sldLayoutId id="2147483968" r:id="rId8"/>
    <p:sldLayoutId id="2147483969" r:id="rId9"/>
    <p:sldLayoutId id="2147483970" r:id="rId10"/>
    <p:sldLayoutId id="21474839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2209800"/>
            <a:ext cx="8062912" cy="1470025"/>
          </a:xfrm>
        </p:spPr>
        <p:txBody>
          <a:bodyPr>
            <a:noAutofit/>
          </a:bodyPr>
          <a:lstStyle/>
          <a:p>
            <a:pPr algn="ctr"/>
            <a:r>
              <a:rPr lang="en-US" sz="5400" b="1" dirty="0" smtClean="0">
                <a:latin typeface="Times New Roman" pitchFamily="18" charset="0"/>
                <a:cs typeface="Times New Roman" pitchFamily="18" charset="0"/>
              </a:rPr>
              <a:t>Introduction to psychology</a:t>
            </a:r>
            <a:endParaRPr lang="en-US" sz="54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638800"/>
          </a:xfrm>
        </p:spPr>
        <p:txBody>
          <a:bodyPr/>
          <a:lstStyle/>
          <a:p>
            <a:r>
              <a:rPr lang="en-US" dirty="0">
                <a:solidFill>
                  <a:schemeClr val="accent2">
                    <a:lumMod val="60000"/>
                    <a:lumOff val="40000"/>
                  </a:schemeClr>
                </a:solidFill>
              </a:rPr>
              <a:t>Developmental psychology </a:t>
            </a:r>
            <a:r>
              <a:rPr lang="en-US" dirty="0"/>
              <a:t>is the scientific study of changes that occur in human beings over the course of their life</a:t>
            </a:r>
            <a:r>
              <a:rPr lang="en-US" dirty="0" smtClean="0"/>
              <a:t>.</a:t>
            </a:r>
          </a:p>
          <a:p>
            <a:r>
              <a:rPr lang="en-US" dirty="0">
                <a:solidFill>
                  <a:schemeClr val="accent2">
                    <a:lumMod val="60000"/>
                    <a:lumOff val="40000"/>
                  </a:schemeClr>
                </a:solidFill>
              </a:rPr>
              <a:t>Social psychology </a:t>
            </a:r>
            <a:r>
              <a:rPr lang="en-US" dirty="0"/>
              <a:t>is about understanding individual behavior in a social context. </a:t>
            </a:r>
            <a:r>
              <a:rPr lang="en-US" dirty="0" smtClean="0"/>
              <a:t> </a:t>
            </a:r>
            <a:r>
              <a:rPr lang="en-US" dirty="0" smtClean="0">
                <a:solidFill>
                  <a:schemeClr val="accent2">
                    <a:lumMod val="60000"/>
                    <a:lumOff val="40000"/>
                  </a:schemeClr>
                </a:solidFill>
              </a:rPr>
              <a:t>OR</a:t>
            </a:r>
            <a:endParaRPr lang="en-US" dirty="0">
              <a:solidFill>
                <a:schemeClr val="accent2">
                  <a:lumMod val="60000"/>
                  <a:lumOff val="40000"/>
                </a:schemeClr>
              </a:solidFill>
            </a:endParaRPr>
          </a:p>
          <a:p>
            <a:r>
              <a:rPr lang="en-US" i="1" dirty="0" smtClean="0">
                <a:solidFill>
                  <a:schemeClr val="accent2">
                    <a:lumMod val="60000"/>
                    <a:lumOff val="40000"/>
                  </a:schemeClr>
                </a:solidFill>
              </a:rPr>
              <a:t>social </a:t>
            </a:r>
            <a:r>
              <a:rPr lang="en-US" i="1" dirty="0">
                <a:solidFill>
                  <a:schemeClr val="accent2">
                    <a:lumMod val="60000"/>
                    <a:lumOff val="40000"/>
                  </a:schemeClr>
                </a:solidFill>
              </a:rPr>
              <a:t>psychology</a:t>
            </a:r>
            <a:r>
              <a:rPr lang="en-US" dirty="0">
                <a:solidFill>
                  <a:schemeClr val="accent2">
                    <a:lumMod val="60000"/>
                    <a:lumOff val="40000"/>
                  </a:schemeClr>
                </a:solidFill>
              </a:rPr>
              <a:t> </a:t>
            </a:r>
            <a:r>
              <a:rPr lang="en-US" dirty="0" smtClean="0"/>
              <a:t>can be defined as “</a:t>
            </a:r>
            <a:r>
              <a:rPr lang="en-US" i="1" dirty="0" smtClean="0"/>
              <a:t>the </a:t>
            </a:r>
            <a:r>
              <a:rPr lang="en-US" i="1" dirty="0"/>
              <a:t>scientific field that seeks to understand the nature and causes of individual behavior in social situations</a:t>
            </a:r>
            <a:r>
              <a:rPr lang="en-US" dirty="0" smtClean="0"/>
              <a:t>”.</a:t>
            </a:r>
            <a:endParaRPr lang="en-US" dirty="0"/>
          </a:p>
        </p:txBody>
      </p:sp>
    </p:spTree>
    <p:extLst>
      <p:ext uri="{BB962C8B-B14F-4D97-AF65-F5344CB8AC3E}">
        <p14:creationId xmlns:p14="http://schemas.microsoft.com/office/powerpoint/2010/main" xmlns="" val="40402155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943600"/>
          </a:xfrm>
        </p:spPr>
        <p:txBody>
          <a:bodyPr>
            <a:normAutofit/>
          </a:bodyPr>
          <a:lstStyle/>
          <a:p>
            <a:r>
              <a:rPr lang="en-US" b="1" dirty="0" smtClean="0">
                <a:solidFill>
                  <a:schemeClr val="accent2">
                    <a:lumMod val="60000"/>
                    <a:lumOff val="40000"/>
                  </a:schemeClr>
                </a:solidFill>
              </a:rPr>
              <a:t>Experimental psychology </a:t>
            </a:r>
            <a:r>
              <a:rPr lang="en-US" dirty="0"/>
              <a:t>the branch of psychology concerned with the scientific investigation of the responses of individuals to stimuli in controlled </a:t>
            </a:r>
            <a:r>
              <a:rPr lang="en-US" dirty="0" smtClean="0"/>
              <a:t>situations.</a:t>
            </a:r>
            <a:endParaRPr lang="en-US" b="1" dirty="0" smtClean="0">
              <a:solidFill>
                <a:schemeClr val="accent2">
                  <a:lumMod val="60000"/>
                  <a:lumOff val="40000"/>
                </a:schemeClr>
              </a:solidFill>
            </a:endParaRPr>
          </a:p>
          <a:p>
            <a:r>
              <a:rPr lang="en-US" b="1" dirty="0" smtClean="0">
                <a:solidFill>
                  <a:schemeClr val="accent2">
                    <a:lumMod val="60000"/>
                    <a:lumOff val="40000"/>
                  </a:schemeClr>
                </a:solidFill>
              </a:rPr>
              <a:t>Physiological psychology </a:t>
            </a:r>
            <a:r>
              <a:rPr lang="en-US" dirty="0" smtClean="0"/>
              <a:t>The branch of psychology that focus on the influence of genetic factors on behavior and the role of brain, nervous system, endocrine system, and bodily chemicals in the regulation of behavior.</a:t>
            </a:r>
            <a:endParaRPr lang="en-US" b="1" dirty="0" smtClean="0">
              <a:solidFill>
                <a:schemeClr val="accent2">
                  <a:lumMod val="60000"/>
                  <a:lumOff val="40000"/>
                </a:schemeClr>
              </a:solidFill>
            </a:endParaRPr>
          </a:p>
          <a:p>
            <a:endParaRPr lang="en-US" dirty="0"/>
          </a:p>
          <a:p>
            <a:endParaRPr lang="en-US" dirty="0"/>
          </a:p>
        </p:txBody>
      </p:sp>
    </p:spTree>
    <p:extLst>
      <p:ext uri="{BB962C8B-B14F-4D97-AF65-F5344CB8AC3E}">
        <p14:creationId xmlns:p14="http://schemas.microsoft.com/office/powerpoint/2010/main" xmlns="" val="39192405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638800"/>
          </a:xfrm>
        </p:spPr>
        <p:txBody>
          <a:bodyPr>
            <a:normAutofit/>
          </a:bodyPr>
          <a:lstStyle/>
          <a:p>
            <a:r>
              <a:rPr lang="en-US" b="1" dirty="0">
                <a:solidFill>
                  <a:schemeClr val="accent2">
                    <a:lumMod val="60000"/>
                    <a:lumOff val="40000"/>
                  </a:schemeClr>
                </a:solidFill>
              </a:rPr>
              <a:t>Cognitive psychology</a:t>
            </a:r>
            <a:r>
              <a:rPr lang="en-US" dirty="0"/>
              <a:t> The study of higher mental processes such as attention, language use, memory, perception, problem solving, decision making and thinking</a:t>
            </a:r>
            <a:r>
              <a:rPr lang="en-US" dirty="0" smtClean="0"/>
              <a:t>.</a:t>
            </a:r>
          </a:p>
          <a:p>
            <a:r>
              <a:rPr lang="en-US" b="1" dirty="0">
                <a:solidFill>
                  <a:schemeClr val="accent2">
                    <a:lumMod val="60000"/>
                    <a:lumOff val="40000"/>
                  </a:schemeClr>
                </a:solidFill>
              </a:rPr>
              <a:t>Personality psychology</a:t>
            </a:r>
            <a:r>
              <a:rPr lang="en-US" b="1" dirty="0"/>
              <a:t> </a:t>
            </a:r>
            <a:r>
              <a:rPr lang="en-US" dirty="0"/>
              <a:t>is a branch of psychology that studies personality and individual differences. This field is also concerned with the factors that shape personality and with the measurement of personality</a:t>
            </a:r>
            <a:r>
              <a:rPr lang="en-US" dirty="0" smtClean="0"/>
              <a:t>.</a:t>
            </a:r>
            <a:endParaRPr lang="en-US" dirty="0"/>
          </a:p>
          <a:p>
            <a:endParaRPr lang="en-US" dirty="0"/>
          </a:p>
        </p:txBody>
      </p:sp>
    </p:spTree>
    <p:extLst>
      <p:ext uri="{BB962C8B-B14F-4D97-AF65-F5344CB8AC3E}">
        <p14:creationId xmlns:p14="http://schemas.microsoft.com/office/powerpoint/2010/main" xmlns="" val="5206325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47800"/>
            <a:ext cx="8229600" cy="4495800"/>
          </a:xfrm>
        </p:spPr>
        <p:txBody>
          <a:bodyPr>
            <a:normAutofit/>
          </a:bodyPr>
          <a:lstStyle/>
          <a:p>
            <a:r>
              <a:rPr lang="en-US" b="1" dirty="0" smtClean="0">
                <a:solidFill>
                  <a:schemeClr val="accent2">
                    <a:lumMod val="60000"/>
                    <a:lumOff val="40000"/>
                  </a:schemeClr>
                </a:solidFill>
              </a:rPr>
              <a:t>Psychometrics</a:t>
            </a:r>
            <a:r>
              <a:rPr lang="en-US" dirty="0"/>
              <a:t> The field of psychology that specializes in mental testing. It is concerned with the measurement of behavior and capacities, usually through the development of psychological tests.</a:t>
            </a:r>
          </a:p>
          <a:p>
            <a:endParaRPr lang="en-US" dirty="0"/>
          </a:p>
        </p:txBody>
      </p:sp>
    </p:spTree>
    <p:extLst>
      <p:ext uri="{BB962C8B-B14F-4D97-AF65-F5344CB8AC3E}">
        <p14:creationId xmlns:p14="http://schemas.microsoft.com/office/powerpoint/2010/main" xmlns="" val="13747691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1256506"/>
          </a:xfrm>
        </p:spPr>
        <p:txBody>
          <a:bodyPr>
            <a:normAutofit fontScale="90000"/>
          </a:bodyPr>
          <a:lstStyle/>
          <a:p>
            <a:r>
              <a:rPr lang="en-US" dirty="0" smtClean="0"/>
              <a:t>Professional Specialties in Psychology</a:t>
            </a:r>
            <a:endParaRPr lang="en-US" dirty="0"/>
          </a:p>
        </p:txBody>
      </p:sp>
      <p:sp>
        <p:nvSpPr>
          <p:cNvPr id="3" name="Content Placeholder 2"/>
          <p:cNvSpPr>
            <a:spLocks noGrp="1"/>
          </p:cNvSpPr>
          <p:nvPr>
            <p:ph idx="1"/>
          </p:nvPr>
        </p:nvSpPr>
        <p:spPr>
          <a:xfrm>
            <a:off x="457200" y="1600200"/>
            <a:ext cx="8229600" cy="5105400"/>
          </a:xfrm>
        </p:spPr>
        <p:txBody>
          <a:bodyPr>
            <a:normAutofit fontScale="92500" lnSpcReduction="10000"/>
          </a:bodyPr>
          <a:lstStyle/>
          <a:p>
            <a:r>
              <a:rPr lang="en-US" b="1" dirty="0">
                <a:solidFill>
                  <a:schemeClr val="accent2">
                    <a:lumMod val="60000"/>
                    <a:lumOff val="40000"/>
                  </a:schemeClr>
                </a:solidFill>
              </a:rPr>
              <a:t>Clinical </a:t>
            </a:r>
            <a:r>
              <a:rPr lang="en-US" b="1" dirty="0" smtClean="0">
                <a:solidFill>
                  <a:schemeClr val="accent2">
                    <a:lumMod val="60000"/>
                    <a:lumOff val="40000"/>
                  </a:schemeClr>
                </a:solidFill>
              </a:rPr>
              <a:t>psychologists</a:t>
            </a:r>
            <a:r>
              <a:rPr lang="en-US" dirty="0" smtClean="0">
                <a:solidFill>
                  <a:schemeClr val="accent2">
                    <a:lumMod val="60000"/>
                    <a:lumOff val="40000"/>
                  </a:schemeClr>
                </a:solidFill>
              </a:rPr>
              <a:t> </a:t>
            </a:r>
            <a:r>
              <a:rPr lang="en-US" dirty="0" smtClean="0"/>
              <a:t>are concerned with the evaluation, diagnosis, and treatment of individuals with psychological </a:t>
            </a:r>
            <a:r>
              <a:rPr lang="en-US" dirty="0"/>
              <a:t>problems</a:t>
            </a:r>
            <a:r>
              <a:rPr lang="en-US" dirty="0" smtClean="0"/>
              <a:t>.</a:t>
            </a:r>
          </a:p>
          <a:p>
            <a:r>
              <a:rPr lang="en-US" b="1" dirty="0">
                <a:solidFill>
                  <a:schemeClr val="accent2">
                    <a:lumMod val="60000"/>
                    <a:lumOff val="40000"/>
                  </a:schemeClr>
                </a:solidFill>
              </a:rPr>
              <a:t>Counseling </a:t>
            </a:r>
            <a:r>
              <a:rPr lang="en-US" b="1" dirty="0" smtClean="0">
                <a:solidFill>
                  <a:schemeClr val="accent2">
                    <a:lumMod val="60000"/>
                    <a:lumOff val="40000"/>
                  </a:schemeClr>
                </a:solidFill>
              </a:rPr>
              <a:t>psychologists </a:t>
            </a:r>
            <a:r>
              <a:rPr lang="en-US" dirty="0" smtClean="0"/>
              <a:t>are those who </a:t>
            </a:r>
            <a:r>
              <a:rPr lang="en-US" dirty="0"/>
              <a:t>specializes in providing guidance in areas such as vocational selection, school problems, drug abuse, and marital conflict</a:t>
            </a:r>
            <a:r>
              <a:rPr lang="en-US" dirty="0" smtClean="0"/>
              <a:t>. </a:t>
            </a:r>
            <a:r>
              <a:rPr lang="en-US" dirty="0" smtClean="0">
                <a:solidFill>
                  <a:schemeClr val="accent2">
                    <a:lumMod val="60000"/>
                    <a:lumOff val="40000"/>
                  </a:schemeClr>
                </a:solidFill>
              </a:rPr>
              <a:t>OR</a:t>
            </a:r>
          </a:p>
          <a:p>
            <a:r>
              <a:rPr lang="en-US" b="1" dirty="0">
                <a:solidFill>
                  <a:schemeClr val="accent2">
                    <a:lumMod val="60000"/>
                    <a:lumOff val="40000"/>
                  </a:schemeClr>
                </a:solidFill>
              </a:rPr>
              <a:t>Counseling psychologists </a:t>
            </a:r>
            <a:r>
              <a:rPr lang="en-US" dirty="0"/>
              <a:t>are those who specializes in </a:t>
            </a:r>
            <a:r>
              <a:rPr lang="en-US" dirty="0" smtClean="0"/>
              <a:t>providing assistance to people struggling with everyday problems of moderate severity.</a:t>
            </a:r>
          </a:p>
        </p:txBody>
      </p:sp>
    </p:spTree>
    <p:extLst>
      <p:ext uri="{BB962C8B-B14F-4D97-AF65-F5344CB8AC3E}">
        <p14:creationId xmlns:p14="http://schemas.microsoft.com/office/powerpoint/2010/main" xmlns="" val="22408484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791200"/>
          </a:xfrm>
        </p:spPr>
        <p:txBody>
          <a:bodyPr>
            <a:normAutofit/>
          </a:bodyPr>
          <a:lstStyle/>
          <a:p>
            <a:r>
              <a:rPr lang="en-US" b="1" dirty="0" smtClean="0">
                <a:solidFill>
                  <a:schemeClr val="accent2">
                    <a:lumMod val="60000"/>
                    <a:lumOff val="40000"/>
                  </a:schemeClr>
                </a:solidFill>
              </a:rPr>
              <a:t>Educational psychologists </a:t>
            </a:r>
            <a:r>
              <a:rPr lang="en-US" dirty="0" smtClean="0"/>
              <a:t>work to improve curriculum design, achievement testing, teacher training and other aspects of the educational process. School psychologists usually work in elementary or secondary schools, where they test and counsel children having difficulties in school and aid parents and teachers in solving school-related problems. </a:t>
            </a:r>
          </a:p>
        </p:txBody>
      </p:sp>
    </p:spTree>
    <p:extLst>
      <p:ext uri="{BB962C8B-B14F-4D97-AF65-F5344CB8AC3E}">
        <p14:creationId xmlns:p14="http://schemas.microsoft.com/office/powerpoint/2010/main" xmlns="" val="13988572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b="1" dirty="0">
                <a:solidFill>
                  <a:schemeClr val="accent2">
                    <a:lumMod val="60000"/>
                    <a:lumOff val="40000"/>
                  </a:schemeClr>
                </a:solidFill>
              </a:rPr>
              <a:t>Organizational psychologists</a:t>
            </a:r>
            <a:r>
              <a:rPr lang="en-US" b="1" dirty="0"/>
              <a:t> </a:t>
            </a:r>
            <a:r>
              <a:rPr lang="en-US" dirty="0"/>
              <a:t>are those</a:t>
            </a:r>
            <a:r>
              <a:rPr lang="en-US" b="1" dirty="0"/>
              <a:t> </a:t>
            </a:r>
            <a:r>
              <a:rPr lang="en-US" dirty="0"/>
              <a:t>who study various aspects of the human work environment, such as communication among employees, socialization of workers, leadership, job satisfaction, stress, and overall quality of life.</a:t>
            </a:r>
          </a:p>
          <a:p>
            <a:endParaRPr lang="en-US" dirty="0"/>
          </a:p>
        </p:txBody>
      </p:sp>
    </p:spTree>
    <p:extLst>
      <p:ext uri="{BB962C8B-B14F-4D97-AF65-F5344CB8AC3E}">
        <p14:creationId xmlns:p14="http://schemas.microsoft.com/office/powerpoint/2010/main" xmlns="" val="23063730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951706"/>
          </a:xfrm>
        </p:spPr>
        <p:txBody>
          <a:bodyPr>
            <a:normAutofit/>
          </a:bodyPr>
          <a:lstStyle/>
          <a:p>
            <a:r>
              <a:rPr lang="en-US" sz="3600" b="1" dirty="0" smtClean="0">
                <a:solidFill>
                  <a:schemeClr val="accent1"/>
                </a:solidFill>
              </a:rPr>
              <a:t>School  of thoughts in psychology</a:t>
            </a:r>
            <a:endParaRPr lang="en-US" sz="3600" dirty="0">
              <a:solidFill>
                <a:schemeClr val="accent1"/>
              </a:solidFill>
            </a:endParaRPr>
          </a:p>
        </p:txBody>
      </p:sp>
      <p:sp>
        <p:nvSpPr>
          <p:cNvPr id="3" name="Content Placeholder 2"/>
          <p:cNvSpPr>
            <a:spLocks noGrp="1"/>
          </p:cNvSpPr>
          <p:nvPr>
            <p:ph idx="1"/>
          </p:nvPr>
        </p:nvSpPr>
        <p:spPr>
          <a:xfrm>
            <a:off x="457200" y="1371600"/>
            <a:ext cx="8229600" cy="5083208"/>
          </a:xfrm>
        </p:spPr>
        <p:txBody>
          <a:bodyPr>
            <a:normAutofit fontScale="92500"/>
          </a:bodyPr>
          <a:lstStyle/>
          <a:p>
            <a:pPr algn="just"/>
            <a:r>
              <a:rPr lang="en-US" dirty="0" smtClean="0"/>
              <a:t>When psychology was first established as a science separate from biology and philosophy, the debate over how to describe and explain the human mind and behavior began.</a:t>
            </a:r>
          </a:p>
          <a:p>
            <a:pPr>
              <a:buNone/>
            </a:pPr>
            <a:r>
              <a:rPr lang="en-US" b="1" dirty="0" smtClean="0">
                <a:solidFill>
                  <a:schemeClr val="accent2"/>
                </a:solidFill>
              </a:rPr>
              <a:t>Structuralism </a:t>
            </a:r>
          </a:p>
          <a:p>
            <a:pPr algn="just"/>
            <a:r>
              <a:rPr lang="en-US" dirty="0" smtClean="0"/>
              <a:t>The first school of thought is structuralism advocated by the founder of the first psychology lab (1879,Lipezing University), William Wundt. Almost immediately after structuralism, other theories began to emerge in psychology. </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458200" cy="6150008"/>
          </a:xfrm>
        </p:spPr>
        <p:txBody>
          <a:bodyPr>
            <a:normAutofit fontScale="92500" lnSpcReduction="20000"/>
          </a:bodyPr>
          <a:lstStyle/>
          <a:p>
            <a:pPr>
              <a:buNone/>
            </a:pPr>
            <a:r>
              <a:rPr lang="en-US" dirty="0" smtClean="0"/>
              <a:t>The main focus </a:t>
            </a:r>
            <a:r>
              <a:rPr lang="en-US" dirty="0" smtClean="0"/>
              <a:t>of this</a:t>
            </a:r>
            <a:r>
              <a:rPr lang="en-US" dirty="0" smtClean="0"/>
              <a:t> </a:t>
            </a:r>
            <a:r>
              <a:rPr lang="en-US" dirty="0" smtClean="0"/>
              <a:t>school of thought </a:t>
            </a:r>
            <a:r>
              <a:rPr lang="en-US" dirty="0" smtClean="0"/>
              <a:t>was</a:t>
            </a:r>
            <a:r>
              <a:rPr lang="en-US" dirty="0" smtClean="0"/>
              <a:t> on:</a:t>
            </a:r>
            <a:endParaRPr lang="en-US" dirty="0" smtClean="0"/>
          </a:p>
          <a:p>
            <a:pPr>
              <a:buFont typeface="Wingdings" pitchFamily="2" charset="2"/>
              <a:buChar char="q"/>
            </a:pPr>
            <a:r>
              <a:rPr lang="en-US" dirty="0" smtClean="0"/>
              <a:t>  breaking down mental process into the most basic components.</a:t>
            </a:r>
          </a:p>
          <a:p>
            <a:pPr>
              <a:buFont typeface="Wingdings" pitchFamily="2" charset="2"/>
              <a:buChar char="q"/>
            </a:pPr>
            <a:r>
              <a:rPr lang="en-US" dirty="0" smtClean="0"/>
              <a:t> Structuralism emphasized on component of consciousness.</a:t>
            </a:r>
          </a:p>
          <a:p>
            <a:pPr>
              <a:buNone/>
            </a:pPr>
            <a:r>
              <a:rPr lang="en-US" b="1" dirty="0" smtClean="0">
                <a:solidFill>
                  <a:schemeClr val="accent2"/>
                </a:solidFill>
              </a:rPr>
              <a:t>Functionalism</a:t>
            </a:r>
            <a:endParaRPr lang="en-US" b="1" dirty="0" smtClean="0">
              <a:solidFill>
                <a:schemeClr val="accent2"/>
              </a:solidFill>
            </a:endParaRPr>
          </a:p>
          <a:p>
            <a:pPr algn="just"/>
            <a:r>
              <a:rPr lang="en-US" dirty="0" smtClean="0"/>
              <a:t>The early functionalist included the pre-eminent psychologist and </a:t>
            </a:r>
            <a:r>
              <a:rPr lang="en-US" dirty="0" smtClean="0"/>
              <a:t>philosopher </a:t>
            </a:r>
            <a:r>
              <a:rPr lang="en-US" dirty="0" smtClean="0"/>
              <a:t>W</a:t>
            </a:r>
            <a:r>
              <a:rPr lang="en-US" dirty="0" smtClean="0"/>
              <a:t>illiam James. </a:t>
            </a:r>
            <a:r>
              <a:rPr lang="en-US" dirty="0" smtClean="0"/>
              <a:t>He promoted the idea that mind and consciousness itself would not exist if it did not serve some practical, adaptive purpose. </a:t>
            </a:r>
            <a:endParaRPr lang="en-US" dirty="0" smtClean="0"/>
          </a:p>
          <a:p>
            <a:pPr algn="just"/>
            <a:r>
              <a:rPr lang="en-US" dirty="0" smtClean="0"/>
              <a:t>Along </a:t>
            </a:r>
            <a:r>
              <a:rPr lang="en-US" dirty="0" smtClean="0"/>
              <a:t>with this idea </a:t>
            </a:r>
            <a:r>
              <a:rPr lang="en-US" dirty="0" smtClean="0"/>
              <a:t>James </a:t>
            </a:r>
            <a:r>
              <a:rPr lang="en-US" dirty="0" smtClean="0"/>
              <a:t>maintained that psychology should be practical and should be developed to make a difference in people’s lives. </a:t>
            </a:r>
          </a:p>
          <a:p>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073808"/>
          </a:xfrm>
        </p:spPr>
        <p:txBody>
          <a:bodyPr/>
          <a:lstStyle/>
          <a:p>
            <a:r>
              <a:rPr lang="en-US" b="1" dirty="0" smtClean="0"/>
              <a:t>F</a:t>
            </a:r>
            <a:r>
              <a:rPr lang="en-US" b="1" dirty="0" smtClean="0"/>
              <a:t>unctionalists</a:t>
            </a:r>
            <a:r>
              <a:rPr lang="en-US" dirty="0" smtClean="0"/>
              <a:t> focused on the purpose of consciousness and behavior.</a:t>
            </a:r>
          </a:p>
          <a:p>
            <a:pPr>
              <a:buNone/>
            </a:pPr>
            <a:endParaRPr lang="en-US" b="1" dirty="0" smtClean="0">
              <a:solidFill>
                <a:schemeClr val="accent2"/>
              </a:solidFill>
            </a:endParaRPr>
          </a:p>
          <a:p>
            <a:pPr>
              <a:buNone/>
            </a:pPr>
            <a:r>
              <a:rPr lang="en-US" b="1" dirty="0" smtClean="0">
                <a:solidFill>
                  <a:schemeClr val="accent2"/>
                </a:solidFill>
              </a:rPr>
              <a:t>Behaviorism</a:t>
            </a:r>
            <a:r>
              <a:rPr lang="en-US" dirty="0" smtClean="0"/>
              <a:t> </a:t>
            </a:r>
            <a:r>
              <a:rPr lang="en-US" dirty="0" smtClean="0"/>
              <a:t>(J.B </a:t>
            </a:r>
            <a:r>
              <a:rPr lang="en-US" dirty="0" smtClean="0"/>
              <a:t>Watson, </a:t>
            </a:r>
            <a:r>
              <a:rPr lang="en-US" dirty="0" smtClean="0"/>
              <a:t>1913</a:t>
            </a:r>
            <a:r>
              <a:rPr lang="en-US" dirty="0" smtClean="0"/>
              <a:t>)</a:t>
            </a:r>
          </a:p>
          <a:p>
            <a:pPr algn="just"/>
            <a:r>
              <a:rPr lang="en-US" dirty="0" smtClean="0"/>
              <a:t>A</a:t>
            </a:r>
            <a:r>
              <a:rPr lang="en-US" dirty="0" smtClean="0"/>
              <a:t>lso </a:t>
            </a:r>
            <a:r>
              <a:rPr lang="en-US" dirty="0" smtClean="0"/>
              <a:t>known as </a:t>
            </a:r>
            <a:r>
              <a:rPr lang="en-US" b="1" dirty="0" smtClean="0"/>
              <a:t>behavioral</a:t>
            </a:r>
            <a:r>
              <a:rPr lang="en-US" dirty="0" smtClean="0"/>
              <a:t> </a:t>
            </a:r>
            <a:r>
              <a:rPr lang="en-US" b="1" dirty="0" smtClean="0"/>
              <a:t>psychology</a:t>
            </a:r>
            <a:r>
              <a:rPr lang="en-US" dirty="0" smtClean="0"/>
              <a:t>, is a theory of learning based on the idea that all behaviors are acquired through conditioning. ... According to this </a:t>
            </a:r>
            <a:r>
              <a:rPr lang="en-US" b="1" dirty="0" smtClean="0"/>
              <a:t>school of thought</a:t>
            </a:r>
            <a:r>
              <a:rPr lang="en-US" dirty="0" smtClean="0"/>
              <a:t>, behavior can be studied in a systematic and observable manner regardless of internal mental states.</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800" dirty="0" smtClean="0">
                <a:latin typeface="Times New Roman" pitchFamily="18" charset="0"/>
                <a:cs typeface="Times New Roman" pitchFamily="18" charset="0"/>
              </a:rPr>
              <a:t>Definition</a:t>
            </a:r>
            <a:r>
              <a:rPr lang="en-US" dirty="0" smtClean="0">
                <a:latin typeface="Times New Roman" pitchFamily="18" charset="0"/>
                <a:cs typeface="Times New Roman" pitchFamily="18" charset="0"/>
              </a:rPr>
              <a:t> </a:t>
            </a:r>
            <a:r>
              <a:rPr lang="en-US" sz="4800" dirty="0" smtClean="0">
                <a:latin typeface="Times New Roman" pitchFamily="18" charset="0"/>
                <a:cs typeface="Times New Roman" pitchFamily="18" charset="0"/>
              </a:rPr>
              <a:t>of  Psychology</a:t>
            </a:r>
            <a:endParaRPr lang="en-US" sz="4800"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marL="411480" lvl="1" indent="-342900" algn="just">
              <a:spcBef>
                <a:spcPts val="700"/>
              </a:spcBef>
              <a:buClr>
                <a:schemeClr val="tx2"/>
              </a:buClr>
              <a:buSzPct val="95000"/>
              <a:buFont typeface="Wingdings"/>
              <a:buChar char=""/>
            </a:pPr>
            <a:r>
              <a:rPr lang="en-US" sz="3600" dirty="0" smtClean="0">
                <a:solidFill>
                  <a:schemeClr val="tx1"/>
                </a:solidFill>
                <a:latin typeface="Times New Roman" pitchFamily="18" charset="0"/>
                <a:cs typeface="Times New Roman" pitchFamily="18" charset="0"/>
              </a:rPr>
              <a:t>Psychology is the scientific study of behavior and mental processes.</a:t>
            </a:r>
          </a:p>
          <a:p>
            <a:pPr marL="411480" lvl="1" indent="-342900" algn="just">
              <a:lnSpc>
                <a:spcPct val="150000"/>
              </a:lnSpc>
              <a:spcBef>
                <a:spcPts val="700"/>
              </a:spcBef>
              <a:buClr>
                <a:schemeClr val="tx2"/>
              </a:buClr>
              <a:buSzPct val="95000"/>
              <a:buFont typeface="Wingdings"/>
              <a:buChar char=""/>
            </a:pPr>
            <a:r>
              <a:rPr lang="en-US" sz="3600" dirty="0" smtClean="0">
                <a:solidFill>
                  <a:schemeClr val="tx1"/>
                </a:solidFill>
                <a:latin typeface="Times New Roman" pitchFamily="18" charset="0"/>
                <a:cs typeface="Times New Roman" pitchFamily="18" charset="0"/>
              </a:rPr>
              <a:t>Psyche refers to soul/mind</a:t>
            </a:r>
          </a:p>
          <a:p>
            <a:pPr marL="411480" lvl="1" indent="-342900" algn="just">
              <a:spcBef>
                <a:spcPts val="700"/>
              </a:spcBef>
              <a:buClr>
                <a:schemeClr val="tx2"/>
              </a:buClr>
              <a:buSzPct val="95000"/>
              <a:buFont typeface="Wingdings"/>
              <a:buChar char=""/>
            </a:pPr>
            <a:r>
              <a:rPr lang="en-US" sz="3600" dirty="0" smtClean="0">
                <a:solidFill>
                  <a:schemeClr val="tx1"/>
                </a:solidFill>
                <a:latin typeface="Times New Roman" pitchFamily="18" charset="0"/>
                <a:cs typeface="Times New Roman" pitchFamily="18" charset="0"/>
              </a:rPr>
              <a:t>Logos refers to </a:t>
            </a:r>
            <a:r>
              <a:rPr lang="en-US" sz="3600" dirty="0" smtClean="0">
                <a:latin typeface="Times New Roman" pitchFamily="18" charset="0"/>
                <a:cs typeface="Times New Roman" pitchFamily="18" charset="0"/>
              </a:rPr>
              <a:t>study of subject (human)</a:t>
            </a:r>
          </a:p>
          <a:p>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304800"/>
            <a:ext cx="8534400" cy="6226208"/>
          </a:xfrm>
        </p:spPr>
        <p:txBody>
          <a:bodyPr>
            <a:normAutofit fontScale="92500" lnSpcReduction="10000"/>
          </a:bodyPr>
          <a:lstStyle/>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pPr algn="just"/>
            <a:r>
              <a:rPr lang="en-US" dirty="0" smtClean="0"/>
              <a:t>The approach is only concerned with observable stimulus-response behaviors, and states all behaviors are learned through interaction with the environment</a:t>
            </a:r>
            <a:r>
              <a:rPr lang="en-US" dirty="0" smtClean="0"/>
              <a:t>.</a:t>
            </a:r>
          </a:p>
          <a:p>
            <a:r>
              <a:rPr lang="en-US" dirty="0" smtClean="0"/>
              <a:t>Classical </a:t>
            </a:r>
            <a:r>
              <a:rPr lang="en-US" dirty="0" smtClean="0"/>
              <a:t>conditioning </a:t>
            </a:r>
            <a:r>
              <a:rPr lang="en-US" dirty="0" smtClean="0"/>
              <a:t>and operant conditioning</a:t>
            </a:r>
            <a:r>
              <a:rPr lang="en-US" dirty="0" smtClean="0"/>
              <a:t> are processes that lead to learning.</a:t>
            </a:r>
          </a:p>
          <a:p>
            <a:pPr algn="just"/>
            <a:endParaRPr lang="en-US" dirty="0" smtClean="0"/>
          </a:p>
          <a:p>
            <a:endParaRPr lang="en-US" dirty="0"/>
          </a:p>
        </p:txBody>
      </p:sp>
      <p:pic>
        <p:nvPicPr>
          <p:cNvPr id="1026" name="Picture 2" descr="Related image"/>
          <p:cNvPicPr>
            <a:picLocks noChangeAspect="1" noChangeArrowheads="1"/>
          </p:cNvPicPr>
          <p:nvPr/>
        </p:nvPicPr>
        <p:blipFill>
          <a:blip r:embed="rId2"/>
          <a:srcRect/>
          <a:stretch>
            <a:fillRect/>
          </a:stretch>
        </p:blipFill>
        <p:spPr bwMode="auto">
          <a:xfrm>
            <a:off x="1600200" y="228600"/>
            <a:ext cx="5867400" cy="3439511"/>
          </a:xfrm>
          <a:prstGeom prst="rect">
            <a:avLst/>
          </a:prstGeom>
          <a:noFill/>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382000" cy="6150008"/>
          </a:xfrm>
        </p:spPr>
        <p:txBody>
          <a:bodyPr/>
          <a:lstStyle/>
          <a:p>
            <a:pPr>
              <a:buNone/>
            </a:pPr>
            <a:r>
              <a:rPr lang="en-US" b="1" dirty="0" smtClean="0">
                <a:solidFill>
                  <a:schemeClr val="accent2"/>
                </a:solidFill>
              </a:rPr>
              <a:t>The psychoanalytic approach</a:t>
            </a:r>
          </a:p>
          <a:p>
            <a:pPr algn="just"/>
            <a:r>
              <a:rPr lang="en-US" dirty="0" smtClean="0"/>
              <a:t>This school f</a:t>
            </a:r>
            <a:r>
              <a:rPr lang="en-US" dirty="0" smtClean="0"/>
              <a:t>ocuses </a:t>
            </a:r>
            <a:r>
              <a:rPr lang="en-US" dirty="0" smtClean="0"/>
              <a:t>on the importance of the unconscious mind (not the conscious mind). In other words, psychoanalytic </a:t>
            </a:r>
            <a:r>
              <a:rPr lang="en-US" dirty="0" smtClean="0"/>
              <a:t>perspective dictates </a:t>
            </a:r>
            <a:r>
              <a:rPr lang="en-US" dirty="0" smtClean="0"/>
              <a:t>that behavior is determined by your past experiences that are left </a:t>
            </a:r>
            <a:r>
              <a:rPr lang="en-US" dirty="0" smtClean="0"/>
              <a:t>in the Unconscious mind (people </a:t>
            </a:r>
            <a:r>
              <a:rPr lang="en-US" dirty="0" smtClean="0"/>
              <a:t>are unaware of them). This perspective is still based on Freud's psychoanalytic perspective about early experiences being so influential on current </a:t>
            </a:r>
            <a:r>
              <a:rPr lang="en-US" dirty="0" smtClean="0"/>
              <a:t>behavior.</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4818" name="Picture 2" descr="C:\Users\Yumen-PC\Desktop\psyschodynamic-model-of-abnormality-as-14-638.jpg"/>
          <p:cNvPicPr>
            <a:picLocks noGrp="1" noChangeAspect="1" noChangeArrowheads="1"/>
          </p:cNvPicPr>
          <p:nvPr>
            <p:ph idx="1"/>
          </p:nvPr>
        </p:nvPicPr>
        <p:blipFill>
          <a:blip r:embed="rId2"/>
          <a:srcRect/>
          <a:stretch>
            <a:fillRect/>
          </a:stretch>
        </p:blipFill>
        <p:spPr bwMode="auto">
          <a:xfrm>
            <a:off x="0" y="0"/>
            <a:ext cx="9097264" cy="6858000"/>
          </a:xfrm>
          <a:prstGeom prst="rect">
            <a:avLst/>
          </a:prstGeom>
          <a:noFill/>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997608"/>
          </a:xfrm>
        </p:spPr>
        <p:txBody>
          <a:bodyPr>
            <a:normAutofit lnSpcReduction="10000"/>
          </a:bodyPr>
          <a:lstStyle/>
          <a:p>
            <a:pPr>
              <a:buNone/>
            </a:pPr>
            <a:r>
              <a:rPr lang="en-US" b="1" dirty="0" smtClean="0">
                <a:solidFill>
                  <a:schemeClr val="accent2"/>
                </a:solidFill>
              </a:rPr>
              <a:t>Gestalt </a:t>
            </a:r>
            <a:r>
              <a:rPr lang="en-US" b="1" dirty="0" smtClean="0">
                <a:solidFill>
                  <a:schemeClr val="accent2"/>
                </a:solidFill>
              </a:rPr>
              <a:t>psychology</a:t>
            </a:r>
          </a:p>
          <a:p>
            <a:r>
              <a:rPr lang="en-US" dirty="0" smtClean="0"/>
              <a:t>(</a:t>
            </a:r>
            <a:r>
              <a:rPr lang="en-US" dirty="0" smtClean="0"/>
              <a:t>German word which means</a:t>
            </a:r>
            <a:r>
              <a:rPr lang="en-US" dirty="0" smtClean="0"/>
              <a:t> "shape, form") introduced by </a:t>
            </a:r>
            <a:r>
              <a:rPr lang="en-US" dirty="0" smtClean="0"/>
              <a:t>K</a:t>
            </a:r>
            <a:r>
              <a:rPr lang="en-US" dirty="0" smtClean="0"/>
              <a:t>urt </a:t>
            </a:r>
            <a:r>
              <a:rPr lang="en-US" dirty="0" err="1" smtClean="0"/>
              <a:t>Koffka</a:t>
            </a:r>
            <a:r>
              <a:rPr lang="en-US" dirty="0" smtClean="0"/>
              <a:t> &amp; Max Wertheimer. </a:t>
            </a:r>
            <a:endParaRPr lang="en-US" b="1" dirty="0" smtClean="0">
              <a:solidFill>
                <a:srgbClr val="FFFF00"/>
              </a:solidFill>
            </a:endParaRPr>
          </a:p>
          <a:p>
            <a:pPr algn="just"/>
            <a:r>
              <a:rPr lang="en-US" dirty="0" smtClean="0"/>
              <a:t>It</a:t>
            </a:r>
            <a:r>
              <a:rPr lang="en-US" dirty="0" smtClean="0"/>
              <a:t> </a:t>
            </a:r>
            <a:r>
              <a:rPr lang="en-US" dirty="0" smtClean="0"/>
              <a:t>is a </a:t>
            </a:r>
            <a:r>
              <a:rPr lang="en-US" b="1" dirty="0" smtClean="0"/>
              <a:t>school of thought</a:t>
            </a:r>
            <a:r>
              <a:rPr lang="en-US" dirty="0" smtClean="0"/>
              <a:t> that believes all objects and scenes can be observed in their simplest forms. Sometimes referred to as the 'Law of </a:t>
            </a:r>
            <a:r>
              <a:rPr lang="en-US" dirty="0" smtClean="0"/>
              <a:t>Simplicity‘.</a:t>
            </a:r>
          </a:p>
          <a:p>
            <a:pPr algn="just"/>
            <a:r>
              <a:rPr lang="en-US" dirty="0" smtClean="0"/>
              <a:t>The </a:t>
            </a:r>
            <a:r>
              <a:rPr lang="en-US" dirty="0" smtClean="0"/>
              <a:t>theory proposes that the whole of an object or scene is more important than its individual parts. The original famous phrase of Gestalt </a:t>
            </a:r>
            <a:r>
              <a:rPr lang="en-US" dirty="0" smtClean="0"/>
              <a:t>psychologist Kurt </a:t>
            </a:r>
            <a:r>
              <a:rPr lang="en-US" dirty="0" err="1" smtClean="0"/>
              <a:t>Koffka</a:t>
            </a:r>
            <a:r>
              <a:rPr lang="en-US" dirty="0" smtClean="0"/>
              <a:t>,</a:t>
            </a:r>
            <a:r>
              <a:rPr lang="en-US" dirty="0" smtClean="0"/>
              <a:t> "The whole is </a:t>
            </a:r>
            <a:r>
              <a:rPr lang="en-US" i="1" dirty="0" smtClean="0"/>
              <a:t>greater</a:t>
            </a:r>
            <a:r>
              <a:rPr lang="en-US" dirty="0" smtClean="0"/>
              <a:t> than the sum of its </a:t>
            </a:r>
            <a:r>
              <a:rPr lang="en-US" dirty="0" smtClean="0"/>
              <a:t>parts“.</a:t>
            </a: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150008"/>
          </a:xfrm>
        </p:spPr>
        <p:txBody>
          <a:bodyPr/>
          <a:lstStyle/>
          <a:p>
            <a:pPr algn="just"/>
            <a:r>
              <a:rPr lang="en-US" dirty="0" smtClean="0"/>
              <a:t>The </a:t>
            </a:r>
            <a:r>
              <a:rPr lang="en-US" b="1" dirty="0" smtClean="0"/>
              <a:t>humanistic perspective</a:t>
            </a:r>
            <a:r>
              <a:rPr lang="en-US" dirty="0" smtClean="0"/>
              <a:t> is an </a:t>
            </a:r>
            <a:r>
              <a:rPr lang="en-US" b="1" dirty="0" smtClean="0"/>
              <a:t>approach</a:t>
            </a:r>
            <a:r>
              <a:rPr lang="en-US" dirty="0" smtClean="0"/>
              <a:t> to psychology that emphasizes empathy and stresses the good in human behavior. ... In counseling and therapy, this </a:t>
            </a:r>
            <a:r>
              <a:rPr lang="en-US" b="1" dirty="0" smtClean="0"/>
              <a:t>approach</a:t>
            </a:r>
            <a:r>
              <a:rPr lang="en-US" dirty="0" smtClean="0"/>
              <a:t> allows an psychologist to focus on ways to help improve an individual's self-image or self-actualization – the things that make them feel worthwhile.</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692808"/>
          </a:xfrm>
        </p:spPr>
        <p:txBody>
          <a:bodyPr/>
          <a:lstStyle/>
          <a:p>
            <a:endParaRPr lang="en-US" sz="2800" dirty="0" smtClean="0">
              <a:latin typeface="Times New Roman" pitchFamily="18" charset="0"/>
              <a:cs typeface="Times New Roman" pitchFamily="18" charset="0"/>
            </a:endParaRPr>
          </a:p>
          <a:p>
            <a:endParaRPr lang="en-US" sz="2800" dirty="0" smtClean="0">
              <a:latin typeface="Times New Roman" pitchFamily="18" charset="0"/>
              <a:cs typeface="Times New Roman" pitchFamily="18" charset="0"/>
            </a:endParaRPr>
          </a:p>
          <a:p>
            <a:pPr algn="just"/>
            <a:r>
              <a:rPr lang="en-US" sz="3600" dirty="0" smtClean="0">
                <a:latin typeface="Times New Roman" pitchFamily="18" charset="0"/>
                <a:cs typeface="Times New Roman" pitchFamily="18" charset="0"/>
              </a:rPr>
              <a:t>Behavior                   observable</a:t>
            </a:r>
          </a:p>
          <a:p>
            <a:pPr algn="just"/>
            <a:r>
              <a:rPr lang="en-US" sz="3600" dirty="0" smtClean="0">
                <a:latin typeface="Times New Roman" pitchFamily="18" charset="0"/>
                <a:cs typeface="Times New Roman" pitchFamily="18" charset="0"/>
              </a:rPr>
              <a:t>Mental processes                    thoughts, emotions, perceptions, reasoning processes and memories.</a:t>
            </a:r>
          </a:p>
        </p:txBody>
      </p:sp>
      <p:cxnSp>
        <p:nvCxnSpPr>
          <p:cNvPr id="4" name="Straight Arrow Connector 3"/>
          <p:cNvCxnSpPr/>
          <p:nvPr/>
        </p:nvCxnSpPr>
        <p:spPr>
          <a:xfrm>
            <a:off x="2895600" y="2209800"/>
            <a:ext cx="17526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 name="Straight Arrow Connector 4"/>
          <p:cNvCxnSpPr/>
          <p:nvPr/>
        </p:nvCxnSpPr>
        <p:spPr>
          <a:xfrm>
            <a:off x="4495800" y="2895600"/>
            <a:ext cx="22098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800" dirty="0" smtClean="0">
                <a:latin typeface="Times New Roman" pitchFamily="18" charset="0"/>
                <a:cs typeface="Times New Roman" pitchFamily="18" charset="0"/>
              </a:rPr>
              <a:t/>
            </a:r>
            <a:br>
              <a:rPr lang="en-US" sz="4800" dirty="0" smtClean="0">
                <a:latin typeface="Times New Roman" pitchFamily="18" charset="0"/>
                <a:cs typeface="Times New Roman" pitchFamily="18" charset="0"/>
              </a:rPr>
            </a:br>
            <a:r>
              <a:rPr lang="en-US" sz="4800" dirty="0" smtClean="0">
                <a:latin typeface="Times New Roman" pitchFamily="18" charset="0"/>
                <a:cs typeface="Times New Roman" pitchFamily="18" charset="0"/>
              </a:rPr>
              <a:t>Goals of </a:t>
            </a:r>
            <a:r>
              <a:rPr lang="en-US" sz="4800" dirty="0" smtClean="0">
                <a:latin typeface="Times New Roman" pitchFamily="18" charset="0"/>
                <a:cs typeface="Times New Roman" pitchFamily="18" charset="0"/>
              </a:rPr>
              <a:t>Psychology</a:t>
            </a:r>
            <a:r>
              <a:rPr lang="en-US" sz="4800" dirty="0" smtClean="0">
                <a:latin typeface="Times New Roman" pitchFamily="18" charset="0"/>
                <a:cs typeface="Times New Roman" pitchFamily="18" charset="0"/>
              </a:rPr>
              <a:t/>
            </a:r>
            <a:br>
              <a:rPr lang="en-US" sz="4800" dirty="0" smtClean="0">
                <a:latin typeface="Times New Roman" pitchFamily="18" charset="0"/>
                <a:cs typeface="Times New Roman" pitchFamily="18" charset="0"/>
              </a:rPr>
            </a:br>
            <a:endParaRPr lang="en-US" sz="4800" dirty="0"/>
          </a:p>
        </p:txBody>
      </p:sp>
      <p:sp>
        <p:nvSpPr>
          <p:cNvPr id="3" name="Content Placeholder 2"/>
          <p:cNvSpPr>
            <a:spLocks noGrp="1"/>
          </p:cNvSpPr>
          <p:nvPr>
            <p:ph idx="1"/>
          </p:nvPr>
        </p:nvSpPr>
        <p:spPr/>
        <p:txBody>
          <a:bodyPr/>
          <a:lstStyle/>
          <a:p>
            <a:pPr algn="just">
              <a:buNone/>
            </a:pPr>
            <a:r>
              <a:rPr lang="en-US" sz="3600" b="1" dirty="0" smtClean="0">
                <a:latin typeface="Times New Roman" pitchFamily="18" charset="0"/>
                <a:cs typeface="Times New Roman" pitchFamily="18" charset="0"/>
              </a:rPr>
              <a:t>Description</a:t>
            </a:r>
            <a:endParaRPr lang="en-US" sz="3600" b="1" dirty="0" smtClean="0">
              <a:latin typeface="Times New Roman" pitchFamily="18" charset="0"/>
              <a:cs typeface="Times New Roman" pitchFamily="18" charset="0"/>
            </a:endParaRPr>
          </a:p>
          <a:p>
            <a:pPr algn="just"/>
            <a:endParaRPr lang="en-US" sz="3600" dirty="0" smtClean="0">
              <a:latin typeface="Times New Roman" pitchFamily="18" charset="0"/>
              <a:cs typeface="Times New Roman" pitchFamily="18" charset="0"/>
            </a:endParaRPr>
          </a:p>
          <a:p>
            <a:pPr algn="just"/>
            <a:r>
              <a:rPr lang="en-US" sz="3600" dirty="0" smtClean="0">
                <a:latin typeface="Times New Roman" pitchFamily="18" charset="0"/>
                <a:cs typeface="Times New Roman" pitchFamily="18" charset="0"/>
              </a:rPr>
              <a:t>The </a:t>
            </a:r>
            <a:r>
              <a:rPr lang="en-US" sz="3600" dirty="0" smtClean="0">
                <a:latin typeface="Times New Roman" pitchFamily="18" charset="0"/>
                <a:cs typeface="Times New Roman" pitchFamily="18" charset="0"/>
              </a:rPr>
              <a:t>first goal is to observe and describe behavior in minute details.</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800" dirty="0" smtClean="0">
                <a:latin typeface="Times New Roman" pitchFamily="18" charset="0"/>
                <a:cs typeface="Times New Roman" pitchFamily="18" charset="0"/>
              </a:rPr>
              <a:t>Explanation</a:t>
            </a:r>
            <a:r>
              <a:rPr lang="en-US" dirty="0" smtClean="0">
                <a:latin typeface="Times New Roman" pitchFamily="18" charset="0"/>
                <a:cs typeface="Times New Roman" pitchFamily="18" charset="0"/>
              </a:rPr>
              <a:t> </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algn="just"/>
            <a:r>
              <a:rPr lang="en-US" sz="3600" dirty="0" smtClean="0">
                <a:latin typeface="Times New Roman" pitchFamily="18" charset="0"/>
                <a:cs typeface="Times New Roman" pitchFamily="18" charset="0"/>
              </a:rPr>
              <a:t>While descriptions come from observable data, psychologist must go beyond what is obvious and explain their observation.</a:t>
            </a:r>
          </a:p>
          <a:p>
            <a:pPr algn="just"/>
            <a:endParaRPr lang="en-US" sz="3600" dirty="0" smtClean="0">
              <a:latin typeface="Times New Roman" pitchFamily="18" charset="0"/>
              <a:cs typeface="Times New Roman" pitchFamily="18" charset="0"/>
            </a:endParaRPr>
          </a:p>
          <a:p>
            <a:pPr algn="just"/>
            <a:r>
              <a:rPr lang="en-US" sz="3600" dirty="0" smtClean="0">
                <a:latin typeface="Times New Roman" pitchFamily="18" charset="0"/>
                <a:cs typeface="Times New Roman" pitchFamily="18" charset="0"/>
              </a:rPr>
              <a:t>In other words, why did the subject do what he or she did?</a:t>
            </a:r>
          </a:p>
          <a:p>
            <a:endParaRPr lang="en-US" sz="2800" dirty="0" smtClean="0">
              <a:latin typeface="Times New Roman" pitchFamily="18" charset="0"/>
              <a:cs typeface="Times New Roman" pitchFamily="18" charset="0"/>
            </a:endParaRP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smtClean="0">
                <a:latin typeface="Times New Roman" pitchFamily="18" charset="0"/>
                <a:cs typeface="Times New Roman" pitchFamily="18" charset="0"/>
              </a:rPr>
              <a:t>Prediction </a:t>
            </a:r>
            <a:endParaRPr lang="en-US" sz="4800"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algn="just"/>
            <a:r>
              <a:rPr lang="en-US" sz="3600" dirty="0" smtClean="0">
                <a:latin typeface="Times New Roman" pitchFamily="18" charset="0"/>
                <a:cs typeface="Times New Roman" pitchFamily="18" charset="0"/>
              </a:rPr>
              <a:t>Once we know what happens, and why it happens, we can predict what will happen in the future.</a:t>
            </a:r>
          </a:p>
          <a:p>
            <a:pPr algn="just"/>
            <a:endParaRPr lang="en-US" sz="3600" dirty="0" smtClean="0">
              <a:latin typeface="Times New Roman" pitchFamily="18" charset="0"/>
              <a:cs typeface="Times New Roman" pitchFamily="18" charset="0"/>
            </a:endParaRPr>
          </a:p>
          <a:p>
            <a:pPr algn="just"/>
            <a:r>
              <a:rPr lang="en-US" sz="3600" dirty="0" smtClean="0">
                <a:latin typeface="Times New Roman" pitchFamily="18" charset="0"/>
                <a:cs typeface="Times New Roman" pitchFamily="18" charset="0"/>
              </a:rPr>
              <a:t>There is an old saying “the best predictor of future behavior is past behavior.”</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800" dirty="0">
                <a:latin typeface="Times New Roman" pitchFamily="18" charset="0"/>
                <a:cs typeface="Times New Roman" pitchFamily="18" charset="0"/>
              </a:rPr>
              <a:t>Control/change and </a:t>
            </a:r>
            <a:r>
              <a:rPr lang="en-US" sz="4800" dirty="0" smtClean="0">
                <a:latin typeface="Times New Roman" pitchFamily="18" charset="0"/>
                <a:cs typeface="Times New Roman" pitchFamily="18" charset="0"/>
              </a:rPr>
              <a:t>Improve the behavior</a:t>
            </a:r>
            <a:endParaRPr lang="en-US" sz="48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1752600"/>
            <a:ext cx="8229600" cy="4898992"/>
          </a:xfrm>
        </p:spPr>
        <p:txBody>
          <a:bodyPr>
            <a:normAutofit/>
          </a:bodyPr>
          <a:lstStyle/>
          <a:p>
            <a:pPr algn="just"/>
            <a:r>
              <a:rPr lang="en-US" sz="3600" dirty="0" smtClean="0">
                <a:latin typeface="Times New Roman" pitchFamily="18" charset="0"/>
                <a:cs typeface="Times New Roman" pitchFamily="18" charset="0"/>
              </a:rPr>
              <a:t>Once we know what happens, why it happens and what is likely to happen in the future, we can exert control over it and can change it.</a:t>
            </a:r>
          </a:p>
          <a:p>
            <a:r>
              <a:rPr lang="en-US" sz="3600" dirty="0">
                <a:latin typeface="Times New Roman" pitchFamily="18" charset="0"/>
                <a:cs typeface="Times New Roman" pitchFamily="18" charset="0"/>
              </a:rPr>
              <a:t>Not only do psychologist attempt to control behavior, they want to do so in positive manner, they want to improve a person’s life, not make it worse</a:t>
            </a:r>
            <a:r>
              <a:rPr lang="en-US" sz="3600" dirty="0" smtClean="0">
                <a:latin typeface="Times New Roman" pitchFamily="18" charset="0"/>
                <a:cs typeface="Times New Roman" pitchFamily="18" charset="0"/>
              </a:rPr>
              <a:t>.</a:t>
            </a:r>
            <a:endParaRPr lang="en-US" sz="3600" dirty="0">
              <a:latin typeface="Times New Roman"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8229600" cy="5311808"/>
          </a:xfrm>
        </p:spPr>
        <p:txBody>
          <a:bodyPr>
            <a:normAutofit/>
          </a:bodyPr>
          <a:lstStyle/>
          <a:p>
            <a:r>
              <a:rPr lang="en-US" sz="3600" dirty="0" smtClean="0">
                <a:latin typeface="Times New Roman" pitchFamily="18" charset="0"/>
                <a:cs typeface="Times New Roman" pitchFamily="18" charset="0"/>
              </a:rPr>
              <a:t>Example</a:t>
            </a:r>
          </a:p>
          <a:p>
            <a:pPr algn="just">
              <a:buNone/>
            </a:pPr>
            <a:r>
              <a:rPr lang="en-US" sz="3600" dirty="0" smtClean="0">
                <a:latin typeface="Times New Roman" pitchFamily="18" charset="0"/>
                <a:cs typeface="Times New Roman" pitchFamily="18" charset="0"/>
              </a:rPr>
              <a:t>	a school psychologist might use findings about the causes of math anxiety to devise a program to help students control their math phobias.</a:t>
            </a:r>
          </a:p>
          <a:p>
            <a:endParaRPr lang="en-US" sz="36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209326"/>
          </a:xfrm>
        </p:spPr>
        <p:txBody>
          <a:bodyPr>
            <a:normAutofit/>
          </a:bodyPr>
          <a:lstStyle/>
          <a:p>
            <a:r>
              <a:rPr lang="en-US" sz="4800" dirty="0" smtClean="0">
                <a:latin typeface="Times New Roman" pitchFamily="18" charset="0"/>
                <a:cs typeface="Times New Roman" pitchFamily="18" charset="0"/>
              </a:rPr>
              <a:t>Fields of Psychology</a:t>
            </a:r>
            <a:endParaRPr lang="en-US" sz="48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1447800"/>
            <a:ext cx="8229600" cy="5007008"/>
          </a:xfrm>
        </p:spPr>
        <p:txBody>
          <a:bodyPr>
            <a:normAutofit lnSpcReduction="10000"/>
          </a:bodyPr>
          <a:lstStyle/>
          <a:p>
            <a:r>
              <a:rPr lang="en-US" dirty="0" smtClean="0"/>
              <a:t>The seven major areas in modern psychology are:</a:t>
            </a:r>
          </a:p>
          <a:p>
            <a:pPr marL="64008" indent="0">
              <a:buNone/>
            </a:pPr>
            <a:r>
              <a:rPr lang="en-US" dirty="0" smtClean="0"/>
              <a:t>1-	developmental psychology</a:t>
            </a:r>
          </a:p>
          <a:p>
            <a:pPr marL="64008" indent="0">
              <a:buNone/>
            </a:pPr>
            <a:r>
              <a:rPr lang="en-US" dirty="0" smtClean="0"/>
              <a:t>2-	social psychology</a:t>
            </a:r>
          </a:p>
          <a:p>
            <a:pPr marL="64008" indent="0">
              <a:buNone/>
            </a:pPr>
            <a:r>
              <a:rPr lang="en-US" dirty="0" smtClean="0"/>
              <a:t>3-	experimental psychology</a:t>
            </a:r>
          </a:p>
          <a:p>
            <a:pPr marL="64008" indent="0">
              <a:buNone/>
            </a:pPr>
            <a:r>
              <a:rPr lang="en-US" dirty="0" smtClean="0"/>
              <a:t>4-	physiological psychology</a:t>
            </a:r>
          </a:p>
          <a:p>
            <a:pPr marL="64008" indent="0">
              <a:buNone/>
            </a:pPr>
            <a:r>
              <a:rPr lang="en-US" dirty="0" smtClean="0"/>
              <a:t>5-	cognitive psychology</a:t>
            </a:r>
          </a:p>
          <a:p>
            <a:pPr marL="64008" indent="0">
              <a:buNone/>
            </a:pPr>
            <a:r>
              <a:rPr lang="en-US" dirty="0" smtClean="0"/>
              <a:t>6-	personality psychology</a:t>
            </a:r>
          </a:p>
          <a:p>
            <a:pPr marL="64008" indent="0">
              <a:buNone/>
            </a:pPr>
            <a:r>
              <a:rPr lang="en-US" dirty="0" smtClean="0"/>
              <a:t>7-	psychometrics </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608</TotalTime>
  <Words>745</Words>
  <Application>Microsoft Office PowerPoint</Application>
  <PresentationFormat>On-screen Show (4:3)</PresentationFormat>
  <Paragraphs>79</Paragraphs>
  <Slides>24</Slides>
  <Notes>0</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Office Theme</vt:lpstr>
      <vt:lpstr>Introduction to psychology</vt:lpstr>
      <vt:lpstr>Definition of  Psychology</vt:lpstr>
      <vt:lpstr>Slide 3</vt:lpstr>
      <vt:lpstr> Goals of Psychology </vt:lpstr>
      <vt:lpstr>Explanation </vt:lpstr>
      <vt:lpstr>Prediction </vt:lpstr>
      <vt:lpstr>Control/change and Improve the behavior</vt:lpstr>
      <vt:lpstr>Slide 8</vt:lpstr>
      <vt:lpstr>Fields of Psychology</vt:lpstr>
      <vt:lpstr>Slide 10</vt:lpstr>
      <vt:lpstr>Slide 11</vt:lpstr>
      <vt:lpstr>Slide 12</vt:lpstr>
      <vt:lpstr>Slide 13</vt:lpstr>
      <vt:lpstr>Professional Specialties in Psychology</vt:lpstr>
      <vt:lpstr>Slide 15</vt:lpstr>
      <vt:lpstr>Slide 16</vt:lpstr>
      <vt:lpstr>School  of thoughts in psychology</vt:lpstr>
      <vt:lpstr>Slide 18</vt:lpstr>
      <vt:lpstr>Slide 19</vt:lpstr>
      <vt:lpstr>Slide 20</vt:lpstr>
      <vt:lpstr>Slide 21</vt:lpstr>
      <vt:lpstr>Slide 22</vt:lpstr>
      <vt:lpstr>Slide 23</vt:lpstr>
      <vt:lpstr>Slide 24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psychology</dc:title>
  <dc:creator>nOMi</dc:creator>
  <cp:lastModifiedBy>Rabia Fatima</cp:lastModifiedBy>
  <cp:revision>39</cp:revision>
  <dcterms:created xsi:type="dcterms:W3CDTF">2013-12-21T11:47:49Z</dcterms:created>
  <dcterms:modified xsi:type="dcterms:W3CDTF">2017-11-15T04:23:58Z</dcterms:modified>
</cp:coreProperties>
</file>