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4"/>
  </p:notesMasterIdLst>
  <p:handoutMasterIdLst>
    <p:handoutMasterId r:id="rId55"/>
  </p:handoutMasterIdLst>
  <p:sldIdLst>
    <p:sldId id="279" r:id="rId5"/>
    <p:sldId id="287" r:id="rId6"/>
    <p:sldId id="293" r:id="rId7"/>
    <p:sldId id="290" r:id="rId8"/>
    <p:sldId id="291" r:id="rId9"/>
    <p:sldId id="292"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 id="321" r:id="rId38"/>
    <p:sldId id="322" r:id="rId39"/>
    <p:sldId id="323" r:id="rId40"/>
    <p:sldId id="324" r:id="rId41"/>
    <p:sldId id="326" r:id="rId42"/>
    <p:sldId id="325" r:id="rId43"/>
    <p:sldId id="327" r:id="rId44"/>
    <p:sldId id="328" r:id="rId45"/>
    <p:sldId id="329" r:id="rId46"/>
    <p:sldId id="330" r:id="rId47"/>
    <p:sldId id="331" r:id="rId48"/>
    <p:sldId id="332" r:id="rId49"/>
    <p:sldId id="333" r:id="rId50"/>
    <p:sldId id="334" r:id="rId51"/>
    <p:sldId id="335" r:id="rId52"/>
    <p:sldId id="337" r:id="rId53"/>
  </p:sldIdLst>
  <p:sldSz cx="12192000"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6"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80" autoAdjust="0"/>
  </p:normalViewPr>
  <p:slideViewPr>
    <p:cSldViewPr>
      <p:cViewPr varScale="1">
        <p:scale>
          <a:sx n="74" d="100"/>
          <a:sy n="74" d="100"/>
        </p:scale>
        <p:origin x="576" y="72"/>
      </p:cViewPr>
      <p:guideLst>
        <p:guide orient="horz" pos="2160"/>
        <p:guide pos="3840"/>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C02998-24E3-4771-8FFC-B1B03FA7394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A29E624-A60D-46A0-8397-0FEE3F22AFD7}">
      <dgm:prSet phldrT="[Text]"/>
      <dgm:spPr/>
      <dgm:t>
        <a:bodyPr/>
        <a:lstStyle/>
        <a:p>
          <a:r>
            <a:rPr lang="en-US" dirty="0" smtClean="0"/>
            <a:t>Classes</a:t>
          </a:r>
          <a:endParaRPr lang="en-US" dirty="0"/>
        </a:p>
      </dgm:t>
    </dgm:pt>
    <dgm:pt modelId="{CA936F9E-60C3-4D12-BD6F-7F40968BD8A6}" type="parTrans" cxnId="{29AF60F4-6A74-44DE-853D-0BD994934216}">
      <dgm:prSet/>
      <dgm:spPr/>
      <dgm:t>
        <a:bodyPr/>
        <a:lstStyle/>
        <a:p>
          <a:endParaRPr lang="en-US"/>
        </a:p>
      </dgm:t>
    </dgm:pt>
    <dgm:pt modelId="{7DA9287F-1B52-46E7-997F-444AF17AC264}" type="sibTrans" cxnId="{29AF60F4-6A74-44DE-853D-0BD994934216}">
      <dgm:prSet/>
      <dgm:spPr/>
      <dgm:t>
        <a:bodyPr/>
        <a:lstStyle/>
        <a:p>
          <a:endParaRPr lang="en-US"/>
        </a:p>
      </dgm:t>
    </dgm:pt>
    <dgm:pt modelId="{71488FAE-AF57-47F7-A468-5B52F6B1426F}">
      <dgm:prSet phldrT="[Text]"/>
      <dgm:spPr/>
      <dgm:t>
        <a:bodyPr/>
        <a:lstStyle/>
        <a:p>
          <a:r>
            <a:rPr lang="en-US" dirty="0" smtClean="0"/>
            <a:t>1. </a:t>
          </a:r>
          <a:r>
            <a:rPr lang="en-US" dirty="0" err="1" smtClean="0"/>
            <a:t>Monandria</a:t>
          </a:r>
          <a:r>
            <a:rPr lang="en-US" dirty="0" smtClean="0"/>
            <a:t>- stamen one</a:t>
          </a:r>
        </a:p>
        <a:p>
          <a:r>
            <a:rPr lang="en-US" dirty="0" smtClean="0"/>
            <a:t>2. </a:t>
          </a:r>
          <a:r>
            <a:rPr lang="en-US" dirty="0" err="1" smtClean="0"/>
            <a:t>Diandria</a:t>
          </a:r>
          <a:r>
            <a:rPr lang="en-US" dirty="0" smtClean="0"/>
            <a:t>- stamens two</a:t>
          </a:r>
        </a:p>
        <a:p>
          <a:r>
            <a:rPr lang="en-US" dirty="0" smtClean="0"/>
            <a:t>3. </a:t>
          </a:r>
          <a:r>
            <a:rPr lang="en-US" dirty="0" err="1" smtClean="0"/>
            <a:t>Triandria</a:t>
          </a:r>
          <a:r>
            <a:rPr lang="en-US" dirty="0" smtClean="0"/>
            <a:t>- stamens three</a:t>
          </a:r>
          <a:endParaRPr lang="en-US" dirty="0"/>
        </a:p>
      </dgm:t>
    </dgm:pt>
    <dgm:pt modelId="{8055DC2B-B709-4C19-A2A3-CA6027D02EDA}" type="parTrans" cxnId="{B565E126-36E5-4E4B-A24F-10B64122B44A}">
      <dgm:prSet/>
      <dgm:spPr/>
      <dgm:t>
        <a:bodyPr/>
        <a:lstStyle/>
        <a:p>
          <a:endParaRPr lang="en-US"/>
        </a:p>
      </dgm:t>
    </dgm:pt>
    <dgm:pt modelId="{4A13F867-8B9F-4099-9107-BD0F212D95AA}" type="sibTrans" cxnId="{B565E126-36E5-4E4B-A24F-10B64122B44A}">
      <dgm:prSet/>
      <dgm:spPr/>
      <dgm:t>
        <a:bodyPr/>
        <a:lstStyle/>
        <a:p>
          <a:endParaRPr lang="en-US"/>
        </a:p>
      </dgm:t>
    </dgm:pt>
    <dgm:pt modelId="{EBA2505C-02D1-4C32-9368-2FE6C154F615}">
      <dgm:prSet phldrT="[Text]"/>
      <dgm:spPr/>
      <dgm:t>
        <a:bodyPr/>
        <a:lstStyle/>
        <a:p>
          <a:r>
            <a:rPr lang="en-US" dirty="0" smtClean="0"/>
            <a:t>4. </a:t>
          </a:r>
          <a:r>
            <a:rPr lang="en-US" dirty="0" err="1" smtClean="0"/>
            <a:t>Tetrandria</a:t>
          </a:r>
          <a:r>
            <a:rPr lang="en-US" dirty="0" smtClean="0"/>
            <a:t>- stamens four</a:t>
          </a:r>
        </a:p>
        <a:p>
          <a:r>
            <a:rPr lang="en-US" dirty="0" smtClean="0"/>
            <a:t>5. </a:t>
          </a:r>
          <a:r>
            <a:rPr lang="en-US" dirty="0" err="1" smtClean="0"/>
            <a:t>Pentandria</a:t>
          </a:r>
          <a:r>
            <a:rPr lang="en-US" dirty="0" smtClean="0"/>
            <a:t>- stamens five</a:t>
          </a:r>
        </a:p>
        <a:p>
          <a:r>
            <a:rPr lang="en-US" dirty="0" smtClean="0"/>
            <a:t>6. </a:t>
          </a:r>
          <a:r>
            <a:rPr lang="en-US" dirty="0" err="1" smtClean="0"/>
            <a:t>Hexandria</a:t>
          </a:r>
          <a:r>
            <a:rPr lang="en-US" dirty="0" smtClean="0"/>
            <a:t>- stamens six</a:t>
          </a:r>
        </a:p>
      </dgm:t>
    </dgm:pt>
    <dgm:pt modelId="{5D874DC7-9644-45A1-A706-DF075B87A442}" type="parTrans" cxnId="{005FB362-30DD-44AF-87FD-FBB8274CBA71}">
      <dgm:prSet/>
      <dgm:spPr/>
      <dgm:t>
        <a:bodyPr/>
        <a:lstStyle/>
        <a:p>
          <a:endParaRPr lang="en-US"/>
        </a:p>
      </dgm:t>
    </dgm:pt>
    <dgm:pt modelId="{4D793110-4C16-4639-A94E-C0F48B569D0A}" type="sibTrans" cxnId="{005FB362-30DD-44AF-87FD-FBB8274CBA71}">
      <dgm:prSet/>
      <dgm:spPr/>
      <dgm:t>
        <a:bodyPr/>
        <a:lstStyle/>
        <a:p>
          <a:endParaRPr lang="en-US"/>
        </a:p>
      </dgm:t>
    </dgm:pt>
    <dgm:pt modelId="{52584B60-816D-454E-86A1-ACE23191F557}">
      <dgm:prSet phldrT="[Text]"/>
      <dgm:spPr/>
      <dgm:t>
        <a:bodyPr/>
        <a:lstStyle/>
        <a:p>
          <a:r>
            <a:rPr lang="en-US" dirty="0" smtClean="0"/>
            <a:t>7. </a:t>
          </a:r>
          <a:r>
            <a:rPr lang="en-US" dirty="0" err="1" smtClean="0"/>
            <a:t>Heptandria</a:t>
          </a:r>
          <a:r>
            <a:rPr lang="en-US" dirty="0" smtClean="0"/>
            <a:t>- stamens seven</a:t>
          </a:r>
        </a:p>
        <a:p>
          <a:r>
            <a:rPr lang="en-US" dirty="0" smtClean="0"/>
            <a:t>8. </a:t>
          </a:r>
          <a:r>
            <a:rPr lang="en-US" dirty="0" err="1" smtClean="0"/>
            <a:t>Octandria</a:t>
          </a:r>
          <a:r>
            <a:rPr lang="en-US" dirty="0" smtClean="0"/>
            <a:t>- stamens eight</a:t>
          </a:r>
        </a:p>
        <a:p>
          <a:r>
            <a:rPr lang="en-US" dirty="0" smtClean="0"/>
            <a:t>9. </a:t>
          </a:r>
          <a:r>
            <a:rPr lang="en-US" dirty="0" err="1" smtClean="0"/>
            <a:t>Ennandria</a:t>
          </a:r>
          <a:r>
            <a:rPr lang="en-US" dirty="0" smtClean="0"/>
            <a:t>- stamens nine</a:t>
          </a:r>
        </a:p>
      </dgm:t>
    </dgm:pt>
    <dgm:pt modelId="{684E1505-B567-4FCC-989D-E81F8067D44E}" type="parTrans" cxnId="{BD13F21E-128E-47A7-A29C-1050AE8C764E}">
      <dgm:prSet/>
      <dgm:spPr/>
      <dgm:t>
        <a:bodyPr/>
        <a:lstStyle/>
        <a:p>
          <a:endParaRPr lang="en-US"/>
        </a:p>
      </dgm:t>
    </dgm:pt>
    <dgm:pt modelId="{DE1C8278-84A6-4502-8060-15BAF75761EE}" type="sibTrans" cxnId="{BD13F21E-128E-47A7-A29C-1050AE8C764E}">
      <dgm:prSet/>
      <dgm:spPr/>
      <dgm:t>
        <a:bodyPr/>
        <a:lstStyle/>
        <a:p>
          <a:endParaRPr lang="en-US"/>
        </a:p>
      </dgm:t>
    </dgm:pt>
    <dgm:pt modelId="{B62DD826-0EEC-4B20-946A-EBD8AF843EBD}" type="pres">
      <dgm:prSet presAssocID="{7EC02998-24E3-4771-8FFC-B1B03FA73941}" presName="vert0" presStyleCnt="0">
        <dgm:presLayoutVars>
          <dgm:dir/>
          <dgm:animOne val="branch"/>
          <dgm:animLvl val="lvl"/>
        </dgm:presLayoutVars>
      </dgm:prSet>
      <dgm:spPr/>
      <dgm:t>
        <a:bodyPr/>
        <a:lstStyle/>
        <a:p>
          <a:endParaRPr lang="en-US"/>
        </a:p>
      </dgm:t>
    </dgm:pt>
    <dgm:pt modelId="{3A9A9103-8C9D-4E38-8190-29B740551F94}" type="pres">
      <dgm:prSet presAssocID="{9A29E624-A60D-46A0-8397-0FEE3F22AFD7}" presName="thickLine" presStyleLbl="alignNode1" presStyleIdx="0" presStyleCnt="1"/>
      <dgm:spPr/>
    </dgm:pt>
    <dgm:pt modelId="{B28FF6FF-0B95-48F1-BB62-21AB785BBF74}" type="pres">
      <dgm:prSet presAssocID="{9A29E624-A60D-46A0-8397-0FEE3F22AFD7}" presName="horz1" presStyleCnt="0"/>
      <dgm:spPr/>
    </dgm:pt>
    <dgm:pt modelId="{6A58D84D-A734-40EF-988C-1D3E45F1ED7E}" type="pres">
      <dgm:prSet presAssocID="{9A29E624-A60D-46A0-8397-0FEE3F22AFD7}" presName="tx1" presStyleLbl="revTx" presStyleIdx="0" presStyleCnt="4"/>
      <dgm:spPr/>
      <dgm:t>
        <a:bodyPr/>
        <a:lstStyle/>
        <a:p>
          <a:endParaRPr lang="en-US"/>
        </a:p>
      </dgm:t>
    </dgm:pt>
    <dgm:pt modelId="{CE8A4CDB-C06F-4A1A-B83C-8B275D52A9F8}" type="pres">
      <dgm:prSet presAssocID="{9A29E624-A60D-46A0-8397-0FEE3F22AFD7}" presName="vert1" presStyleCnt="0"/>
      <dgm:spPr/>
    </dgm:pt>
    <dgm:pt modelId="{18235B5F-ADE9-4375-8DD0-0EF8406A08A3}" type="pres">
      <dgm:prSet presAssocID="{71488FAE-AF57-47F7-A468-5B52F6B1426F}" presName="vertSpace2a" presStyleCnt="0"/>
      <dgm:spPr/>
    </dgm:pt>
    <dgm:pt modelId="{72A8BF72-33E4-4930-9D2C-54BAFF3A150F}" type="pres">
      <dgm:prSet presAssocID="{71488FAE-AF57-47F7-A468-5B52F6B1426F}" presName="horz2" presStyleCnt="0"/>
      <dgm:spPr/>
    </dgm:pt>
    <dgm:pt modelId="{63354B50-8608-41FB-9A92-AB8FFEE04885}" type="pres">
      <dgm:prSet presAssocID="{71488FAE-AF57-47F7-A468-5B52F6B1426F}" presName="horzSpace2" presStyleCnt="0"/>
      <dgm:spPr/>
    </dgm:pt>
    <dgm:pt modelId="{E857439B-1B0F-4CAA-A9D5-C24213BEB036}" type="pres">
      <dgm:prSet presAssocID="{71488FAE-AF57-47F7-A468-5B52F6B1426F}" presName="tx2" presStyleLbl="revTx" presStyleIdx="1" presStyleCnt="4"/>
      <dgm:spPr/>
      <dgm:t>
        <a:bodyPr/>
        <a:lstStyle/>
        <a:p>
          <a:endParaRPr lang="en-US"/>
        </a:p>
      </dgm:t>
    </dgm:pt>
    <dgm:pt modelId="{1B7D2AF4-5F44-46A5-894F-8F7537FA0D92}" type="pres">
      <dgm:prSet presAssocID="{71488FAE-AF57-47F7-A468-5B52F6B1426F}" presName="vert2" presStyleCnt="0"/>
      <dgm:spPr/>
    </dgm:pt>
    <dgm:pt modelId="{566AE82D-C11A-40E3-9F1C-5ADACE5CF07F}" type="pres">
      <dgm:prSet presAssocID="{71488FAE-AF57-47F7-A468-5B52F6B1426F}" presName="thinLine2b" presStyleLbl="callout" presStyleIdx="0" presStyleCnt="3"/>
      <dgm:spPr/>
    </dgm:pt>
    <dgm:pt modelId="{E1A7653B-D08D-47FC-A525-494F6F53EEFE}" type="pres">
      <dgm:prSet presAssocID="{71488FAE-AF57-47F7-A468-5B52F6B1426F}" presName="vertSpace2b" presStyleCnt="0"/>
      <dgm:spPr/>
    </dgm:pt>
    <dgm:pt modelId="{D21DFDF5-3B8D-403B-9B7E-229F421CAEEC}" type="pres">
      <dgm:prSet presAssocID="{EBA2505C-02D1-4C32-9368-2FE6C154F615}" presName="horz2" presStyleCnt="0"/>
      <dgm:spPr/>
    </dgm:pt>
    <dgm:pt modelId="{7CA60AB5-C471-45E6-9F70-E139D6AD8DD6}" type="pres">
      <dgm:prSet presAssocID="{EBA2505C-02D1-4C32-9368-2FE6C154F615}" presName="horzSpace2" presStyleCnt="0"/>
      <dgm:spPr/>
    </dgm:pt>
    <dgm:pt modelId="{26248E41-49F4-4874-BD48-1D0CAE4A5E73}" type="pres">
      <dgm:prSet presAssocID="{EBA2505C-02D1-4C32-9368-2FE6C154F615}" presName="tx2" presStyleLbl="revTx" presStyleIdx="2" presStyleCnt="4"/>
      <dgm:spPr/>
      <dgm:t>
        <a:bodyPr/>
        <a:lstStyle/>
        <a:p>
          <a:endParaRPr lang="en-US"/>
        </a:p>
      </dgm:t>
    </dgm:pt>
    <dgm:pt modelId="{67D9A158-D1D0-4703-A556-07057BBD19DE}" type="pres">
      <dgm:prSet presAssocID="{EBA2505C-02D1-4C32-9368-2FE6C154F615}" presName="vert2" presStyleCnt="0"/>
      <dgm:spPr/>
    </dgm:pt>
    <dgm:pt modelId="{7671A777-7B36-4E06-A6BD-46F37FC55AAE}" type="pres">
      <dgm:prSet presAssocID="{EBA2505C-02D1-4C32-9368-2FE6C154F615}" presName="thinLine2b" presStyleLbl="callout" presStyleIdx="1" presStyleCnt="3"/>
      <dgm:spPr/>
    </dgm:pt>
    <dgm:pt modelId="{4676AF9D-EAFF-4252-80B7-0ACD3E491148}" type="pres">
      <dgm:prSet presAssocID="{EBA2505C-02D1-4C32-9368-2FE6C154F615}" presName="vertSpace2b" presStyleCnt="0"/>
      <dgm:spPr/>
    </dgm:pt>
    <dgm:pt modelId="{6FE78802-84D8-4CFC-806A-C163BD4C863C}" type="pres">
      <dgm:prSet presAssocID="{52584B60-816D-454E-86A1-ACE23191F557}" presName="horz2" presStyleCnt="0"/>
      <dgm:spPr/>
    </dgm:pt>
    <dgm:pt modelId="{C38D00F9-5484-4318-8306-92B38E5C9546}" type="pres">
      <dgm:prSet presAssocID="{52584B60-816D-454E-86A1-ACE23191F557}" presName="horzSpace2" presStyleCnt="0"/>
      <dgm:spPr/>
    </dgm:pt>
    <dgm:pt modelId="{A3D66AA2-ABBF-404D-A25E-B92D94F48938}" type="pres">
      <dgm:prSet presAssocID="{52584B60-816D-454E-86A1-ACE23191F557}" presName="tx2" presStyleLbl="revTx" presStyleIdx="3" presStyleCnt="4"/>
      <dgm:spPr/>
      <dgm:t>
        <a:bodyPr/>
        <a:lstStyle/>
        <a:p>
          <a:endParaRPr lang="en-US"/>
        </a:p>
      </dgm:t>
    </dgm:pt>
    <dgm:pt modelId="{D6508D3E-1347-488B-9770-66BF3008E9D7}" type="pres">
      <dgm:prSet presAssocID="{52584B60-816D-454E-86A1-ACE23191F557}" presName="vert2" presStyleCnt="0"/>
      <dgm:spPr/>
    </dgm:pt>
    <dgm:pt modelId="{272E5774-AE29-484B-8FA2-1CE85F8D721F}" type="pres">
      <dgm:prSet presAssocID="{52584B60-816D-454E-86A1-ACE23191F557}" presName="thinLine2b" presStyleLbl="callout" presStyleIdx="2" presStyleCnt="3"/>
      <dgm:spPr/>
    </dgm:pt>
    <dgm:pt modelId="{2D4EBD85-5E1F-4C0A-A1EA-4FC7AB8D438C}" type="pres">
      <dgm:prSet presAssocID="{52584B60-816D-454E-86A1-ACE23191F557}" presName="vertSpace2b" presStyleCnt="0"/>
      <dgm:spPr/>
    </dgm:pt>
  </dgm:ptLst>
  <dgm:cxnLst>
    <dgm:cxn modelId="{B843796B-6342-49C6-B7E2-8B01BDD41E43}" type="presOf" srcId="{EBA2505C-02D1-4C32-9368-2FE6C154F615}" destId="{26248E41-49F4-4874-BD48-1D0CAE4A5E73}" srcOrd="0" destOrd="0" presId="urn:microsoft.com/office/officeart/2008/layout/LinedList"/>
    <dgm:cxn modelId="{B565E126-36E5-4E4B-A24F-10B64122B44A}" srcId="{9A29E624-A60D-46A0-8397-0FEE3F22AFD7}" destId="{71488FAE-AF57-47F7-A468-5B52F6B1426F}" srcOrd="0" destOrd="0" parTransId="{8055DC2B-B709-4C19-A2A3-CA6027D02EDA}" sibTransId="{4A13F867-8B9F-4099-9107-BD0F212D95AA}"/>
    <dgm:cxn modelId="{26087917-3781-4863-8542-B037E4C251AC}" type="presOf" srcId="{7EC02998-24E3-4771-8FFC-B1B03FA73941}" destId="{B62DD826-0EEC-4B20-946A-EBD8AF843EBD}" srcOrd="0" destOrd="0" presId="urn:microsoft.com/office/officeart/2008/layout/LinedList"/>
    <dgm:cxn modelId="{9678191B-1F24-4CE9-962F-BD3C5D32618C}" type="presOf" srcId="{71488FAE-AF57-47F7-A468-5B52F6B1426F}" destId="{E857439B-1B0F-4CAA-A9D5-C24213BEB036}" srcOrd="0" destOrd="0" presId="urn:microsoft.com/office/officeart/2008/layout/LinedList"/>
    <dgm:cxn modelId="{EF70A02E-E32B-4AFD-AA2E-4A05C238594B}" type="presOf" srcId="{52584B60-816D-454E-86A1-ACE23191F557}" destId="{A3D66AA2-ABBF-404D-A25E-B92D94F48938}" srcOrd="0" destOrd="0" presId="urn:microsoft.com/office/officeart/2008/layout/LinedList"/>
    <dgm:cxn modelId="{005FB362-30DD-44AF-87FD-FBB8274CBA71}" srcId="{9A29E624-A60D-46A0-8397-0FEE3F22AFD7}" destId="{EBA2505C-02D1-4C32-9368-2FE6C154F615}" srcOrd="1" destOrd="0" parTransId="{5D874DC7-9644-45A1-A706-DF075B87A442}" sibTransId="{4D793110-4C16-4639-A94E-C0F48B569D0A}"/>
    <dgm:cxn modelId="{29AF60F4-6A74-44DE-853D-0BD994934216}" srcId="{7EC02998-24E3-4771-8FFC-B1B03FA73941}" destId="{9A29E624-A60D-46A0-8397-0FEE3F22AFD7}" srcOrd="0" destOrd="0" parTransId="{CA936F9E-60C3-4D12-BD6F-7F40968BD8A6}" sibTransId="{7DA9287F-1B52-46E7-997F-444AF17AC264}"/>
    <dgm:cxn modelId="{D78A1AF4-5EAA-467C-BF1F-8C637F775F75}" type="presOf" srcId="{9A29E624-A60D-46A0-8397-0FEE3F22AFD7}" destId="{6A58D84D-A734-40EF-988C-1D3E45F1ED7E}" srcOrd="0" destOrd="0" presId="urn:microsoft.com/office/officeart/2008/layout/LinedList"/>
    <dgm:cxn modelId="{BD13F21E-128E-47A7-A29C-1050AE8C764E}" srcId="{9A29E624-A60D-46A0-8397-0FEE3F22AFD7}" destId="{52584B60-816D-454E-86A1-ACE23191F557}" srcOrd="2" destOrd="0" parTransId="{684E1505-B567-4FCC-989D-E81F8067D44E}" sibTransId="{DE1C8278-84A6-4502-8060-15BAF75761EE}"/>
    <dgm:cxn modelId="{3A340C5F-F7BE-4D1E-9E92-E0B98E07039E}" type="presParOf" srcId="{B62DD826-0EEC-4B20-946A-EBD8AF843EBD}" destId="{3A9A9103-8C9D-4E38-8190-29B740551F94}" srcOrd="0" destOrd="0" presId="urn:microsoft.com/office/officeart/2008/layout/LinedList"/>
    <dgm:cxn modelId="{F932015A-7B6B-47CB-B280-D07D76C8CC0A}" type="presParOf" srcId="{B62DD826-0EEC-4B20-946A-EBD8AF843EBD}" destId="{B28FF6FF-0B95-48F1-BB62-21AB785BBF74}" srcOrd="1" destOrd="0" presId="urn:microsoft.com/office/officeart/2008/layout/LinedList"/>
    <dgm:cxn modelId="{E2AF909E-B172-4709-A6FE-DF8E8C9D51E2}" type="presParOf" srcId="{B28FF6FF-0B95-48F1-BB62-21AB785BBF74}" destId="{6A58D84D-A734-40EF-988C-1D3E45F1ED7E}" srcOrd="0" destOrd="0" presId="urn:microsoft.com/office/officeart/2008/layout/LinedList"/>
    <dgm:cxn modelId="{66497F90-D6FA-4AAF-83E9-00790B634959}" type="presParOf" srcId="{B28FF6FF-0B95-48F1-BB62-21AB785BBF74}" destId="{CE8A4CDB-C06F-4A1A-B83C-8B275D52A9F8}" srcOrd="1" destOrd="0" presId="urn:microsoft.com/office/officeart/2008/layout/LinedList"/>
    <dgm:cxn modelId="{B8086B5C-A341-4385-A1FC-BCAFF6BC2927}" type="presParOf" srcId="{CE8A4CDB-C06F-4A1A-B83C-8B275D52A9F8}" destId="{18235B5F-ADE9-4375-8DD0-0EF8406A08A3}" srcOrd="0" destOrd="0" presId="urn:microsoft.com/office/officeart/2008/layout/LinedList"/>
    <dgm:cxn modelId="{126A01DF-0EE2-42B3-B23D-60FE57DD165C}" type="presParOf" srcId="{CE8A4CDB-C06F-4A1A-B83C-8B275D52A9F8}" destId="{72A8BF72-33E4-4930-9D2C-54BAFF3A150F}" srcOrd="1" destOrd="0" presId="urn:microsoft.com/office/officeart/2008/layout/LinedList"/>
    <dgm:cxn modelId="{14BE218F-E7B7-4263-BC2A-37A7F3BE88E4}" type="presParOf" srcId="{72A8BF72-33E4-4930-9D2C-54BAFF3A150F}" destId="{63354B50-8608-41FB-9A92-AB8FFEE04885}" srcOrd="0" destOrd="0" presId="urn:microsoft.com/office/officeart/2008/layout/LinedList"/>
    <dgm:cxn modelId="{999C20EE-7BFB-4BDF-BD2D-C737506F6538}" type="presParOf" srcId="{72A8BF72-33E4-4930-9D2C-54BAFF3A150F}" destId="{E857439B-1B0F-4CAA-A9D5-C24213BEB036}" srcOrd="1" destOrd="0" presId="urn:microsoft.com/office/officeart/2008/layout/LinedList"/>
    <dgm:cxn modelId="{56D6909A-6414-476B-B55E-65FF13E51119}" type="presParOf" srcId="{72A8BF72-33E4-4930-9D2C-54BAFF3A150F}" destId="{1B7D2AF4-5F44-46A5-894F-8F7537FA0D92}" srcOrd="2" destOrd="0" presId="urn:microsoft.com/office/officeart/2008/layout/LinedList"/>
    <dgm:cxn modelId="{CBF96E9A-CE33-48EB-9B0A-42175ADE000A}" type="presParOf" srcId="{CE8A4CDB-C06F-4A1A-B83C-8B275D52A9F8}" destId="{566AE82D-C11A-40E3-9F1C-5ADACE5CF07F}" srcOrd="2" destOrd="0" presId="urn:microsoft.com/office/officeart/2008/layout/LinedList"/>
    <dgm:cxn modelId="{7A92490E-0AF2-4F7D-B8A1-F10174F7ED97}" type="presParOf" srcId="{CE8A4CDB-C06F-4A1A-B83C-8B275D52A9F8}" destId="{E1A7653B-D08D-47FC-A525-494F6F53EEFE}" srcOrd="3" destOrd="0" presId="urn:microsoft.com/office/officeart/2008/layout/LinedList"/>
    <dgm:cxn modelId="{4D775AE6-FB43-41BF-A23E-F4DA0C1CC130}" type="presParOf" srcId="{CE8A4CDB-C06F-4A1A-B83C-8B275D52A9F8}" destId="{D21DFDF5-3B8D-403B-9B7E-229F421CAEEC}" srcOrd="4" destOrd="0" presId="urn:microsoft.com/office/officeart/2008/layout/LinedList"/>
    <dgm:cxn modelId="{99B4CBE7-EA69-405D-8662-370EC7106B69}" type="presParOf" srcId="{D21DFDF5-3B8D-403B-9B7E-229F421CAEEC}" destId="{7CA60AB5-C471-45E6-9F70-E139D6AD8DD6}" srcOrd="0" destOrd="0" presId="urn:microsoft.com/office/officeart/2008/layout/LinedList"/>
    <dgm:cxn modelId="{5335DE6E-56E1-4F8E-A299-8A784AD6E160}" type="presParOf" srcId="{D21DFDF5-3B8D-403B-9B7E-229F421CAEEC}" destId="{26248E41-49F4-4874-BD48-1D0CAE4A5E73}" srcOrd="1" destOrd="0" presId="urn:microsoft.com/office/officeart/2008/layout/LinedList"/>
    <dgm:cxn modelId="{FFBC1646-1180-417C-818E-01947E89E18F}" type="presParOf" srcId="{D21DFDF5-3B8D-403B-9B7E-229F421CAEEC}" destId="{67D9A158-D1D0-4703-A556-07057BBD19DE}" srcOrd="2" destOrd="0" presId="urn:microsoft.com/office/officeart/2008/layout/LinedList"/>
    <dgm:cxn modelId="{0C3D8ACE-B42A-4A6A-8372-C1086F0C787E}" type="presParOf" srcId="{CE8A4CDB-C06F-4A1A-B83C-8B275D52A9F8}" destId="{7671A777-7B36-4E06-A6BD-46F37FC55AAE}" srcOrd="5" destOrd="0" presId="urn:microsoft.com/office/officeart/2008/layout/LinedList"/>
    <dgm:cxn modelId="{2A3E757B-972F-4DEF-B085-8C8A4B720D78}" type="presParOf" srcId="{CE8A4CDB-C06F-4A1A-B83C-8B275D52A9F8}" destId="{4676AF9D-EAFF-4252-80B7-0ACD3E491148}" srcOrd="6" destOrd="0" presId="urn:microsoft.com/office/officeart/2008/layout/LinedList"/>
    <dgm:cxn modelId="{6D64DA18-4B17-4715-A0B0-D03AF71707E3}" type="presParOf" srcId="{CE8A4CDB-C06F-4A1A-B83C-8B275D52A9F8}" destId="{6FE78802-84D8-4CFC-806A-C163BD4C863C}" srcOrd="7" destOrd="0" presId="urn:microsoft.com/office/officeart/2008/layout/LinedList"/>
    <dgm:cxn modelId="{EB473A3E-93A0-4E28-A6E6-A7A50A49F5EB}" type="presParOf" srcId="{6FE78802-84D8-4CFC-806A-C163BD4C863C}" destId="{C38D00F9-5484-4318-8306-92B38E5C9546}" srcOrd="0" destOrd="0" presId="urn:microsoft.com/office/officeart/2008/layout/LinedList"/>
    <dgm:cxn modelId="{BD2A1EB6-6236-4B55-B884-78DF8772588D}" type="presParOf" srcId="{6FE78802-84D8-4CFC-806A-C163BD4C863C}" destId="{A3D66AA2-ABBF-404D-A25E-B92D94F48938}" srcOrd="1" destOrd="0" presId="urn:microsoft.com/office/officeart/2008/layout/LinedList"/>
    <dgm:cxn modelId="{AE306288-4389-45C9-8525-0AA9D2B4A577}" type="presParOf" srcId="{6FE78802-84D8-4CFC-806A-C163BD4C863C}" destId="{D6508D3E-1347-488B-9770-66BF3008E9D7}" srcOrd="2" destOrd="0" presId="urn:microsoft.com/office/officeart/2008/layout/LinedList"/>
    <dgm:cxn modelId="{7D7F830F-6B8C-4CAF-ADA7-9324A9C75C32}" type="presParOf" srcId="{CE8A4CDB-C06F-4A1A-B83C-8B275D52A9F8}" destId="{272E5774-AE29-484B-8FA2-1CE85F8D721F}" srcOrd="8" destOrd="0" presId="urn:microsoft.com/office/officeart/2008/layout/LinedList"/>
    <dgm:cxn modelId="{ECA7E9DE-E9EA-4233-AF2A-520D79D6957D}" type="presParOf" srcId="{CE8A4CDB-C06F-4A1A-B83C-8B275D52A9F8}" destId="{2D4EBD85-5E1F-4C0A-A1EA-4FC7AB8D438C}"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D842BD-DCF8-46B4-A861-1F73FC43A7C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32FF0EF-A883-4C39-BF34-6776AE4C8491}">
      <dgm:prSet phldrT="[Text]"/>
      <dgm:spPr/>
      <dgm:t>
        <a:bodyPr/>
        <a:lstStyle/>
        <a:p>
          <a:r>
            <a:rPr lang="en-US" dirty="0" smtClean="0"/>
            <a:t>Classes</a:t>
          </a:r>
          <a:endParaRPr lang="en-US" dirty="0"/>
        </a:p>
      </dgm:t>
    </dgm:pt>
    <dgm:pt modelId="{476C6437-3509-4B04-B9CA-BCA47DB3A242}" type="parTrans" cxnId="{A7D03314-A096-481A-90BD-5A2CD354F506}">
      <dgm:prSet/>
      <dgm:spPr/>
      <dgm:t>
        <a:bodyPr/>
        <a:lstStyle/>
        <a:p>
          <a:endParaRPr lang="en-US"/>
        </a:p>
      </dgm:t>
    </dgm:pt>
    <dgm:pt modelId="{429C0A08-79AC-48EE-97B6-F8DE5EEABF7F}" type="sibTrans" cxnId="{A7D03314-A096-481A-90BD-5A2CD354F506}">
      <dgm:prSet/>
      <dgm:spPr/>
      <dgm:t>
        <a:bodyPr/>
        <a:lstStyle/>
        <a:p>
          <a:endParaRPr lang="en-US"/>
        </a:p>
      </dgm:t>
    </dgm:pt>
    <dgm:pt modelId="{86A97EFB-64AD-4790-832A-FD51FDE86232}">
      <dgm:prSet phldrT="[Text]"/>
      <dgm:spPr/>
      <dgm:t>
        <a:bodyPr/>
        <a:lstStyle/>
        <a:p>
          <a:r>
            <a:rPr lang="en-US" dirty="0" smtClean="0"/>
            <a:t>10. </a:t>
          </a:r>
          <a:r>
            <a:rPr lang="en-US" dirty="0" err="1" smtClean="0"/>
            <a:t>Decandria</a:t>
          </a:r>
          <a:r>
            <a:rPr lang="en-US" dirty="0" smtClean="0"/>
            <a:t>- stamens ten</a:t>
          </a:r>
        </a:p>
        <a:p>
          <a:r>
            <a:rPr lang="en-US" dirty="0" smtClean="0"/>
            <a:t>11. </a:t>
          </a:r>
          <a:r>
            <a:rPr lang="en-US" dirty="0" err="1" smtClean="0"/>
            <a:t>Dodecandria</a:t>
          </a:r>
          <a:r>
            <a:rPr lang="en-US" dirty="0" smtClean="0"/>
            <a:t>- stamens 11-19</a:t>
          </a:r>
        </a:p>
        <a:p>
          <a:r>
            <a:rPr lang="en-US" dirty="0" smtClean="0"/>
            <a:t>12. </a:t>
          </a:r>
          <a:r>
            <a:rPr lang="en-US" dirty="0" err="1" smtClean="0"/>
            <a:t>Icosandria</a:t>
          </a:r>
          <a:r>
            <a:rPr lang="en-US" dirty="0" smtClean="0"/>
            <a:t>- stamens 20 or more, on the calyx</a:t>
          </a:r>
          <a:endParaRPr lang="en-US" dirty="0"/>
        </a:p>
      </dgm:t>
    </dgm:pt>
    <dgm:pt modelId="{37E9CCCF-2B7E-4589-A275-28140F5E378E}" type="parTrans" cxnId="{6231056F-BAAE-447C-BB2C-772D33BFB703}">
      <dgm:prSet/>
      <dgm:spPr/>
      <dgm:t>
        <a:bodyPr/>
        <a:lstStyle/>
        <a:p>
          <a:endParaRPr lang="en-US"/>
        </a:p>
      </dgm:t>
    </dgm:pt>
    <dgm:pt modelId="{265E2E6F-468B-4955-89C1-3B13583C2C38}" type="sibTrans" cxnId="{6231056F-BAAE-447C-BB2C-772D33BFB703}">
      <dgm:prSet/>
      <dgm:spPr/>
      <dgm:t>
        <a:bodyPr/>
        <a:lstStyle/>
        <a:p>
          <a:endParaRPr lang="en-US"/>
        </a:p>
      </dgm:t>
    </dgm:pt>
    <dgm:pt modelId="{6976275F-B999-4727-8D4C-DF60AAE194F6}">
      <dgm:prSet phldrT="[Text]"/>
      <dgm:spPr/>
      <dgm:t>
        <a:bodyPr/>
        <a:lstStyle/>
        <a:p>
          <a:r>
            <a:rPr lang="en-US" dirty="0" smtClean="0"/>
            <a:t>13. </a:t>
          </a:r>
          <a:r>
            <a:rPr lang="en-US" dirty="0" err="1" smtClean="0"/>
            <a:t>Polyandria</a:t>
          </a:r>
          <a:r>
            <a:rPr lang="en-US" dirty="0" smtClean="0"/>
            <a:t>- stamens 20 or more, on the receptacle</a:t>
          </a:r>
        </a:p>
        <a:p>
          <a:r>
            <a:rPr lang="en-US" dirty="0" smtClean="0"/>
            <a:t>14. </a:t>
          </a:r>
          <a:r>
            <a:rPr lang="en-US" dirty="0" err="1" smtClean="0"/>
            <a:t>Didynamia</a:t>
          </a:r>
          <a:r>
            <a:rPr lang="en-US" dirty="0" smtClean="0"/>
            <a:t>- stamens </a:t>
          </a:r>
          <a:r>
            <a:rPr lang="en-US" dirty="0" err="1" smtClean="0"/>
            <a:t>didynamous</a:t>
          </a:r>
          <a:r>
            <a:rPr lang="en-US" dirty="0" smtClean="0"/>
            <a:t>; 2 short, 2 long</a:t>
          </a:r>
        </a:p>
        <a:p>
          <a:r>
            <a:rPr lang="en-US" dirty="0" smtClean="0"/>
            <a:t>15. </a:t>
          </a:r>
          <a:r>
            <a:rPr lang="en-US" dirty="0" err="1" smtClean="0"/>
            <a:t>Tetradynamia</a:t>
          </a:r>
          <a:r>
            <a:rPr lang="en-US" dirty="0" smtClean="0"/>
            <a:t>- stamens </a:t>
          </a:r>
          <a:r>
            <a:rPr lang="en-US" dirty="0" err="1" smtClean="0"/>
            <a:t>tetradynamous</a:t>
          </a:r>
          <a:r>
            <a:rPr lang="en-US" dirty="0" smtClean="0"/>
            <a:t>; 4 long, 2 short</a:t>
          </a:r>
          <a:endParaRPr lang="en-US" dirty="0"/>
        </a:p>
      </dgm:t>
    </dgm:pt>
    <dgm:pt modelId="{4B09B096-3EEB-4B7E-AB7C-7A30631DABB4}" type="parTrans" cxnId="{A079348C-B135-4CEE-B21D-0AE2E324514E}">
      <dgm:prSet/>
      <dgm:spPr/>
      <dgm:t>
        <a:bodyPr/>
        <a:lstStyle/>
        <a:p>
          <a:endParaRPr lang="en-US"/>
        </a:p>
      </dgm:t>
    </dgm:pt>
    <dgm:pt modelId="{142C61D3-2551-4FE9-9A4B-F7026DFE6F2A}" type="sibTrans" cxnId="{A079348C-B135-4CEE-B21D-0AE2E324514E}">
      <dgm:prSet/>
      <dgm:spPr/>
      <dgm:t>
        <a:bodyPr/>
        <a:lstStyle/>
        <a:p>
          <a:endParaRPr lang="en-US"/>
        </a:p>
      </dgm:t>
    </dgm:pt>
    <dgm:pt modelId="{FEF87615-C0EB-41CC-A863-9103836F79CE}">
      <dgm:prSet phldrT="[Text]"/>
      <dgm:spPr/>
      <dgm:t>
        <a:bodyPr/>
        <a:lstStyle/>
        <a:p>
          <a:r>
            <a:rPr lang="en-US" dirty="0" smtClean="0"/>
            <a:t>16. </a:t>
          </a:r>
          <a:r>
            <a:rPr lang="en-US" dirty="0" err="1" smtClean="0"/>
            <a:t>Monadelphia</a:t>
          </a:r>
          <a:r>
            <a:rPr lang="en-US" dirty="0" smtClean="0"/>
            <a:t>- stamens </a:t>
          </a:r>
          <a:r>
            <a:rPr lang="en-US" dirty="0" err="1" smtClean="0"/>
            <a:t>monadelphous</a:t>
          </a:r>
          <a:r>
            <a:rPr lang="en-US" dirty="0" smtClean="0"/>
            <a:t>; united in 1 group</a:t>
          </a:r>
        </a:p>
        <a:p>
          <a:r>
            <a:rPr lang="en-US" dirty="0" smtClean="0"/>
            <a:t>17. </a:t>
          </a:r>
          <a:r>
            <a:rPr lang="en-US" dirty="0" err="1" smtClean="0"/>
            <a:t>Diadephia</a:t>
          </a:r>
          <a:r>
            <a:rPr lang="en-US" dirty="0" smtClean="0"/>
            <a:t>- stamens </a:t>
          </a:r>
          <a:r>
            <a:rPr lang="en-US" dirty="0" err="1" smtClean="0"/>
            <a:t>diadelphous</a:t>
          </a:r>
          <a:r>
            <a:rPr lang="en-US" dirty="0" smtClean="0"/>
            <a:t>; united in 2 groups</a:t>
          </a:r>
        </a:p>
        <a:p>
          <a:r>
            <a:rPr lang="en-US" dirty="0" smtClean="0"/>
            <a:t>18. </a:t>
          </a:r>
          <a:r>
            <a:rPr lang="en-US" dirty="0" err="1" smtClean="0"/>
            <a:t>Polyadelphia</a:t>
          </a:r>
          <a:r>
            <a:rPr lang="en-US" dirty="0" smtClean="0"/>
            <a:t>- stamens </a:t>
          </a:r>
          <a:r>
            <a:rPr lang="en-US" dirty="0" err="1" smtClean="0"/>
            <a:t>polyadelphous</a:t>
          </a:r>
          <a:r>
            <a:rPr lang="en-US" dirty="0" smtClean="0"/>
            <a:t>; united in 3 or more groups</a:t>
          </a:r>
          <a:endParaRPr lang="en-US" dirty="0"/>
        </a:p>
      </dgm:t>
    </dgm:pt>
    <dgm:pt modelId="{A1C39EE3-753A-4040-AD06-D678C1EBAF34}" type="parTrans" cxnId="{47216F24-31E5-4E43-927A-534C3BDFE94F}">
      <dgm:prSet/>
      <dgm:spPr/>
      <dgm:t>
        <a:bodyPr/>
        <a:lstStyle/>
        <a:p>
          <a:endParaRPr lang="en-US"/>
        </a:p>
      </dgm:t>
    </dgm:pt>
    <dgm:pt modelId="{FD957C43-85E8-4DC3-83CA-4E26772C01D7}" type="sibTrans" cxnId="{47216F24-31E5-4E43-927A-534C3BDFE94F}">
      <dgm:prSet/>
      <dgm:spPr/>
      <dgm:t>
        <a:bodyPr/>
        <a:lstStyle/>
        <a:p>
          <a:endParaRPr lang="en-US"/>
        </a:p>
      </dgm:t>
    </dgm:pt>
    <dgm:pt modelId="{99D355F3-AC22-4E33-9A78-DA3850CD688C}" type="pres">
      <dgm:prSet presAssocID="{D9D842BD-DCF8-46B4-A861-1F73FC43A7C0}" presName="vert0" presStyleCnt="0">
        <dgm:presLayoutVars>
          <dgm:dir/>
          <dgm:animOne val="branch"/>
          <dgm:animLvl val="lvl"/>
        </dgm:presLayoutVars>
      </dgm:prSet>
      <dgm:spPr/>
      <dgm:t>
        <a:bodyPr/>
        <a:lstStyle/>
        <a:p>
          <a:endParaRPr lang="en-US"/>
        </a:p>
      </dgm:t>
    </dgm:pt>
    <dgm:pt modelId="{BA22D18F-266D-4556-9C19-AC72EB9B780F}" type="pres">
      <dgm:prSet presAssocID="{232FF0EF-A883-4C39-BF34-6776AE4C8491}" presName="thickLine" presStyleLbl="alignNode1" presStyleIdx="0" presStyleCnt="1"/>
      <dgm:spPr/>
    </dgm:pt>
    <dgm:pt modelId="{573912A9-D735-4AC7-9303-EAF6B7DB84C9}" type="pres">
      <dgm:prSet presAssocID="{232FF0EF-A883-4C39-BF34-6776AE4C8491}" presName="horz1" presStyleCnt="0"/>
      <dgm:spPr/>
    </dgm:pt>
    <dgm:pt modelId="{3F9D1337-898B-4D46-8968-B626C16B78B1}" type="pres">
      <dgm:prSet presAssocID="{232FF0EF-A883-4C39-BF34-6776AE4C8491}" presName="tx1" presStyleLbl="revTx" presStyleIdx="0" presStyleCnt="4"/>
      <dgm:spPr/>
      <dgm:t>
        <a:bodyPr/>
        <a:lstStyle/>
        <a:p>
          <a:endParaRPr lang="en-US"/>
        </a:p>
      </dgm:t>
    </dgm:pt>
    <dgm:pt modelId="{222D2297-BE8A-4399-9BB4-989DFF84039B}" type="pres">
      <dgm:prSet presAssocID="{232FF0EF-A883-4C39-BF34-6776AE4C8491}" presName="vert1" presStyleCnt="0"/>
      <dgm:spPr/>
    </dgm:pt>
    <dgm:pt modelId="{83A57C59-7EB4-44CA-81AC-ED0C0B6D36E0}" type="pres">
      <dgm:prSet presAssocID="{86A97EFB-64AD-4790-832A-FD51FDE86232}" presName="vertSpace2a" presStyleCnt="0"/>
      <dgm:spPr/>
    </dgm:pt>
    <dgm:pt modelId="{3BE65301-DE82-4453-A03B-C73943197506}" type="pres">
      <dgm:prSet presAssocID="{86A97EFB-64AD-4790-832A-FD51FDE86232}" presName="horz2" presStyleCnt="0"/>
      <dgm:spPr/>
    </dgm:pt>
    <dgm:pt modelId="{527B8B03-6405-4C48-A177-D5A557CEC839}" type="pres">
      <dgm:prSet presAssocID="{86A97EFB-64AD-4790-832A-FD51FDE86232}" presName="horzSpace2" presStyleCnt="0"/>
      <dgm:spPr/>
    </dgm:pt>
    <dgm:pt modelId="{329D10D8-7F18-46CE-98E7-D63401C20BE8}" type="pres">
      <dgm:prSet presAssocID="{86A97EFB-64AD-4790-832A-FD51FDE86232}" presName="tx2" presStyleLbl="revTx" presStyleIdx="1" presStyleCnt="4"/>
      <dgm:spPr/>
      <dgm:t>
        <a:bodyPr/>
        <a:lstStyle/>
        <a:p>
          <a:endParaRPr lang="en-US"/>
        </a:p>
      </dgm:t>
    </dgm:pt>
    <dgm:pt modelId="{A79336BA-EE03-4596-A5AA-9707DD000753}" type="pres">
      <dgm:prSet presAssocID="{86A97EFB-64AD-4790-832A-FD51FDE86232}" presName="vert2" presStyleCnt="0"/>
      <dgm:spPr/>
    </dgm:pt>
    <dgm:pt modelId="{9D5F4C2C-B843-49B3-997C-7893A52779C2}" type="pres">
      <dgm:prSet presAssocID="{86A97EFB-64AD-4790-832A-FD51FDE86232}" presName="thinLine2b" presStyleLbl="callout" presStyleIdx="0" presStyleCnt="3"/>
      <dgm:spPr/>
    </dgm:pt>
    <dgm:pt modelId="{FDAF24AD-04E4-4C41-B3F5-9A333B27C972}" type="pres">
      <dgm:prSet presAssocID="{86A97EFB-64AD-4790-832A-FD51FDE86232}" presName="vertSpace2b" presStyleCnt="0"/>
      <dgm:spPr/>
    </dgm:pt>
    <dgm:pt modelId="{482FD581-F77C-485B-B975-AB4D053C716F}" type="pres">
      <dgm:prSet presAssocID="{6976275F-B999-4727-8D4C-DF60AAE194F6}" presName="horz2" presStyleCnt="0"/>
      <dgm:spPr/>
    </dgm:pt>
    <dgm:pt modelId="{4C435CDD-C949-4547-B186-C4DE1FEA5997}" type="pres">
      <dgm:prSet presAssocID="{6976275F-B999-4727-8D4C-DF60AAE194F6}" presName="horzSpace2" presStyleCnt="0"/>
      <dgm:spPr/>
    </dgm:pt>
    <dgm:pt modelId="{758D3206-AAAD-4D2B-BAE7-625461008FD4}" type="pres">
      <dgm:prSet presAssocID="{6976275F-B999-4727-8D4C-DF60AAE194F6}" presName="tx2" presStyleLbl="revTx" presStyleIdx="2" presStyleCnt="4"/>
      <dgm:spPr/>
      <dgm:t>
        <a:bodyPr/>
        <a:lstStyle/>
        <a:p>
          <a:endParaRPr lang="en-US"/>
        </a:p>
      </dgm:t>
    </dgm:pt>
    <dgm:pt modelId="{B26F859D-B888-4B1E-AD61-2BA3A346E4AE}" type="pres">
      <dgm:prSet presAssocID="{6976275F-B999-4727-8D4C-DF60AAE194F6}" presName="vert2" presStyleCnt="0"/>
      <dgm:spPr/>
    </dgm:pt>
    <dgm:pt modelId="{6AE542BC-CEB5-4323-9558-545497026987}" type="pres">
      <dgm:prSet presAssocID="{6976275F-B999-4727-8D4C-DF60AAE194F6}" presName="thinLine2b" presStyleLbl="callout" presStyleIdx="1" presStyleCnt="3"/>
      <dgm:spPr/>
    </dgm:pt>
    <dgm:pt modelId="{CBF1EBCF-F328-4BC5-BDCD-684E5D3A6B3A}" type="pres">
      <dgm:prSet presAssocID="{6976275F-B999-4727-8D4C-DF60AAE194F6}" presName="vertSpace2b" presStyleCnt="0"/>
      <dgm:spPr/>
    </dgm:pt>
    <dgm:pt modelId="{06847A42-E56A-452F-AB54-99F8141728B5}" type="pres">
      <dgm:prSet presAssocID="{FEF87615-C0EB-41CC-A863-9103836F79CE}" presName="horz2" presStyleCnt="0"/>
      <dgm:spPr/>
    </dgm:pt>
    <dgm:pt modelId="{FC9D33AC-2F4F-4BFF-9E91-98A0C27E8C83}" type="pres">
      <dgm:prSet presAssocID="{FEF87615-C0EB-41CC-A863-9103836F79CE}" presName="horzSpace2" presStyleCnt="0"/>
      <dgm:spPr/>
    </dgm:pt>
    <dgm:pt modelId="{77AC5FA5-EC69-45FF-ACBE-E800D23962CE}" type="pres">
      <dgm:prSet presAssocID="{FEF87615-C0EB-41CC-A863-9103836F79CE}" presName="tx2" presStyleLbl="revTx" presStyleIdx="3" presStyleCnt="4"/>
      <dgm:spPr/>
      <dgm:t>
        <a:bodyPr/>
        <a:lstStyle/>
        <a:p>
          <a:endParaRPr lang="en-US"/>
        </a:p>
      </dgm:t>
    </dgm:pt>
    <dgm:pt modelId="{3C986F45-E8E2-4B71-AFCE-983BAAD67686}" type="pres">
      <dgm:prSet presAssocID="{FEF87615-C0EB-41CC-A863-9103836F79CE}" presName="vert2" presStyleCnt="0"/>
      <dgm:spPr/>
    </dgm:pt>
    <dgm:pt modelId="{BBBE6154-5C84-43CD-ADE3-E52B9E405FD0}" type="pres">
      <dgm:prSet presAssocID="{FEF87615-C0EB-41CC-A863-9103836F79CE}" presName="thinLine2b" presStyleLbl="callout" presStyleIdx="2" presStyleCnt="3"/>
      <dgm:spPr/>
    </dgm:pt>
    <dgm:pt modelId="{660CB826-5335-43B6-B487-032C066DC823}" type="pres">
      <dgm:prSet presAssocID="{FEF87615-C0EB-41CC-A863-9103836F79CE}" presName="vertSpace2b" presStyleCnt="0"/>
      <dgm:spPr/>
    </dgm:pt>
  </dgm:ptLst>
  <dgm:cxnLst>
    <dgm:cxn modelId="{6231056F-BAAE-447C-BB2C-772D33BFB703}" srcId="{232FF0EF-A883-4C39-BF34-6776AE4C8491}" destId="{86A97EFB-64AD-4790-832A-FD51FDE86232}" srcOrd="0" destOrd="0" parTransId="{37E9CCCF-2B7E-4589-A275-28140F5E378E}" sibTransId="{265E2E6F-468B-4955-89C1-3B13583C2C38}"/>
    <dgm:cxn modelId="{FCBF80B7-F0D7-4EE6-B10B-97FDB4F4B195}" type="presOf" srcId="{D9D842BD-DCF8-46B4-A861-1F73FC43A7C0}" destId="{99D355F3-AC22-4E33-9A78-DA3850CD688C}" srcOrd="0" destOrd="0" presId="urn:microsoft.com/office/officeart/2008/layout/LinedList"/>
    <dgm:cxn modelId="{A7D03314-A096-481A-90BD-5A2CD354F506}" srcId="{D9D842BD-DCF8-46B4-A861-1F73FC43A7C0}" destId="{232FF0EF-A883-4C39-BF34-6776AE4C8491}" srcOrd="0" destOrd="0" parTransId="{476C6437-3509-4B04-B9CA-BCA47DB3A242}" sibTransId="{429C0A08-79AC-48EE-97B6-F8DE5EEABF7F}"/>
    <dgm:cxn modelId="{1982553F-F52D-4FC7-B278-E6EAF65CDF40}" type="presOf" srcId="{86A97EFB-64AD-4790-832A-FD51FDE86232}" destId="{329D10D8-7F18-46CE-98E7-D63401C20BE8}" srcOrd="0" destOrd="0" presId="urn:microsoft.com/office/officeart/2008/layout/LinedList"/>
    <dgm:cxn modelId="{251008B9-A02A-47C2-B380-4C4776B67072}" type="presOf" srcId="{232FF0EF-A883-4C39-BF34-6776AE4C8491}" destId="{3F9D1337-898B-4D46-8968-B626C16B78B1}" srcOrd="0" destOrd="0" presId="urn:microsoft.com/office/officeart/2008/layout/LinedList"/>
    <dgm:cxn modelId="{47216F24-31E5-4E43-927A-534C3BDFE94F}" srcId="{232FF0EF-A883-4C39-BF34-6776AE4C8491}" destId="{FEF87615-C0EB-41CC-A863-9103836F79CE}" srcOrd="2" destOrd="0" parTransId="{A1C39EE3-753A-4040-AD06-D678C1EBAF34}" sibTransId="{FD957C43-85E8-4DC3-83CA-4E26772C01D7}"/>
    <dgm:cxn modelId="{0E1C1B78-8EFC-402F-BF96-8460BBA92E15}" type="presOf" srcId="{6976275F-B999-4727-8D4C-DF60AAE194F6}" destId="{758D3206-AAAD-4D2B-BAE7-625461008FD4}" srcOrd="0" destOrd="0" presId="urn:microsoft.com/office/officeart/2008/layout/LinedList"/>
    <dgm:cxn modelId="{F1C471EB-66AB-486D-9013-63D5D61C9008}" type="presOf" srcId="{FEF87615-C0EB-41CC-A863-9103836F79CE}" destId="{77AC5FA5-EC69-45FF-ACBE-E800D23962CE}" srcOrd="0" destOrd="0" presId="urn:microsoft.com/office/officeart/2008/layout/LinedList"/>
    <dgm:cxn modelId="{A079348C-B135-4CEE-B21D-0AE2E324514E}" srcId="{232FF0EF-A883-4C39-BF34-6776AE4C8491}" destId="{6976275F-B999-4727-8D4C-DF60AAE194F6}" srcOrd="1" destOrd="0" parTransId="{4B09B096-3EEB-4B7E-AB7C-7A30631DABB4}" sibTransId="{142C61D3-2551-4FE9-9A4B-F7026DFE6F2A}"/>
    <dgm:cxn modelId="{37B05AEA-161C-4466-A358-358E5770331F}" type="presParOf" srcId="{99D355F3-AC22-4E33-9A78-DA3850CD688C}" destId="{BA22D18F-266D-4556-9C19-AC72EB9B780F}" srcOrd="0" destOrd="0" presId="urn:microsoft.com/office/officeart/2008/layout/LinedList"/>
    <dgm:cxn modelId="{93F32DD1-E87C-490F-812E-897A58FBCCE2}" type="presParOf" srcId="{99D355F3-AC22-4E33-9A78-DA3850CD688C}" destId="{573912A9-D735-4AC7-9303-EAF6B7DB84C9}" srcOrd="1" destOrd="0" presId="urn:microsoft.com/office/officeart/2008/layout/LinedList"/>
    <dgm:cxn modelId="{138F6C40-C85E-4535-95CC-E75D5EE44A66}" type="presParOf" srcId="{573912A9-D735-4AC7-9303-EAF6B7DB84C9}" destId="{3F9D1337-898B-4D46-8968-B626C16B78B1}" srcOrd="0" destOrd="0" presId="urn:microsoft.com/office/officeart/2008/layout/LinedList"/>
    <dgm:cxn modelId="{38D1F905-C59E-42A2-9351-F1571BDAB167}" type="presParOf" srcId="{573912A9-D735-4AC7-9303-EAF6B7DB84C9}" destId="{222D2297-BE8A-4399-9BB4-989DFF84039B}" srcOrd="1" destOrd="0" presId="urn:microsoft.com/office/officeart/2008/layout/LinedList"/>
    <dgm:cxn modelId="{7CE9B49B-DC5A-4AC5-8959-4BD191D4F5B8}" type="presParOf" srcId="{222D2297-BE8A-4399-9BB4-989DFF84039B}" destId="{83A57C59-7EB4-44CA-81AC-ED0C0B6D36E0}" srcOrd="0" destOrd="0" presId="urn:microsoft.com/office/officeart/2008/layout/LinedList"/>
    <dgm:cxn modelId="{4CE6DDDE-E218-46BA-B0C3-D2CE3B993983}" type="presParOf" srcId="{222D2297-BE8A-4399-9BB4-989DFF84039B}" destId="{3BE65301-DE82-4453-A03B-C73943197506}" srcOrd="1" destOrd="0" presId="urn:microsoft.com/office/officeart/2008/layout/LinedList"/>
    <dgm:cxn modelId="{D93B6EA8-7F62-4080-B1EB-C2F46A44DCC7}" type="presParOf" srcId="{3BE65301-DE82-4453-A03B-C73943197506}" destId="{527B8B03-6405-4C48-A177-D5A557CEC839}" srcOrd="0" destOrd="0" presId="urn:microsoft.com/office/officeart/2008/layout/LinedList"/>
    <dgm:cxn modelId="{0576C5F5-7063-4493-8B97-F14B587529A8}" type="presParOf" srcId="{3BE65301-DE82-4453-A03B-C73943197506}" destId="{329D10D8-7F18-46CE-98E7-D63401C20BE8}" srcOrd="1" destOrd="0" presId="urn:microsoft.com/office/officeart/2008/layout/LinedList"/>
    <dgm:cxn modelId="{AA0134C6-463D-4CE9-9F79-6D1E70929BD5}" type="presParOf" srcId="{3BE65301-DE82-4453-A03B-C73943197506}" destId="{A79336BA-EE03-4596-A5AA-9707DD000753}" srcOrd="2" destOrd="0" presId="urn:microsoft.com/office/officeart/2008/layout/LinedList"/>
    <dgm:cxn modelId="{6FFC94FB-2383-4018-8BA1-C0ECE839434C}" type="presParOf" srcId="{222D2297-BE8A-4399-9BB4-989DFF84039B}" destId="{9D5F4C2C-B843-49B3-997C-7893A52779C2}" srcOrd="2" destOrd="0" presId="urn:microsoft.com/office/officeart/2008/layout/LinedList"/>
    <dgm:cxn modelId="{BB78DDBA-0E5B-42CE-B134-FA98B2BEFEFE}" type="presParOf" srcId="{222D2297-BE8A-4399-9BB4-989DFF84039B}" destId="{FDAF24AD-04E4-4C41-B3F5-9A333B27C972}" srcOrd="3" destOrd="0" presId="urn:microsoft.com/office/officeart/2008/layout/LinedList"/>
    <dgm:cxn modelId="{B4305B0D-BFCF-48CB-82B2-0DEF7648B6E4}" type="presParOf" srcId="{222D2297-BE8A-4399-9BB4-989DFF84039B}" destId="{482FD581-F77C-485B-B975-AB4D053C716F}" srcOrd="4" destOrd="0" presId="urn:microsoft.com/office/officeart/2008/layout/LinedList"/>
    <dgm:cxn modelId="{E2C625C6-89E8-41FD-8234-0F86199451BF}" type="presParOf" srcId="{482FD581-F77C-485B-B975-AB4D053C716F}" destId="{4C435CDD-C949-4547-B186-C4DE1FEA5997}" srcOrd="0" destOrd="0" presId="urn:microsoft.com/office/officeart/2008/layout/LinedList"/>
    <dgm:cxn modelId="{0227FC98-64AC-4D52-BC57-84DFA223655A}" type="presParOf" srcId="{482FD581-F77C-485B-B975-AB4D053C716F}" destId="{758D3206-AAAD-4D2B-BAE7-625461008FD4}" srcOrd="1" destOrd="0" presId="urn:microsoft.com/office/officeart/2008/layout/LinedList"/>
    <dgm:cxn modelId="{C84A852A-BD52-467F-B1EE-3CB33877CE87}" type="presParOf" srcId="{482FD581-F77C-485B-B975-AB4D053C716F}" destId="{B26F859D-B888-4B1E-AD61-2BA3A346E4AE}" srcOrd="2" destOrd="0" presId="urn:microsoft.com/office/officeart/2008/layout/LinedList"/>
    <dgm:cxn modelId="{0EB80B1E-3531-4AF6-8124-EE7EB120FF45}" type="presParOf" srcId="{222D2297-BE8A-4399-9BB4-989DFF84039B}" destId="{6AE542BC-CEB5-4323-9558-545497026987}" srcOrd="5" destOrd="0" presId="urn:microsoft.com/office/officeart/2008/layout/LinedList"/>
    <dgm:cxn modelId="{CD8DFAE1-A75D-4D86-B903-6A03794DC6B8}" type="presParOf" srcId="{222D2297-BE8A-4399-9BB4-989DFF84039B}" destId="{CBF1EBCF-F328-4BC5-BDCD-684E5D3A6B3A}" srcOrd="6" destOrd="0" presId="urn:microsoft.com/office/officeart/2008/layout/LinedList"/>
    <dgm:cxn modelId="{220BFD5A-2279-498B-9787-627F69C1CD9C}" type="presParOf" srcId="{222D2297-BE8A-4399-9BB4-989DFF84039B}" destId="{06847A42-E56A-452F-AB54-99F8141728B5}" srcOrd="7" destOrd="0" presId="urn:microsoft.com/office/officeart/2008/layout/LinedList"/>
    <dgm:cxn modelId="{07B8CBAA-E9C1-4019-BE65-F0A47A331CAB}" type="presParOf" srcId="{06847A42-E56A-452F-AB54-99F8141728B5}" destId="{FC9D33AC-2F4F-4BFF-9E91-98A0C27E8C83}" srcOrd="0" destOrd="0" presId="urn:microsoft.com/office/officeart/2008/layout/LinedList"/>
    <dgm:cxn modelId="{AC259370-4D71-4377-B834-2480CC54E6D4}" type="presParOf" srcId="{06847A42-E56A-452F-AB54-99F8141728B5}" destId="{77AC5FA5-EC69-45FF-ACBE-E800D23962CE}" srcOrd="1" destOrd="0" presId="urn:microsoft.com/office/officeart/2008/layout/LinedList"/>
    <dgm:cxn modelId="{08BABD94-2E9F-44DC-8306-DC2BFB33B0F3}" type="presParOf" srcId="{06847A42-E56A-452F-AB54-99F8141728B5}" destId="{3C986F45-E8E2-4B71-AFCE-983BAAD67686}" srcOrd="2" destOrd="0" presId="urn:microsoft.com/office/officeart/2008/layout/LinedList"/>
    <dgm:cxn modelId="{93F85908-C252-4F94-9D3F-F6D11D751226}" type="presParOf" srcId="{222D2297-BE8A-4399-9BB4-989DFF84039B}" destId="{BBBE6154-5C84-43CD-ADE3-E52B9E405FD0}" srcOrd="8" destOrd="0" presId="urn:microsoft.com/office/officeart/2008/layout/LinedList"/>
    <dgm:cxn modelId="{4E21DE30-D7B1-4185-A3CA-7F04B8ABD017}" type="presParOf" srcId="{222D2297-BE8A-4399-9BB4-989DFF84039B}" destId="{660CB826-5335-43B6-B487-032C066DC82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5A1F4C-95FC-47FA-90DE-76DD27513CE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ADC707F-43FD-4CCC-BBD2-E4DAD5A735AA}">
      <dgm:prSet phldrT="[Text]"/>
      <dgm:spPr/>
      <dgm:t>
        <a:bodyPr/>
        <a:lstStyle/>
        <a:p>
          <a:r>
            <a:rPr lang="en-US" dirty="0" smtClean="0"/>
            <a:t>Classes</a:t>
          </a:r>
          <a:endParaRPr lang="en-US" dirty="0"/>
        </a:p>
      </dgm:t>
    </dgm:pt>
    <dgm:pt modelId="{98D1FDC6-D766-4D1A-8D54-5DBE9456D44A}" type="parTrans" cxnId="{EB410F9D-C26A-40C0-A53E-0CF6431F9FD9}">
      <dgm:prSet/>
      <dgm:spPr/>
      <dgm:t>
        <a:bodyPr/>
        <a:lstStyle/>
        <a:p>
          <a:endParaRPr lang="en-US"/>
        </a:p>
      </dgm:t>
    </dgm:pt>
    <dgm:pt modelId="{B3570C61-8654-40F8-B65D-1FB6D785DC12}" type="sibTrans" cxnId="{EB410F9D-C26A-40C0-A53E-0CF6431F9FD9}">
      <dgm:prSet/>
      <dgm:spPr/>
      <dgm:t>
        <a:bodyPr/>
        <a:lstStyle/>
        <a:p>
          <a:endParaRPr lang="en-US"/>
        </a:p>
      </dgm:t>
    </dgm:pt>
    <dgm:pt modelId="{7437EF32-2259-475D-B7A0-2EB2E1DFB203}">
      <dgm:prSet phldrT="[Text]"/>
      <dgm:spPr/>
      <dgm:t>
        <a:bodyPr/>
        <a:lstStyle/>
        <a:p>
          <a:r>
            <a:rPr lang="en-US" dirty="0" smtClean="0"/>
            <a:t>19. </a:t>
          </a:r>
          <a:r>
            <a:rPr lang="en-US" dirty="0" err="1" smtClean="0"/>
            <a:t>Syngenesia</a:t>
          </a:r>
          <a:r>
            <a:rPr lang="en-US" dirty="0" smtClean="0"/>
            <a:t>- stamens </a:t>
          </a:r>
          <a:r>
            <a:rPr lang="en-US" dirty="0" err="1" smtClean="0"/>
            <a:t>syngenesious</a:t>
          </a:r>
          <a:r>
            <a:rPr lang="en-US" dirty="0" smtClean="0"/>
            <a:t>; united by anthers only</a:t>
          </a:r>
        </a:p>
        <a:p>
          <a:r>
            <a:rPr lang="en-US" dirty="0" smtClean="0"/>
            <a:t>20. </a:t>
          </a:r>
          <a:r>
            <a:rPr lang="en-US" dirty="0" err="1" smtClean="0"/>
            <a:t>Gynandria</a:t>
          </a:r>
          <a:r>
            <a:rPr lang="en-US" dirty="0" smtClean="0"/>
            <a:t>- stamens united with the gynoecium</a:t>
          </a:r>
        </a:p>
        <a:p>
          <a:r>
            <a:rPr lang="en-US" dirty="0" smtClean="0"/>
            <a:t>21. </a:t>
          </a:r>
          <a:r>
            <a:rPr lang="en-US" dirty="0" err="1" smtClean="0"/>
            <a:t>Monoecia</a:t>
          </a:r>
          <a:r>
            <a:rPr lang="en-US" dirty="0" smtClean="0"/>
            <a:t>- plants </a:t>
          </a:r>
          <a:r>
            <a:rPr lang="en-US" dirty="0" err="1" smtClean="0"/>
            <a:t>monoecious</a:t>
          </a:r>
          <a:endParaRPr lang="en-US" dirty="0"/>
        </a:p>
      </dgm:t>
    </dgm:pt>
    <dgm:pt modelId="{BE3C3BE8-151A-47D9-A842-B4EE17608905}" type="parTrans" cxnId="{79A67926-F0C7-4495-935A-CF0ECA41876E}">
      <dgm:prSet/>
      <dgm:spPr/>
      <dgm:t>
        <a:bodyPr/>
        <a:lstStyle/>
        <a:p>
          <a:endParaRPr lang="en-US"/>
        </a:p>
      </dgm:t>
    </dgm:pt>
    <dgm:pt modelId="{D929B02B-19D5-48EE-988D-B647D826173D}" type="sibTrans" cxnId="{79A67926-F0C7-4495-935A-CF0ECA41876E}">
      <dgm:prSet/>
      <dgm:spPr/>
      <dgm:t>
        <a:bodyPr/>
        <a:lstStyle/>
        <a:p>
          <a:endParaRPr lang="en-US"/>
        </a:p>
      </dgm:t>
    </dgm:pt>
    <dgm:pt modelId="{8CC56FEA-0A78-4DDE-8DEB-F8139F23B304}">
      <dgm:prSet phldrT="[Text]"/>
      <dgm:spPr/>
      <dgm:t>
        <a:bodyPr/>
        <a:lstStyle/>
        <a:p>
          <a:r>
            <a:rPr lang="en-US" dirty="0" smtClean="0"/>
            <a:t>22. </a:t>
          </a:r>
          <a:r>
            <a:rPr lang="en-US" dirty="0" err="1" smtClean="0"/>
            <a:t>Dioecia</a:t>
          </a:r>
          <a:r>
            <a:rPr lang="en-US" dirty="0" smtClean="0"/>
            <a:t>- plants </a:t>
          </a:r>
          <a:r>
            <a:rPr lang="en-US" dirty="0" err="1" smtClean="0"/>
            <a:t>dioecious</a:t>
          </a:r>
          <a:endParaRPr lang="en-US" dirty="0" smtClean="0"/>
        </a:p>
        <a:p>
          <a:r>
            <a:rPr lang="en-US" dirty="0" smtClean="0"/>
            <a:t>23. </a:t>
          </a:r>
          <a:r>
            <a:rPr lang="en-US" dirty="0" err="1" smtClean="0"/>
            <a:t>Polygamia</a:t>
          </a:r>
          <a:r>
            <a:rPr lang="en-US" dirty="0" smtClean="0"/>
            <a:t>- plants polygamous</a:t>
          </a:r>
        </a:p>
        <a:p>
          <a:r>
            <a:rPr lang="en-US" dirty="0" smtClean="0"/>
            <a:t>24. </a:t>
          </a:r>
          <a:r>
            <a:rPr lang="en-US" dirty="0" err="1" smtClean="0"/>
            <a:t>Cryptogamia</a:t>
          </a:r>
          <a:r>
            <a:rPr lang="en-US" dirty="0" smtClean="0"/>
            <a:t>- flowerless plants</a:t>
          </a:r>
          <a:endParaRPr lang="en-US" dirty="0"/>
        </a:p>
      </dgm:t>
    </dgm:pt>
    <dgm:pt modelId="{60038D07-BA1C-4761-AA0B-376FF32C5063}" type="parTrans" cxnId="{B09691D2-A165-47EA-97EA-7C5A97B033BA}">
      <dgm:prSet/>
      <dgm:spPr/>
      <dgm:t>
        <a:bodyPr/>
        <a:lstStyle/>
        <a:p>
          <a:endParaRPr lang="en-US"/>
        </a:p>
      </dgm:t>
    </dgm:pt>
    <dgm:pt modelId="{95304F33-259F-403D-B760-88C7715B0925}" type="sibTrans" cxnId="{B09691D2-A165-47EA-97EA-7C5A97B033BA}">
      <dgm:prSet/>
      <dgm:spPr/>
      <dgm:t>
        <a:bodyPr/>
        <a:lstStyle/>
        <a:p>
          <a:endParaRPr lang="en-US"/>
        </a:p>
      </dgm:t>
    </dgm:pt>
    <dgm:pt modelId="{A03C22A7-95C7-4625-BB59-2EB41310CFC9}">
      <dgm:prSet phldrT="[Text]" phldr="1"/>
      <dgm:spPr/>
      <dgm:t>
        <a:bodyPr/>
        <a:lstStyle/>
        <a:p>
          <a:endParaRPr lang="en-US"/>
        </a:p>
      </dgm:t>
    </dgm:pt>
    <dgm:pt modelId="{7A223942-16A4-41F3-A543-6FB1DCCC49B2}" type="parTrans" cxnId="{106324D4-5ACC-4000-9B20-25755608003C}">
      <dgm:prSet/>
      <dgm:spPr/>
      <dgm:t>
        <a:bodyPr/>
        <a:lstStyle/>
        <a:p>
          <a:endParaRPr lang="en-US"/>
        </a:p>
      </dgm:t>
    </dgm:pt>
    <dgm:pt modelId="{354FFC5C-9206-4E68-AF18-5AB408EC0079}" type="sibTrans" cxnId="{106324D4-5ACC-4000-9B20-25755608003C}">
      <dgm:prSet/>
      <dgm:spPr/>
      <dgm:t>
        <a:bodyPr/>
        <a:lstStyle/>
        <a:p>
          <a:endParaRPr lang="en-US"/>
        </a:p>
      </dgm:t>
    </dgm:pt>
    <dgm:pt modelId="{4B430112-23C1-4C7E-A1CC-98ADCDD59612}" type="pres">
      <dgm:prSet presAssocID="{5F5A1F4C-95FC-47FA-90DE-76DD27513CEF}" presName="vert0" presStyleCnt="0">
        <dgm:presLayoutVars>
          <dgm:dir/>
          <dgm:animOne val="branch"/>
          <dgm:animLvl val="lvl"/>
        </dgm:presLayoutVars>
      </dgm:prSet>
      <dgm:spPr/>
      <dgm:t>
        <a:bodyPr/>
        <a:lstStyle/>
        <a:p>
          <a:endParaRPr lang="en-US"/>
        </a:p>
      </dgm:t>
    </dgm:pt>
    <dgm:pt modelId="{218243DA-2A0E-4935-BF05-A5A651986967}" type="pres">
      <dgm:prSet presAssocID="{2ADC707F-43FD-4CCC-BBD2-E4DAD5A735AA}" presName="thickLine" presStyleLbl="alignNode1" presStyleIdx="0" presStyleCnt="1"/>
      <dgm:spPr/>
    </dgm:pt>
    <dgm:pt modelId="{A08B34B2-4479-4A94-90AC-4F10F1F6D987}" type="pres">
      <dgm:prSet presAssocID="{2ADC707F-43FD-4CCC-BBD2-E4DAD5A735AA}" presName="horz1" presStyleCnt="0"/>
      <dgm:spPr/>
    </dgm:pt>
    <dgm:pt modelId="{2C1CDE40-8D72-4B3D-8B98-5D7FED73F8B6}" type="pres">
      <dgm:prSet presAssocID="{2ADC707F-43FD-4CCC-BBD2-E4DAD5A735AA}" presName="tx1" presStyleLbl="revTx" presStyleIdx="0" presStyleCnt="4"/>
      <dgm:spPr/>
      <dgm:t>
        <a:bodyPr/>
        <a:lstStyle/>
        <a:p>
          <a:endParaRPr lang="en-US"/>
        </a:p>
      </dgm:t>
    </dgm:pt>
    <dgm:pt modelId="{31D85AD5-E27C-467D-909C-6D9B22976E65}" type="pres">
      <dgm:prSet presAssocID="{2ADC707F-43FD-4CCC-BBD2-E4DAD5A735AA}" presName="vert1" presStyleCnt="0"/>
      <dgm:spPr/>
    </dgm:pt>
    <dgm:pt modelId="{7E9F8685-CE1E-47F8-A660-ECA014DB2A8F}" type="pres">
      <dgm:prSet presAssocID="{7437EF32-2259-475D-B7A0-2EB2E1DFB203}" presName="vertSpace2a" presStyleCnt="0"/>
      <dgm:spPr/>
    </dgm:pt>
    <dgm:pt modelId="{9EF6F4DE-77B8-4DEB-B89E-B54B3E7937AC}" type="pres">
      <dgm:prSet presAssocID="{7437EF32-2259-475D-B7A0-2EB2E1DFB203}" presName="horz2" presStyleCnt="0"/>
      <dgm:spPr/>
    </dgm:pt>
    <dgm:pt modelId="{E7ACC254-071C-4D6F-A9BD-DC6106A7E63F}" type="pres">
      <dgm:prSet presAssocID="{7437EF32-2259-475D-B7A0-2EB2E1DFB203}" presName="horzSpace2" presStyleCnt="0"/>
      <dgm:spPr/>
    </dgm:pt>
    <dgm:pt modelId="{3432EA74-CF84-4447-93A6-8861DA2F7602}" type="pres">
      <dgm:prSet presAssocID="{7437EF32-2259-475D-B7A0-2EB2E1DFB203}" presName="tx2" presStyleLbl="revTx" presStyleIdx="1" presStyleCnt="4"/>
      <dgm:spPr/>
      <dgm:t>
        <a:bodyPr/>
        <a:lstStyle/>
        <a:p>
          <a:endParaRPr lang="en-US"/>
        </a:p>
      </dgm:t>
    </dgm:pt>
    <dgm:pt modelId="{374EF7F7-371F-45A8-B4E9-9FFAA9FD81E3}" type="pres">
      <dgm:prSet presAssocID="{7437EF32-2259-475D-B7A0-2EB2E1DFB203}" presName="vert2" presStyleCnt="0"/>
      <dgm:spPr/>
    </dgm:pt>
    <dgm:pt modelId="{AA22C45B-FC2B-4AF3-929D-7249369424DC}" type="pres">
      <dgm:prSet presAssocID="{7437EF32-2259-475D-B7A0-2EB2E1DFB203}" presName="thinLine2b" presStyleLbl="callout" presStyleIdx="0" presStyleCnt="3"/>
      <dgm:spPr/>
    </dgm:pt>
    <dgm:pt modelId="{018AA403-59E2-4483-8AEF-B875543F94EB}" type="pres">
      <dgm:prSet presAssocID="{7437EF32-2259-475D-B7A0-2EB2E1DFB203}" presName="vertSpace2b" presStyleCnt="0"/>
      <dgm:spPr/>
    </dgm:pt>
    <dgm:pt modelId="{5B2B2F28-54B8-4F3B-94B6-C5DC3F2BA9CD}" type="pres">
      <dgm:prSet presAssocID="{8CC56FEA-0A78-4DDE-8DEB-F8139F23B304}" presName="horz2" presStyleCnt="0"/>
      <dgm:spPr/>
    </dgm:pt>
    <dgm:pt modelId="{02E317C4-3ADC-48B2-946B-2178A239FF49}" type="pres">
      <dgm:prSet presAssocID="{8CC56FEA-0A78-4DDE-8DEB-F8139F23B304}" presName="horzSpace2" presStyleCnt="0"/>
      <dgm:spPr/>
    </dgm:pt>
    <dgm:pt modelId="{362F3782-16C9-405B-8094-32ADEAFECE4E}" type="pres">
      <dgm:prSet presAssocID="{8CC56FEA-0A78-4DDE-8DEB-F8139F23B304}" presName="tx2" presStyleLbl="revTx" presStyleIdx="2" presStyleCnt="4"/>
      <dgm:spPr/>
      <dgm:t>
        <a:bodyPr/>
        <a:lstStyle/>
        <a:p>
          <a:endParaRPr lang="en-US"/>
        </a:p>
      </dgm:t>
    </dgm:pt>
    <dgm:pt modelId="{9EE1D30D-7391-49A1-9F36-9CF20423C65B}" type="pres">
      <dgm:prSet presAssocID="{8CC56FEA-0A78-4DDE-8DEB-F8139F23B304}" presName="vert2" presStyleCnt="0"/>
      <dgm:spPr/>
    </dgm:pt>
    <dgm:pt modelId="{EAF4CC93-EACF-4B97-838B-F6297CC14906}" type="pres">
      <dgm:prSet presAssocID="{8CC56FEA-0A78-4DDE-8DEB-F8139F23B304}" presName="thinLine2b" presStyleLbl="callout" presStyleIdx="1" presStyleCnt="3"/>
      <dgm:spPr/>
    </dgm:pt>
    <dgm:pt modelId="{3F16757A-DBC2-49C2-9D83-4AC357FDF11B}" type="pres">
      <dgm:prSet presAssocID="{8CC56FEA-0A78-4DDE-8DEB-F8139F23B304}" presName="vertSpace2b" presStyleCnt="0"/>
      <dgm:spPr/>
    </dgm:pt>
    <dgm:pt modelId="{767FFE00-DB9C-4B97-B133-294CCED9F519}" type="pres">
      <dgm:prSet presAssocID="{A03C22A7-95C7-4625-BB59-2EB41310CFC9}" presName="horz2" presStyleCnt="0"/>
      <dgm:spPr/>
    </dgm:pt>
    <dgm:pt modelId="{B0098D90-9C25-4156-BEA3-CE8A7D94A0CF}" type="pres">
      <dgm:prSet presAssocID="{A03C22A7-95C7-4625-BB59-2EB41310CFC9}" presName="horzSpace2" presStyleCnt="0"/>
      <dgm:spPr/>
    </dgm:pt>
    <dgm:pt modelId="{AE51E731-88E2-42FC-BF19-AC690576DDD9}" type="pres">
      <dgm:prSet presAssocID="{A03C22A7-95C7-4625-BB59-2EB41310CFC9}" presName="tx2" presStyleLbl="revTx" presStyleIdx="3" presStyleCnt="4"/>
      <dgm:spPr/>
      <dgm:t>
        <a:bodyPr/>
        <a:lstStyle/>
        <a:p>
          <a:endParaRPr lang="en-US"/>
        </a:p>
      </dgm:t>
    </dgm:pt>
    <dgm:pt modelId="{86CCDD3B-68E9-4F12-A4D4-01EBBCB86D1B}" type="pres">
      <dgm:prSet presAssocID="{A03C22A7-95C7-4625-BB59-2EB41310CFC9}" presName="vert2" presStyleCnt="0"/>
      <dgm:spPr/>
    </dgm:pt>
    <dgm:pt modelId="{2A8ABA94-43B3-4EB6-BBBE-7FAB52FB87B0}" type="pres">
      <dgm:prSet presAssocID="{A03C22A7-95C7-4625-BB59-2EB41310CFC9}" presName="thinLine2b" presStyleLbl="callout" presStyleIdx="2" presStyleCnt="3"/>
      <dgm:spPr/>
    </dgm:pt>
    <dgm:pt modelId="{EE9AB8EC-3CA0-44EC-8A7A-A929B3371240}" type="pres">
      <dgm:prSet presAssocID="{A03C22A7-95C7-4625-BB59-2EB41310CFC9}" presName="vertSpace2b" presStyleCnt="0"/>
      <dgm:spPr/>
    </dgm:pt>
  </dgm:ptLst>
  <dgm:cxnLst>
    <dgm:cxn modelId="{90371A5D-E20A-4B81-9F33-41073D969438}" type="presOf" srcId="{8CC56FEA-0A78-4DDE-8DEB-F8139F23B304}" destId="{362F3782-16C9-405B-8094-32ADEAFECE4E}" srcOrd="0" destOrd="0" presId="urn:microsoft.com/office/officeart/2008/layout/LinedList"/>
    <dgm:cxn modelId="{EB410F9D-C26A-40C0-A53E-0CF6431F9FD9}" srcId="{5F5A1F4C-95FC-47FA-90DE-76DD27513CEF}" destId="{2ADC707F-43FD-4CCC-BBD2-E4DAD5A735AA}" srcOrd="0" destOrd="0" parTransId="{98D1FDC6-D766-4D1A-8D54-5DBE9456D44A}" sibTransId="{B3570C61-8654-40F8-B65D-1FB6D785DC12}"/>
    <dgm:cxn modelId="{106324D4-5ACC-4000-9B20-25755608003C}" srcId="{2ADC707F-43FD-4CCC-BBD2-E4DAD5A735AA}" destId="{A03C22A7-95C7-4625-BB59-2EB41310CFC9}" srcOrd="2" destOrd="0" parTransId="{7A223942-16A4-41F3-A543-6FB1DCCC49B2}" sibTransId="{354FFC5C-9206-4E68-AF18-5AB408EC0079}"/>
    <dgm:cxn modelId="{4F691834-4221-42C7-ACAF-C669DF28233C}" type="presOf" srcId="{2ADC707F-43FD-4CCC-BBD2-E4DAD5A735AA}" destId="{2C1CDE40-8D72-4B3D-8B98-5D7FED73F8B6}" srcOrd="0" destOrd="0" presId="urn:microsoft.com/office/officeart/2008/layout/LinedList"/>
    <dgm:cxn modelId="{94A1EB25-2627-4DFE-8ECE-42878953DC99}" type="presOf" srcId="{A03C22A7-95C7-4625-BB59-2EB41310CFC9}" destId="{AE51E731-88E2-42FC-BF19-AC690576DDD9}" srcOrd="0" destOrd="0" presId="urn:microsoft.com/office/officeart/2008/layout/LinedList"/>
    <dgm:cxn modelId="{547FA8CA-2A55-44E3-B3A1-362BB3149098}" type="presOf" srcId="{5F5A1F4C-95FC-47FA-90DE-76DD27513CEF}" destId="{4B430112-23C1-4C7E-A1CC-98ADCDD59612}" srcOrd="0" destOrd="0" presId="urn:microsoft.com/office/officeart/2008/layout/LinedList"/>
    <dgm:cxn modelId="{79A67926-F0C7-4495-935A-CF0ECA41876E}" srcId="{2ADC707F-43FD-4CCC-BBD2-E4DAD5A735AA}" destId="{7437EF32-2259-475D-B7A0-2EB2E1DFB203}" srcOrd="0" destOrd="0" parTransId="{BE3C3BE8-151A-47D9-A842-B4EE17608905}" sibTransId="{D929B02B-19D5-48EE-988D-B647D826173D}"/>
    <dgm:cxn modelId="{B09691D2-A165-47EA-97EA-7C5A97B033BA}" srcId="{2ADC707F-43FD-4CCC-BBD2-E4DAD5A735AA}" destId="{8CC56FEA-0A78-4DDE-8DEB-F8139F23B304}" srcOrd="1" destOrd="0" parTransId="{60038D07-BA1C-4761-AA0B-376FF32C5063}" sibTransId="{95304F33-259F-403D-B760-88C7715B0925}"/>
    <dgm:cxn modelId="{82CA7CDB-1EDE-4939-A91D-9D630D06961E}" type="presOf" srcId="{7437EF32-2259-475D-B7A0-2EB2E1DFB203}" destId="{3432EA74-CF84-4447-93A6-8861DA2F7602}" srcOrd="0" destOrd="0" presId="urn:microsoft.com/office/officeart/2008/layout/LinedList"/>
    <dgm:cxn modelId="{8D588F71-AEEE-4954-86EF-FB6391E593EC}" type="presParOf" srcId="{4B430112-23C1-4C7E-A1CC-98ADCDD59612}" destId="{218243DA-2A0E-4935-BF05-A5A651986967}" srcOrd="0" destOrd="0" presId="urn:microsoft.com/office/officeart/2008/layout/LinedList"/>
    <dgm:cxn modelId="{255BE900-D254-46C4-AA8F-5A3EF6FF916E}" type="presParOf" srcId="{4B430112-23C1-4C7E-A1CC-98ADCDD59612}" destId="{A08B34B2-4479-4A94-90AC-4F10F1F6D987}" srcOrd="1" destOrd="0" presId="urn:microsoft.com/office/officeart/2008/layout/LinedList"/>
    <dgm:cxn modelId="{477D4C0A-01EA-48E5-9A8B-2A7D420D2716}" type="presParOf" srcId="{A08B34B2-4479-4A94-90AC-4F10F1F6D987}" destId="{2C1CDE40-8D72-4B3D-8B98-5D7FED73F8B6}" srcOrd="0" destOrd="0" presId="urn:microsoft.com/office/officeart/2008/layout/LinedList"/>
    <dgm:cxn modelId="{94F6CDC8-5D5E-46EC-A769-34D36ED59DE9}" type="presParOf" srcId="{A08B34B2-4479-4A94-90AC-4F10F1F6D987}" destId="{31D85AD5-E27C-467D-909C-6D9B22976E65}" srcOrd="1" destOrd="0" presId="urn:microsoft.com/office/officeart/2008/layout/LinedList"/>
    <dgm:cxn modelId="{2E085E83-A085-4178-AA65-8C9DF214EFEC}" type="presParOf" srcId="{31D85AD5-E27C-467D-909C-6D9B22976E65}" destId="{7E9F8685-CE1E-47F8-A660-ECA014DB2A8F}" srcOrd="0" destOrd="0" presId="urn:microsoft.com/office/officeart/2008/layout/LinedList"/>
    <dgm:cxn modelId="{FA1C9FEE-77D1-4905-9EFC-803212E916B2}" type="presParOf" srcId="{31D85AD5-E27C-467D-909C-6D9B22976E65}" destId="{9EF6F4DE-77B8-4DEB-B89E-B54B3E7937AC}" srcOrd="1" destOrd="0" presId="urn:microsoft.com/office/officeart/2008/layout/LinedList"/>
    <dgm:cxn modelId="{18B46458-3E63-469B-AEEE-2CD419E0E239}" type="presParOf" srcId="{9EF6F4DE-77B8-4DEB-B89E-B54B3E7937AC}" destId="{E7ACC254-071C-4D6F-A9BD-DC6106A7E63F}" srcOrd="0" destOrd="0" presId="urn:microsoft.com/office/officeart/2008/layout/LinedList"/>
    <dgm:cxn modelId="{65680E35-9658-4B0E-AA9E-FAA28234C5D0}" type="presParOf" srcId="{9EF6F4DE-77B8-4DEB-B89E-B54B3E7937AC}" destId="{3432EA74-CF84-4447-93A6-8861DA2F7602}" srcOrd="1" destOrd="0" presId="urn:microsoft.com/office/officeart/2008/layout/LinedList"/>
    <dgm:cxn modelId="{F318AE79-97D8-4D61-BF5D-6077E10358FE}" type="presParOf" srcId="{9EF6F4DE-77B8-4DEB-B89E-B54B3E7937AC}" destId="{374EF7F7-371F-45A8-B4E9-9FFAA9FD81E3}" srcOrd="2" destOrd="0" presId="urn:microsoft.com/office/officeart/2008/layout/LinedList"/>
    <dgm:cxn modelId="{6A63E4C8-3D9A-46F0-90A3-703908E32B2E}" type="presParOf" srcId="{31D85AD5-E27C-467D-909C-6D9B22976E65}" destId="{AA22C45B-FC2B-4AF3-929D-7249369424DC}" srcOrd="2" destOrd="0" presId="urn:microsoft.com/office/officeart/2008/layout/LinedList"/>
    <dgm:cxn modelId="{DBFC0707-5A54-431F-BDDE-F28817B5FC9F}" type="presParOf" srcId="{31D85AD5-E27C-467D-909C-6D9B22976E65}" destId="{018AA403-59E2-4483-8AEF-B875543F94EB}" srcOrd="3" destOrd="0" presId="urn:microsoft.com/office/officeart/2008/layout/LinedList"/>
    <dgm:cxn modelId="{9DAE61D3-1CFA-458B-BC90-EA4DBDAFCFFC}" type="presParOf" srcId="{31D85AD5-E27C-467D-909C-6D9B22976E65}" destId="{5B2B2F28-54B8-4F3B-94B6-C5DC3F2BA9CD}" srcOrd="4" destOrd="0" presId="urn:microsoft.com/office/officeart/2008/layout/LinedList"/>
    <dgm:cxn modelId="{4292FCD9-D7F3-427A-B119-F7086AF094DB}" type="presParOf" srcId="{5B2B2F28-54B8-4F3B-94B6-C5DC3F2BA9CD}" destId="{02E317C4-3ADC-48B2-946B-2178A239FF49}" srcOrd="0" destOrd="0" presId="urn:microsoft.com/office/officeart/2008/layout/LinedList"/>
    <dgm:cxn modelId="{30D59EDA-F4BF-47E1-A0FB-EC6A52CE6D47}" type="presParOf" srcId="{5B2B2F28-54B8-4F3B-94B6-C5DC3F2BA9CD}" destId="{362F3782-16C9-405B-8094-32ADEAFECE4E}" srcOrd="1" destOrd="0" presId="urn:microsoft.com/office/officeart/2008/layout/LinedList"/>
    <dgm:cxn modelId="{373A7CB4-04B4-4937-BD55-688BE83C13A9}" type="presParOf" srcId="{5B2B2F28-54B8-4F3B-94B6-C5DC3F2BA9CD}" destId="{9EE1D30D-7391-49A1-9F36-9CF20423C65B}" srcOrd="2" destOrd="0" presId="urn:microsoft.com/office/officeart/2008/layout/LinedList"/>
    <dgm:cxn modelId="{3111A152-0ADD-458F-8FF2-E968F0B02479}" type="presParOf" srcId="{31D85AD5-E27C-467D-909C-6D9B22976E65}" destId="{EAF4CC93-EACF-4B97-838B-F6297CC14906}" srcOrd="5" destOrd="0" presId="urn:microsoft.com/office/officeart/2008/layout/LinedList"/>
    <dgm:cxn modelId="{4E60B45C-0DCE-4225-B336-11053F7F0CDB}" type="presParOf" srcId="{31D85AD5-E27C-467D-909C-6D9B22976E65}" destId="{3F16757A-DBC2-49C2-9D83-4AC357FDF11B}" srcOrd="6" destOrd="0" presId="urn:microsoft.com/office/officeart/2008/layout/LinedList"/>
    <dgm:cxn modelId="{F0CE0841-316A-4ACE-9FB3-F07CFD8724CE}" type="presParOf" srcId="{31D85AD5-E27C-467D-909C-6D9B22976E65}" destId="{767FFE00-DB9C-4B97-B133-294CCED9F519}" srcOrd="7" destOrd="0" presId="urn:microsoft.com/office/officeart/2008/layout/LinedList"/>
    <dgm:cxn modelId="{95FEED95-DF07-41FB-9E47-F646046FF3F7}" type="presParOf" srcId="{767FFE00-DB9C-4B97-B133-294CCED9F519}" destId="{B0098D90-9C25-4156-BEA3-CE8A7D94A0CF}" srcOrd="0" destOrd="0" presId="urn:microsoft.com/office/officeart/2008/layout/LinedList"/>
    <dgm:cxn modelId="{0F3399D6-A93D-4206-8807-0849E4D29C3C}" type="presParOf" srcId="{767FFE00-DB9C-4B97-B133-294CCED9F519}" destId="{AE51E731-88E2-42FC-BF19-AC690576DDD9}" srcOrd="1" destOrd="0" presId="urn:microsoft.com/office/officeart/2008/layout/LinedList"/>
    <dgm:cxn modelId="{4B04BBC6-F539-494F-9B4F-D0EA96F1852A}" type="presParOf" srcId="{767FFE00-DB9C-4B97-B133-294CCED9F519}" destId="{86CCDD3B-68E9-4F12-A4D4-01EBBCB86D1B}" srcOrd="2" destOrd="0" presId="urn:microsoft.com/office/officeart/2008/layout/LinedList"/>
    <dgm:cxn modelId="{60E68C54-D87C-4881-A35B-17F5402D5A78}" type="presParOf" srcId="{31D85AD5-E27C-467D-909C-6D9B22976E65}" destId="{2A8ABA94-43B3-4EB6-BBBE-7FAB52FB87B0}" srcOrd="8" destOrd="0" presId="urn:microsoft.com/office/officeart/2008/layout/LinedList"/>
    <dgm:cxn modelId="{80CBA013-9ABD-4187-800A-73182E04B1D2}" type="presParOf" srcId="{31D85AD5-E27C-467D-909C-6D9B22976E65}" destId="{EE9AB8EC-3CA0-44EC-8A7A-A929B3371240}"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A9103-8C9D-4E38-8190-29B740551F94}">
      <dsp:nvSpPr>
        <dsp:cNvPr id="0" name=""/>
        <dsp:cNvSpPr/>
      </dsp:nvSpPr>
      <dsp:spPr>
        <a:xfrm>
          <a:off x="0" y="0"/>
          <a:ext cx="1036272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58D84D-A734-40EF-988C-1D3E45F1ED7E}">
      <dsp:nvSpPr>
        <dsp:cNvPr id="0" name=""/>
        <dsp:cNvSpPr/>
      </dsp:nvSpPr>
      <dsp:spPr>
        <a:xfrm>
          <a:off x="0" y="0"/>
          <a:ext cx="2072544" cy="482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r>
            <a:rPr lang="en-US" sz="4400" kern="1200" dirty="0" smtClean="0"/>
            <a:t>Classes</a:t>
          </a:r>
          <a:endParaRPr lang="en-US" sz="4400" kern="1200" dirty="0"/>
        </a:p>
      </dsp:txBody>
      <dsp:txXfrm>
        <a:off x="0" y="0"/>
        <a:ext cx="2072544" cy="4827257"/>
      </dsp:txXfrm>
    </dsp:sp>
    <dsp:sp modelId="{E857439B-1B0F-4CAA-A9D5-C24213BEB036}">
      <dsp:nvSpPr>
        <dsp:cNvPr id="0" name=""/>
        <dsp:cNvSpPr/>
      </dsp:nvSpPr>
      <dsp:spPr>
        <a:xfrm>
          <a:off x="2227985" y="75425"/>
          <a:ext cx="8134738" cy="1508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1. </a:t>
          </a:r>
          <a:r>
            <a:rPr lang="en-US" sz="2500" kern="1200" dirty="0" err="1" smtClean="0"/>
            <a:t>Monandria</a:t>
          </a:r>
          <a:r>
            <a:rPr lang="en-US" sz="2500" kern="1200" dirty="0" smtClean="0"/>
            <a:t>- stamen one</a:t>
          </a:r>
        </a:p>
        <a:p>
          <a:pPr lvl="0" algn="l" defTabSz="1111250">
            <a:lnSpc>
              <a:spcPct val="90000"/>
            </a:lnSpc>
            <a:spcBef>
              <a:spcPct val="0"/>
            </a:spcBef>
            <a:spcAft>
              <a:spcPct val="35000"/>
            </a:spcAft>
          </a:pPr>
          <a:r>
            <a:rPr lang="en-US" sz="2500" kern="1200" dirty="0" smtClean="0"/>
            <a:t>2. </a:t>
          </a:r>
          <a:r>
            <a:rPr lang="en-US" sz="2500" kern="1200" dirty="0" err="1" smtClean="0"/>
            <a:t>Diandria</a:t>
          </a:r>
          <a:r>
            <a:rPr lang="en-US" sz="2500" kern="1200" dirty="0" smtClean="0"/>
            <a:t>- stamens two</a:t>
          </a:r>
        </a:p>
        <a:p>
          <a:pPr lvl="0" algn="l" defTabSz="1111250">
            <a:lnSpc>
              <a:spcPct val="90000"/>
            </a:lnSpc>
            <a:spcBef>
              <a:spcPct val="0"/>
            </a:spcBef>
            <a:spcAft>
              <a:spcPct val="35000"/>
            </a:spcAft>
          </a:pPr>
          <a:r>
            <a:rPr lang="en-US" sz="2500" kern="1200" dirty="0" smtClean="0"/>
            <a:t>3. </a:t>
          </a:r>
          <a:r>
            <a:rPr lang="en-US" sz="2500" kern="1200" dirty="0" err="1" smtClean="0"/>
            <a:t>Triandria</a:t>
          </a:r>
          <a:r>
            <a:rPr lang="en-US" sz="2500" kern="1200" dirty="0" smtClean="0"/>
            <a:t>- stamens three</a:t>
          </a:r>
          <a:endParaRPr lang="en-US" sz="2500" kern="1200" dirty="0"/>
        </a:p>
      </dsp:txBody>
      <dsp:txXfrm>
        <a:off x="2227985" y="75425"/>
        <a:ext cx="8134738" cy="1508517"/>
      </dsp:txXfrm>
    </dsp:sp>
    <dsp:sp modelId="{566AE82D-C11A-40E3-9F1C-5ADACE5CF07F}">
      <dsp:nvSpPr>
        <dsp:cNvPr id="0" name=""/>
        <dsp:cNvSpPr/>
      </dsp:nvSpPr>
      <dsp:spPr>
        <a:xfrm>
          <a:off x="2072544" y="1583943"/>
          <a:ext cx="829017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248E41-49F4-4874-BD48-1D0CAE4A5E73}">
      <dsp:nvSpPr>
        <dsp:cNvPr id="0" name=""/>
        <dsp:cNvSpPr/>
      </dsp:nvSpPr>
      <dsp:spPr>
        <a:xfrm>
          <a:off x="2227985" y="1659369"/>
          <a:ext cx="8134738" cy="1508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4. </a:t>
          </a:r>
          <a:r>
            <a:rPr lang="en-US" sz="2500" kern="1200" dirty="0" err="1" smtClean="0"/>
            <a:t>Tetrandria</a:t>
          </a:r>
          <a:r>
            <a:rPr lang="en-US" sz="2500" kern="1200" dirty="0" smtClean="0"/>
            <a:t>- stamens four</a:t>
          </a:r>
        </a:p>
        <a:p>
          <a:pPr lvl="0" algn="l" defTabSz="1111250">
            <a:lnSpc>
              <a:spcPct val="90000"/>
            </a:lnSpc>
            <a:spcBef>
              <a:spcPct val="0"/>
            </a:spcBef>
            <a:spcAft>
              <a:spcPct val="35000"/>
            </a:spcAft>
          </a:pPr>
          <a:r>
            <a:rPr lang="en-US" sz="2500" kern="1200" dirty="0" smtClean="0"/>
            <a:t>5. </a:t>
          </a:r>
          <a:r>
            <a:rPr lang="en-US" sz="2500" kern="1200" dirty="0" err="1" smtClean="0"/>
            <a:t>Pentandria</a:t>
          </a:r>
          <a:r>
            <a:rPr lang="en-US" sz="2500" kern="1200" dirty="0" smtClean="0"/>
            <a:t>- stamens five</a:t>
          </a:r>
        </a:p>
        <a:p>
          <a:pPr lvl="0" algn="l" defTabSz="1111250">
            <a:lnSpc>
              <a:spcPct val="90000"/>
            </a:lnSpc>
            <a:spcBef>
              <a:spcPct val="0"/>
            </a:spcBef>
            <a:spcAft>
              <a:spcPct val="35000"/>
            </a:spcAft>
          </a:pPr>
          <a:r>
            <a:rPr lang="en-US" sz="2500" kern="1200" dirty="0" smtClean="0"/>
            <a:t>6. </a:t>
          </a:r>
          <a:r>
            <a:rPr lang="en-US" sz="2500" kern="1200" dirty="0" err="1" smtClean="0"/>
            <a:t>Hexandria</a:t>
          </a:r>
          <a:r>
            <a:rPr lang="en-US" sz="2500" kern="1200" dirty="0" smtClean="0"/>
            <a:t>- stamens six</a:t>
          </a:r>
        </a:p>
      </dsp:txBody>
      <dsp:txXfrm>
        <a:off x="2227985" y="1659369"/>
        <a:ext cx="8134738" cy="1508517"/>
      </dsp:txXfrm>
    </dsp:sp>
    <dsp:sp modelId="{7671A777-7B36-4E06-A6BD-46F37FC55AAE}">
      <dsp:nvSpPr>
        <dsp:cNvPr id="0" name=""/>
        <dsp:cNvSpPr/>
      </dsp:nvSpPr>
      <dsp:spPr>
        <a:xfrm>
          <a:off x="2072544" y="3167887"/>
          <a:ext cx="829017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D66AA2-ABBF-404D-A25E-B92D94F48938}">
      <dsp:nvSpPr>
        <dsp:cNvPr id="0" name=""/>
        <dsp:cNvSpPr/>
      </dsp:nvSpPr>
      <dsp:spPr>
        <a:xfrm>
          <a:off x="2227985" y="3243313"/>
          <a:ext cx="8134738" cy="1508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7. </a:t>
          </a:r>
          <a:r>
            <a:rPr lang="en-US" sz="2500" kern="1200" dirty="0" err="1" smtClean="0"/>
            <a:t>Heptandria</a:t>
          </a:r>
          <a:r>
            <a:rPr lang="en-US" sz="2500" kern="1200" dirty="0" smtClean="0"/>
            <a:t>- stamens seven</a:t>
          </a:r>
        </a:p>
        <a:p>
          <a:pPr lvl="0" algn="l" defTabSz="1111250">
            <a:lnSpc>
              <a:spcPct val="90000"/>
            </a:lnSpc>
            <a:spcBef>
              <a:spcPct val="0"/>
            </a:spcBef>
            <a:spcAft>
              <a:spcPct val="35000"/>
            </a:spcAft>
          </a:pPr>
          <a:r>
            <a:rPr lang="en-US" sz="2500" kern="1200" dirty="0" smtClean="0"/>
            <a:t>8. </a:t>
          </a:r>
          <a:r>
            <a:rPr lang="en-US" sz="2500" kern="1200" dirty="0" err="1" smtClean="0"/>
            <a:t>Octandria</a:t>
          </a:r>
          <a:r>
            <a:rPr lang="en-US" sz="2500" kern="1200" dirty="0" smtClean="0"/>
            <a:t>- stamens eight</a:t>
          </a:r>
        </a:p>
        <a:p>
          <a:pPr lvl="0" algn="l" defTabSz="1111250">
            <a:lnSpc>
              <a:spcPct val="90000"/>
            </a:lnSpc>
            <a:spcBef>
              <a:spcPct val="0"/>
            </a:spcBef>
            <a:spcAft>
              <a:spcPct val="35000"/>
            </a:spcAft>
          </a:pPr>
          <a:r>
            <a:rPr lang="en-US" sz="2500" kern="1200" dirty="0" smtClean="0"/>
            <a:t>9. </a:t>
          </a:r>
          <a:r>
            <a:rPr lang="en-US" sz="2500" kern="1200" dirty="0" err="1" smtClean="0"/>
            <a:t>Ennandria</a:t>
          </a:r>
          <a:r>
            <a:rPr lang="en-US" sz="2500" kern="1200" dirty="0" smtClean="0"/>
            <a:t>- stamens nine</a:t>
          </a:r>
        </a:p>
      </dsp:txBody>
      <dsp:txXfrm>
        <a:off x="2227985" y="3243313"/>
        <a:ext cx="8134738" cy="1508517"/>
      </dsp:txXfrm>
    </dsp:sp>
    <dsp:sp modelId="{272E5774-AE29-484B-8FA2-1CE85F8D721F}">
      <dsp:nvSpPr>
        <dsp:cNvPr id="0" name=""/>
        <dsp:cNvSpPr/>
      </dsp:nvSpPr>
      <dsp:spPr>
        <a:xfrm>
          <a:off x="2072544" y="4751831"/>
          <a:ext cx="829017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2D18F-266D-4556-9C19-AC72EB9B780F}">
      <dsp:nvSpPr>
        <dsp:cNvPr id="0" name=""/>
        <dsp:cNvSpPr/>
      </dsp:nvSpPr>
      <dsp:spPr>
        <a:xfrm>
          <a:off x="0" y="0"/>
          <a:ext cx="103632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9D1337-898B-4D46-8968-B626C16B78B1}">
      <dsp:nvSpPr>
        <dsp:cNvPr id="0" name=""/>
        <dsp:cNvSpPr/>
      </dsp:nvSpPr>
      <dsp:spPr>
        <a:xfrm>
          <a:off x="0" y="0"/>
          <a:ext cx="2072640" cy="4825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r>
            <a:rPr lang="en-US" sz="4400" kern="1200" dirty="0" smtClean="0"/>
            <a:t>Classes</a:t>
          </a:r>
          <a:endParaRPr lang="en-US" sz="4400" kern="1200" dirty="0"/>
        </a:p>
      </dsp:txBody>
      <dsp:txXfrm>
        <a:off x="0" y="0"/>
        <a:ext cx="2072640" cy="4825999"/>
      </dsp:txXfrm>
    </dsp:sp>
    <dsp:sp modelId="{329D10D8-7F18-46CE-98E7-D63401C20BE8}">
      <dsp:nvSpPr>
        <dsp:cNvPr id="0" name=""/>
        <dsp:cNvSpPr/>
      </dsp:nvSpPr>
      <dsp:spPr>
        <a:xfrm>
          <a:off x="2228088" y="75406"/>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10. </a:t>
          </a:r>
          <a:r>
            <a:rPr lang="en-US" sz="2100" kern="1200" dirty="0" err="1" smtClean="0"/>
            <a:t>Decandria</a:t>
          </a:r>
          <a:r>
            <a:rPr lang="en-US" sz="2100" kern="1200" dirty="0" smtClean="0"/>
            <a:t>- stamens ten</a:t>
          </a:r>
        </a:p>
        <a:p>
          <a:pPr lvl="0" algn="l" defTabSz="933450">
            <a:lnSpc>
              <a:spcPct val="90000"/>
            </a:lnSpc>
            <a:spcBef>
              <a:spcPct val="0"/>
            </a:spcBef>
            <a:spcAft>
              <a:spcPct val="35000"/>
            </a:spcAft>
          </a:pPr>
          <a:r>
            <a:rPr lang="en-US" sz="2100" kern="1200" dirty="0" smtClean="0"/>
            <a:t>11. </a:t>
          </a:r>
          <a:r>
            <a:rPr lang="en-US" sz="2100" kern="1200" dirty="0" err="1" smtClean="0"/>
            <a:t>Dodecandria</a:t>
          </a:r>
          <a:r>
            <a:rPr lang="en-US" sz="2100" kern="1200" dirty="0" smtClean="0"/>
            <a:t>- stamens 11-19</a:t>
          </a:r>
        </a:p>
        <a:p>
          <a:pPr lvl="0" algn="l" defTabSz="933450">
            <a:lnSpc>
              <a:spcPct val="90000"/>
            </a:lnSpc>
            <a:spcBef>
              <a:spcPct val="0"/>
            </a:spcBef>
            <a:spcAft>
              <a:spcPct val="35000"/>
            </a:spcAft>
          </a:pPr>
          <a:r>
            <a:rPr lang="en-US" sz="2100" kern="1200" dirty="0" smtClean="0"/>
            <a:t>12. </a:t>
          </a:r>
          <a:r>
            <a:rPr lang="en-US" sz="2100" kern="1200" dirty="0" err="1" smtClean="0"/>
            <a:t>Icosandria</a:t>
          </a:r>
          <a:r>
            <a:rPr lang="en-US" sz="2100" kern="1200" dirty="0" smtClean="0"/>
            <a:t>- stamens 20 or more, on the calyx</a:t>
          </a:r>
          <a:endParaRPr lang="en-US" sz="2100" kern="1200" dirty="0"/>
        </a:p>
      </dsp:txBody>
      <dsp:txXfrm>
        <a:off x="2228088" y="75406"/>
        <a:ext cx="8135112" cy="1508124"/>
      </dsp:txXfrm>
    </dsp:sp>
    <dsp:sp modelId="{9D5F4C2C-B843-49B3-997C-7893A52779C2}">
      <dsp:nvSpPr>
        <dsp:cNvPr id="0" name=""/>
        <dsp:cNvSpPr/>
      </dsp:nvSpPr>
      <dsp:spPr>
        <a:xfrm>
          <a:off x="2072640" y="1583531"/>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8D3206-AAAD-4D2B-BAE7-625461008FD4}">
      <dsp:nvSpPr>
        <dsp:cNvPr id="0" name=""/>
        <dsp:cNvSpPr/>
      </dsp:nvSpPr>
      <dsp:spPr>
        <a:xfrm>
          <a:off x="2228088" y="1658937"/>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13. </a:t>
          </a:r>
          <a:r>
            <a:rPr lang="en-US" sz="2100" kern="1200" dirty="0" err="1" smtClean="0"/>
            <a:t>Polyandria</a:t>
          </a:r>
          <a:r>
            <a:rPr lang="en-US" sz="2100" kern="1200" dirty="0" smtClean="0"/>
            <a:t>- stamens 20 or more, on the receptacle</a:t>
          </a:r>
        </a:p>
        <a:p>
          <a:pPr lvl="0" algn="l" defTabSz="933450">
            <a:lnSpc>
              <a:spcPct val="90000"/>
            </a:lnSpc>
            <a:spcBef>
              <a:spcPct val="0"/>
            </a:spcBef>
            <a:spcAft>
              <a:spcPct val="35000"/>
            </a:spcAft>
          </a:pPr>
          <a:r>
            <a:rPr lang="en-US" sz="2100" kern="1200" dirty="0" smtClean="0"/>
            <a:t>14. </a:t>
          </a:r>
          <a:r>
            <a:rPr lang="en-US" sz="2100" kern="1200" dirty="0" err="1" smtClean="0"/>
            <a:t>Didynamia</a:t>
          </a:r>
          <a:r>
            <a:rPr lang="en-US" sz="2100" kern="1200" dirty="0" smtClean="0"/>
            <a:t>- stamens </a:t>
          </a:r>
          <a:r>
            <a:rPr lang="en-US" sz="2100" kern="1200" dirty="0" err="1" smtClean="0"/>
            <a:t>didynamous</a:t>
          </a:r>
          <a:r>
            <a:rPr lang="en-US" sz="2100" kern="1200" dirty="0" smtClean="0"/>
            <a:t>; 2 short, 2 long</a:t>
          </a:r>
        </a:p>
        <a:p>
          <a:pPr lvl="0" algn="l" defTabSz="933450">
            <a:lnSpc>
              <a:spcPct val="90000"/>
            </a:lnSpc>
            <a:spcBef>
              <a:spcPct val="0"/>
            </a:spcBef>
            <a:spcAft>
              <a:spcPct val="35000"/>
            </a:spcAft>
          </a:pPr>
          <a:r>
            <a:rPr lang="en-US" sz="2100" kern="1200" dirty="0" smtClean="0"/>
            <a:t>15. </a:t>
          </a:r>
          <a:r>
            <a:rPr lang="en-US" sz="2100" kern="1200" dirty="0" err="1" smtClean="0"/>
            <a:t>Tetradynamia</a:t>
          </a:r>
          <a:r>
            <a:rPr lang="en-US" sz="2100" kern="1200" dirty="0" smtClean="0"/>
            <a:t>- stamens </a:t>
          </a:r>
          <a:r>
            <a:rPr lang="en-US" sz="2100" kern="1200" dirty="0" err="1" smtClean="0"/>
            <a:t>tetradynamous</a:t>
          </a:r>
          <a:r>
            <a:rPr lang="en-US" sz="2100" kern="1200" dirty="0" smtClean="0"/>
            <a:t>; 4 long, 2 short</a:t>
          </a:r>
          <a:endParaRPr lang="en-US" sz="2100" kern="1200" dirty="0"/>
        </a:p>
      </dsp:txBody>
      <dsp:txXfrm>
        <a:off x="2228088" y="1658937"/>
        <a:ext cx="8135112" cy="1508124"/>
      </dsp:txXfrm>
    </dsp:sp>
    <dsp:sp modelId="{6AE542BC-CEB5-4323-9558-545497026987}">
      <dsp:nvSpPr>
        <dsp:cNvPr id="0" name=""/>
        <dsp:cNvSpPr/>
      </dsp:nvSpPr>
      <dsp:spPr>
        <a:xfrm>
          <a:off x="2072640" y="3167062"/>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AC5FA5-EC69-45FF-ACBE-E800D23962CE}">
      <dsp:nvSpPr>
        <dsp:cNvPr id="0" name=""/>
        <dsp:cNvSpPr/>
      </dsp:nvSpPr>
      <dsp:spPr>
        <a:xfrm>
          <a:off x="2228088" y="3242468"/>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dirty="0" smtClean="0"/>
            <a:t>16. </a:t>
          </a:r>
          <a:r>
            <a:rPr lang="en-US" sz="2100" kern="1200" dirty="0" err="1" smtClean="0"/>
            <a:t>Monadelphia</a:t>
          </a:r>
          <a:r>
            <a:rPr lang="en-US" sz="2100" kern="1200" dirty="0" smtClean="0"/>
            <a:t>- stamens </a:t>
          </a:r>
          <a:r>
            <a:rPr lang="en-US" sz="2100" kern="1200" dirty="0" err="1" smtClean="0"/>
            <a:t>monadelphous</a:t>
          </a:r>
          <a:r>
            <a:rPr lang="en-US" sz="2100" kern="1200" dirty="0" smtClean="0"/>
            <a:t>; united in 1 group</a:t>
          </a:r>
        </a:p>
        <a:p>
          <a:pPr lvl="0" algn="l" defTabSz="933450">
            <a:lnSpc>
              <a:spcPct val="90000"/>
            </a:lnSpc>
            <a:spcBef>
              <a:spcPct val="0"/>
            </a:spcBef>
            <a:spcAft>
              <a:spcPct val="35000"/>
            </a:spcAft>
          </a:pPr>
          <a:r>
            <a:rPr lang="en-US" sz="2100" kern="1200" dirty="0" smtClean="0"/>
            <a:t>17. </a:t>
          </a:r>
          <a:r>
            <a:rPr lang="en-US" sz="2100" kern="1200" dirty="0" err="1" smtClean="0"/>
            <a:t>Diadephia</a:t>
          </a:r>
          <a:r>
            <a:rPr lang="en-US" sz="2100" kern="1200" dirty="0" smtClean="0"/>
            <a:t>- stamens </a:t>
          </a:r>
          <a:r>
            <a:rPr lang="en-US" sz="2100" kern="1200" dirty="0" err="1" smtClean="0"/>
            <a:t>diadelphous</a:t>
          </a:r>
          <a:r>
            <a:rPr lang="en-US" sz="2100" kern="1200" dirty="0" smtClean="0"/>
            <a:t>; united in 2 groups</a:t>
          </a:r>
        </a:p>
        <a:p>
          <a:pPr lvl="0" algn="l" defTabSz="933450">
            <a:lnSpc>
              <a:spcPct val="90000"/>
            </a:lnSpc>
            <a:spcBef>
              <a:spcPct val="0"/>
            </a:spcBef>
            <a:spcAft>
              <a:spcPct val="35000"/>
            </a:spcAft>
          </a:pPr>
          <a:r>
            <a:rPr lang="en-US" sz="2100" kern="1200" dirty="0" smtClean="0"/>
            <a:t>18. </a:t>
          </a:r>
          <a:r>
            <a:rPr lang="en-US" sz="2100" kern="1200" dirty="0" err="1" smtClean="0"/>
            <a:t>Polyadelphia</a:t>
          </a:r>
          <a:r>
            <a:rPr lang="en-US" sz="2100" kern="1200" dirty="0" smtClean="0"/>
            <a:t>- stamens </a:t>
          </a:r>
          <a:r>
            <a:rPr lang="en-US" sz="2100" kern="1200" dirty="0" err="1" smtClean="0"/>
            <a:t>polyadelphous</a:t>
          </a:r>
          <a:r>
            <a:rPr lang="en-US" sz="2100" kern="1200" dirty="0" smtClean="0"/>
            <a:t>; united in 3 or more groups</a:t>
          </a:r>
          <a:endParaRPr lang="en-US" sz="2100" kern="1200" dirty="0"/>
        </a:p>
      </dsp:txBody>
      <dsp:txXfrm>
        <a:off x="2228088" y="3242468"/>
        <a:ext cx="8135112" cy="1508124"/>
      </dsp:txXfrm>
    </dsp:sp>
    <dsp:sp modelId="{BBBE6154-5C84-43CD-ADE3-E52B9E405FD0}">
      <dsp:nvSpPr>
        <dsp:cNvPr id="0" name=""/>
        <dsp:cNvSpPr/>
      </dsp:nvSpPr>
      <dsp:spPr>
        <a:xfrm>
          <a:off x="2072640" y="4750593"/>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243DA-2A0E-4935-BF05-A5A651986967}">
      <dsp:nvSpPr>
        <dsp:cNvPr id="0" name=""/>
        <dsp:cNvSpPr/>
      </dsp:nvSpPr>
      <dsp:spPr>
        <a:xfrm>
          <a:off x="0" y="0"/>
          <a:ext cx="103632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1CDE40-8D72-4B3D-8B98-5D7FED73F8B6}">
      <dsp:nvSpPr>
        <dsp:cNvPr id="0" name=""/>
        <dsp:cNvSpPr/>
      </dsp:nvSpPr>
      <dsp:spPr>
        <a:xfrm>
          <a:off x="0" y="0"/>
          <a:ext cx="2072640" cy="4825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r>
            <a:rPr lang="en-US" sz="4400" kern="1200" dirty="0" smtClean="0"/>
            <a:t>Classes</a:t>
          </a:r>
          <a:endParaRPr lang="en-US" sz="4400" kern="1200" dirty="0"/>
        </a:p>
      </dsp:txBody>
      <dsp:txXfrm>
        <a:off x="0" y="0"/>
        <a:ext cx="2072640" cy="4825999"/>
      </dsp:txXfrm>
    </dsp:sp>
    <dsp:sp modelId="{3432EA74-CF84-4447-93A6-8861DA2F7602}">
      <dsp:nvSpPr>
        <dsp:cNvPr id="0" name=""/>
        <dsp:cNvSpPr/>
      </dsp:nvSpPr>
      <dsp:spPr>
        <a:xfrm>
          <a:off x="2228088" y="75406"/>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t>19. </a:t>
          </a:r>
          <a:r>
            <a:rPr lang="en-US" sz="2300" kern="1200" dirty="0" err="1" smtClean="0"/>
            <a:t>Syngenesia</a:t>
          </a:r>
          <a:r>
            <a:rPr lang="en-US" sz="2300" kern="1200" dirty="0" smtClean="0"/>
            <a:t>- stamens </a:t>
          </a:r>
          <a:r>
            <a:rPr lang="en-US" sz="2300" kern="1200" dirty="0" err="1" smtClean="0"/>
            <a:t>syngenesious</a:t>
          </a:r>
          <a:r>
            <a:rPr lang="en-US" sz="2300" kern="1200" dirty="0" smtClean="0"/>
            <a:t>; united by anthers only</a:t>
          </a:r>
        </a:p>
        <a:p>
          <a:pPr lvl="0" algn="l" defTabSz="1022350">
            <a:lnSpc>
              <a:spcPct val="90000"/>
            </a:lnSpc>
            <a:spcBef>
              <a:spcPct val="0"/>
            </a:spcBef>
            <a:spcAft>
              <a:spcPct val="35000"/>
            </a:spcAft>
          </a:pPr>
          <a:r>
            <a:rPr lang="en-US" sz="2300" kern="1200" dirty="0" smtClean="0"/>
            <a:t>20. </a:t>
          </a:r>
          <a:r>
            <a:rPr lang="en-US" sz="2300" kern="1200" dirty="0" err="1" smtClean="0"/>
            <a:t>Gynandria</a:t>
          </a:r>
          <a:r>
            <a:rPr lang="en-US" sz="2300" kern="1200" dirty="0" smtClean="0"/>
            <a:t>- stamens united with the gynoecium</a:t>
          </a:r>
        </a:p>
        <a:p>
          <a:pPr lvl="0" algn="l" defTabSz="1022350">
            <a:lnSpc>
              <a:spcPct val="90000"/>
            </a:lnSpc>
            <a:spcBef>
              <a:spcPct val="0"/>
            </a:spcBef>
            <a:spcAft>
              <a:spcPct val="35000"/>
            </a:spcAft>
          </a:pPr>
          <a:r>
            <a:rPr lang="en-US" sz="2300" kern="1200" dirty="0" smtClean="0"/>
            <a:t>21. </a:t>
          </a:r>
          <a:r>
            <a:rPr lang="en-US" sz="2300" kern="1200" dirty="0" err="1" smtClean="0"/>
            <a:t>Monoecia</a:t>
          </a:r>
          <a:r>
            <a:rPr lang="en-US" sz="2300" kern="1200" dirty="0" smtClean="0"/>
            <a:t>- plants </a:t>
          </a:r>
          <a:r>
            <a:rPr lang="en-US" sz="2300" kern="1200" dirty="0" err="1" smtClean="0"/>
            <a:t>monoecious</a:t>
          </a:r>
          <a:endParaRPr lang="en-US" sz="2300" kern="1200" dirty="0"/>
        </a:p>
      </dsp:txBody>
      <dsp:txXfrm>
        <a:off x="2228088" y="75406"/>
        <a:ext cx="8135112" cy="1508124"/>
      </dsp:txXfrm>
    </dsp:sp>
    <dsp:sp modelId="{AA22C45B-FC2B-4AF3-929D-7249369424DC}">
      <dsp:nvSpPr>
        <dsp:cNvPr id="0" name=""/>
        <dsp:cNvSpPr/>
      </dsp:nvSpPr>
      <dsp:spPr>
        <a:xfrm>
          <a:off x="2072640" y="1583531"/>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2F3782-16C9-405B-8094-32ADEAFECE4E}">
      <dsp:nvSpPr>
        <dsp:cNvPr id="0" name=""/>
        <dsp:cNvSpPr/>
      </dsp:nvSpPr>
      <dsp:spPr>
        <a:xfrm>
          <a:off x="2228088" y="1658937"/>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t>22. </a:t>
          </a:r>
          <a:r>
            <a:rPr lang="en-US" sz="2300" kern="1200" dirty="0" err="1" smtClean="0"/>
            <a:t>Dioecia</a:t>
          </a:r>
          <a:r>
            <a:rPr lang="en-US" sz="2300" kern="1200" dirty="0" smtClean="0"/>
            <a:t>- plants </a:t>
          </a:r>
          <a:r>
            <a:rPr lang="en-US" sz="2300" kern="1200" dirty="0" err="1" smtClean="0"/>
            <a:t>dioecious</a:t>
          </a:r>
          <a:endParaRPr lang="en-US" sz="2300" kern="1200" dirty="0" smtClean="0"/>
        </a:p>
        <a:p>
          <a:pPr lvl="0" algn="l" defTabSz="1022350">
            <a:lnSpc>
              <a:spcPct val="90000"/>
            </a:lnSpc>
            <a:spcBef>
              <a:spcPct val="0"/>
            </a:spcBef>
            <a:spcAft>
              <a:spcPct val="35000"/>
            </a:spcAft>
          </a:pPr>
          <a:r>
            <a:rPr lang="en-US" sz="2300" kern="1200" dirty="0" smtClean="0"/>
            <a:t>23. </a:t>
          </a:r>
          <a:r>
            <a:rPr lang="en-US" sz="2300" kern="1200" dirty="0" err="1" smtClean="0"/>
            <a:t>Polygamia</a:t>
          </a:r>
          <a:r>
            <a:rPr lang="en-US" sz="2300" kern="1200" dirty="0" smtClean="0"/>
            <a:t>- plants polygamous</a:t>
          </a:r>
        </a:p>
        <a:p>
          <a:pPr lvl="0" algn="l" defTabSz="1022350">
            <a:lnSpc>
              <a:spcPct val="90000"/>
            </a:lnSpc>
            <a:spcBef>
              <a:spcPct val="0"/>
            </a:spcBef>
            <a:spcAft>
              <a:spcPct val="35000"/>
            </a:spcAft>
          </a:pPr>
          <a:r>
            <a:rPr lang="en-US" sz="2300" kern="1200" dirty="0" smtClean="0"/>
            <a:t>24. </a:t>
          </a:r>
          <a:r>
            <a:rPr lang="en-US" sz="2300" kern="1200" dirty="0" err="1" smtClean="0"/>
            <a:t>Cryptogamia</a:t>
          </a:r>
          <a:r>
            <a:rPr lang="en-US" sz="2300" kern="1200" dirty="0" smtClean="0"/>
            <a:t>- flowerless plants</a:t>
          </a:r>
          <a:endParaRPr lang="en-US" sz="2300" kern="1200" dirty="0"/>
        </a:p>
      </dsp:txBody>
      <dsp:txXfrm>
        <a:off x="2228088" y="1658937"/>
        <a:ext cx="8135112" cy="1508124"/>
      </dsp:txXfrm>
    </dsp:sp>
    <dsp:sp modelId="{EAF4CC93-EACF-4B97-838B-F6297CC14906}">
      <dsp:nvSpPr>
        <dsp:cNvPr id="0" name=""/>
        <dsp:cNvSpPr/>
      </dsp:nvSpPr>
      <dsp:spPr>
        <a:xfrm>
          <a:off x="2072640" y="3167062"/>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51E731-88E2-42FC-BF19-AC690576DDD9}">
      <dsp:nvSpPr>
        <dsp:cNvPr id="0" name=""/>
        <dsp:cNvSpPr/>
      </dsp:nvSpPr>
      <dsp:spPr>
        <a:xfrm>
          <a:off x="2228088" y="3242468"/>
          <a:ext cx="8135112" cy="150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endParaRPr lang="en-US" sz="2300" kern="1200"/>
        </a:p>
      </dsp:txBody>
      <dsp:txXfrm>
        <a:off x="2228088" y="3242468"/>
        <a:ext cx="8135112" cy="1508124"/>
      </dsp:txXfrm>
    </dsp:sp>
    <dsp:sp modelId="{2A8ABA94-43B3-4EB6-BBBE-7FAB52FB87B0}">
      <dsp:nvSpPr>
        <dsp:cNvPr id="0" name=""/>
        <dsp:cNvSpPr/>
      </dsp:nvSpPr>
      <dsp:spPr>
        <a:xfrm>
          <a:off x="2072640" y="4750593"/>
          <a:ext cx="829056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1/19/2018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1/19/2018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62" name="Rectangle 61"/>
          <p:cNvSpPr/>
          <p:nvPr/>
        </p:nvSpPr>
        <p:spPr bwMode="hidden">
          <a:xfrm>
            <a:off x="1" y="1905001"/>
            <a:ext cx="12192000"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lnSpc>
                <a:spcPct val="90000"/>
              </a:lnSpc>
            </a:pPr>
            <a:endParaRPr sz="3201">
              <a:solidFill>
                <a:schemeClr val="tx2"/>
              </a:solidFill>
            </a:endParaRPr>
          </a:p>
        </p:txBody>
      </p:sp>
      <p:sp>
        <p:nvSpPr>
          <p:cNvPr id="2" name="Title 1"/>
          <p:cNvSpPr>
            <a:spLocks noGrp="1"/>
          </p:cNvSpPr>
          <p:nvPr>
            <p:ph type="ctrTitle"/>
          </p:nvPr>
        </p:nvSpPr>
        <p:spPr>
          <a:xfrm>
            <a:off x="1219201" y="1905002"/>
            <a:ext cx="9753600" cy="2147926"/>
          </a:xfrm>
        </p:spPr>
        <p:txBody>
          <a:bodyPr anchor="ctr">
            <a:normAutofit/>
          </a:bodyPr>
          <a:lstStyle>
            <a:lvl1pPr algn="ctr">
              <a:defRPr sz="4401" cap="all" normalizeH="0" baseline="0"/>
            </a:lvl1pPr>
          </a:lstStyle>
          <a:p>
            <a:r>
              <a:rPr lang="en-US" smtClean="0"/>
              <a:t>Click to edit Master title style</a:t>
            </a:r>
            <a:endParaRPr/>
          </a:p>
        </p:txBody>
      </p:sp>
      <p:sp>
        <p:nvSpPr>
          <p:cNvPr id="3" name="Subtitle 2"/>
          <p:cNvSpPr>
            <a:spLocks noGrp="1"/>
          </p:cNvSpPr>
          <p:nvPr>
            <p:ph type="subTitle" idx="1"/>
          </p:nvPr>
        </p:nvSpPr>
        <p:spPr>
          <a:xfrm>
            <a:off x="1219201" y="4140200"/>
            <a:ext cx="9753600" cy="1016000"/>
          </a:xfrm>
        </p:spPr>
        <p:txBody>
          <a:bodyPr>
            <a:normAutofit/>
          </a:bodyPr>
          <a:lstStyle>
            <a:lvl1pPr marL="0" indent="0" algn="ctr">
              <a:spcBef>
                <a:spcPts val="0"/>
              </a:spcBef>
              <a:buNone/>
              <a:defRPr sz="2801">
                <a:solidFill>
                  <a:schemeClr val="tx1"/>
                </a:solidFill>
              </a:defRPr>
            </a:lvl1pPr>
            <a:lvl2pPr marL="609676" indent="0" algn="ctr">
              <a:buNone/>
              <a:defRPr>
                <a:solidFill>
                  <a:schemeClr val="tx1">
                    <a:tint val="75000"/>
                  </a:schemeClr>
                </a:solidFill>
              </a:defRPr>
            </a:lvl2pPr>
            <a:lvl3pPr marL="1219353" indent="0" algn="ctr">
              <a:buNone/>
              <a:defRPr>
                <a:solidFill>
                  <a:schemeClr val="tx1">
                    <a:tint val="75000"/>
                  </a:schemeClr>
                </a:solidFill>
              </a:defRPr>
            </a:lvl3pPr>
            <a:lvl4pPr marL="1829029" indent="0" algn="ctr">
              <a:buNone/>
              <a:defRPr>
                <a:solidFill>
                  <a:schemeClr val="tx1">
                    <a:tint val="75000"/>
                  </a:schemeClr>
                </a:solidFill>
              </a:defRPr>
            </a:lvl4pPr>
            <a:lvl5pPr marL="2438704" indent="0" algn="ctr">
              <a:buNone/>
              <a:defRPr>
                <a:solidFill>
                  <a:schemeClr val="tx1">
                    <a:tint val="75000"/>
                  </a:schemeClr>
                </a:solidFill>
              </a:defRPr>
            </a:lvl5pPr>
            <a:lvl6pPr marL="3048381" indent="0" algn="ctr">
              <a:buNone/>
              <a:defRPr>
                <a:solidFill>
                  <a:schemeClr val="tx1">
                    <a:tint val="75000"/>
                  </a:schemeClr>
                </a:solidFill>
              </a:defRPr>
            </a:lvl6pPr>
            <a:lvl7pPr marL="3658057" indent="0" algn="ctr">
              <a:buNone/>
              <a:defRPr>
                <a:solidFill>
                  <a:schemeClr val="tx1">
                    <a:tint val="75000"/>
                  </a:schemeClr>
                </a:solidFill>
              </a:defRPr>
            </a:lvl7pPr>
            <a:lvl8pPr marL="4267733" indent="0" algn="ctr">
              <a:buNone/>
              <a:defRPr>
                <a:solidFill>
                  <a:schemeClr val="tx1">
                    <a:tint val="75000"/>
                  </a:schemeClr>
                </a:solidFill>
              </a:defRPr>
            </a:lvl8pPr>
            <a:lvl9pPr marL="487741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chorCtr="0">
            <a:normAutofit/>
          </a:bodyPr>
          <a:lstStyle>
            <a:lvl1pPr algn="l">
              <a:defRPr sz="3201" b="0"/>
            </a:lvl1pPr>
          </a:lstStyle>
          <a:p>
            <a:r>
              <a:rPr lang="en-US" smtClean="0"/>
              <a:t>Click to edit Master title style</a:t>
            </a:r>
            <a:endParaRPr/>
          </a:p>
        </p:txBody>
      </p:sp>
      <p:sp>
        <p:nvSpPr>
          <p:cNvPr id="9" name="Rectangle 8" descr="&#10;"/>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1" y="482601"/>
            <a:ext cx="6604001" cy="5842001"/>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smtClean="0"/>
              <a:t>Click icon to add picture</a:t>
            </a:r>
            <a:endParaRPr dirty="0"/>
          </a:p>
        </p:txBody>
      </p:sp>
      <p:sp>
        <p:nvSpPr>
          <p:cNvPr id="4" name="Text Placeholder 3"/>
          <p:cNvSpPr>
            <a:spLocks noGrp="1"/>
          </p:cNvSpPr>
          <p:nvPr>
            <p:ph type="body" sz="half" idx="2"/>
          </p:nvPr>
        </p:nvSpPr>
        <p:spPr>
          <a:xfrm>
            <a:off x="7823200" y="2108200"/>
            <a:ext cx="3962400" cy="426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70382">
              <a:defRPr baseline="0"/>
            </a:lvl6pPr>
            <a:lvl7pPr marL="2670382">
              <a:defRPr baseline="0"/>
            </a:lvl7pPr>
            <a:lvl8pPr marL="2670382">
              <a:defRPr baseline="0"/>
            </a:lvl8pPr>
            <a:lvl9pPr marL="2670382">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1/19/2018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2658" y="482600"/>
            <a:ext cx="1844462" cy="57912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14401" y="482600"/>
            <a:ext cx="9042400" cy="57912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1/19/2018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1/19/2018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1219201" y="1524001"/>
            <a:ext cx="9753600" cy="1992597"/>
          </a:xfrm>
        </p:spPr>
        <p:txBody>
          <a:bodyPr anchor="b" anchorCtr="0">
            <a:noAutofit/>
          </a:bodyPr>
          <a:lstStyle>
            <a:lvl1pPr algn="ctr">
              <a:defRPr sz="4401" b="0" cap="all" baseline="0"/>
            </a:lvl1pPr>
          </a:lstStyle>
          <a:p>
            <a:r>
              <a:rPr lang="en-US" smtClean="0"/>
              <a:t>Click to edit Master title style</a:t>
            </a:r>
            <a:endParaRPr/>
          </a:p>
        </p:txBody>
      </p:sp>
      <p:sp>
        <p:nvSpPr>
          <p:cNvPr id="3" name="Text Placeholder 2"/>
          <p:cNvSpPr>
            <a:spLocks noGrp="1"/>
          </p:cNvSpPr>
          <p:nvPr>
            <p:ph type="body" idx="1"/>
          </p:nvPr>
        </p:nvSpPr>
        <p:spPr>
          <a:xfrm>
            <a:off x="1219201" y="3632200"/>
            <a:ext cx="9753600" cy="1016000"/>
          </a:xfrm>
        </p:spPr>
        <p:txBody>
          <a:bodyPr anchor="t" anchorCtr="0">
            <a:noAutofit/>
          </a:bodyPr>
          <a:lstStyle>
            <a:lvl1pPr marL="0" indent="0" algn="ctr">
              <a:spcBef>
                <a:spcPts val="0"/>
              </a:spcBef>
              <a:buNone/>
              <a:defRPr sz="2801">
                <a:solidFill>
                  <a:schemeClr val="tx1"/>
                </a:solidFill>
              </a:defRPr>
            </a:lvl1pPr>
            <a:lvl2pPr marL="609676" indent="0">
              <a:buNone/>
              <a:defRPr sz="2401">
                <a:solidFill>
                  <a:schemeClr val="tx1">
                    <a:tint val="75000"/>
                  </a:schemeClr>
                </a:solidFill>
              </a:defRPr>
            </a:lvl2pPr>
            <a:lvl3pPr marL="1219353" indent="0">
              <a:buNone/>
              <a:defRPr sz="2101">
                <a:solidFill>
                  <a:schemeClr val="tx1">
                    <a:tint val="75000"/>
                  </a:schemeClr>
                </a:solidFill>
              </a:defRPr>
            </a:lvl3pPr>
            <a:lvl4pPr marL="1829029" indent="0">
              <a:buNone/>
              <a:defRPr sz="1901">
                <a:solidFill>
                  <a:schemeClr val="tx1">
                    <a:tint val="75000"/>
                  </a:schemeClr>
                </a:solidFill>
              </a:defRPr>
            </a:lvl4pPr>
            <a:lvl5pPr marL="2438704" indent="0">
              <a:buNone/>
              <a:defRPr sz="1901">
                <a:solidFill>
                  <a:schemeClr val="tx1">
                    <a:tint val="75000"/>
                  </a:schemeClr>
                </a:solidFill>
              </a:defRPr>
            </a:lvl5pPr>
            <a:lvl6pPr marL="3048381" indent="0">
              <a:buNone/>
              <a:defRPr sz="1901">
                <a:solidFill>
                  <a:schemeClr val="tx1">
                    <a:tint val="75000"/>
                  </a:schemeClr>
                </a:solidFill>
              </a:defRPr>
            </a:lvl6pPr>
            <a:lvl7pPr marL="3658057" indent="0">
              <a:buNone/>
              <a:defRPr sz="1901">
                <a:solidFill>
                  <a:schemeClr val="tx1">
                    <a:tint val="75000"/>
                  </a:schemeClr>
                </a:solidFill>
              </a:defRPr>
            </a:lvl7pPr>
            <a:lvl8pPr marL="4267733" indent="0">
              <a:buNone/>
              <a:defRPr sz="1901">
                <a:solidFill>
                  <a:schemeClr val="tx1">
                    <a:tint val="75000"/>
                  </a:schemeClr>
                </a:solidFill>
              </a:defRPr>
            </a:lvl8pPr>
            <a:lvl9pPr marL="4877410" indent="0">
              <a:buNone/>
              <a:defRPr sz="1901">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1/19/2018</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803401"/>
            <a:ext cx="4978400" cy="4470400"/>
          </a:xfrm>
        </p:spPr>
        <p:txBody>
          <a:bodyPr>
            <a:normAutofit/>
          </a:bodyPr>
          <a:lstStyle>
            <a:lvl1pPr>
              <a:defRPr sz="2401"/>
            </a:lvl1pPr>
            <a:lvl2pPr>
              <a:defRPr sz="2001"/>
            </a:lvl2pPr>
            <a:lvl3pPr>
              <a:defRPr sz="1801"/>
            </a:lvl3pPr>
            <a:lvl4pPr>
              <a:defRPr sz="1600"/>
            </a:lvl4pPr>
            <a:lvl5pPr>
              <a:defRPr sz="1400"/>
            </a:lvl5pPr>
            <a:lvl6pPr>
              <a:defRPr sz="1400"/>
            </a:lvl6pPr>
            <a:lvl7pPr marL="2670382">
              <a:defRPr sz="1400"/>
            </a:lvl7pPr>
            <a:lvl8pPr marL="2670382">
              <a:defRPr sz="1400"/>
            </a:lvl8pPr>
            <a:lvl9pPr marL="2670382">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99200" y="1803401"/>
            <a:ext cx="4978400" cy="4470400"/>
          </a:xfrm>
        </p:spPr>
        <p:txBody>
          <a:bodyPr>
            <a:normAutofit/>
          </a:bodyPr>
          <a:lstStyle>
            <a:lvl1pPr>
              <a:defRPr sz="2401"/>
            </a:lvl1pPr>
            <a:lvl2pPr>
              <a:defRPr sz="2001"/>
            </a:lvl2pPr>
            <a:lvl3pPr>
              <a:defRPr sz="1801"/>
            </a:lvl3pPr>
            <a:lvl4pPr>
              <a:defRPr sz="1600"/>
            </a:lvl4pPr>
            <a:lvl5pPr>
              <a:defRPr sz="1400"/>
            </a:lvl5pPr>
            <a:lvl6pPr marL="2670382">
              <a:defRPr sz="1400" baseline="0"/>
            </a:lvl6pPr>
            <a:lvl7pPr marL="2670382">
              <a:defRPr sz="1400" baseline="0"/>
            </a:lvl7pPr>
            <a:lvl8pPr marL="2670382">
              <a:defRPr sz="1400" baseline="0"/>
            </a:lvl8pPr>
            <a:lvl9pPr marL="2670382">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1/19/2018</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4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smtClean="0"/>
              <a:t>Click to edit Master text styles</a:t>
            </a:r>
          </a:p>
        </p:txBody>
      </p:sp>
      <p:sp>
        <p:nvSpPr>
          <p:cNvPr id="4" name="Content Placeholder 3"/>
          <p:cNvSpPr>
            <a:spLocks noGrp="1"/>
          </p:cNvSpPr>
          <p:nvPr>
            <p:ph sz="half" idx="2"/>
          </p:nvPr>
        </p:nvSpPr>
        <p:spPr>
          <a:xfrm>
            <a:off x="9144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a:lvl8pPr>
            <a:lvl9pPr marL="2670382">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9200" y="1803400"/>
            <a:ext cx="4978400" cy="914400"/>
          </a:xfrm>
        </p:spPr>
        <p:txBody>
          <a:bodyPr anchor="ctr">
            <a:noAutofit/>
          </a:bodyPr>
          <a:lstStyle>
            <a:lvl1pPr marL="0" indent="0">
              <a:lnSpc>
                <a:spcPct val="80000"/>
              </a:lnSpc>
              <a:spcBef>
                <a:spcPts val="0"/>
              </a:spcBef>
              <a:buNone/>
              <a:defRPr sz="2801" b="0">
                <a:solidFill>
                  <a:schemeClr val="tx1"/>
                </a:solidFill>
              </a:defRPr>
            </a:lvl1pPr>
            <a:lvl2pPr marL="609676" indent="0">
              <a:buNone/>
              <a:defRPr sz="2701" b="1"/>
            </a:lvl2pPr>
            <a:lvl3pPr marL="1219353" indent="0">
              <a:buNone/>
              <a:defRPr sz="2401" b="1"/>
            </a:lvl3pPr>
            <a:lvl4pPr marL="1829029" indent="0">
              <a:buNone/>
              <a:defRPr sz="2101" b="1"/>
            </a:lvl4pPr>
            <a:lvl5pPr marL="2438704" indent="0">
              <a:buNone/>
              <a:defRPr sz="2101" b="1"/>
            </a:lvl5pPr>
            <a:lvl6pPr marL="3048381" indent="0">
              <a:buNone/>
              <a:defRPr sz="2101" b="1"/>
            </a:lvl6pPr>
            <a:lvl7pPr marL="3658057" indent="0">
              <a:buNone/>
              <a:defRPr sz="2101" b="1"/>
            </a:lvl7pPr>
            <a:lvl8pPr marL="4267733" indent="0">
              <a:buNone/>
              <a:defRPr sz="2101" b="1"/>
            </a:lvl8pPr>
            <a:lvl9pPr marL="4877410" indent="0">
              <a:buNone/>
              <a:defRPr sz="2101" b="1"/>
            </a:lvl9pPr>
          </a:lstStyle>
          <a:p>
            <a:pPr lvl="0"/>
            <a:r>
              <a:rPr lang="en-US" smtClean="0"/>
              <a:t>Click to edit Master text styles</a:t>
            </a:r>
          </a:p>
        </p:txBody>
      </p:sp>
      <p:sp>
        <p:nvSpPr>
          <p:cNvPr id="6" name="Content Placeholder 5"/>
          <p:cNvSpPr>
            <a:spLocks noGrp="1"/>
          </p:cNvSpPr>
          <p:nvPr>
            <p:ph sz="quarter" idx="4"/>
          </p:nvPr>
        </p:nvSpPr>
        <p:spPr>
          <a:xfrm>
            <a:off x="6299200" y="2717800"/>
            <a:ext cx="4978400" cy="3556000"/>
          </a:xfrm>
        </p:spPr>
        <p:txBody>
          <a:bodyPr>
            <a:normAutofit/>
          </a:bodyPr>
          <a:lstStyle>
            <a:lvl1pPr>
              <a:defRPr sz="2401"/>
            </a:lvl1pPr>
            <a:lvl2pPr>
              <a:defRPr sz="2001"/>
            </a:lvl2pPr>
            <a:lvl3pPr>
              <a:defRPr sz="1801"/>
            </a:lvl3pPr>
            <a:lvl4pPr>
              <a:defRPr sz="1600"/>
            </a:lvl4pPr>
            <a:lvl5pPr>
              <a:defRPr sz="1400"/>
            </a:lvl5pPr>
            <a:lvl6pPr marL="2670382">
              <a:defRPr sz="1400"/>
            </a:lvl6pPr>
            <a:lvl7pPr marL="2670382">
              <a:defRPr sz="1400"/>
            </a:lvl7pPr>
            <a:lvl8pPr marL="2670382">
              <a:defRPr sz="1400" baseline="0"/>
            </a:lvl8pPr>
            <a:lvl9pPr marL="2670382">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1/19/2018</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1/19/2018</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3200" y="482600"/>
            <a:ext cx="3962400" cy="1422400"/>
          </a:xfrm>
        </p:spPr>
        <p:txBody>
          <a:bodyPr anchor="b">
            <a:noAutofit/>
          </a:bodyPr>
          <a:lstStyle>
            <a:lvl1pPr algn="l">
              <a:defRPr sz="3201" b="0"/>
            </a:lvl1pPr>
          </a:lstStyle>
          <a:p>
            <a:r>
              <a:rPr lang="en-US" smtClean="0"/>
              <a:t>Click to edit Master title style</a:t>
            </a:r>
            <a:endParaRPr/>
          </a:p>
        </p:txBody>
      </p:sp>
      <p:sp>
        <p:nvSpPr>
          <p:cNvPr id="20" name="Rectangle 19"/>
          <p:cNvSpPr/>
          <p:nvPr/>
        </p:nvSpPr>
        <p:spPr>
          <a:xfrm>
            <a:off x="0" y="-1115"/>
            <a:ext cx="7620000"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Content Placeholder 2"/>
          <p:cNvSpPr>
            <a:spLocks noGrp="1"/>
          </p:cNvSpPr>
          <p:nvPr>
            <p:ph idx="1"/>
          </p:nvPr>
        </p:nvSpPr>
        <p:spPr bwMode="white">
          <a:xfrm>
            <a:off x="508000" y="482601"/>
            <a:ext cx="6604000" cy="5842001"/>
          </a:xfrm>
        </p:spPr>
        <p:txBody>
          <a:bodyPr>
            <a:normAutofit/>
          </a:bodyPr>
          <a:lstStyle>
            <a:lvl1pPr>
              <a:defRPr sz="2801"/>
            </a:lvl1pPr>
            <a:lvl2pPr>
              <a:defRPr sz="2401"/>
            </a:lvl2pPr>
            <a:lvl3pPr>
              <a:defRPr sz="2001"/>
            </a:lvl3pPr>
            <a:lvl4pPr>
              <a:defRPr sz="1801"/>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3200" y="2108200"/>
            <a:ext cx="3962400" cy="4267200"/>
          </a:xfrm>
        </p:spPr>
        <p:txBody>
          <a:bodyPr anchor="t" anchorCtr="0">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3578"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2" name="Title 1"/>
          <p:cNvSpPr>
            <a:spLocks noGrp="1"/>
          </p:cNvSpPr>
          <p:nvPr>
            <p:ph type="title"/>
          </p:nvPr>
        </p:nvSpPr>
        <p:spPr>
          <a:xfrm>
            <a:off x="6400801" y="1905000"/>
            <a:ext cx="5181600" cy="1727200"/>
          </a:xfrm>
        </p:spPr>
        <p:txBody>
          <a:bodyPr anchor="b" anchorCtr="0">
            <a:normAutofit/>
          </a:bodyPr>
          <a:lstStyle>
            <a:lvl1pPr algn="l">
              <a:defRPr sz="3201" b="0"/>
            </a:lvl1pPr>
          </a:lstStyle>
          <a:p>
            <a:r>
              <a:rPr lang="en-US" smtClean="0"/>
              <a:t>Click to edit Master title style</a:t>
            </a:r>
            <a:endParaRPr/>
          </a:p>
        </p:txBody>
      </p:sp>
      <p:sp>
        <p:nvSpPr>
          <p:cNvPr id="9" name="Rectangle 8"/>
          <p:cNvSpPr/>
          <p:nvPr/>
        </p:nvSpPr>
        <p:spPr>
          <a:xfrm>
            <a:off x="0" y="-1115"/>
            <a:ext cx="6095181"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31" tIns="60965" rIns="121931" bIns="60965" rtlCol="0" anchor="ctr"/>
          <a:lstStyle/>
          <a:p>
            <a:pPr algn="ctr"/>
            <a:endParaRPr sz="2401"/>
          </a:p>
        </p:txBody>
      </p:sp>
      <p:sp>
        <p:nvSpPr>
          <p:cNvPr id="3" name="Picture Placeholder 2" descr="An empty placeholder to add an image. Click on the placeholder and select the image that you wish to add.&#10;"/>
          <p:cNvSpPr>
            <a:spLocks noGrp="1"/>
          </p:cNvSpPr>
          <p:nvPr>
            <p:ph type="pic" idx="1"/>
          </p:nvPr>
        </p:nvSpPr>
        <p:spPr>
          <a:xfrm>
            <a:off x="508002" y="482601"/>
            <a:ext cx="5079182" cy="5862706"/>
          </a:xfrm>
          <a:noFill/>
          <a:ln w="9525">
            <a:noFill/>
            <a:miter lim="800000"/>
          </a:ln>
          <a:effectLst/>
        </p:spPr>
        <p:txBody>
          <a:bodyPr>
            <a:normAutofit/>
          </a:bodyPr>
          <a:lstStyle>
            <a:lvl1pPr marL="0" indent="0" algn="ctr">
              <a:buNone/>
              <a:defRPr sz="2701"/>
            </a:lvl1pPr>
            <a:lvl2pPr marL="609676" indent="0">
              <a:buNone/>
              <a:defRPr sz="3701"/>
            </a:lvl2pPr>
            <a:lvl3pPr marL="1219353" indent="0">
              <a:buNone/>
              <a:defRPr sz="3201"/>
            </a:lvl3pPr>
            <a:lvl4pPr marL="1829029" indent="0">
              <a:buNone/>
              <a:defRPr sz="2701"/>
            </a:lvl4pPr>
            <a:lvl5pPr marL="2438704" indent="0">
              <a:buNone/>
              <a:defRPr sz="2701"/>
            </a:lvl5pPr>
            <a:lvl6pPr marL="3048381" indent="0">
              <a:buNone/>
              <a:defRPr sz="2701"/>
            </a:lvl6pPr>
            <a:lvl7pPr marL="3658057" indent="0">
              <a:buNone/>
              <a:defRPr sz="2701"/>
            </a:lvl7pPr>
            <a:lvl8pPr marL="4267733" indent="0">
              <a:buNone/>
              <a:defRPr sz="2701"/>
            </a:lvl8pPr>
            <a:lvl9pPr marL="4877410" indent="0">
              <a:buNone/>
              <a:defRPr sz="2701"/>
            </a:lvl9pPr>
          </a:lstStyle>
          <a:p>
            <a:r>
              <a:rPr lang="en-US" smtClean="0"/>
              <a:t>Click icon to add picture</a:t>
            </a:r>
            <a:endParaRPr/>
          </a:p>
        </p:txBody>
      </p:sp>
      <p:sp>
        <p:nvSpPr>
          <p:cNvPr id="4" name="Text Placeholder 3"/>
          <p:cNvSpPr>
            <a:spLocks noGrp="1"/>
          </p:cNvSpPr>
          <p:nvPr>
            <p:ph type="body" sz="half" idx="2"/>
          </p:nvPr>
        </p:nvSpPr>
        <p:spPr>
          <a:xfrm>
            <a:off x="6400801" y="3733800"/>
            <a:ext cx="5181600" cy="1727200"/>
          </a:xfrm>
        </p:spPr>
        <p:txBody>
          <a:bodyPr>
            <a:normAutofit/>
          </a:bodyPr>
          <a:lstStyle>
            <a:lvl1pPr marL="0" indent="0">
              <a:spcBef>
                <a:spcPts val="1600"/>
              </a:spcBef>
              <a:buNone/>
              <a:defRPr sz="2001">
                <a:solidFill>
                  <a:schemeClr val="tx1"/>
                </a:solidFill>
              </a:defRPr>
            </a:lvl1pPr>
            <a:lvl2pPr marL="609676" indent="0">
              <a:buNone/>
              <a:defRPr sz="1600"/>
            </a:lvl2pPr>
            <a:lvl3pPr marL="1219353" indent="0">
              <a:buNone/>
              <a:defRPr sz="1300"/>
            </a:lvl3pPr>
            <a:lvl4pPr marL="1829029" indent="0">
              <a:buNone/>
              <a:defRPr sz="1200"/>
            </a:lvl4pPr>
            <a:lvl5pPr marL="2438704" indent="0">
              <a:buNone/>
              <a:defRPr sz="1200"/>
            </a:lvl5pPr>
            <a:lvl6pPr marL="3048381" indent="0">
              <a:buNone/>
              <a:defRPr sz="1200"/>
            </a:lvl6pPr>
            <a:lvl7pPr marL="3658057" indent="0">
              <a:buNone/>
              <a:defRPr sz="1200"/>
            </a:lvl7pPr>
            <a:lvl8pPr marL="4267733" indent="0">
              <a:buNone/>
              <a:defRPr sz="1200"/>
            </a:lvl8pPr>
            <a:lvl9pPr marL="4877410" indent="0">
              <a:buNone/>
              <a:defRPr sz="12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1" y="482600"/>
            <a:ext cx="10363200"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914401" y="1803401"/>
            <a:ext cx="10363200"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401" y="6375400"/>
            <a:ext cx="7416800"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7600" y="6375400"/>
            <a:ext cx="142240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1/19/2018</a:t>
            </a:fld>
            <a:endParaRPr/>
          </a:p>
        </p:txBody>
      </p:sp>
      <p:sp>
        <p:nvSpPr>
          <p:cNvPr id="6" name="Slide Number Placeholder 5"/>
          <p:cNvSpPr>
            <a:spLocks noGrp="1"/>
          </p:cNvSpPr>
          <p:nvPr>
            <p:ph type="sldNum" sz="quarter" idx="4"/>
          </p:nvPr>
        </p:nvSpPr>
        <p:spPr>
          <a:xfrm>
            <a:off x="10444480" y="6375400"/>
            <a:ext cx="833120"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9353" rtl="0" eaLnBrk="1" latinLnBrk="0" hangingPunct="1">
        <a:lnSpc>
          <a:spcPct val="80000"/>
        </a:lnSpc>
        <a:spcBef>
          <a:spcPct val="0"/>
        </a:spcBef>
        <a:buNone/>
        <a:defRPr sz="3601" kern="1200" cap="all" baseline="0">
          <a:solidFill>
            <a:schemeClr val="tx1"/>
          </a:solidFill>
          <a:effectLst/>
          <a:latin typeface="+mj-lt"/>
          <a:ea typeface="+mj-ea"/>
          <a:cs typeface="+mj-cs"/>
        </a:defRPr>
      </a:lvl1pPr>
    </p:titleStyle>
    <p:bodyStyle>
      <a:lvl1pPr marL="274402" indent="-274402" algn="l" defTabSz="1219353" rtl="0" eaLnBrk="1" latinLnBrk="0" hangingPunct="1">
        <a:lnSpc>
          <a:spcPct val="90000"/>
        </a:lnSpc>
        <a:spcBef>
          <a:spcPts val="1600"/>
        </a:spcBef>
        <a:buClr>
          <a:schemeClr val="tx2"/>
        </a:buClr>
        <a:buSzPct val="90000"/>
        <a:buFont typeface="Arial" pitchFamily="34" charset="0"/>
        <a:buChar char="•"/>
        <a:defRPr sz="2801" kern="1200">
          <a:solidFill>
            <a:schemeClr val="tx1"/>
          </a:solidFill>
          <a:latin typeface="+mn-lt"/>
          <a:ea typeface="+mn-ea"/>
          <a:cs typeface="+mn-cs"/>
        </a:defRPr>
      </a:lvl1pPr>
      <a:lvl2pPr marL="548805" indent="-274402" algn="l" defTabSz="1219353" rtl="0" eaLnBrk="1" latinLnBrk="0" hangingPunct="1">
        <a:lnSpc>
          <a:spcPct val="90000"/>
        </a:lnSpc>
        <a:spcBef>
          <a:spcPts val="800"/>
        </a:spcBef>
        <a:buClr>
          <a:schemeClr val="tx2"/>
        </a:buClr>
        <a:buSzPct val="90000"/>
        <a:buFont typeface="Cambria" pitchFamily="18" charset="0"/>
        <a:buChar char="–"/>
        <a:defRPr sz="2401" kern="1200">
          <a:solidFill>
            <a:schemeClr val="tx1"/>
          </a:solidFill>
          <a:latin typeface="+mn-lt"/>
          <a:ea typeface="+mn-ea"/>
          <a:cs typeface="+mn-cs"/>
        </a:defRPr>
      </a:lvl2pPr>
      <a:lvl3pPr marL="823207" indent="-274402" algn="l" defTabSz="1219353" rtl="0" eaLnBrk="1" latinLnBrk="0" hangingPunct="1">
        <a:lnSpc>
          <a:spcPct val="90000"/>
        </a:lnSpc>
        <a:spcBef>
          <a:spcPts val="800"/>
        </a:spcBef>
        <a:buClr>
          <a:schemeClr val="tx2"/>
        </a:buClr>
        <a:buFont typeface="Arial" pitchFamily="34" charset="0"/>
        <a:buChar char="•"/>
        <a:defRPr sz="2001" kern="1200">
          <a:solidFill>
            <a:schemeClr val="tx1"/>
          </a:solidFill>
          <a:latin typeface="+mn-lt"/>
          <a:ea typeface="+mn-ea"/>
          <a:cs typeface="+mn-cs"/>
        </a:defRPr>
      </a:lvl3pPr>
      <a:lvl4pPr marL="1097609" indent="-274402" algn="l" defTabSz="1219353" rtl="0" eaLnBrk="1" latinLnBrk="0" hangingPunct="1">
        <a:lnSpc>
          <a:spcPct val="90000"/>
        </a:lnSpc>
        <a:spcBef>
          <a:spcPts val="800"/>
        </a:spcBef>
        <a:buClr>
          <a:schemeClr val="tx2"/>
        </a:buClr>
        <a:buSzPct val="100000"/>
        <a:buFont typeface="Cambria" pitchFamily="18" charset="0"/>
        <a:buChar char="–"/>
        <a:defRPr sz="1801" kern="1200">
          <a:solidFill>
            <a:schemeClr val="tx1"/>
          </a:solidFill>
          <a:latin typeface="+mn-lt"/>
          <a:ea typeface="+mn-ea"/>
          <a:cs typeface="+mn-cs"/>
        </a:defRPr>
      </a:lvl4pPr>
      <a:lvl5pPr marL="137201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6414"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816"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5218" indent="-274402" algn="l" defTabSz="1219353"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9621" indent="-274402" algn="l" defTabSz="1219353"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9353" rtl="0" eaLnBrk="1" latinLnBrk="0" hangingPunct="1">
        <a:defRPr sz="2401" kern="1200">
          <a:solidFill>
            <a:schemeClr val="tx1"/>
          </a:solidFill>
          <a:latin typeface="+mn-lt"/>
          <a:ea typeface="+mn-ea"/>
          <a:cs typeface="+mn-cs"/>
        </a:defRPr>
      </a:lvl1pPr>
      <a:lvl2pPr marL="609676" algn="l" defTabSz="1219353" rtl="0" eaLnBrk="1" latinLnBrk="0" hangingPunct="1">
        <a:defRPr sz="2401" kern="1200">
          <a:solidFill>
            <a:schemeClr val="tx1"/>
          </a:solidFill>
          <a:latin typeface="+mn-lt"/>
          <a:ea typeface="+mn-ea"/>
          <a:cs typeface="+mn-cs"/>
        </a:defRPr>
      </a:lvl2pPr>
      <a:lvl3pPr marL="1219353" algn="l" defTabSz="1219353" rtl="0" eaLnBrk="1" latinLnBrk="0" hangingPunct="1">
        <a:defRPr sz="2401" kern="1200">
          <a:solidFill>
            <a:schemeClr val="tx1"/>
          </a:solidFill>
          <a:latin typeface="+mn-lt"/>
          <a:ea typeface="+mn-ea"/>
          <a:cs typeface="+mn-cs"/>
        </a:defRPr>
      </a:lvl3pPr>
      <a:lvl4pPr marL="1829029" algn="l" defTabSz="1219353" rtl="0" eaLnBrk="1" latinLnBrk="0" hangingPunct="1">
        <a:defRPr sz="2401" kern="1200">
          <a:solidFill>
            <a:schemeClr val="tx1"/>
          </a:solidFill>
          <a:latin typeface="+mn-lt"/>
          <a:ea typeface="+mn-ea"/>
          <a:cs typeface="+mn-cs"/>
        </a:defRPr>
      </a:lvl4pPr>
      <a:lvl5pPr marL="2438704" algn="l" defTabSz="1219353" rtl="0" eaLnBrk="1" latinLnBrk="0" hangingPunct="1">
        <a:defRPr sz="2401" kern="1200">
          <a:solidFill>
            <a:schemeClr val="tx1"/>
          </a:solidFill>
          <a:latin typeface="+mn-lt"/>
          <a:ea typeface="+mn-ea"/>
          <a:cs typeface="+mn-cs"/>
        </a:defRPr>
      </a:lvl5pPr>
      <a:lvl6pPr marL="3048381" algn="l" defTabSz="1219353" rtl="0" eaLnBrk="1" latinLnBrk="0" hangingPunct="1">
        <a:defRPr sz="2401" kern="1200">
          <a:solidFill>
            <a:schemeClr val="tx1"/>
          </a:solidFill>
          <a:latin typeface="+mn-lt"/>
          <a:ea typeface="+mn-ea"/>
          <a:cs typeface="+mn-cs"/>
        </a:defRPr>
      </a:lvl6pPr>
      <a:lvl7pPr marL="3658057" algn="l" defTabSz="1219353" rtl="0" eaLnBrk="1" latinLnBrk="0" hangingPunct="1">
        <a:defRPr sz="2401" kern="1200">
          <a:solidFill>
            <a:schemeClr val="tx1"/>
          </a:solidFill>
          <a:latin typeface="+mn-lt"/>
          <a:ea typeface="+mn-ea"/>
          <a:cs typeface="+mn-cs"/>
        </a:defRPr>
      </a:lvl7pPr>
      <a:lvl8pPr marL="4267733" algn="l" defTabSz="1219353" rtl="0" eaLnBrk="1" latinLnBrk="0" hangingPunct="1">
        <a:defRPr sz="2401" kern="1200">
          <a:solidFill>
            <a:schemeClr val="tx1"/>
          </a:solidFill>
          <a:latin typeface="+mn-lt"/>
          <a:ea typeface="+mn-ea"/>
          <a:cs typeface="+mn-cs"/>
        </a:defRPr>
      </a:lvl8pPr>
      <a:lvl9pPr marL="4877410" algn="l" defTabSz="1219353" rtl="0" eaLnBrk="1" latinLnBrk="0" hangingPunct="1">
        <a:defRPr sz="2401"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Systems of Classification </a:t>
            </a:r>
            <a:endParaRPr lang="en-US" dirty="0"/>
          </a:p>
        </p:txBody>
      </p:sp>
      <p:sp>
        <p:nvSpPr>
          <p:cNvPr id="2" name="Subtitle 1"/>
          <p:cNvSpPr>
            <a:spLocks noGrp="1"/>
          </p:cNvSpPr>
          <p:nvPr>
            <p:ph type="subTitle" idx="1"/>
          </p:nvPr>
        </p:nvSpPr>
        <p:spPr/>
        <p:txBody>
          <a:bodyPr>
            <a:normAutofit/>
          </a:bodyPr>
          <a:lstStyle/>
          <a:p>
            <a:r>
              <a:rPr lang="en-US" dirty="0"/>
              <a:t>Subtitle</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6328754"/>
              </p:ext>
            </p:extLst>
          </p:nvPr>
        </p:nvGraphicFramePr>
        <p:xfrm>
          <a:off x="914400" y="1803400"/>
          <a:ext cx="10363200" cy="4115943"/>
        </p:xfrm>
        <a:graphic>
          <a:graphicData uri="http://schemas.openxmlformats.org/drawingml/2006/table">
            <a:tbl>
              <a:tblPr firstRow="1" bandRow="1">
                <a:tableStyleId>{B301B821-A1FF-4177-AEE7-76D212191A09}</a:tableStyleId>
              </a:tblPr>
              <a:tblGrid>
                <a:gridCol w="5181600"/>
                <a:gridCol w="5181600"/>
              </a:tblGrid>
              <a:tr h="370840">
                <a:tc>
                  <a:txBody>
                    <a:bodyPr/>
                    <a:lstStyle/>
                    <a:p>
                      <a:r>
                        <a:rPr lang="en-US" dirty="0" smtClean="0"/>
                        <a:t>6. </a:t>
                      </a:r>
                      <a:r>
                        <a:rPr lang="en-US" dirty="0" err="1" smtClean="0"/>
                        <a:t>Achlamydosporae</a:t>
                      </a:r>
                      <a:endParaRPr lang="en-US" dirty="0"/>
                    </a:p>
                  </a:txBody>
                  <a:tcPr/>
                </a:tc>
                <a:tc>
                  <a:txBody>
                    <a:bodyPr/>
                    <a:lstStyle/>
                    <a:p>
                      <a:r>
                        <a:rPr lang="en-US" sz="2401" b="0" i="0" u="none" strike="noStrike" kern="1200" baseline="0" dirty="0" smtClean="0">
                          <a:solidFill>
                            <a:schemeClr val="dk1"/>
                          </a:solidFill>
                          <a:latin typeface="+mn-lt"/>
                          <a:ea typeface="+mn-ea"/>
                          <a:cs typeface="+mn-cs"/>
                        </a:rPr>
                        <a:t>(ovary inferior, </a:t>
                      </a:r>
                      <a:r>
                        <a:rPr lang="en-US" sz="2401" b="0" i="0" u="none" strike="noStrike" kern="1200" baseline="0" dirty="0" err="1" smtClean="0">
                          <a:solidFill>
                            <a:schemeClr val="dk1"/>
                          </a:solidFill>
                          <a:latin typeface="+mn-lt"/>
                          <a:ea typeface="+mn-ea"/>
                          <a:cs typeface="+mn-cs"/>
                        </a:rPr>
                        <a:t>unilocular</a:t>
                      </a:r>
                      <a:r>
                        <a:rPr lang="en-US" sz="2401" b="0" i="0" u="none" strike="noStrike" kern="1200" baseline="0" dirty="0" smtClean="0">
                          <a:solidFill>
                            <a:schemeClr val="dk1"/>
                          </a:solidFill>
                          <a:latin typeface="+mn-lt"/>
                          <a:ea typeface="+mn-ea"/>
                          <a:cs typeface="+mn-cs"/>
                        </a:rPr>
                        <a:t>, ovules 1-3)</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7. </a:t>
                      </a:r>
                      <a:r>
                        <a:rPr lang="en-US" sz="2401" b="0" i="0" u="none" strike="noStrike" kern="1200" baseline="0" dirty="0" err="1" smtClean="0">
                          <a:solidFill>
                            <a:schemeClr val="dk1"/>
                          </a:solidFill>
                          <a:latin typeface="+mn-lt"/>
                          <a:ea typeface="+mn-ea"/>
                          <a:cs typeface="+mn-cs"/>
                        </a:rPr>
                        <a:t>Unisexuales</a:t>
                      </a:r>
                      <a:endParaRPr lang="en-US" dirty="0"/>
                    </a:p>
                  </a:txBody>
                  <a:tcPr/>
                </a:tc>
                <a:tc>
                  <a:txBody>
                    <a:bodyPr/>
                    <a:lstStyle/>
                    <a:p>
                      <a:r>
                        <a:rPr lang="en-US" sz="2401" b="0" i="0" u="none" strike="noStrike" kern="1200" baseline="0" dirty="0" smtClean="0">
                          <a:solidFill>
                            <a:schemeClr val="dk1"/>
                          </a:solidFill>
                          <a:latin typeface="+mn-lt"/>
                          <a:ea typeface="+mn-ea"/>
                          <a:cs typeface="+mn-cs"/>
                        </a:rPr>
                        <a:t>(flowers unisexual)</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8. </a:t>
                      </a:r>
                      <a:r>
                        <a:rPr lang="en-US" sz="2401" b="0" i="0" u="none" strike="noStrike" kern="1200" baseline="0" dirty="0" err="1" smtClean="0">
                          <a:solidFill>
                            <a:schemeClr val="dk1"/>
                          </a:solidFill>
                          <a:latin typeface="+mn-lt"/>
                          <a:ea typeface="+mn-ea"/>
                          <a:cs typeface="+mn-cs"/>
                        </a:rPr>
                        <a:t>Ordines</a:t>
                      </a:r>
                      <a:r>
                        <a:rPr lang="en-US" sz="2401" b="0" i="0" u="none" strike="noStrike" kern="1200" baseline="0" dirty="0" smtClean="0">
                          <a:solidFill>
                            <a:schemeClr val="dk1"/>
                          </a:solidFill>
                          <a:latin typeface="+mn-lt"/>
                          <a:ea typeface="+mn-ea"/>
                          <a:cs typeface="+mn-cs"/>
                        </a:rPr>
                        <a:t> </a:t>
                      </a:r>
                      <a:r>
                        <a:rPr lang="en-US" sz="2401" b="0" i="0" u="none" strike="noStrike" kern="1200" baseline="0" dirty="0" err="1" smtClean="0">
                          <a:solidFill>
                            <a:schemeClr val="dk1"/>
                          </a:solidFill>
                          <a:latin typeface="+mn-lt"/>
                          <a:ea typeface="+mn-ea"/>
                          <a:cs typeface="+mn-cs"/>
                        </a:rPr>
                        <a:t>anomali</a:t>
                      </a:r>
                      <a:endParaRPr lang="en-US" dirty="0"/>
                    </a:p>
                  </a:txBody>
                  <a:tcPr/>
                </a:tc>
                <a:tc>
                  <a:txBody>
                    <a:bodyPr/>
                    <a:lstStyle/>
                    <a:p>
                      <a:pPr marL="0" marR="0" indent="0" algn="l" defTabSz="1219353" rtl="0" eaLnBrk="1" fontAlgn="auto" latinLnBrk="0" hangingPunct="1">
                        <a:lnSpc>
                          <a:spcPct val="100000"/>
                        </a:lnSpc>
                        <a:spcBef>
                          <a:spcPts val="0"/>
                        </a:spcBef>
                        <a:spcAft>
                          <a:spcPts val="0"/>
                        </a:spcAft>
                        <a:buClrTx/>
                        <a:buSzTx/>
                        <a:buFontTx/>
                        <a:buNone/>
                        <a:tabLst/>
                        <a:defRPr/>
                      </a:pPr>
                      <a:r>
                        <a:rPr lang="en-US" sz="2401" b="0" i="0" u="none" strike="noStrike" kern="1200" baseline="0" dirty="0" smtClean="0">
                          <a:solidFill>
                            <a:schemeClr val="dk1"/>
                          </a:solidFill>
                          <a:latin typeface="+mn-lt"/>
                          <a:ea typeface="+mn-ea"/>
                          <a:cs typeface="+mn-cs"/>
                        </a:rPr>
                        <a:t>(relationship uncertain)</a:t>
                      </a:r>
                      <a:endParaRPr lang="en-US" dirty="0" smtClean="0"/>
                    </a:p>
                  </a:txBody>
                  <a:tcPr/>
                </a:tc>
              </a:tr>
              <a:tr h="370840">
                <a:tc>
                  <a:txBody>
                    <a:bodyPr/>
                    <a:lstStyle/>
                    <a:p>
                      <a:r>
                        <a:rPr lang="en-US" b="1" dirty="0" smtClean="0"/>
                        <a:t>Class 2. </a:t>
                      </a:r>
                      <a:r>
                        <a:rPr lang="en-US" b="1" dirty="0" err="1" smtClean="0"/>
                        <a:t>Gymnospermae</a:t>
                      </a:r>
                      <a:endParaRPr lang="en-US" b="1" dirty="0"/>
                    </a:p>
                  </a:txBody>
                  <a:tcPr/>
                </a:tc>
                <a:tc>
                  <a:txBody>
                    <a:bodyPr/>
                    <a:lstStyle/>
                    <a:p>
                      <a:r>
                        <a:rPr lang="en-US" dirty="0" smtClean="0"/>
                        <a:t>(ovules naked) 3 families</a:t>
                      </a:r>
                      <a:endParaRPr lang="en-US" dirty="0"/>
                    </a:p>
                  </a:txBody>
                  <a:tcPr/>
                </a:tc>
              </a:tr>
              <a:tr h="370840">
                <a:tc>
                  <a:txBody>
                    <a:bodyPr/>
                    <a:lstStyle/>
                    <a:p>
                      <a:r>
                        <a:rPr lang="en-US" b="1" dirty="0" smtClean="0"/>
                        <a:t>Class 3. Monocotyledons</a:t>
                      </a:r>
                      <a:endParaRPr lang="en-US" b="1" dirty="0"/>
                    </a:p>
                  </a:txBody>
                  <a:tcPr/>
                </a:tc>
                <a:tc>
                  <a:txBody>
                    <a:bodyPr/>
                    <a:lstStyle/>
                    <a:p>
                      <a:r>
                        <a:rPr lang="en-US" dirty="0" smtClean="0"/>
                        <a:t>(flowers </a:t>
                      </a:r>
                      <a:r>
                        <a:rPr lang="en-US" dirty="0" err="1" smtClean="0"/>
                        <a:t>trimerous</a:t>
                      </a:r>
                      <a:r>
                        <a:rPr lang="en-US" dirty="0" smtClean="0"/>
                        <a:t>, venation parallel)</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Series 1. </a:t>
                      </a:r>
                      <a:r>
                        <a:rPr lang="en-US" sz="2401" b="0" i="0" u="none" strike="noStrike" kern="1200" baseline="0" dirty="0" err="1" smtClean="0">
                          <a:solidFill>
                            <a:schemeClr val="dk1"/>
                          </a:solidFill>
                          <a:latin typeface="+mn-lt"/>
                          <a:ea typeface="+mn-ea"/>
                          <a:cs typeface="+mn-cs"/>
                        </a:rPr>
                        <a:t>Microspermae</a:t>
                      </a:r>
                      <a:endParaRPr lang="en-US" dirty="0"/>
                    </a:p>
                  </a:txBody>
                  <a:tcPr/>
                </a:tc>
                <a:tc>
                  <a:txBody>
                    <a:bodyPr/>
                    <a:lstStyle/>
                    <a:p>
                      <a:r>
                        <a:rPr lang="en-US" sz="2401" b="0" i="0" u="none" strike="noStrike" kern="1200" baseline="0" dirty="0" smtClean="0">
                          <a:solidFill>
                            <a:schemeClr val="dk1"/>
                          </a:solidFill>
                          <a:latin typeface="+mn-lt"/>
                          <a:ea typeface="+mn-ea"/>
                          <a:cs typeface="+mn-cs"/>
                        </a:rPr>
                        <a:t>(ovary inferior, seeds minute)</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3.Coronarieae</a:t>
                      </a:r>
                      <a:endParaRPr lang="en-US" dirty="0"/>
                    </a:p>
                  </a:txBody>
                  <a:tcPr/>
                </a:tc>
                <a:tc>
                  <a:txBody>
                    <a:bodyPr/>
                    <a:lstStyle/>
                    <a:p>
                      <a:r>
                        <a:rPr lang="en-US" sz="1800" dirty="0" smtClean="0"/>
                        <a:t>(ovary superior, carpels united,</a:t>
                      </a:r>
                      <a:r>
                        <a:rPr lang="en-US" sz="1800" baseline="0" dirty="0" smtClean="0"/>
                        <a:t> </a:t>
                      </a:r>
                      <a:r>
                        <a:rPr lang="en-US" sz="1800" dirty="0" err="1" smtClean="0"/>
                        <a:t>perianth</a:t>
                      </a:r>
                      <a:r>
                        <a:rPr lang="en-US" sz="1800" baseline="0" dirty="0" smtClean="0"/>
                        <a:t> </a:t>
                      </a:r>
                      <a:r>
                        <a:rPr lang="en-US" sz="1800" dirty="0" err="1" smtClean="0"/>
                        <a:t>coloured</a:t>
                      </a:r>
                      <a:r>
                        <a:rPr lang="en-US" sz="1800" dirty="0" smtClean="0"/>
                        <a:t>)</a:t>
                      </a:r>
                      <a:endParaRPr lang="en-US" sz="1800" dirty="0"/>
                    </a:p>
                  </a:txBody>
                  <a:tcPr/>
                </a:tc>
              </a:tr>
              <a:tr h="370840">
                <a:tc>
                  <a:txBody>
                    <a:bodyPr/>
                    <a:lstStyle/>
                    <a:p>
                      <a:r>
                        <a:rPr lang="en-US" sz="2401" b="0" i="0" u="none" strike="noStrike" kern="1200" baseline="0" dirty="0" smtClean="0">
                          <a:solidFill>
                            <a:schemeClr val="dk1"/>
                          </a:solidFill>
                          <a:latin typeface="+mn-lt"/>
                          <a:ea typeface="+mn-ea"/>
                          <a:cs typeface="+mn-cs"/>
                        </a:rPr>
                        <a:t>4. </a:t>
                      </a:r>
                      <a:r>
                        <a:rPr lang="en-US" sz="2401" b="0" i="0" u="none" strike="noStrike" kern="1200" baseline="0" dirty="0" err="1" smtClean="0">
                          <a:solidFill>
                            <a:schemeClr val="dk1"/>
                          </a:solidFill>
                          <a:latin typeface="+mn-lt"/>
                          <a:ea typeface="+mn-ea"/>
                          <a:cs typeface="+mn-cs"/>
                        </a:rPr>
                        <a:t>Calycinae</a:t>
                      </a:r>
                      <a:endParaRPr lang="en-US" dirty="0"/>
                    </a:p>
                  </a:txBody>
                  <a:tcPr/>
                </a:tc>
                <a:tc>
                  <a:txBody>
                    <a:bodyPr/>
                    <a:lstStyle/>
                    <a:p>
                      <a:r>
                        <a:rPr lang="en-US" sz="1800" dirty="0" smtClean="0"/>
                        <a:t>(ovary superior, carpels united, </a:t>
                      </a:r>
                      <a:r>
                        <a:rPr lang="en-US" sz="1800" dirty="0" err="1" smtClean="0"/>
                        <a:t>perianth</a:t>
                      </a:r>
                      <a:r>
                        <a:rPr lang="en-US" sz="1800" dirty="0" smtClean="0"/>
                        <a:t> green)</a:t>
                      </a:r>
                      <a:endParaRPr lang="en-US" sz="1800" dirty="0"/>
                    </a:p>
                  </a:txBody>
                  <a:tcPr/>
                </a:tc>
              </a:tr>
              <a:tr h="370840">
                <a:tc>
                  <a:txBody>
                    <a:bodyPr/>
                    <a:lstStyle/>
                    <a:p>
                      <a:r>
                        <a:rPr lang="en-US" sz="2401" b="0" i="0" u="none" strike="noStrike" kern="1200" baseline="0" dirty="0" smtClean="0">
                          <a:solidFill>
                            <a:schemeClr val="dk1"/>
                          </a:solidFill>
                          <a:latin typeface="+mn-lt"/>
                          <a:ea typeface="+mn-ea"/>
                          <a:cs typeface="+mn-cs"/>
                        </a:rPr>
                        <a:t>5. </a:t>
                      </a:r>
                      <a:r>
                        <a:rPr lang="en-US" sz="2401" b="0" i="0" u="none" strike="noStrike" kern="1200" baseline="0" dirty="0" err="1" smtClean="0">
                          <a:solidFill>
                            <a:schemeClr val="dk1"/>
                          </a:solidFill>
                          <a:latin typeface="+mn-lt"/>
                          <a:ea typeface="+mn-ea"/>
                          <a:cs typeface="+mn-cs"/>
                        </a:rPr>
                        <a:t>Nudiflorae</a:t>
                      </a:r>
                      <a:endParaRPr lang="en-US" dirty="0"/>
                    </a:p>
                  </a:txBody>
                  <a:tcPr/>
                </a:tc>
                <a:tc>
                  <a:txBody>
                    <a:bodyPr/>
                    <a:lstStyle/>
                    <a:p>
                      <a:r>
                        <a:rPr lang="en-US" sz="2401" b="0" i="0" u="none" strike="noStrike" kern="1200" baseline="0" dirty="0" smtClean="0">
                          <a:solidFill>
                            <a:schemeClr val="dk1"/>
                          </a:solidFill>
                          <a:latin typeface="+mn-lt"/>
                          <a:ea typeface="+mn-ea"/>
                          <a:cs typeface="+mn-cs"/>
                        </a:rPr>
                        <a:t>(ovary superior, </a:t>
                      </a:r>
                      <a:r>
                        <a:rPr lang="en-US" sz="2401" b="0" i="0" u="none" strike="noStrike" kern="1200" baseline="0" dirty="0" err="1" smtClean="0">
                          <a:solidFill>
                            <a:schemeClr val="dk1"/>
                          </a:solidFill>
                          <a:latin typeface="+mn-lt"/>
                          <a:ea typeface="+mn-ea"/>
                          <a:cs typeface="+mn-cs"/>
                        </a:rPr>
                        <a:t>perianth</a:t>
                      </a:r>
                      <a:r>
                        <a:rPr lang="en-US" sz="2401" b="0" i="0" u="none" strike="noStrike" kern="1200" baseline="0" dirty="0" smtClean="0">
                          <a:solidFill>
                            <a:schemeClr val="dk1"/>
                          </a:solidFill>
                          <a:latin typeface="+mn-lt"/>
                          <a:ea typeface="+mn-ea"/>
                          <a:cs typeface="+mn-cs"/>
                        </a:rPr>
                        <a:t> absent)</a:t>
                      </a:r>
                    </a:p>
                  </a:txBody>
                  <a:tcPr/>
                </a:tc>
              </a:tr>
            </a:tbl>
          </a:graphicData>
        </a:graphic>
      </p:graphicFrame>
    </p:spTree>
    <p:extLst>
      <p:ext uri="{BB962C8B-B14F-4D97-AF65-F5344CB8AC3E}">
        <p14:creationId xmlns:p14="http://schemas.microsoft.com/office/powerpoint/2010/main" val="3430679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8849186"/>
              </p:ext>
            </p:extLst>
          </p:nvPr>
        </p:nvGraphicFramePr>
        <p:xfrm>
          <a:off x="914400" y="1803400"/>
          <a:ext cx="10363200" cy="3475736"/>
        </p:xfrm>
        <a:graphic>
          <a:graphicData uri="http://schemas.openxmlformats.org/drawingml/2006/table">
            <a:tbl>
              <a:tblPr firstRow="1" bandRow="1">
                <a:tableStyleId>{B301B821-A1FF-4177-AEE7-76D212191A09}</a:tableStyleId>
              </a:tblPr>
              <a:tblGrid>
                <a:gridCol w="5181600"/>
                <a:gridCol w="5181600"/>
              </a:tblGrid>
              <a:tr h="370840">
                <a:tc>
                  <a:txBody>
                    <a:bodyPr/>
                    <a:lstStyle/>
                    <a:p>
                      <a:pPr marL="0" marR="0" indent="0" algn="l" defTabSz="1219353" rtl="0" eaLnBrk="1" fontAlgn="auto" latinLnBrk="0" hangingPunct="1">
                        <a:lnSpc>
                          <a:spcPct val="100000"/>
                        </a:lnSpc>
                        <a:spcBef>
                          <a:spcPts val="0"/>
                        </a:spcBef>
                        <a:spcAft>
                          <a:spcPts val="0"/>
                        </a:spcAft>
                        <a:buClrTx/>
                        <a:buSzTx/>
                        <a:buFontTx/>
                        <a:buNone/>
                        <a:tabLst/>
                        <a:defRPr/>
                      </a:pPr>
                      <a:r>
                        <a:rPr lang="en-US" sz="2401" b="0" i="0" u="none" strike="noStrike" kern="1200" baseline="0" dirty="0" smtClean="0">
                          <a:solidFill>
                            <a:schemeClr val="dk1"/>
                          </a:solidFill>
                          <a:latin typeface="+mn-lt"/>
                          <a:ea typeface="+mn-ea"/>
                          <a:cs typeface="+mn-cs"/>
                        </a:rPr>
                        <a:t>6. </a:t>
                      </a:r>
                      <a:r>
                        <a:rPr lang="en-US" sz="2401" b="0" i="0" u="none" strike="noStrike" kern="1200" baseline="0" dirty="0" err="1" smtClean="0">
                          <a:solidFill>
                            <a:schemeClr val="dk1"/>
                          </a:solidFill>
                          <a:latin typeface="+mn-lt"/>
                          <a:ea typeface="+mn-ea"/>
                          <a:cs typeface="+mn-cs"/>
                        </a:rPr>
                        <a:t>Apocarpae</a:t>
                      </a:r>
                      <a:endParaRPr lang="en-US" sz="1800" dirty="0" smtClean="0"/>
                    </a:p>
                  </a:txBody>
                  <a:tcPr/>
                </a:tc>
                <a:tc>
                  <a:txBody>
                    <a:bodyPr/>
                    <a:lstStyle/>
                    <a:p>
                      <a:r>
                        <a:rPr lang="en-US" sz="2401" b="0" i="0" u="none" strike="noStrike" kern="1200" baseline="0" dirty="0" smtClean="0">
                          <a:solidFill>
                            <a:schemeClr val="dk1"/>
                          </a:solidFill>
                          <a:latin typeface="+mn-lt"/>
                          <a:ea typeface="+mn-ea"/>
                          <a:cs typeface="+mn-cs"/>
                        </a:rPr>
                        <a:t>(ovary superior, carpels more than 1, free)</a:t>
                      </a:r>
                    </a:p>
                  </a:txBody>
                  <a:tcPr/>
                </a:tc>
              </a:tr>
              <a:tr h="370840">
                <a:tc>
                  <a:txBody>
                    <a:bodyPr/>
                    <a:lstStyle/>
                    <a:p>
                      <a:pPr marL="0" marR="0" indent="0" algn="l" defTabSz="1219353" rtl="0" eaLnBrk="1" fontAlgn="auto" latinLnBrk="0" hangingPunct="1">
                        <a:lnSpc>
                          <a:spcPct val="100000"/>
                        </a:lnSpc>
                        <a:spcBef>
                          <a:spcPts val="0"/>
                        </a:spcBef>
                        <a:spcAft>
                          <a:spcPts val="0"/>
                        </a:spcAft>
                        <a:buClrTx/>
                        <a:buSzTx/>
                        <a:buFontTx/>
                        <a:buNone/>
                        <a:tabLst/>
                        <a:defRPr/>
                      </a:pPr>
                      <a:r>
                        <a:rPr lang="en-US" sz="2401" b="0" i="0" u="none" strike="noStrike" kern="1200" baseline="0" dirty="0" smtClean="0">
                          <a:solidFill>
                            <a:schemeClr val="dk1"/>
                          </a:solidFill>
                          <a:latin typeface="+mn-lt"/>
                          <a:ea typeface="+mn-ea"/>
                          <a:cs typeface="+mn-cs"/>
                        </a:rPr>
                        <a:t>7. </a:t>
                      </a:r>
                      <a:r>
                        <a:rPr lang="en-US" sz="2401" b="0" i="0" u="none" strike="noStrike" kern="1200" baseline="0" dirty="0" err="1" smtClean="0">
                          <a:solidFill>
                            <a:schemeClr val="dk1"/>
                          </a:solidFill>
                          <a:latin typeface="+mn-lt"/>
                          <a:ea typeface="+mn-ea"/>
                          <a:cs typeface="+mn-cs"/>
                        </a:rPr>
                        <a:t>Glumaceae</a:t>
                      </a:r>
                      <a:endParaRPr lang="en-US" sz="1800" dirty="0" smtClean="0"/>
                    </a:p>
                  </a:txBody>
                  <a:tcPr/>
                </a:tc>
                <a:tc>
                  <a:txBody>
                    <a:bodyPr/>
                    <a:lstStyle/>
                    <a:p>
                      <a:r>
                        <a:rPr lang="en-US" b="0" dirty="0" smtClean="0"/>
                        <a:t>(ovary superior, </a:t>
                      </a:r>
                      <a:r>
                        <a:rPr lang="en-US" b="0" dirty="0" err="1" smtClean="0"/>
                        <a:t>perianth</a:t>
                      </a:r>
                      <a:r>
                        <a:rPr lang="en-US" b="0" dirty="0" smtClean="0"/>
                        <a:t> reduced, flowers enclosed in glumes)</a:t>
                      </a:r>
                      <a:endParaRPr lang="en-US" b="0" dirty="0"/>
                    </a:p>
                  </a:txBody>
                  <a:tcPr/>
                </a:tc>
              </a:tr>
              <a:tr h="370840">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5089363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Merits of </a:t>
            </a:r>
            <a:r>
              <a:rPr lang="en-US" dirty="0" err="1" smtClean="0"/>
              <a:t>bentham</a:t>
            </a:r>
            <a:r>
              <a:rPr lang="en-US" dirty="0" smtClean="0"/>
              <a:t> and hooker’s system</a:t>
            </a:r>
            <a:endParaRPr lang="en-US" dirty="0"/>
          </a:p>
        </p:txBody>
      </p:sp>
      <p:sp>
        <p:nvSpPr>
          <p:cNvPr id="3" name="Content Placeholder 2"/>
          <p:cNvSpPr>
            <a:spLocks noGrp="1"/>
          </p:cNvSpPr>
          <p:nvPr>
            <p:ph idx="1"/>
          </p:nvPr>
        </p:nvSpPr>
        <p:spPr/>
        <p:txBody>
          <a:bodyPr>
            <a:normAutofit/>
          </a:bodyPr>
          <a:lstStyle/>
          <a:p>
            <a:r>
              <a:rPr lang="en-US" dirty="0"/>
              <a:t>The fact notwithstanding that the </a:t>
            </a:r>
            <a:r>
              <a:rPr lang="en-US" dirty="0" smtClean="0"/>
              <a:t>system does </a:t>
            </a:r>
            <a:r>
              <a:rPr lang="en-US" dirty="0"/>
              <a:t>not incorporate phylogeny and is </a:t>
            </a:r>
            <a:r>
              <a:rPr lang="en-US" dirty="0" smtClean="0"/>
              <a:t>more than </a:t>
            </a:r>
            <a:r>
              <a:rPr lang="en-US" dirty="0"/>
              <a:t>100 years old, it still enjoys a </a:t>
            </a:r>
            <a:r>
              <a:rPr lang="en-US" dirty="0" smtClean="0"/>
              <a:t>reputation of </a:t>
            </a:r>
            <a:r>
              <a:rPr lang="en-US" dirty="0"/>
              <a:t>being a very sound system of </a:t>
            </a:r>
            <a:r>
              <a:rPr lang="en-US" dirty="0" smtClean="0"/>
              <a:t>classification, owing to </a:t>
            </a:r>
            <a:r>
              <a:rPr lang="en-US" dirty="0"/>
              <a:t>the following merits</a:t>
            </a:r>
            <a:r>
              <a:rPr lang="en-US" dirty="0" smtClean="0"/>
              <a:t>:</a:t>
            </a:r>
          </a:p>
          <a:p>
            <a:r>
              <a:rPr lang="en-US" dirty="0"/>
              <a:t>1. The system has great practical </a:t>
            </a:r>
            <a:r>
              <a:rPr lang="en-US" dirty="0" smtClean="0"/>
              <a:t>value for </a:t>
            </a:r>
            <a:r>
              <a:rPr lang="en-US" dirty="0"/>
              <a:t>identification of plants. It is </a:t>
            </a:r>
            <a:r>
              <a:rPr lang="en-US" dirty="0" smtClean="0"/>
              <a:t>very easy </a:t>
            </a:r>
            <a:r>
              <a:rPr lang="en-US" dirty="0"/>
              <a:t>to follow for routine identification</a:t>
            </a:r>
            <a:r>
              <a:rPr lang="en-US" dirty="0" smtClean="0"/>
              <a:t>.</a:t>
            </a:r>
          </a:p>
          <a:p>
            <a:r>
              <a:rPr lang="en-US" dirty="0"/>
              <a:t>2. The system is widely followed for </a:t>
            </a:r>
            <a:r>
              <a:rPr lang="en-US" dirty="0" smtClean="0"/>
              <a:t>the arrangement </a:t>
            </a:r>
            <a:r>
              <a:rPr lang="en-US" dirty="0"/>
              <a:t>of specimens in the </a:t>
            </a:r>
            <a:r>
              <a:rPr lang="en-US" dirty="0" smtClean="0"/>
              <a:t>herbaria of </a:t>
            </a:r>
            <a:r>
              <a:rPr lang="en-US" dirty="0"/>
              <a:t>many countries, </a:t>
            </a:r>
            <a:r>
              <a:rPr lang="en-US" dirty="0" smtClean="0"/>
              <a:t>including Britain </a:t>
            </a:r>
            <a:r>
              <a:rPr lang="en-US" dirty="0"/>
              <a:t>and India.</a:t>
            </a:r>
            <a:endParaRPr lang="en-US" dirty="0"/>
          </a:p>
        </p:txBody>
      </p:sp>
    </p:spTree>
    <p:extLst>
      <p:ext uri="{BB962C8B-B14F-4D97-AF65-F5344CB8AC3E}">
        <p14:creationId xmlns:p14="http://schemas.microsoft.com/office/powerpoint/2010/main" val="19442507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3. The system is based on a careful </a:t>
            </a:r>
            <a:r>
              <a:rPr lang="en-US" dirty="0" smtClean="0"/>
              <a:t>comparative examination </a:t>
            </a:r>
            <a:r>
              <a:rPr lang="en-US" dirty="0"/>
              <a:t>of actual </a:t>
            </a:r>
            <a:r>
              <a:rPr lang="en-US" dirty="0" smtClean="0"/>
              <a:t>specimens of </a:t>
            </a:r>
            <a:r>
              <a:rPr lang="en-US" dirty="0"/>
              <a:t>all living genera of seed </a:t>
            </a:r>
            <a:r>
              <a:rPr lang="en-US" dirty="0" smtClean="0"/>
              <a:t>plants and </a:t>
            </a:r>
            <a:r>
              <a:rPr lang="en-US" dirty="0"/>
              <a:t>is not a mere compilation </a:t>
            </a:r>
            <a:r>
              <a:rPr lang="en-US" dirty="0" smtClean="0"/>
              <a:t>of known facts.</a:t>
            </a:r>
          </a:p>
          <a:p>
            <a:pPr marL="0" indent="0">
              <a:buNone/>
            </a:pPr>
            <a:r>
              <a:rPr lang="en-US" dirty="0" smtClean="0"/>
              <a:t>4</a:t>
            </a:r>
            <a:r>
              <a:rPr lang="en-US" dirty="0"/>
              <a:t>. Unlike de Candolle, the </a:t>
            </a:r>
            <a:r>
              <a:rPr lang="en-US" b="1" dirty="0" smtClean="0"/>
              <a:t>Gymnosperms </a:t>
            </a:r>
            <a:r>
              <a:rPr lang="en-US" dirty="0" smtClean="0"/>
              <a:t>are </a:t>
            </a:r>
            <a:r>
              <a:rPr lang="en-US" dirty="0"/>
              <a:t>not placed among </a:t>
            </a:r>
            <a:r>
              <a:rPr lang="en-US" dirty="0" smtClean="0"/>
              <a:t>dicots but </a:t>
            </a:r>
            <a:r>
              <a:rPr lang="en-US" dirty="0"/>
              <a:t>rather in an independent </a:t>
            </a:r>
            <a:r>
              <a:rPr lang="en-US" dirty="0" smtClean="0"/>
              <a:t>group.</a:t>
            </a:r>
          </a:p>
          <a:p>
            <a:pPr marL="0" indent="0">
              <a:buNone/>
            </a:pPr>
            <a:r>
              <a:rPr lang="en-US" dirty="0" smtClean="0"/>
              <a:t>5</a:t>
            </a:r>
            <a:r>
              <a:rPr lang="en-US" dirty="0"/>
              <a:t>. Although the system is not </a:t>
            </a:r>
            <a:r>
              <a:rPr lang="en-US" dirty="0" smtClean="0"/>
              <a:t>a phylogenetic </a:t>
            </a:r>
            <a:r>
              <a:rPr lang="en-US" dirty="0"/>
              <a:t>one, </a:t>
            </a:r>
            <a:r>
              <a:rPr lang="en-US" b="1" dirty="0" err="1"/>
              <a:t>Ranales</a:t>
            </a:r>
            <a:r>
              <a:rPr lang="en-US" b="1" dirty="0"/>
              <a:t> </a:t>
            </a:r>
            <a:r>
              <a:rPr lang="en-US" dirty="0"/>
              <a:t>are </a:t>
            </a:r>
            <a:r>
              <a:rPr lang="en-US" dirty="0" smtClean="0"/>
              <a:t>placed in </a:t>
            </a:r>
            <a:r>
              <a:rPr lang="en-US" dirty="0"/>
              <a:t>the beginning of </a:t>
            </a:r>
            <a:r>
              <a:rPr lang="en-US" dirty="0" err="1"/>
              <a:t>Dicotyledons</a:t>
            </a:r>
            <a:r>
              <a:rPr lang="en-US" dirty="0"/>
              <a:t>. </a:t>
            </a:r>
            <a:r>
              <a:rPr lang="en-US" dirty="0" smtClean="0"/>
              <a:t>The group </a:t>
            </a:r>
            <a:r>
              <a:rPr lang="en-US" dirty="0" err="1"/>
              <a:t>Ranales</a:t>
            </a:r>
            <a:r>
              <a:rPr lang="en-US" dirty="0"/>
              <a:t> (in the broader </a:t>
            </a:r>
            <a:r>
              <a:rPr lang="en-US" dirty="0" smtClean="0"/>
              <a:t>sense including </a:t>
            </a:r>
            <a:r>
              <a:rPr lang="en-US" dirty="0"/>
              <a:t>families now </a:t>
            </a:r>
            <a:r>
              <a:rPr lang="en-US" dirty="0" smtClean="0"/>
              <a:t>separated under </a:t>
            </a:r>
            <a:r>
              <a:rPr lang="en-US" dirty="0"/>
              <a:t>order </a:t>
            </a:r>
            <a:r>
              <a:rPr lang="en-US" dirty="0" err="1"/>
              <a:t>Magnoliales</a:t>
            </a:r>
            <a:r>
              <a:rPr lang="en-US" dirty="0"/>
              <a:t>) is </a:t>
            </a:r>
            <a:r>
              <a:rPr lang="en-US" dirty="0" smtClean="0"/>
              <a:t>generally regarded </a:t>
            </a:r>
            <a:r>
              <a:rPr lang="en-US" dirty="0"/>
              <a:t>as primitive by most of </a:t>
            </a:r>
            <a:r>
              <a:rPr lang="en-US" dirty="0" smtClean="0"/>
              <a:t>the leading </a:t>
            </a:r>
            <a:r>
              <a:rPr lang="en-US" dirty="0"/>
              <a:t>authors.</a:t>
            </a:r>
            <a:endParaRPr lang="en-US" dirty="0"/>
          </a:p>
        </p:txBody>
      </p:sp>
    </p:spTree>
    <p:extLst>
      <p:ext uri="{BB962C8B-B14F-4D97-AF65-F5344CB8AC3E}">
        <p14:creationId xmlns:p14="http://schemas.microsoft.com/office/powerpoint/2010/main" val="13182199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6. </a:t>
            </a:r>
            <a:r>
              <a:rPr lang="en-US" dirty="0" err="1"/>
              <a:t>Dicotyledons</a:t>
            </a:r>
            <a:r>
              <a:rPr lang="en-US" dirty="0"/>
              <a:t> are placed before </a:t>
            </a:r>
            <a:r>
              <a:rPr lang="en-US" dirty="0" smtClean="0"/>
              <a:t>the Monocotyledons</a:t>
            </a:r>
            <a:r>
              <a:rPr lang="en-US" dirty="0"/>
              <a:t>, a position approved </a:t>
            </a:r>
            <a:r>
              <a:rPr lang="en-US" dirty="0" smtClean="0"/>
              <a:t>by all </a:t>
            </a:r>
            <a:r>
              <a:rPr lang="en-US" dirty="0"/>
              <a:t>present-day authors</a:t>
            </a:r>
            <a:r>
              <a:rPr lang="en-US" dirty="0" smtClean="0"/>
              <a:t>.</a:t>
            </a:r>
            <a:endParaRPr lang="en-US" dirty="0"/>
          </a:p>
          <a:p>
            <a:r>
              <a:rPr lang="en-US" dirty="0"/>
              <a:t>7. The description of families and </a:t>
            </a:r>
            <a:r>
              <a:rPr lang="en-US" dirty="0" smtClean="0"/>
              <a:t>genera are </a:t>
            </a:r>
            <a:r>
              <a:rPr lang="en-US" dirty="0"/>
              <a:t>precise. Keys to the </a:t>
            </a:r>
            <a:r>
              <a:rPr lang="en-US" dirty="0" smtClean="0"/>
              <a:t>identification are </a:t>
            </a:r>
            <a:r>
              <a:rPr lang="en-US" dirty="0"/>
              <a:t>very useful. Larger </a:t>
            </a:r>
            <a:r>
              <a:rPr lang="en-US" dirty="0" smtClean="0"/>
              <a:t>genera have </a:t>
            </a:r>
            <a:r>
              <a:rPr lang="en-US" dirty="0"/>
              <a:t>been divided into subgenera </a:t>
            </a:r>
            <a:r>
              <a:rPr lang="en-US" dirty="0" smtClean="0"/>
              <a:t>in order </a:t>
            </a:r>
            <a:r>
              <a:rPr lang="en-US" dirty="0"/>
              <a:t>to facilitate identification</a:t>
            </a:r>
            <a:r>
              <a:rPr lang="en-US" dirty="0" smtClean="0"/>
              <a:t>.</a:t>
            </a:r>
          </a:p>
          <a:p>
            <a:r>
              <a:rPr lang="en-US" dirty="0"/>
              <a:t>8. The arrangement of taxa is based </a:t>
            </a:r>
            <a:r>
              <a:rPr lang="en-US" dirty="0" smtClean="0"/>
              <a:t>on overall </a:t>
            </a:r>
            <a:r>
              <a:rPr lang="en-US" b="1" dirty="0"/>
              <a:t>natural affinities </a:t>
            </a:r>
            <a:r>
              <a:rPr lang="en-US" dirty="0"/>
              <a:t>decided </a:t>
            </a:r>
            <a:r>
              <a:rPr lang="en-US" dirty="0" smtClean="0"/>
              <a:t>on the </a:t>
            </a:r>
            <a:r>
              <a:rPr lang="en-US" dirty="0"/>
              <a:t>basis of morphological </a:t>
            </a:r>
            <a:r>
              <a:rPr lang="en-US" dirty="0" smtClean="0"/>
              <a:t>features, which </a:t>
            </a:r>
            <a:r>
              <a:rPr lang="en-US" dirty="0"/>
              <a:t>can be easily studied with </a:t>
            </a:r>
            <a:r>
              <a:rPr lang="en-US" dirty="0" smtClean="0"/>
              <a:t>the naked </a:t>
            </a:r>
            <a:r>
              <a:rPr lang="en-US" dirty="0"/>
              <a:t>eye or with a hand lens.</a:t>
            </a:r>
          </a:p>
          <a:p>
            <a:endParaRPr lang="en-US" dirty="0"/>
          </a:p>
        </p:txBody>
      </p:sp>
    </p:spTree>
    <p:extLst>
      <p:ext uri="{BB962C8B-B14F-4D97-AF65-F5344CB8AC3E}">
        <p14:creationId xmlns:p14="http://schemas.microsoft.com/office/powerpoint/2010/main" val="22824812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9. Although a few important characters have been chosen to name a few groups, the grouping itself is based on </a:t>
            </a:r>
            <a:r>
              <a:rPr lang="en-US" b="1" dirty="0" smtClean="0"/>
              <a:t>combination of characters</a:t>
            </a:r>
            <a:r>
              <a:rPr lang="en-US" dirty="0"/>
              <a:t>, rather than any single character in the majority of cases. Thus, although </a:t>
            </a:r>
            <a:r>
              <a:rPr lang="en-US" dirty="0" smtClean="0"/>
              <a:t>Delphinium has </a:t>
            </a:r>
            <a:r>
              <a:rPr lang="en-US" dirty="0"/>
              <a:t>fused petals, it has </a:t>
            </a:r>
            <a:r>
              <a:rPr lang="en-US" dirty="0" smtClean="0"/>
              <a:t>been kept </a:t>
            </a:r>
            <a:r>
              <a:rPr lang="en-US" dirty="0"/>
              <a:t>in </a:t>
            </a:r>
            <a:r>
              <a:rPr lang="en-US" dirty="0" err="1"/>
              <a:t>Ranunculaceae</a:t>
            </a:r>
            <a:r>
              <a:rPr lang="en-US" dirty="0"/>
              <a:t> along with </a:t>
            </a:r>
            <a:r>
              <a:rPr lang="en-US" dirty="0" smtClean="0"/>
              <a:t>the related </a:t>
            </a:r>
            <a:r>
              <a:rPr lang="en-US" dirty="0"/>
              <a:t>genera and placed in </a:t>
            </a:r>
            <a:r>
              <a:rPr lang="en-US" dirty="0" err="1" smtClean="0"/>
              <a:t>Polypetalae</a:t>
            </a:r>
            <a:r>
              <a:rPr lang="en-US" dirty="0" smtClean="0"/>
              <a:t>. Similarly</a:t>
            </a:r>
            <a:r>
              <a:rPr lang="en-US" dirty="0"/>
              <a:t>, some </a:t>
            </a:r>
            <a:r>
              <a:rPr lang="en-US" dirty="0" err="1" smtClean="0"/>
              <a:t>gamopetalous</a:t>
            </a:r>
            <a:r>
              <a:rPr lang="en-US" dirty="0" smtClean="0"/>
              <a:t> genera </a:t>
            </a:r>
            <a:r>
              <a:rPr lang="en-US" dirty="0"/>
              <a:t>of </a:t>
            </a:r>
            <a:r>
              <a:rPr lang="en-US" dirty="0" err="1"/>
              <a:t>Cucurbitaceae</a:t>
            </a:r>
            <a:r>
              <a:rPr lang="en-US" dirty="0"/>
              <a:t> are </a:t>
            </a:r>
            <a:r>
              <a:rPr lang="en-US" dirty="0" smtClean="0"/>
              <a:t>retained along </a:t>
            </a:r>
            <a:r>
              <a:rPr lang="en-US" dirty="0"/>
              <a:t>with the polypetalous ones </a:t>
            </a:r>
            <a:r>
              <a:rPr lang="en-US" dirty="0" smtClean="0"/>
              <a:t>and placed </a:t>
            </a:r>
            <a:r>
              <a:rPr lang="en-US" dirty="0"/>
              <a:t>in </a:t>
            </a:r>
            <a:r>
              <a:rPr lang="en-US" dirty="0" err="1"/>
              <a:t>Polypetalae</a:t>
            </a:r>
            <a:r>
              <a:rPr lang="en-US" dirty="0" smtClean="0"/>
              <a:t>.</a:t>
            </a:r>
          </a:p>
          <a:p>
            <a:pPr marL="0" indent="0">
              <a:buNone/>
            </a:pPr>
            <a:r>
              <a:rPr lang="en-US" dirty="0"/>
              <a:t>10. </a:t>
            </a:r>
            <a:r>
              <a:rPr lang="en-US" dirty="0" err="1"/>
              <a:t>Heteromerae</a:t>
            </a:r>
            <a:r>
              <a:rPr lang="en-US" dirty="0"/>
              <a:t> is rightly placed </a:t>
            </a:r>
            <a:r>
              <a:rPr lang="en-US" dirty="0" smtClean="0"/>
              <a:t>before </a:t>
            </a:r>
            <a:r>
              <a:rPr lang="en-US" dirty="0" err="1" smtClean="0"/>
              <a:t>Bicarpellatae</a:t>
            </a:r>
            <a:endParaRPr lang="en-US" dirty="0"/>
          </a:p>
        </p:txBody>
      </p:sp>
    </p:spTree>
    <p:extLst>
      <p:ext uri="{BB962C8B-B14F-4D97-AF65-F5344CB8AC3E}">
        <p14:creationId xmlns:p14="http://schemas.microsoft.com/office/powerpoint/2010/main" val="12612283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Demerits</a:t>
            </a:r>
          </a:p>
        </p:txBody>
      </p:sp>
      <p:sp>
        <p:nvSpPr>
          <p:cNvPr id="3" name="Content Placeholder 2"/>
          <p:cNvSpPr>
            <a:spLocks noGrp="1"/>
          </p:cNvSpPr>
          <p:nvPr>
            <p:ph idx="1"/>
          </p:nvPr>
        </p:nvSpPr>
        <p:spPr/>
        <p:txBody>
          <a:bodyPr>
            <a:normAutofit lnSpcReduction="10000"/>
          </a:bodyPr>
          <a:lstStyle/>
          <a:p>
            <a:pPr marL="0" indent="0">
              <a:buNone/>
            </a:pPr>
            <a:r>
              <a:rPr lang="en-US" dirty="0"/>
              <a:t>The system being pre-Darwinian in </a:t>
            </a:r>
            <a:r>
              <a:rPr lang="en-US" dirty="0" smtClean="0"/>
              <a:t>approach, suffers </a:t>
            </a:r>
            <a:r>
              <a:rPr lang="en-US" dirty="0"/>
              <a:t>from the following </a:t>
            </a:r>
            <a:r>
              <a:rPr lang="en-US" dirty="0" smtClean="0"/>
              <a:t>drawbacks:</a:t>
            </a:r>
          </a:p>
          <a:p>
            <a:pPr marL="0" indent="0">
              <a:buNone/>
            </a:pPr>
            <a:r>
              <a:rPr lang="en-US" dirty="0" smtClean="0"/>
              <a:t>1. The </a:t>
            </a:r>
            <a:r>
              <a:rPr lang="en-US" dirty="0"/>
              <a:t>system does not </a:t>
            </a:r>
            <a:r>
              <a:rPr lang="en-US" dirty="0" smtClean="0"/>
              <a:t>incorporate phylogeny</a:t>
            </a:r>
            <a:r>
              <a:rPr lang="en-US" dirty="0"/>
              <a:t>, although it was </a:t>
            </a:r>
            <a:r>
              <a:rPr lang="en-US" dirty="0" smtClean="0"/>
              <a:t>published after </a:t>
            </a:r>
            <a:r>
              <a:rPr lang="en-US" dirty="0"/>
              <a:t>Darwin published his </a:t>
            </a:r>
            <a:r>
              <a:rPr lang="en-US" dirty="0" smtClean="0"/>
              <a:t>evolutionary theory.</a:t>
            </a:r>
          </a:p>
          <a:p>
            <a:pPr marL="0" indent="0">
              <a:buNone/>
            </a:pPr>
            <a:r>
              <a:rPr lang="en-US" dirty="0" smtClean="0"/>
              <a:t>2.</a:t>
            </a:r>
            <a:r>
              <a:rPr lang="en-US" b="1" dirty="0" smtClean="0"/>
              <a:t> Gymnosperms </a:t>
            </a:r>
            <a:r>
              <a:rPr lang="en-US" dirty="0"/>
              <a:t>are placed between </a:t>
            </a:r>
            <a:r>
              <a:rPr lang="en-US" dirty="0" err="1" smtClean="0"/>
              <a:t>Dicotyledons</a:t>
            </a:r>
            <a:r>
              <a:rPr lang="en-US" dirty="0"/>
              <a:t> </a:t>
            </a:r>
            <a:r>
              <a:rPr lang="en-US" dirty="0" smtClean="0"/>
              <a:t>and Monocotyledons, whereas </a:t>
            </a:r>
            <a:r>
              <a:rPr lang="en-US" dirty="0"/>
              <a:t>their proper position is </a:t>
            </a:r>
            <a:r>
              <a:rPr lang="en-US" dirty="0" smtClean="0"/>
              <a:t>before the </a:t>
            </a:r>
            <a:r>
              <a:rPr lang="en-US" dirty="0"/>
              <a:t>former, as they form a </a:t>
            </a:r>
            <a:r>
              <a:rPr lang="en-US" dirty="0" smtClean="0"/>
              <a:t>group independent </a:t>
            </a:r>
            <a:r>
              <a:rPr lang="en-US" dirty="0"/>
              <a:t>from </a:t>
            </a:r>
            <a:r>
              <a:rPr lang="en-US" dirty="0" smtClean="0"/>
              <a:t>angiosperms</a:t>
            </a:r>
          </a:p>
          <a:p>
            <a:pPr marL="0" indent="0">
              <a:buNone/>
            </a:pPr>
            <a:r>
              <a:rPr lang="en-US" dirty="0"/>
              <a:t>3. </a:t>
            </a:r>
            <a:r>
              <a:rPr lang="en-US" b="1" dirty="0" err="1"/>
              <a:t>Monochlamydeae</a:t>
            </a:r>
            <a:r>
              <a:rPr lang="en-US" b="1" dirty="0"/>
              <a:t> </a:t>
            </a:r>
            <a:r>
              <a:rPr lang="en-US" dirty="0"/>
              <a:t>is an unnatural </a:t>
            </a:r>
            <a:r>
              <a:rPr lang="en-US" dirty="0" smtClean="0"/>
              <a:t>assemblage of </a:t>
            </a:r>
            <a:r>
              <a:rPr lang="en-US" dirty="0"/>
              <a:t>taxa, which belong </a:t>
            </a:r>
            <a:r>
              <a:rPr lang="en-US" dirty="0" smtClean="0"/>
              <a:t>elsewhere. The </a:t>
            </a:r>
            <a:r>
              <a:rPr lang="en-US" dirty="0"/>
              <a:t>creation of this group </a:t>
            </a:r>
            <a:r>
              <a:rPr lang="en-US" dirty="0" smtClean="0"/>
              <a:t>has resulted </a:t>
            </a:r>
            <a:r>
              <a:rPr lang="en-US" dirty="0"/>
              <a:t>in the separation of </a:t>
            </a:r>
            <a:r>
              <a:rPr lang="en-US" dirty="0" smtClean="0"/>
              <a:t>many closely-related </a:t>
            </a:r>
            <a:r>
              <a:rPr lang="en-US" dirty="0"/>
              <a:t>families</a:t>
            </a:r>
            <a:endParaRPr lang="en-US" dirty="0"/>
          </a:p>
        </p:txBody>
      </p:sp>
    </p:spTree>
    <p:extLst>
      <p:ext uri="{BB962C8B-B14F-4D97-AF65-F5344CB8AC3E}">
        <p14:creationId xmlns:p14="http://schemas.microsoft.com/office/powerpoint/2010/main" val="405797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4. In Monocotyledons, </a:t>
            </a:r>
            <a:r>
              <a:rPr lang="en-US" b="1" dirty="0" err="1"/>
              <a:t>Liliaceae</a:t>
            </a:r>
            <a:r>
              <a:rPr lang="en-US" b="1" dirty="0"/>
              <a:t> </a:t>
            </a:r>
            <a:r>
              <a:rPr lang="en-US" dirty="0" smtClean="0"/>
              <a:t>and </a:t>
            </a:r>
            <a:r>
              <a:rPr lang="en-US" b="1" dirty="0" err="1" smtClean="0"/>
              <a:t>Amaryllidaceae</a:t>
            </a:r>
            <a:r>
              <a:rPr lang="en-US" b="1" dirty="0" smtClean="0"/>
              <a:t> </a:t>
            </a:r>
            <a:r>
              <a:rPr lang="en-US" dirty="0"/>
              <a:t>are generally </a:t>
            </a:r>
            <a:r>
              <a:rPr lang="en-US" dirty="0" smtClean="0"/>
              <a:t>regarded as </a:t>
            </a:r>
            <a:r>
              <a:rPr lang="en-US" dirty="0"/>
              <a:t>closely related and often included </a:t>
            </a:r>
            <a:r>
              <a:rPr lang="en-US" dirty="0" smtClean="0"/>
              <a:t>in the </a:t>
            </a:r>
            <a:r>
              <a:rPr lang="en-US" dirty="0"/>
              <a:t>same order, some authors, </a:t>
            </a:r>
            <a:r>
              <a:rPr lang="en-US" dirty="0" smtClean="0"/>
              <a:t>including </a:t>
            </a:r>
            <a:r>
              <a:rPr lang="en-US" dirty="0" err="1" smtClean="0"/>
              <a:t>Cronquist</a:t>
            </a:r>
            <a:r>
              <a:rPr lang="en-US" dirty="0" smtClean="0"/>
              <a:t> </a:t>
            </a:r>
            <a:r>
              <a:rPr lang="en-US" dirty="0"/>
              <a:t>merging </a:t>
            </a:r>
            <a:r>
              <a:rPr lang="en-US" dirty="0" err="1" smtClean="0"/>
              <a:t>Amaryllidaceae</a:t>
            </a:r>
            <a:r>
              <a:rPr lang="en-US" dirty="0"/>
              <a:t> </a:t>
            </a:r>
            <a:r>
              <a:rPr lang="en-US" dirty="0" smtClean="0"/>
              <a:t>with </a:t>
            </a:r>
            <a:r>
              <a:rPr lang="en-US" dirty="0" err="1"/>
              <a:t>Liliaceae</a:t>
            </a:r>
            <a:r>
              <a:rPr lang="en-US" dirty="0"/>
              <a:t>. In this system they </a:t>
            </a:r>
            <a:r>
              <a:rPr lang="en-US" dirty="0" smtClean="0"/>
              <a:t>are placed </a:t>
            </a:r>
            <a:r>
              <a:rPr lang="en-US" dirty="0"/>
              <a:t>under different series, </a:t>
            </a:r>
            <a:r>
              <a:rPr lang="en-US" dirty="0" err="1" smtClean="0"/>
              <a:t>Amaryllidaceae</a:t>
            </a:r>
            <a:r>
              <a:rPr lang="en-US" dirty="0"/>
              <a:t> </a:t>
            </a:r>
            <a:r>
              <a:rPr lang="en-US" dirty="0" smtClean="0"/>
              <a:t>under </a:t>
            </a:r>
            <a:r>
              <a:rPr lang="en-US" b="1" dirty="0" err="1"/>
              <a:t>Epigynae</a:t>
            </a:r>
            <a:r>
              <a:rPr lang="en-US" b="1" dirty="0"/>
              <a:t> </a:t>
            </a:r>
            <a:r>
              <a:rPr lang="en-US" dirty="0" smtClean="0"/>
              <a:t>and </a:t>
            </a:r>
            <a:r>
              <a:rPr lang="en-US" dirty="0" err="1" smtClean="0"/>
              <a:t>Liliaceae</a:t>
            </a:r>
            <a:r>
              <a:rPr lang="en-US" dirty="0"/>
              <a:t> </a:t>
            </a:r>
            <a:r>
              <a:rPr lang="en-US" dirty="0" smtClean="0"/>
              <a:t>under </a:t>
            </a:r>
            <a:r>
              <a:rPr lang="en-US" b="1" dirty="0" err="1"/>
              <a:t>Coronarieae</a:t>
            </a:r>
            <a:r>
              <a:rPr lang="en-US" dirty="0" smtClean="0"/>
              <a:t>.</a:t>
            </a:r>
          </a:p>
          <a:p>
            <a:pPr marL="0" indent="0">
              <a:buNone/>
            </a:pPr>
            <a:r>
              <a:rPr lang="en-US" dirty="0"/>
              <a:t>5. </a:t>
            </a:r>
            <a:r>
              <a:rPr lang="en-US" b="1" dirty="0" err="1"/>
              <a:t>Unisexuales</a:t>
            </a:r>
            <a:r>
              <a:rPr lang="en-US" b="1" dirty="0"/>
              <a:t> </a:t>
            </a:r>
            <a:r>
              <a:rPr lang="en-US" dirty="0"/>
              <a:t>is a loose assemblage </a:t>
            </a:r>
            <a:r>
              <a:rPr lang="en-US" dirty="0" smtClean="0"/>
              <a:t>of diverse </a:t>
            </a:r>
            <a:r>
              <a:rPr lang="en-US" dirty="0"/>
              <a:t>families, which share only </a:t>
            </a:r>
            <a:r>
              <a:rPr lang="en-US" dirty="0" smtClean="0"/>
              <a:t>one major </a:t>
            </a:r>
            <a:r>
              <a:rPr lang="en-US" dirty="0"/>
              <a:t>character, i.e. unisexual </a:t>
            </a:r>
            <a:r>
              <a:rPr lang="en-US" dirty="0" smtClean="0"/>
              <a:t>flowers. </a:t>
            </a:r>
            <a:r>
              <a:rPr lang="en-US" dirty="0" err="1" smtClean="0"/>
              <a:t>Cronquist</a:t>
            </a:r>
            <a:r>
              <a:rPr lang="en-US" dirty="0" smtClean="0"/>
              <a:t> </a:t>
            </a:r>
            <a:r>
              <a:rPr lang="en-US" dirty="0"/>
              <a:t>(1988) separates </a:t>
            </a:r>
            <a:r>
              <a:rPr lang="en-US" dirty="0" smtClean="0"/>
              <a:t>these families </a:t>
            </a:r>
            <a:r>
              <a:rPr lang="en-US" dirty="0"/>
              <a:t>under two distinct </a:t>
            </a:r>
            <a:r>
              <a:rPr lang="en-US" dirty="0" smtClean="0"/>
              <a:t>subclasses </a:t>
            </a:r>
            <a:r>
              <a:rPr lang="en-US" b="1" dirty="0" err="1" smtClean="0"/>
              <a:t>Hamamelidae</a:t>
            </a:r>
            <a:r>
              <a:rPr lang="en-US" b="1" dirty="0" smtClean="0"/>
              <a:t> </a:t>
            </a:r>
            <a:r>
              <a:rPr lang="en-US" dirty="0"/>
              <a:t>and </a:t>
            </a:r>
            <a:r>
              <a:rPr lang="en-US" b="1" dirty="0" err="1"/>
              <a:t>Rosidae</a:t>
            </a:r>
            <a:r>
              <a:rPr lang="en-US" b="1" dirty="0"/>
              <a:t> </a:t>
            </a:r>
            <a:r>
              <a:rPr lang="en-US" dirty="0" smtClean="0"/>
              <a:t>and </a:t>
            </a:r>
            <a:r>
              <a:rPr lang="en-US" dirty="0" err="1" smtClean="0"/>
              <a:t>Takhtajan</a:t>
            </a:r>
            <a:r>
              <a:rPr lang="en-US" dirty="0" smtClean="0"/>
              <a:t> </a:t>
            </a:r>
            <a:r>
              <a:rPr lang="en-US" dirty="0"/>
              <a:t>(1987) under </a:t>
            </a:r>
            <a:r>
              <a:rPr lang="en-US" b="1" dirty="0" err="1" smtClean="0"/>
              <a:t>Hamamelididae</a:t>
            </a:r>
            <a:r>
              <a:rPr lang="en-US" b="1" dirty="0"/>
              <a:t> </a:t>
            </a:r>
            <a:r>
              <a:rPr lang="en-US" dirty="0" smtClean="0"/>
              <a:t>and </a:t>
            </a:r>
            <a:r>
              <a:rPr lang="en-US" b="1" dirty="0" err="1"/>
              <a:t>Dilleniidae</a:t>
            </a:r>
            <a:r>
              <a:rPr lang="en-US" dirty="0"/>
              <a:t>.</a:t>
            </a:r>
            <a:endParaRPr lang="en-US" dirty="0"/>
          </a:p>
        </p:txBody>
      </p:sp>
    </p:spTree>
    <p:extLst>
      <p:ext uri="{BB962C8B-B14F-4D97-AF65-F5344CB8AC3E}">
        <p14:creationId xmlns:p14="http://schemas.microsoft.com/office/powerpoint/2010/main" val="1986037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6. Bentham and Hooker did not know </a:t>
            </a:r>
            <a:r>
              <a:rPr lang="en-US" dirty="0" smtClean="0"/>
              <a:t>the affinities </a:t>
            </a:r>
            <a:r>
              <a:rPr lang="en-US" dirty="0"/>
              <a:t>of the families placed </a:t>
            </a:r>
            <a:r>
              <a:rPr lang="en-US" dirty="0" smtClean="0"/>
              <a:t>under </a:t>
            </a:r>
            <a:r>
              <a:rPr lang="en-US" dirty="0" err="1" smtClean="0"/>
              <a:t>Ordines</a:t>
            </a:r>
            <a:r>
              <a:rPr lang="en-US" dirty="0" smtClean="0"/>
              <a:t> </a:t>
            </a:r>
            <a:r>
              <a:rPr lang="en-US" dirty="0" err="1"/>
              <a:t>anomali</a:t>
            </a:r>
            <a:r>
              <a:rPr lang="en-US" dirty="0"/>
              <a:t>, and the </a:t>
            </a:r>
            <a:r>
              <a:rPr lang="en-US" dirty="0" smtClean="0"/>
              <a:t>families were </a:t>
            </a:r>
            <a:r>
              <a:rPr lang="en-US" dirty="0"/>
              <a:t>tentatively grouped </a:t>
            </a:r>
            <a:r>
              <a:rPr lang="en-US" dirty="0" smtClean="0"/>
              <a:t>together. </a:t>
            </a:r>
            <a:r>
              <a:rPr lang="en-US" dirty="0" err="1" smtClean="0"/>
              <a:t>Cronquist</a:t>
            </a:r>
            <a:r>
              <a:rPr lang="en-US" dirty="0" smtClean="0"/>
              <a:t> </a:t>
            </a:r>
            <a:r>
              <a:rPr lang="en-US" dirty="0"/>
              <a:t>(1988) and </a:t>
            </a:r>
            <a:r>
              <a:rPr lang="en-US" dirty="0" err="1"/>
              <a:t>Takhtajan</a:t>
            </a:r>
            <a:r>
              <a:rPr lang="en-US" dirty="0"/>
              <a:t> (</a:t>
            </a:r>
            <a:r>
              <a:rPr lang="en-US" dirty="0" smtClean="0"/>
              <a:t>1987) place </a:t>
            </a:r>
            <a:r>
              <a:rPr lang="en-US" b="1" dirty="0" err="1"/>
              <a:t>Ceratophyllaceae</a:t>
            </a:r>
            <a:r>
              <a:rPr lang="en-US" b="1" dirty="0"/>
              <a:t> </a:t>
            </a:r>
            <a:r>
              <a:rPr lang="en-US" dirty="0"/>
              <a:t>under </a:t>
            </a:r>
            <a:r>
              <a:rPr lang="en-US" dirty="0" smtClean="0"/>
              <a:t>subclass </a:t>
            </a:r>
            <a:r>
              <a:rPr lang="en-US" b="1" dirty="0" err="1" smtClean="0"/>
              <a:t>Magnoliidae</a:t>
            </a:r>
            <a:r>
              <a:rPr lang="en-US" b="1" dirty="0" smtClean="0"/>
              <a:t> </a:t>
            </a:r>
            <a:r>
              <a:rPr lang="en-US" dirty="0"/>
              <a:t>and the other </a:t>
            </a:r>
            <a:r>
              <a:rPr lang="en-US" dirty="0" smtClean="0"/>
              <a:t>three under </a:t>
            </a:r>
            <a:r>
              <a:rPr lang="en-US" b="1" dirty="0" err="1"/>
              <a:t>Dilleniidae</a:t>
            </a:r>
            <a:r>
              <a:rPr lang="en-US" dirty="0" smtClean="0"/>
              <a:t>.</a:t>
            </a:r>
          </a:p>
          <a:p>
            <a:r>
              <a:rPr lang="en-US" dirty="0"/>
              <a:t>7. Many large families, e.g. </a:t>
            </a:r>
            <a:r>
              <a:rPr lang="en-US" b="1" dirty="0" err="1" smtClean="0"/>
              <a:t>Urticaceae</a:t>
            </a:r>
            <a:r>
              <a:rPr lang="en-US" dirty="0" smtClean="0"/>
              <a:t>, </a:t>
            </a:r>
            <a:r>
              <a:rPr lang="en-US" b="1" dirty="0" err="1" smtClean="0"/>
              <a:t>Euphorbiaceae</a:t>
            </a:r>
            <a:r>
              <a:rPr lang="en-US" b="1" dirty="0"/>
              <a:t>, </a:t>
            </a:r>
            <a:r>
              <a:rPr lang="en-US" b="1" dirty="0" err="1"/>
              <a:t>Liliaceae</a:t>
            </a:r>
            <a:r>
              <a:rPr lang="en-US" b="1" dirty="0"/>
              <a:t> </a:t>
            </a:r>
            <a:r>
              <a:rPr lang="en-US" dirty="0" smtClean="0"/>
              <a:t>and </a:t>
            </a:r>
            <a:r>
              <a:rPr lang="en-US" b="1" dirty="0" err="1" smtClean="0"/>
              <a:t>Saxifragaceae</a:t>
            </a:r>
            <a:r>
              <a:rPr lang="en-US" b="1" dirty="0"/>
              <a:t>, </a:t>
            </a:r>
            <a:r>
              <a:rPr lang="en-US" dirty="0"/>
              <a:t>are unnatural </a:t>
            </a:r>
            <a:r>
              <a:rPr lang="en-US" dirty="0" smtClean="0"/>
              <a:t>assemblages and represent </a:t>
            </a:r>
            <a:r>
              <a:rPr lang="en-US" b="1" dirty="0" smtClean="0"/>
              <a:t>polyphyletic </a:t>
            </a:r>
            <a:r>
              <a:rPr lang="en-US" dirty="0" smtClean="0"/>
              <a:t>groups</a:t>
            </a:r>
            <a:r>
              <a:rPr lang="en-US" dirty="0"/>
              <a:t>. These have rightly been </a:t>
            </a:r>
            <a:r>
              <a:rPr lang="en-US" dirty="0" smtClean="0"/>
              <a:t>split by </a:t>
            </a:r>
            <a:r>
              <a:rPr lang="en-US" dirty="0"/>
              <a:t>subsequent authors into </a:t>
            </a:r>
            <a:r>
              <a:rPr lang="en-US" dirty="0" smtClean="0"/>
              <a:t>smaller, natural </a:t>
            </a:r>
            <a:r>
              <a:rPr lang="en-US" dirty="0"/>
              <a:t>and </a:t>
            </a:r>
            <a:r>
              <a:rPr lang="en-US" b="1" dirty="0"/>
              <a:t>monophyletic </a:t>
            </a:r>
            <a:r>
              <a:rPr lang="en-US" dirty="0"/>
              <a:t>families.</a:t>
            </a:r>
          </a:p>
          <a:p>
            <a:pPr marL="0" indent="0">
              <a:buNone/>
            </a:pPr>
            <a:r>
              <a:rPr lang="en-US" dirty="0" smtClean="0"/>
              <a:t>8. </a:t>
            </a:r>
            <a:r>
              <a:rPr lang="en-US" b="1" dirty="0" err="1" smtClean="0"/>
              <a:t>Orchidaceae</a:t>
            </a:r>
            <a:r>
              <a:rPr lang="en-US" b="1" dirty="0" smtClean="0"/>
              <a:t> </a:t>
            </a:r>
            <a:r>
              <a:rPr lang="en-US" dirty="0"/>
              <a:t>is an advanced family with inferior ovary and zygomorphic flowers, but the family is placed </a:t>
            </a:r>
            <a:r>
              <a:rPr lang="en-US" dirty="0" smtClean="0"/>
              <a:t>toward the </a:t>
            </a:r>
            <a:r>
              <a:rPr lang="en-US" dirty="0"/>
              <a:t>beginning of Monocotyledons</a:t>
            </a:r>
          </a:p>
        </p:txBody>
      </p:sp>
    </p:spTree>
    <p:extLst>
      <p:ext uri="{BB962C8B-B14F-4D97-AF65-F5344CB8AC3E}">
        <p14:creationId xmlns:p14="http://schemas.microsoft.com/office/powerpoint/2010/main" val="26388461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9. In </a:t>
            </a:r>
            <a:r>
              <a:rPr lang="en-US" dirty="0" err="1"/>
              <a:t>Gamopetalae</a:t>
            </a:r>
            <a:r>
              <a:rPr lang="en-US" dirty="0"/>
              <a:t>, </a:t>
            </a:r>
            <a:r>
              <a:rPr lang="en-US" dirty="0" err="1"/>
              <a:t>Inferae</a:t>
            </a:r>
            <a:r>
              <a:rPr lang="en-US" dirty="0"/>
              <a:t> with an </a:t>
            </a:r>
            <a:r>
              <a:rPr lang="en-US" dirty="0" smtClean="0"/>
              <a:t>inferior ovary </a:t>
            </a:r>
            <a:r>
              <a:rPr lang="en-US" dirty="0"/>
              <a:t>is placed before the </a:t>
            </a:r>
            <a:r>
              <a:rPr lang="en-US" dirty="0" smtClean="0"/>
              <a:t>other two </a:t>
            </a:r>
            <a:r>
              <a:rPr lang="en-US" dirty="0"/>
              <a:t>series having a superior </a:t>
            </a:r>
            <a:r>
              <a:rPr lang="en-US" dirty="0" smtClean="0"/>
              <a:t>ovary. The </a:t>
            </a:r>
            <a:r>
              <a:rPr lang="en-US" dirty="0"/>
              <a:t>inferior ovary is now </a:t>
            </a:r>
            <a:r>
              <a:rPr lang="en-US" dirty="0" smtClean="0"/>
              <a:t>considered to </a:t>
            </a:r>
            <a:r>
              <a:rPr lang="en-US" dirty="0"/>
              <a:t>have been derived from a </a:t>
            </a:r>
            <a:r>
              <a:rPr lang="en-US" dirty="0" smtClean="0"/>
              <a:t>superior ovary.</a:t>
            </a:r>
          </a:p>
          <a:p>
            <a:pPr marL="0" indent="0">
              <a:buNone/>
            </a:pPr>
            <a:r>
              <a:rPr lang="en-US" dirty="0"/>
              <a:t>10. The system divides angiosperms </a:t>
            </a:r>
            <a:r>
              <a:rPr lang="en-US" dirty="0" smtClean="0"/>
              <a:t>into </a:t>
            </a:r>
            <a:r>
              <a:rPr lang="en-US" dirty="0" err="1" smtClean="0"/>
              <a:t>dicotyledons</a:t>
            </a:r>
            <a:r>
              <a:rPr lang="en-US" dirty="0" smtClean="0"/>
              <a:t> </a:t>
            </a:r>
            <a:r>
              <a:rPr lang="en-US" dirty="0"/>
              <a:t>and </a:t>
            </a:r>
            <a:r>
              <a:rPr lang="en-US" dirty="0" smtClean="0"/>
              <a:t>monocotyledons, whereas </a:t>
            </a:r>
            <a:r>
              <a:rPr lang="en-US" dirty="0"/>
              <a:t>the modern phylogenetic </a:t>
            </a:r>
            <a:r>
              <a:rPr lang="en-US" dirty="0" smtClean="0"/>
              <a:t>systems place </a:t>
            </a:r>
            <a:r>
              <a:rPr lang="en-US" dirty="0" err="1"/>
              <a:t>paleoherb</a:t>
            </a:r>
            <a:r>
              <a:rPr lang="en-US" dirty="0"/>
              <a:t> families </a:t>
            </a:r>
            <a:r>
              <a:rPr lang="en-US" dirty="0" err="1" smtClean="0"/>
              <a:t>andMagnoliids</a:t>
            </a:r>
            <a:r>
              <a:rPr lang="en-US" dirty="0" smtClean="0"/>
              <a:t> </a:t>
            </a:r>
            <a:r>
              <a:rPr lang="en-US" dirty="0"/>
              <a:t>before monocotyledons </a:t>
            </a:r>
            <a:r>
              <a:rPr lang="en-US" dirty="0" smtClean="0"/>
              <a:t>and </a:t>
            </a:r>
            <a:r>
              <a:rPr lang="en-US" dirty="0" err="1" smtClean="0"/>
              <a:t>Eudicots</a:t>
            </a:r>
            <a:r>
              <a:rPr lang="en-US" dirty="0"/>
              <a:t>.</a:t>
            </a:r>
            <a:endParaRPr lang="en-US" dirty="0"/>
          </a:p>
        </p:txBody>
      </p:sp>
    </p:spTree>
    <p:extLst>
      <p:ext uri="{BB962C8B-B14F-4D97-AF65-F5344CB8AC3E}">
        <p14:creationId xmlns:p14="http://schemas.microsoft.com/office/powerpoint/2010/main" val="252926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Linnaeus </a:t>
            </a:r>
            <a:r>
              <a:rPr lang="en-US" dirty="0" smtClean="0"/>
              <a:t>System of classification</a:t>
            </a:r>
            <a:endParaRPr lang="en-US" dirty="0"/>
          </a:p>
        </p:txBody>
      </p:sp>
      <p:sp>
        <p:nvSpPr>
          <p:cNvPr id="14" name="Content Placeholder 13"/>
          <p:cNvSpPr>
            <a:spLocks noGrp="1"/>
          </p:cNvSpPr>
          <p:nvPr>
            <p:ph idx="1"/>
          </p:nvPr>
        </p:nvSpPr>
        <p:spPr/>
        <p:txBody>
          <a:bodyPr>
            <a:normAutofit/>
          </a:bodyPr>
          <a:lstStyle/>
          <a:p>
            <a:r>
              <a:rPr lang="en-US" dirty="0"/>
              <a:t>He published his best known </a:t>
            </a:r>
            <a:r>
              <a:rPr lang="en-US" i="1" dirty="0" smtClean="0"/>
              <a:t>Species </a:t>
            </a:r>
            <a:r>
              <a:rPr lang="en-US" i="1" dirty="0" err="1" smtClean="0"/>
              <a:t>plantarum</a:t>
            </a:r>
            <a:r>
              <a:rPr lang="en-US" i="1" dirty="0" smtClean="0"/>
              <a:t> </a:t>
            </a:r>
            <a:r>
              <a:rPr lang="en-US" dirty="0"/>
              <a:t>in </a:t>
            </a:r>
            <a:r>
              <a:rPr lang="en-US" dirty="0" smtClean="0"/>
              <a:t>1753</a:t>
            </a:r>
          </a:p>
          <a:p>
            <a:r>
              <a:rPr lang="en-US" dirty="0"/>
              <a:t>The system of Linnaeus, very simple </a:t>
            </a:r>
            <a:r>
              <a:rPr lang="en-US" dirty="0" smtClean="0"/>
              <a:t>in its </a:t>
            </a:r>
            <a:r>
              <a:rPr lang="en-US" dirty="0"/>
              <a:t>application, recognized 24 </a:t>
            </a:r>
            <a:r>
              <a:rPr lang="en-US" dirty="0" smtClean="0"/>
              <a:t>classes, </a:t>
            </a:r>
            <a:r>
              <a:rPr lang="en-US" dirty="0"/>
              <a:t>mostly on the basis of </a:t>
            </a:r>
            <a:r>
              <a:rPr lang="en-US" dirty="0" smtClean="0"/>
              <a:t>stamens</a:t>
            </a:r>
            <a:endParaRPr lang="en-US" dirty="0"/>
          </a:p>
          <a:p>
            <a:r>
              <a:rPr lang="en-US" dirty="0"/>
              <a:t>These classes were further subdivided on </a:t>
            </a:r>
            <a:r>
              <a:rPr lang="en-US" dirty="0" smtClean="0"/>
              <a:t>the basis </a:t>
            </a:r>
            <a:r>
              <a:rPr lang="en-US" dirty="0"/>
              <a:t>of carpel characteristics into </a:t>
            </a:r>
            <a:r>
              <a:rPr lang="en-US" dirty="0" smtClean="0"/>
              <a:t>orders such </a:t>
            </a:r>
            <a:r>
              <a:rPr lang="en-US" dirty="0"/>
              <a:t>as </a:t>
            </a:r>
            <a:r>
              <a:rPr lang="en-US" dirty="0" err="1"/>
              <a:t>Monogynia</a:t>
            </a:r>
            <a:r>
              <a:rPr lang="en-US" dirty="0"/>
              <a:t>, </a:t>
            </a:r>
            <a:r>
              <a:rPr lang="en-US" dirty="0" err="1"/>
              <a:t>Digynia</a:t>
            </a:r>
            <a:r>
              <a:rPr lang="en-US" dirty="0"/>
              <a:t>, </a:t>
            </a:r>
            <a:r>
              <a:rPr lang="en-US" dirty="0" err="1" smtClean="0"/>
              <a:t>etc</a:t>
            </a:r>
            <a:endParaRPr lang="en-US" dirty="0" smtClean="0"/>
          </a:p>
          <a:p>
            <a:r>
              <a:rPr lang="en-US" dirty="0"/>
              <a:t>The Linnaean classification </a:t>
            </a:r>
            <a:r>
              <a:rPr lang="en-US" dirty="0" smtClean="0"/>
              <a:t>remained dominant </a:t>
            </a:r>
            <a:r>
              <a:rPr lang="en-US" dirty="0"/>
              <a:t>for a long time. The 5th edition </a:t>
            </a:r>
            <a:r>
              <a:rPr lang="en-US" dirty="0" smtClean="0"/>
              <a:t>of Species </a:t>
            </a:r>
            <a:r>
              <a:rPr lang="en-US" dirty="0" err="1"/>
              <a:t>plantarum</a:t>
            </a:r>
            <a:r>
              <a:rPr lang="en-US" dirty="0"/>
              <a:t> appeared as late as </a:t>
            </a:r>
            <a:r>
              <a:rPr lang="en-US" dirty="0" smtClean="0"/>
              <a:t>in 1797-1805</a:t>
            </a:r>
            <a:r>
              <a:rPr lang="en-US" dirty="0"/>
              <a:t>, greatly enlarged and edited </a:t>
            </a:r>
            <a:r>
              <a:rPr lang="en-US" dirty="0" smtClean="0"/>
              <a:t>by C.L</a:t>
            </a:r>
            <a:r>
              <a:rPr lang="en-US" dirty="0"/>
              <a:t>. </a:t>
            </a:r>
            <a:r>
              <a:rPr lang="en-US" dirty="0" err="1"/>
              <a:t>Wildenow</a:t>
            </a:r>
            <a:r>
              <a:rPr lang="en-US" dirty="0"/>
              <a:t> in four large volumes.</a:t>
            </a:r>
            <a:endParaRPr lang="en-US" dirty="0"/>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a:t>
            </a:r>
            <a:r>
              <a:rPr lang="en-US" dirty="0" err="1" smtClean="0"/>
              <a:t>ngler</a:t>
            </a:r>
            <a:r>
              <a:rPr lang="en-US" dirty="0" smtClean="0"/>
              <a:t> and </a:t>
            </a:r>
            <a:r>
              <a:rPr lang="en-US" dirty="0" err="1" smtClean="0"/>
              <a:t>Prantl</a:t>
            </a:r>
            <a:r>
              <a:rPr lang="en-US" dirty="0" smtClean="0"/>
              <a:t>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This is a system of classification of the </a:t>
            </a:r>
            <a:r>
              <a:rPr lang="en-US" dirty="0" smtClean="0"/>
              <a:t>entire plant </a:t>
            </a:r>
            <a:r>
              <a:rPr lang="en-US" dirty="0"/>
              <a:t>kingdom, proposed jointly by </a:t>
            </a:r>
            <a:r>
              <a:rPr lang="en-US" dirty="0" smtClean="0"/>
              <a:t>two German </a:t>
            </a:r>
            <a:r>
              <a:rPr lang="en-US" dirty="0"/>
              <a:t>botanists: Adolph </a:t>
            </a:r>
            <a:r>
              <a:rPr lang="en-US" dirty="0" err="1"/>
              <a:t>Engler</a:t>
            </a:r>
            <a:r>
              <a:rPr lang="en-US" dirty="0"/>
              <a:t> (</a:t>
            </a:r>
            <a:r>
              <a:rPr lang="en-US" dirty="0" smtClean="0"/>
              <a:t>1844-1930)</a:t>
            </a:r>
          </a:p>
          <a:p>
            <a:r>
              <a:rPr lang="en-US" dirty="0"/>
              <a:t>Karl A. E. </a:t>
            </a:r>
            <a:r>
              <a:rPr lang="en-US" dirty="0" err="1"/>
              <a:t>Prantl</a:t>
            </a:r>
            <a:r>
              <a:rPr lang="en-US" dirty="0"/>
              <a:t> (</a:t>
            </a:r>
            <a:r>
              <a:rPr lang="en-US" dirty="0" smtClean="0"/>
              <a:t>1849- 1893</a:t>
            </a:r>
            <a:r>
              <a:rPr lang="en-US" dirty="0"/>
              <a:t>). The classification was published in </a:t>
            </a:r>
            <a:r>
              <a:rPr lang="en-US" dirty="0" smtClean="0"/>
              <a:t>a monumental </a:t>
            </a:r>
            <a:r>
              <a:rPr lang="en-US" dirty="0"/>
              <a:t>work Die </a:t>
            </a:r>
            <a:r>
              <a:rPr lang="en-US" dirty="0" err="1" smtClean="0"/>
              <a:t>Natürlichen</a:t>
            </a:r>
            <a:r>
              <a:rPr lang="en-US" dirty="0" smtClean="0"/>
              <a:t> </a:t>
            </a:r>
            <a:r>
              <a:rPr lang="en-US" dirty="0" err="1" smtClean="0"/>
              <a:t>pflanzenfamilien</a:t>
            </a:r>
            <a:r>
              <a:rPr lang="en-US" dirty="0" smtClean="0"/>
              <a:t> </a:t>
            </a:r>
            <a:r>
              <a:rPr lang="en-US" dirty="0"/>
              <a:t>in 23 volumes (1887-1915</a:t>
            </a:r>
            <a:r>
              <a:rPr lang="en-US" dirty="0" smtClean="0"/>
              <a:t>).</a:t>
            </a:r>
          </a:p>
          <a:p>
            <a:r>
              <a:rPr lang="en-US" dirty="0"/>
              <a:t>The system is commonly known under</a:t>
            </a:r>
          </a:p>
          <a:p>
            <a:r>
              <a:rPr lang="en-US" dirty="0" err="1"/>
              <a:t>Engler’s</a:t>
            </a:r>
            <a:r>
              <a:rPr lang="en-US" dirty="0"/>
              <a:t> name, who first published </a:t>
            </a:r>
            <a:r>
              <a:rPr lang="en-US" dirty="0" smtClean="0"/>
              <a:t>classification up </a:t>
            </a:r>
            <a:r>
              <a:rPr lang="en-US" dirty="0"/>
              <a:t>to the family level under the </a:t>
            </a:r>
            <a:r>
              <a:rPr lang="en-US" dirty="0" smtClean="0"/>
              <a:t>title </a:t>
            </a:r>
            <a:r>
              <a:rPr lang="de-DE" i="1" dirty="0" smtClean="0"/>
              <a:t>Syllabus </a:t>
            </a:r>
            <a:r>
              <a:rPr lang="de-DE" i="1" dirty="0"/>
              <a:t>der pflanzenfamilien </a:t>
            </a:r>
            <a:r>
              <a:rPr lang="de-DE" dirty="0"/>
              <a:t>in 1892. </a:t>
            </a:r>
            <a:endParaRPr lang="de-DE" dirty="0" smtClean="0"/>
          </a:p>
          <a:p>
            <a:r>
              <a:rPr lang="de-DE" dirty="0" smtClean="0"/>
              <a:t>This </a:t>
            </a:r>
            <a:r>
              <a:rPr lang="en-US" dirty="0" smtClean="0"/>
              <a:t>scheme </a:t>
            </a:r>
            <a:r>
              <a:rPr lang="en-US" dirty="0"/>
              <a:t>was constantly revised by </a:t>
            </a:r>
            <a:r>
              <a:rPr lang="en-US" dirty="0" err="1"/>
              <a:t>Engler</a:t>
            </a:r>
            <a:r>
              <a:rPr lang="en-US" dirty="0"/>
              <a:t> </a:t>
            </a:r>
            <a:r>
              <a:rPr lang="en-US" dirty="0" smtClean="0"/>
              <a:t>and continued </a:t>
            </a:r>
            <a:r>
              <a:rPr lang="en-US" dirty="0"/>
              <a:t>by his followers after his </a:t>
            </a:r>
            <a:r>
              <a:rPr lang="en-US" dirty="0" smtClean="0"/>
              <a:t>death, the </a:t>
            </a:r>
            <a:r>
              <a:rPr lang="en-US" dirty="0"/>
              <a:t>latest 12th edition appearing in 2 </a:t>
            </a:r>
            <a:r>
              <a:rPr lang="en-US" dirty="0" smtClean="0"/>
              <a:t>volumes, 1954 </a:t>
            </a:r>
            <a:r>
              <a:rPr lang="en-US" dirty="0"/>
              <a:t>(ed. H. Melchior and E. </a:t>
            </a:r>
            <a:r>
              <a:rPr lang="en-US" dirty="0" err="1" smtClean="0"/>
              <a:t>Werdermann</a:t>
            </a:r>
            <a:r>
              <a:rPr lang="en-US" dirty="0" smtClean="0"/>
              <a:t>) and </a:t>
            </a:r>
            <a:r>
              <a:rPr lang="en-US" dirty="0"/>
              <a:t>1964 (ed. M. Melchior).</a:t>
            </a:r>
            <a:endParaRPr lang="en-US" dirty="0"/>
          </a:p>
        </p:txBody>
      </p:sp>
    </p:spTree>
    <p:extLst>
      <p:ext uri="{BB962C8B-B14F-4D97-AF65-F5344CB8AC3E}">
        <p14:creationId xmlns:p14="http://schemas.microsoft.com/office/powerpoint/2010/main" val="39329492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a:t>
            </a:r>
          </a:p>
        </p:txBody>
      </p:sp>
      <p:sp>
        <p:nvSpPr>
          <p:cNvPr id="3" name="Content Placeholder 2"/>
          <p:cNvSpPr>
            <a:spLocks noGrp="1"/>
          </p:cNvSpPr>
          <p:nvPr>
            <p:ph idx="1"/>
          </p:nvPr>
        </p:nvSpPr>
        <p:spPr/>
        <p:txBody>
          <a:bodyPr>
            <a:normAutofit fontScale="92500"/>
          </a:bodyPr>
          <a:lstStyle/>
          <a:p>
            <a:r>
              <a:rPr lang="en-US" dirty="0"/>
              <a:t>This system, often considered the beginning in phylogenetic schemes, was not strictly phylogenetic in the modern sense</a:t>
            </a:r>
            <a:r>
              <a:rPr lang="en-US" dirty="0" smtClean="0"/>
              <a:t>.</a:t>
            </a:r>
          </a:p>
          <a:p>
            <a:r>
              <a:rPr lang="en-US" dirty="0" smtClean="0"/>
              <a:t> It was </a:t>
            </a:r>
            <a:r>
              <a:rPr lang="en-US" dirty="0"/>
              <a:t>an arrangement of linear </a:t>
            </a:r>
            <a:r>
              <a:rPr lang="en-US" dirty="0" smtClean="0"/>
              <a:t>sequence starting </a:t>
            </a:r>
            <a:r>
              <a:rPr lang="en-US" dirty="0"/>
              <a:t>with the simplest groups </a:t>
            </a:r>
            <a:r>
              <a:rPr lang="en-US" dirty="0" smtClean="0"/>
              <a:t>and arranged </a:t>
            </a:r>
            <a:r>
              <a:rPr lang="en-US" dirty="0"/>
              <a:t>in the </a:t>
            </a:r>
            <a:r>
              <a:rPr lang="en-US" dirty="0" smtClean="0"/>
              <a:t>order </a:t>
            </a:r>
            <a:r>
              <a:rPr lang="en-US" b="1" dirty="0" smtClean="0"/>
              <a:t>progressing complexity. </a:t>
            </a:r>
            <a:r>
              <a:rPr lang="en-US" dirty="0" smtClean="0"/>
              <a:t>In </a:t>
            </a:r>
            <a:r>
              <a:rPr lang="en-US" dirty="0"/>
              <a:t>doing so, unfortunately, </a:t>
            </a:r>
            <a:r>
              <a:rPr lang="en-US" dirty="0" err="1" smtClean="0"/>
              <a:t>Engler</a:t>
            </a:r>
            <a:r>
              <a:rPr lang="en-US" dirty="0"/>
              <a:t> </a:t>
            </a:r>
            <a:r>
              <a:rPr lang="en-US" dirty="0" smtClean="0"/>
              <a:t>misread </a:t>
            </a:r>
            <a:r>
              <a:rPr lang="en-US" dirty="0"/>
              <a:t>angiosperms, where in </a:t>
            </a:r>
            <a:r>
              <a:rPr lang="en-US" dirty="0" smtClean="0"/>
              <a:t>many groups</a:t>
            </a:r>
            <a:r>
              <a:rPr lang="en-US" dirty="0"/>
              <a:t>, the </a:t>
            </a:r>
            <a:r>
              <a:rPr lang="en-US" b="1" dirty="0"/>
              <a:t>simplicity </a:t>
            </a:r>
            <a:r>
              <a:rPr lang="en-US" dirty="0"/>
              <a:t>is a result of </a:t>
            </a:r>
            <a:r>
              <a:rPr lang="en-US" b="1" dirty="0" smtClean="0"/>
              <a:t>evolutionary reduction</a:t>
            </a:r>
          </a:p>
          <a:p>
            <a:r>
              <a:rPr lang="en-US" dirty="0"/>
              <a:t>The system, however, had significant improvements over Bentham and Hooker: Gymnosperms were placed before angiosperms, group </a:t>
            </a:r>
            <a:r>
              <a:rPr lang="en-US" dirty="0" err="1"/>
              <a:t>Monochlamydeae</a:t>
            </a:r>
            <a:r>
              <a:rPr lang="en-US" dirty="0"/>
              <a:t> was abolished </a:t>
            </a:r>
            <a:r>
              <a:rPr lang="en-US" dirty="0" smtClean="0"/>
              <a:t>and its </a:t>
            </a:r>
            <a:r>
              <a:rPr lang="en-US" dirty="0"/>
              <a:t>members distributed along with </a:t>
            </a:r>
            <a:r>
              <a:rPr lang="en-US" dirty="0" smtClean="0"/>
              <a:t>their polypetalous </a:t>
            </a:r>
            <a:r>
              <a:rPr lang="en-US" dirty="0"/>
              <a:t>relatives, and many large </a:t>
            </a:r>
            <a:r>
              <a:rPr lang="en-US" dirty="0" smtClean="0"/>
              <a:t>unnatural families </a:t>
            </a:r>
            <a:r>
              <a:rPr lang="en-US" dirty="0"/>
              <a:t>were split into </a:t>
            </a:r>
            <a:r>
              <a:rPr lang="en-US" dirty="0" smtClean="0"/>
              <a:t>smaller natural </a:t>
            </a:r>
            <a:r>
              <a:rPr lang="en-US" dirty="0"/>
              <a:t>families</a:t>
            </a:r>
          </a:p>
        </p:txBody>
      </p:sp>
    </p:spTree>
    <p:extLst>
      <p:ext uri="{BB962C8B-B14F-4D97-AF65-F5344CB8AC3E}">
        <p14:creationId xmlns:p14="http://schemas.microsoft.com/office/powerpoint/2010/main" val="38167577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a:t>
            </a:r>
          </a:p>
        </p:txBody>
      </p:sp>
      <p:sp>
        <p:nvSpPr>
          <p:cNvPr id="3" name="Content Placeholder 2"/>
          <p:cNvSpPr>
            <a:spLocks noGrp="1"/>
          </p:cNvSpPr>
          <p:nvPr>
            <p:ph idx="1"/>
          </p:nvPr>
        </p:nvSpPr>
        <p:spPr/>
        <p:txBody>
          <a:bodyPr/>
          <a:lstStyle/>
          <a:p>
            <a:r>
              <a:rPr lang="en-US" dirty="0"/>
              <a:t>The placement of </a:t>
            </a:r>
            <a:r>
              <a:rPr lang="en-US" dirty="0" smtClean="0"/>
              <a:t>monocots before </a:t>
            </a:r>
            <a:r>
              <a:rPr lang="en-US" dirty="0"/>
              <a:t>dicots, another change made </a:t>
            </a:r>
            <a:r>
              <a:rPr lang="en-US" dirty="0" smtClean="0"/>
              <a:t>by this </a:t>
            </a:r>
            <a:r>
              <a:rPr lang="en-US" dirty="0"/>
              <a:t>system did not, however, get </a:t>
            </a:r>
            <a:r>
              <a:rPr lang="en-US" dirty="0" smtClean="0"/>
              <a:t>subsequent support.</a:t>
            </a:r>
          </a:p>
          <a:p>
            <a:r>
              <a:rPr lang="en-US" dirty="0"/>
              <a:t> The placement of the so-called group </a:t>
            </a:r>
            <a:r>
              <a:rPr lang="en-US" dirty="0" err="1"/>
              <a:t>Amentiferae</a:t>
            </a:r>
            <a:r>
              <a:rPr lang="en-US" dirty="0"/>
              <a:t> comprising families </a:t>
            </a:r>
            <a:r>
              <a:rPr lang="en-US" dirty="0" err="1"/>
              <a:t>Betulaceae</a:t>
            </a:r>
            <a:r>
              <a:rPr lang="en-US" dirty="0"/>
              <a:t>, </a:t>
            </a:r>
            <a:r>
              <a:rPr lang="en-US" dirty="0" err="1"/>
              <a:t>Fagaceae</a:t>
            </a:r>
            <a:r>
              <a:rPr lang="en-US" dirty="0"/>
              <a:t>, </a:t>
            </a:r>
            <a:r>
              <a:rPr lang="en-US" dirty="0" err="1"/>
              <a:t>Juglandaceae</a:t>
            </a:r>
            <a:r>
              <a:rPr lang="en-US" dirty="0"/>
              <a:t>, etc. in the beginning of dicots, also did not </a:t>
            </a:r>
            <a:r>
              <a:rPr lang="en-US" dirty="0" smtClean="0"/>
              <a:t>find much </a:t>
            </a:r>
            <a:r>
              <a:rPr lang="en-US" dirty="0"/>
              <a:t>subsequent support.</a:t>
            </a:r>
          </a:p>
        </p:txBody>
      </p:sp>
    </p:spTree>
    <p:extLst>
      <p:ext uri="{BB962C8B-B14F-4D97-AF65-F5344CB8AC3E}">
        <p14:creationId xmlns:p14="http://schemas.microsoft.com/office/powerpoint/2010/main" val="7438723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a:t>
            </a:r>
          </a:p>
        </p:txBody>
      </p:sp>
      <p:sp>
        <p:nvSpPr>
          <p:cNvPr id="3" name="Content Placeholder 2"/>
          <p:cNvSpPr>
            <a:spLocks noGrp="1"/>
          </p:cNvSpPr>
          <p:nvPr>
            <p:ph idx="1"/>
          </p:nvPr>
        </p:nvSpPr>
        <p:spPr/>
        <p:txBody>
          <a:bodyPr>
            <a:normAutofit lnSpcReduction="10000"/>
          </a:bodyPr>
          <a:lstStyle/>
          <a:p>
            <a:r>
              <a:rPr lang="en-US" b="1" dirty="0"/>
              <a:t>Plant </a:t>
            </a:r>
            <a:r>
              <a:rPr lang="en-US" b="1" dirty="0" smtClean="0"/>
              <a:t>Kingdom Division </a:t>
            </a:r>
            <a:r>
              <a:rPr lang="en-US" b="1" dirty="0"/>
              <a:t>1. </a:t>
            </a:r>
            <a:r>
              <a:rPr lang="en-US" dirty="0" smtClean="0"/>
              <a:t>} </a:t>
            </a:r>
            <a:r>
              <a:rPr lang="en-US" dirty="0"/>
              <a:t>.........</a:t>
            </a:r>
            <a:r>
              <a:rPr lang="en-US" dirty="0" err="1" smtClean="0"/>
              <a:t>Thallophytes</a:t>
            </a:r>
            <a:r>
              <a:rPr lang="en-US" dirty="0"/>
              <a:t> </a:t>
            </a:r>
            <a:endParaRPr lang="en-US" dirty="0" smtClean="0"/>
          </a:p>
          <a:p>
            <a:r>
              <a:rPr lang="en-US" b="1" dirty="0" smtClean="0"/>
              <a:t>Division </a:t>
            </a:r>
            <a:r>
              <a:rPr lang="en-US" b="1" dirty="0"/>
              <a:t>11. </a:t>
            </a:r>
            <a:r>
              <a:rPr lang="en-US" dirty="0"/>
              <a:t>}</a:t>
            </a:r>
          </a:p>
          <a:p>
            <a:r>
              <a:rPr lang="en-US" b="1" dirty="0"/>
              <a:t>Division 12. </a:t>
            </a:r>
            <a:r>
              <a:rPr lang="en-US" dirty="0"/>
              <a:t>............ </a:t>
            </a:r>
            <a:r>
              <a:rPr lang="en-US" dirty="0" err="1"/>
              <a:t>Embryophyta</a:t>
            </a:r>
            <a:r>
              <a:rPr lang="en-US" dirty="0"/>
              <a:t> </a:t>
            </a:r>
            <a:r>
              <a:rPr lang="en-US" dirty="0" err="1"/>
              <a:t>Asiphonogama</a:t>
            </a:r>
            <a:endParaRPr lang="en-US" dirty="0"/>
          </a:p>
          <a:p>
            <a:pPr marL="0" indent="0">
              <a:buNone/>
            </a:pPr>
            <a:r>
              <a:rPr lang="en-US" dirty="0" smtClean="0"/>
              <a:t>                 Subdivision </a:t>
            </a:r>
            <a:r>
              <a:rPr lang="en-US" dirty="0"/>
              <a:t>1. </a:t>
            </a:r>
            <a:r>
              <a:rPr lang="en-US" dirty="0" err="1" smtClean="0"/>
              <a:t>Bryophyta</a:t>
            </a:r>
            <a:endParaRPr lang="en-US" dirty="0"/>
          </a:p>
          <a:p>
            <a:pPr marL="0" indent="0">
              <a:buNone/>
            </a:pPr>
            <a:r>
              <a:rPr lang="en-US" dirty="0"/>
              <a:t> </a:t>
            </a:r>
            <a:r>
              <a:rPr lang="en-US" dirty="0" smtClean="0"/>
              <a:t>                   Subdivision </a:t>
            </a:r>
            <a:r>
              <a:rPr lang="en-US" dirty="0"/>
              <a:t>2. </a:t>
            </a:r>
            <a:r>
              <a:rPr lang="en-US" dirty="0" err="1" smtClean="0"/>
              <a:t>Pteridophyta</a:t>
            </a:r>
            <a:endParaRPr lang="en-US" dirty="0" smtClean="0"/>
          </a:p>
          <a:p>
            <a:r>
              <a:rPr lang="en-US" b="1" dirty="0"/>
              <a:t>Division 13. </a:t>
            </a:r>
            <a:r>
              <a:rPr lang="en-US" dirty="0"/>
              <a:t>........... </a:t>
            </a:r>
            <a:r>
              <a:rPr lang="en-US" dirty="0" err="1"/>
              <a:t>Embryophyta</a:t>
            </a:r>
            <a:r>
              <a:rPr lang="en-US" dirty="0"/>
              <a:t> </a:t>
            </a:r>
            <a:r>
              <a:rPr lang="en-US" dirty="0" err="1"/>
              <a:t>Siphonogama</a:t>
            </a:r>
            <a:endParaRPr lang="en-US" dirty="0"/>
          </a:p>
          <a:p>
            <a:pPr marL="0" indent="0">
              <a:buNone/>
            </a:pPr>
            <a:r>
              <a:rPr lang="en-US" dirty="0"/>
              <a:t>    Subdivision 1. </a:t>
            </a:r>
            <a:r>
              <a:rPr lang="en-US" dirty="0" err="1"/>
              <a:t>Gymnospermae</a:t>
            </a:r>
            <a:endParaRPr lang="en-US" dirty="0"/>
          </a:p>
          <a:p>
            <a:pPr marL="0" indent="0">
              <a:buNone/>
            </a:pPr>
            <a:r>
              <a:rPr lang="en-US" dirty="0"/>
              <a:t>    Subdivision 2. </a:t>
            </a:r>
            <a:r>
              <a:rPr lang="en-US" dirty="0" err="1"/>
              <a:t>Angiospermae</a:t>
            </a:r>
            <a:endParaRPr lang="en-US" dirty="0"/>
          </a:p>
          <a:p>
            <a:pPr marL="0" indent="0">
              <a:buNone/>
            </a:pPr>
            <a:endParaRPr lang="en-US" dirty="0"/>
          </a:p>
        </p:txBody>
      </p:sp>
    </p:spTree>
    <p:extLst>
      <p:ext uri="{BB962C8B-B14F-4D97-AF65-F5344CB8AC3E}">
        <p14:creationId xmlns:p14="http://schemas.microsoft.com/office/powerpoint/2010/main" val="9477120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a:t>
            </a:r>
          </a:p>
        </p:txBody>
      </p:sp>
      <p:sp>
        <p:nvSpPr>
          <p:cNvPr id="3" name="Content Placeholder 2"/>
          <p:cNvSpPr>
            <a:spLocks noGrp="1"/>
          </p:cNvSpPr>
          <p:nvPr>
            <p:ph idx="1"/>
          </p:nvPr>
        </p:nvSpPr>
        <p:spPr/>
        <p:txBody>
          <a:bodyPr>
            <a:normAutofit/>
          </a:bodyPr>
          <a:lstStyle/>
          <a:p>
            <a:r>
              <a:rPr lang="en-US" dirty="0" smtClean="0"/>
              <a:t>Class </a:t>
            </a:r>
            <a:r>
              <a:rPr lang="en-US" dirty="0"/>
              <a:t>1. </a:t>
            </a:r>
            <a:r>
              <a:rPr lang="en-US" dirty="0" err="1"/>
              <a:t>Monocotyledoneae</a:t>
            </a:r>
            <a:r>
              <a:rPr lang="en-US" dirty="0"/>
              <a:t>—</a:t>
            </a:r>
            <a:r>
              <a:rPr lang="en-US" b="1" i="1" dirty="0"/>
              <a:t>11 orders, 45 families</a:t>
            </a:r>
          </a:p>
          <a:p>
            <a:pPr marL="0" indent="0">
              <a:buNone/>
            </a:pPr>
            <a:r>
              <a:rPr lang="en-US" dirty="0" smtClean="0"/>
              <a:t>    Order </a:t>
            </a:r>
            <a:r>
              <a:rPr lang="en-US" dirty="0"/>
              <a:t>1. </a:t>
            </a:r>
            <a:r>
              <a:rPr lang="en-US" dirty="0" err="1"/>
              <a:t>Pandanales</a:t>
            </a:r>
            <a:r>
              <a:rPr lang="en-US" dirty="0"/>
              <a:t> (first family </a:t>
            </a:r>
            <a:r>
              <a:rPr lang="en-US" dirty="0" err="1"/>
              <a:t>Pandanaceae</a:t>
            </a:r>
            <a:r>
              <a:rPr lang="en-US" dirty="0" smtClean="0"/>
              <a:t>)</a:t>
            </a:r>
          </a:p>
          <a:p>
            <a:pPr marL="0" indent="0">
              <a:buNone/>
            </a:pPr>
            <a:r>
              <a:rPr lang="en-US" dirty="0" smtClean="0"/>
              <a:t>    Order </a:t>
            </a:r>
            <a:r>
              <a:rPr lang="en-US" dirty="0"/>
              <a:t>11. </a:t>
            </a:r>
            <a:r>
              <a:rPr lang="en-US" dirty="0" err="1"/>
              <a:t>Microspermae</a:t>
            </a:r>
            <a:r>
              <a:rPr lang="en-US" dirty="0"/>
              <a:t> (last family </a:t>
            </a:r>
            <a:r>
              <a:rPr lang="en-US" dirty="0" err="1"/>
              <a:t>Orchidaceae</a:t>
            </a:r>
            <a:r>
              <a:rPr lang="en-US" dirty="0"/>
              <a:t>)</a:t>
            </a:r>
          </a:p>
          <a:p>
            <a:pPr marL="0" indent="0">
              <a:buNone/>
            </a:pPr>
            <a:r>
              <a:rPr lang="en-US" dirty="0"/>
              <a:t>Class 2. </a:t>
            </a:r>
            <a:r>
              <a:rPr lang="en-US" dirty="0" err="1"/>
              <a:t>Dicotyledoneae</a:t>
            </a:r>
            <a:r>
              <a:rPr lang="en-US" dirty="0"/>
              <a:t>— 44 orders, 258 families</a:t>
            </a:r>
          </a:p>
          <a:p>
            <a:pPr marL="0" indent="0">
              <a:buNone/>
            </a:pPr>
            <a:r>
              <a:rPr lang="en-US" dirty="0" smtClean="0"/>
              <a:t> Subclass </a:t>
            </a:r>
            <a:r>
              <a:rPr lang="en-US" dirty="0"/>
              <a:t>1. </a:t>
            </a:r>
            <a:r>
              <a:rPr lang="en-US" dirty="0" err="1"/>
              <a:t>Archichlamydeae</a:t>
            </a:r>
            <a:r>
              <a:rPr lang="en-US" dirty="0"/>
              <a:t> (petals </a:t>
            </a:r>
            <a:r>
              <a:rPr lang="en-US" dirty="0" smtClean="0"/>
              <a:t>absent or </a:t>
            </a:r>
            <a:r>
              <a:rPr lang="en-US" dirty="0"/>
              <a:t>free)—33 orders, 201 families</a:t>
            </a:r>
          </a:p>
          <a:p>
            <a:pPr marL="0" indent="0">
              <a:buNone/>
            </a:pPr>
            <a:r>
              <a:rPr lang="en-US" dirty="0"/>
              <a:t>Order 1. </a:t>
            </a:r>
            <a:r>
              <a:rPr lang="en-US" dirty="0" err="1"/>
              <a:t>Verticillatae</a:t>
            </a:r>
            <a:r>
              <a:rPr lang="en-US" dirty="0"/>
              <a:t> (family </a:t>
            </a:r>
            <a:r>
              <a:rPr lang="en-US" dirty="0" err="1"/>
              <a:t>Casuarinaceae</a:t>
            </a:r>
            <a:r>
              <a:rPr lang="en-US" dirty="0"/>
              <a:t> only))</a:t>
            </a:r>
          </a:p>
        </p:txBody>
      </p:sp>
    </p:spTree>
    <p:extLst>
      <p:ext uri="{BB962C8B-B14F-4D97-AF65-F5344CB8AC3E}">
        <p14:creationId xmlns:p14="http://schemas.microsoft.com/office/powerpoint/2010/main" val="947066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a:t>
            </a:r>
          </a:p>
        </p:txBody>
      </p:sp>
      <p:sp>
        <p:nvSpPr>
          <p:cNvPr id="3" name="Content Placeholder 2"/>
          <p:cNvSpPr>
            <a:spLocks noGrp="1"/>
          </p:cNvSpPr>
          <p:nvPr>
            <p:ph idx="1"/>
          </p:nvPr>
        </p:nvSpPr>
        <p:spPr/>
        <p:txBody>
          <a:bodyPr/>
          <a:lstStyle/>
          <a:p>
            <a:r>
              <a:rPr lang="en-US" dirty="0"/>
              <a:t>Order 33. </a:t>
            </a:r>
            <a:r>
              <a:rPr lang="en-US" dirty="0" err="1"/>
              <a:t>Umbelliflorae</a:t>
            </a:r>
            <a:r>
              <a:rPr lang="en-US" dirty="0"/>
              <a:t> (Last family </a:t>
            </a:r>
            <a:r>
              <a:rPr lang="en-US" dirty="0" err="1"/>
              <a:t>Cornaceae</a:t>
            </a:r>
            <a:r>
              <a:rPr lang="en-US" dirty="0"/>
              <a:t>)</a:t>
            </a:r>
          </a:p>
          <a:p>
            <a:r>
              <a:rPr lang="en-US" dirty="0"/>
              <a:t>Subclass 2. </a:t>
            </a:r>
            <a:r>
              <a:rPr lang="en-US" dirty="0" err="1"/>
              <a:t>Metachlamydeae</a:t>
            </a:r>
            <a:r>
              <a:rPr lang="en-US" dirty="0"/>
              <a:t> (petals united)—</a:t>
            </a:r>
          </a:p>
          <a:p>
            <a:r>
              <a:rPr lang="en-US" b="1" i="1" dirty="0"/>
              <a:t>11 orders, 57 families</a:t>
            </a:r>
          </a:p>
          <a:p>
            <a:r>
              <a:rPr lang="en-US" dirty="0"/>
              <a:t>Order 34. </a:t>
            </a:r>
            <a:r>
              <a:rPr lang="en-US" dirty="0" err="1"/>
              <a:t>Diapensiales</a:t>
            </a:r>
            <a:r>
              <a:rPr lang="en-US" dirty="0"/>
              <a:t> (family </a:t>
            </a:r>
            <a:r>
              <a:rPr lang="en-US" dirty="0" err="1"/>
              <a:t>Diapensiaceae</a:t>
            </a:r>
            <a:r>
              <a:rPr lang="en-US" dirty="0"/>
              <a:t> only</a:t>
            </a:r>
            <a:r>
              <a:rPr lang="en-US" dirty="0" smtClean="0"/>
              <a:t>) .......................</a:t>
            </a:r>
            <a:endParaRPr lang="en-US" dirty="0"/>
          </a:p>
          <a:p>
            <a:r>
              <a:rPr lang="en-US" dirty="0"/>
              <a:t>Order 44. </a:t>
            </a:r>
            <a:r>
              <a:rPr lang="en-US" dirty="0" err="1"/>
              <a:t>Campanulatae</a:t>
            </a:r>
            <a:r>
              <a:rPr lang="en-US" dirty="0"/>
              <a:t> (Last family </a:t>
            </a:r>
            <a:r>
              <a:rPr lang="en-US" dirty="0" err="1"/>
              <a:t>Compositae</a:t>
            </a:r>
            <a:r>
              <a:rPr lang="en-US" dirty="0"/>
              <a:t>)</a:t>
            </a:r>
            <a:endParaRPr lang="en-US" dirty="0"/>
          </a:p>
        </p:txBody>
      </p:sp>
    </p:spTree>
    <p:extLst>
      <p:ext uri="{BB962C8B-B14F-4D97-AF65-F5344CB8AC3E}">
        <p14:creationId xmlns:p14="http://schemas.microsoft.com/office/powerpoint/2010/main" val="28476395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Engler</a:t>
            </a:r>
            <a:r>
              <a:rPr lang="en-US" dirty="0"/>
              <a:t> and </a:t>
            </a:r>
            <a:r>
              <a:rPr lang="en-US" dirty="0" err="1"/>
              <a:t>Prantl</a:t>
            </a:r>
            <a:r>
              <a:rPr lang="en-US" dirty="0"/>
              <a:t> </a:t>
            </a:r>
            <a:r>
              <a:rPr lang="en-US" dirty="0" smtClean="0"/>
              <a:t>system  (Merits)</a:t>
            </a:r>
            <a:r>
              <a:rPr lang="en-US" dirty="0"/>
              <a:t/>
            </a:r>
            <a:br>
              <a:rPr lang="en-US" dirty="0"/>
            </a:b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classification of </a:t>
            </a:r>
            <a:r>
              <a:rPr lang="en-US" dirty="0" err="1"/>
              <a:t>Engler</a:t>
            </a:r>
            <a:r>
              <a:rPr lang="en-US" dirty="0"/>
              <a:t> and </a:t>
            </a:r>
            <a:r>
              <a:rPr lang="en-US" dirty="0" err="1"/>
              <a:t>Prantl</a:t>
            </a:r>
            <a:r>
              <a:rPr lang="en-US" dirty="0"/>
              <a:t> </a:t>
            </a:r>
            <a:r>
              <a:rPr lang="en-US" dirty="0" smtClean="0"/>
              <a:t>has the </a:t>
            </a:r>
            <a:r>
              <a:rPr lang="en-US" dirty="0"/>
              <a:t>following improvements over that </a:t>
            </a:r>
            <a:r>
              <a:rPr lang="en-US" dirty="0" smtClean="0"/>
              <a:t>of Bentham </a:t>
            </a:r>
            <a:r>
              <a:rPr lang="en-US" dirty="0"/>
              <a:t>and </a:t>
            </a:r>
            <a:r>
              <a:rPr lang="en-US" dirty="0" smtClean="0"/>
              <a:t>Hooker:</a:t>
            </a:r>
          </a:p>
          <a:p>
            <a:pPr marL="0" indent="0">
              <a:buNone/>
            </a:pPr>
            <a:r>
              <a:rPr lang="en-US" dirty="0" smtClean="0"/>
              <a:t>1</a:t>
            </a:r>
            <a:r>
              <a:rPr lang="en-US" dirty="0"/>
              <a:t>. This was the first major system to </a:t>
            </a:r>
            <a:r>
              <a:rPr lang="en-US" dirty="0" smtClean="0"/>
              <a:t>incorporate the </a:t>
            </a:r>
            <a:r>
              <a:rPr lang="en-US" dirty="0"/>
              <a:t>ideas of organic </a:t>
            </a:r>
            <a:r>
              <a:rPr lang="en-US" dirty="0" smtClean="0"/>
              <a:t>evolution, and </a:t>
            </a:r>
            <a:r>
              <a:rPr lang="en-US" dirty="0"/>
              <a:t>the first major step </a:t>
            </a:r>
            <a:r>
              <a:rPr lang="en-US" dirty="0" smtClean="0"/>
              <a:t>towards phylogenetic </a:t>
            </a:r>
            <a:r>
              <a:rPr lang="en-US" dirty="0"/>
              <a:t>systems of </a:t>
            </a:r>
            <a:r>
              <a:rPr lang="en-US" dirty="0" smtClean="0"/>
              <a:t>classification</a:t>
            </a:r>
            <a:endParaRPr lang="en-US" dirty="0"/>
          </a:p>
          <a:p>
            <a:pPr marL="0" indent="0">
              <a:buNone/>
            </a:pPr>
            <a:r>
              <a:rPr lang="en-US" dirty="0"/>
              <a:t>2. The classification covers the entire plant kingdom and provides description and identification keys down to the level of family (in Syllabus der </a:t>
            </a:r>
            <a:r>
              <a:rPr lang="en-US" dirty="0" err="1"/>
              <a:t>pflanzenfamilien</a:t>
            </a:r>
            <a:r>
              <a:rPr lang="en-US" dirty="0"/>
              <a:t>), genus (in Die </a:t>
            </a:r>
            <a:r>
              <a:rPr lang="en-US" dirty="0" err="1"/>
              <a:t>Natürlichen</a:t>
            </a:r>
            <a:r>
              <a:rPr lang="en-US" dirty="0"/>
              <a:t> </a:t>
            </a:r>
            <a:r>
              <a:rPr lang="en-US" dirty="0" err="1"/>
              <a:t>pflanzenfamilien</a:t>
            </a:r>
            <a:r>
              <a:rPr lang="en-US" dirty="0"/>
              <a:t>) and even species for large number of </a:t>
            </a:r>
            <a:r>
              <a:rPr lang="en-US" dirty="0" err="1"/>
              <a:t>familie</a:t>
            </a:r>
            <a:r>
              <a:rPr lang="en-US" dirty="0"/>
              <a:t> (in Das </a:t>
            </a:r>
            <a:r>
              <a:rPr lang="en-US" dirty="0" err="1"/>
              <a:t>pflanzenreich</a:t>
            </a:r>
            <a:r>
              <a:rPr lang="en-US" dirty="0"/>
              <a:t>). Valuable illustrations and information on anatomy and geography are also provided</a:t>
            </a:r>
          </a:p>
          <a:p>
            <a:pPr marL="0" indent="0">
              <a:buNone/>
            </a:pPr>
            <a:endParaRPr lang="en-US" dirty="0"/>
          </a:p>
        </p:txBody>
      </p:sp>
    </p:spTree>
    <p:extLst>
      <p:ext uri="{BB962C8B-B14F-4D97-AF65-F5344CB8AC3E}">
        <p14:creationId xmlns:p14="http://schemas.microsoft.com/office/powerpoint/2010/main" val="4694595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(Merits)</a:t>
            </a:r>
          </a:p>
        </p:txBody>
      </p:sp>
      <p:sp>
        <p:nvSpPr>
          <p:cNvPr id="3" name="Content Placeholder 2"/>
          <p:cNvSpPr>
            <a:spLocks noGrp="1"/>
          </p:cNvSpPr>
          <p:nvPr>
            <p:ph idx="1"/>
          </p:nvPr>
        </p:nvSpPr>
        <p:spPr/>
        <p:txBody>
          <a:bodyPr>
            <a:normAutofit lnSpcReduction="10000"/>
          </a:bodyPr>
          <a:lstStyle/>
          <a:p>
            <a:pPr marL="0" indent="0">
              <a:buNone/>
            </a:pPr>
            <a:r>
              <a:rPr lang="en-US" dirty="0"/>
              <a:t>3. </a:t>
            </a:r>
            <a:r>
              <a:rPr lang="en-US" b="1" dirty="0"/>
              <a:t>Gymnosperms </a:t>
            </a:r>
            <a:r>
              <a:rPr lang="en-US" dirty="0"/>
              <a:t>are separated </a:t>
            </a:r>
            <a:r>
              <a:rPr lang="en-US" dirty="0" smtClean="0"/>
              <a:t>and placed </a:t>
            </a:r>
            <a:r>
              <a:rPr lang="en-US" dirty="0"/>
              <a:t>before angiosperms.</a:t>
            </a:r>
          </a:p>
          <a:p>
            <a:pPr marL="0" indent="0">
              <a:buNone/>
            </a:pPr>
            <a:r>
              <a:rPr lang="en-US" dirty="0"/>
              <a:t>4. Many large unnatural families </a:t>
            </a:r>
            <a:r>
              <a:rPr lang="en-US" dirty="0" smtClean="0"/>
              <a:t>of Bentham </a:t>
            </a:r>
            <a:r>
              <a:rPr lang="en-US" dirty="0"/>
              <a:t>and Hooker have been </a:t>
            </a:r>
            <a:r>
              <a:rPr lang="en-US" dirty="0" smtClean="0"/>
              <a:t>split into </a:t>
            </a:r>
            <a:r>
              <a:rPr lang="en-US" dirty="0"/>
              <a:t>smaller and natural </a:t>
            </a:r>
            <a:r>
              <a:rPr lang="en-US" dirty="0" smtClean="0"/>
              <a:t>families</a:t>
            </a:r>
          </a:p>
          <a:p>
            <a:pPr marL="0" indent="0">
              <a:buNone/>
            </a:pPr>
            <a:r>
              <a:rPr lang="en-US" dirty="0" smtClean="0"/>
              <a:t> The family </a:t>
            </a:r>
            <a:r>
              <a:rPr lang="en-US" b="1" dirty="0" err="1"/>
              <a:t>Urticaceae</a:t>
            </a:r>
            <a:r>
              <a:rPr lang="en-US" b="1" dirty="0"/>
              <a:t> </a:t>
            </a:r>
            <a:r>
              <a:rPr lang="en-US" dirty="0"/>
              <a:t>is thus split </a:t>
            </a:r>
            <a:r>
              <a:rPr lang="en-US" dirty="0" smtClean="0"/>
              <a:t>into </a:t>
            </a:r>
            <a:r>
              <a:rPr lang="en-US" b="1" dirty="0" err="1" smtClean="0"/>
              <a:t>Urticaceae</a:t>
            </a:r>
            <a:r>
              <a:rPr lang="en-US" b="1" dirty="0"/>
              <a:t>, </a:t>
            </a:r>
            <a:r>
              <a:rPr lang="en-US" b="1" dirty="0" err="1"/>
              <a:t>Ulmaceae</a:t>
            </a:r>
            <a:r>
              <a:rPr lang="en-US" b="1" dirty="0"/>
              <a:t> </a:t>
            </a:r>
            <a:r>
              <a:rPr lang="en-US" dirty="0"/>
              <a:t>and </a:t>
            </a:r>
            <a:r>
              <a:rPr lang="en-US" b="1" dirty="0" err="1" smtClean="0"/>
              <a:t>Moraceae</a:t>
            </a:r>
            <a:endParaRPr lang="en-US" b="1" dirty="0" smtClean="0"/>
          </a:p>
          <a:p>
            <a:pPr marL="0" indent="0">
              <a:buNone/>
            </a:pPr>
            <a:r>
              <a:rPr lang="en-US" dirty="0"/>
              <a:t>5. Abolition of </a:t>
            </a:r>
            <a:r>
              <a:rPr lang="en-US" b="1" dirty="0" err="1"/>
              <a:t>Monochlamydeae</a:t>
            </a:r>
            <a:r>
              <a:rPr lang="en-US" dirty="0"/>
              <a:t> has </a:t>
            </a:r>
            <a:r>
              <a:rPr lang="en-US" dirty="0" smtClean="0"/>
              <a:t>resulted in </a:t>
            </a:r>
            <a:r>
              <a:rPr lang="en-US" dirty="0"/>
              <a:t>bringing together </a:t>
            </a:r>
            <a:r>
              <a:rPr lang="en-US" dirty="0" err="1" smtClean="0"/>
              <a:t>severa</a:t>
            </a:r>
            <a:r>
              <a:rPr lang="en-US" dirty="0" smtClean="0"/>
              <a:t> closely </a:t>
            </a:r>
            <a:r>
              <a:rPr lang="en-US" dirty="0"/>
              <a:t>related </a:t>
            </a:r>
            <a:r>
              <a:rPr lang="en-US" dirty="0" smtClean="0"/>
              <a:t>families</a:t>
            </a:r>
          </a:p>
          <a:p>
            <a:pPr marL="0" indent="0">
              <a:buNone/>
            </a:pPr>
            <a:r>
              <a:rPr lang="en-US" dirty="0"/>
              <a:t>Family </a:t>
            </a:r>
            <a:r>
              <a:rPr lang="en-US" dirty="0" err="1"/>
              <a:t>Illecebraceae</a:t>
            </a:r>
            <a:r>
              <a:rPr lang="en-US" dirty="0"/>
              <a:t> is merged </a:t>
            </a:r>
            <a:r>
              <a:rPr lang="en-US" dirty="0" smtClean="0"/>
              <a:t>with </a:t>
            </a:r>
            <a:r>
              <a:rPr lang="en-US" dirty="0" err="1" smtClean="0"/>
              <a:t>Caryophyllaceae</a:t>
            </a:r>
            <a:r>
              <a:rPr lang="en-US" dirty="0"/>
              <a:t>. </a:t>
            </a:r>
            <a:r>
              <a:rPr lang="en-US" dirty="0" err="1" smtClean="0"/>
              <a:t>Chenopodiaceae</a:t>
            </a:r>
            <a:r>
              <a:rPr lang="en-US" dirty="0" smtClean="0"/>
              <a:t> and </a:t>
            </a:r>
            <a:r>
              <a:rPr lang="en-US" dirty="0" err="1"/>
              <a:t>Caryophyllaceae</a:t>
            </a:r>
            <a:r>
              <a:rPr lang="en-US" dirty="0"/>
              <a:t> are placed in </a:t>
            </a:r>
            <a:r>
              <a:rPr lang="en-US" dirty="0" smtClean="0"/>
              <a:t>the same </a:t>
            </a:r>
            <a:r>
              <a:rPr lang="en-US" dirty="0"/>
              <a:t>order, </a:t>
            </a:r>
            <a:r>
              <a:rPr lang="en-US" dirty="0" err="1"/>
              <a:t>Centrospermae</a:t>
            </a:r>
            <a:endParaRPr lang="en-US" dirty="0"/>
          </a:p>
        </p:txBody>
      </p:sp>
    </p:spTree>
    <p:extLst>
      <p:ext uri="{BB962C8B-B14F-4D97-AF65-F5344CB8AC3E}">
        <p14:creationId xmlns:p14="http://schemas.microsoft.com/office/powerpoint/2010/main" val="1742688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(Merits)</a:t>
            </a:r>
          </a:p>
        </p:txBody>
      </p:sp>
      <p:sp>
        <p:nvSpPr>
          <p:cNvPr id="3" name="Content Placeholder 2"/>
          <p:cNvSpPr>
            <a:spLocks noGrp="1"/>
          </p:cNvSpPr>
          <p:nvPr>
            <p:ph idx="1"/>
          </p:nvPr>
        </p:nvSpPr>
        <p:spPr/>
        <p:txBody>
          <a:bodyPr>
            <a:normAutofit/>
          </a:bodyPr>
          <a:lstStyle/>
          <a:p>
            <a:pPr marL="0" indent="0">
              <a:buNone/>
            </a:pPr>
            <a:r>
              <a:rPr lang="en-US" dirty="0"/>
              <a:t>6. </a:t>
            </a:r>
            <a:r>
              <a:rPr lang="en-US" b="1" dirty="0" err="1"/>
              <a:t>Compositae</a:t>
            </a:r>
            <a:r>
              <a:rPr lang="en-US" b="1" dirty="0"/>
              <a:t> </a:t>
            </a:r>
            <a:r>
              <a:rPr lang="en-US" dirty="0"/>
              <a:t>in dicots and </a:t>
            </a:r>
            <a:r>
              <a:rPr lang="en-US" b="1" dirty="0" err="1" smtClean="0"/>
              <a:t>Orchidaceae</a:t>
            </a:r>
            <a:r>
              <a:rPr lang="en-US" b="1" dirty="0"/>
              <a:t> </a:t>
            </a:r>
            <a:r>
              <a:rPr lang="en-US" dirty="0" smtClean="0"/>
              <a:t>in </a:t>
            </a:r>
            <a:r>
              <a:rPr lang="en-US" dirty="0"/>
              <a:t>monocots are advanced </a:t>
            </a:r>
            <a:r>
              <a:rPr lang="en-US" dirty="0" smtClean="0"/>
              <a:t>families with </a:t>
            </a:r>
            <a:r>
              <a:rPr lang="en-US" dirty="0"/>
              <a:t>inferior ovary, zygomorphic </a:t>
            </a:r>
            <a:r>
              <a:rPr lang="en-US" dirty="0" smtClean="0"/>
              <a:t>and complex </a:t>
            </a:r>
            <a:r>
              <a:rPr lang="en-US" dirty="0"/>
              <a:t>flowers</a:t>
            </a:r>
            <a:r>
              <a:rPr lang="en-US" dirty="0" smtClean="0"/>
              <a:t>.</a:t>
            </a:r>
          </a:p>
          <a:p>
            <a:pPr marL="0" indent="0">
              <a:buNone/>
            </a:pPr>
            <a:r>
              <a:rPr lang="en-US" dirty="0" smtClean="0"/>
              <a:t> </a:t>
            </a:r>
            <a:r>
              <a:rPr lang="en-US" dirty="0"/>
              <a:t>These are </a:t>
            </a:r>
            <a:r>
              <a:rPr lang="en-US" dirty="0" smtClean="0"/>
              <a:t>rightly placed </a:t>
            </a:r>
            <a:r>
              <a:rPr lang="en-US" dirty="0"/>
              <a:t>towards the end of dicots </a:t>
            </a:r>
            <a:r>
              <a:rPr lang="en-US" dirty="0" smtClean="0"/>
              <a:t>and monocots</a:t>
            </a:r>
            <a:r>
              <a:rPr lang="en-US" dirty="0"/>
              <a:t>, </a:t>
            </a:r>
            <a:r>
              <a:rPr lang="en-US" dirty="0" smtClean="0"/>
              <a:t>respectively Several </a:t>
            </a:r>
            <a:r>
              <a:rPr lang="en-US" dirty="0"/>
              <a:t>recent systems of </a:t>
            </a:r>
            <a:r>
              <a:rPr lang="en-US" dirty="0" smtClean="0"/>
              <a:t>classification place </a:t>
            </a:r>
            <a:r>
              <a:rPr lang="en-US" dirty="0"/>
              <a:t>monocots before true </a:t>
            </a:r>
            <a:r>
              <a:rPr lang="en-US" dirty="0" smtClean="0"/>
              <a:t>dicots (</a:t>
            </a:r>
            <a:r>
              <a:rPr lang="en-US" dirty="0" err="1" smtClean="0"/>
              <a:t>eudicots</a:t>
            </a:r>
            <a:r>
              <a:rPr lang="en-US" dirty="0" smtClean="0"/>
              <a:t>)</a:t>
            </a:r>
          </a:p>
          <a:p>
            <a:pPr marL="0" indent="0">
              <a:buNone/>
            </a:pPr>
            <a:r>
              <a:rPr lang="en-US" dirty="0"/>
              <a:t>8. Consideration of </a:t>
            </a:r>
            <a:r>
              <a:rPr lang="en-US" dirty="0" err="1"/>
              <a:t>gamopetalous</a:t>
            </a:r>
            <a:r>
              <a:rPr lang="en-US" dirty="0"/>
              <a:t> </a:t>
            </a:r>
            <a:r>
              <a:rPr lang="en-US" dirty="0" smtClean="0"/>
              <a:t>condition as </a:t>
            </a:r>
            <a:r>
              <a:rPr lang="en-US" dirty="0"/>
              <a:t>advanced over polypetalous </a:t>
            </a:r>
            <a:r>
              <a:rPr lang="en-US" dirty="0" smtClean="0"/>
              <a:t>condition is </a:t>
            </a:r>
            <a:r>
              <a:rPr lang="en-US" dirty="0"/>
              <a:t>in line with current </a:t>
            </a:r>
            <a:r>
              <a:rPr lang="en-US" dirty="0" smtClean="0"/>
              <a:t>phyletic views</a:t>
            </a:r>
            <a:r>
              <a:rPr lang="en-US" dirty="0"/>
              <a:t>.</a:t>
            </a:r>
          </a:p>
        </p:txBody>
      </p:sp>
    </p:spTree>
    <p:extLst>
      <p:ext uri="{BB962C8B-B14F-4D97-AF65-F5344CB8AC3E}">
        <p14:creationId xmlns:p14="http://schemas.microsoft.com/office/powerpoint/2010/main" val="30244373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(Merits)</a:t>
            </a:r>
          </a:p>
        </p:txBody>
      </p:sp>
      <p:sp>
        <p:nvSpPr>
          <p:cNvPr id="3" name="Content Placeholder 2"/>
          <p:cNvSpPr>
            <a:spLocks noGrp="1"/>
          </p:cNvSpPr>
          <p:nvPr>
            <p:ph idx="1"/>
          </p:nvPr>
        </p:nvSpPr>
        <p:spPr/>
        <p:txBody>
          <a:bodyPr/>
          <a:lstStyle/>
          <a:p>
            <a:pPr marL="0" indent="0">
              <a:buNone/>
            </a:pPr>
            <a:r>
              <a:rPr lang="en-US" dirty="0"/>
              <a:t>9. The classification, being very </a:t>
            </a:r>
            <a:r>
              <a:rPr lang="en-US" dirty="0" smtClean="0"/>
              <a:t>thorough has </a:t>
            </a:r>
            <a:r>
              <a:rPr lang="en-US" dirty="0"/>
              <a:t>been widely used in textbooks, </a:t>
            </a:r>
            <a:r>
              <a:rPr lang="en-US" dirty="0" smtClean="0"/>
              <a:t>Floras and </a:t>
            </a:r>
            <a:r>
              <a:rPr lang="en-US" dirty="0"/>
              <a:t>herbaria around the </a:t>
            </a:r>
            <a:r>
              <a:rPr lang="en-US" dirty="0" smtClean="0"/>
              <a:t>world.</a:t>
            </a:r>
          </a:p>
          <a:p>
            <a:pPr marL="0" indent="0">
              <a:buNone/>
            </a:pPr>
            <a:r>
              <a:rPr lang="en-US" dirty="0" smtClean="0"/>
              <a:t>10.</a:t>
            </a:r>
            <a:r>
              <a:rPr lang="en-US" dirty="0"/>
              <a:t> The terms </a:t>
            </a:r>
            <a:r>
              <a:rPr lang="en-US" b="1" dirty="0"/>
              <a:t>cohort </a:t>
            </a:r>
            <a:r>
              <a:rPr lang="en-US" dirty="0"/>
              <a:t>and </a:t>
            </a:r>
            <a:r>
              <a:rPr lang="en-US" b="1" dirty="0"/>
              <a:t>natural </a:t>
            </a:r>
            <a:r>
              <a:rPr lang="en-US" b="1" dirty="0" smtClean="0"/>
              <a:t>order </a:t>
            </a:r>
            <a:r>
              <a:rPr lang="en-US" dirty="0" smtClean="0"/>
              <a:t>have </a:t>
            </a:r>
            <a:r>
              <a:rPr lang="en-US" dirty="0"/>
              <a:t>been replaced by the </a:t>
            </a:r>
            <a:r>
              <a:rPr lang="en-US" dirty="0" smtClean="0"/>
              <a:t>appropriate terms </a:t>
            </a:r>
            <a:r>
              <a:rPr lang="en-US" dirty="0"/>
              <a:t>order and family, </a:t>
            </a:r>
            <a:r>
              <a:rPr lang="en-US" dirty="0" smtClean="0"/>
              <a:t>respectively</a:t>
            </a:r>
          </a:p>
          <a:p>
            <a:pPr marL="0" indent="0">
              <a:buNone/>
            </a:pPr>
            <a:r>
              <a:rPr lang="en-US" dirty="0"/>
              <a:t>Closely related families </a:t>
            </a:r>
            <a:r>
              <a:rPr lang="en-US" dirty="0" err="1"/>
              <a:t>Liliaceae</a:t>
            </a:r>
            <a:r>
              <a:rPr lang="en-US" dirty="0"/>
              <a:t> </a:t>
            </a:r>
            <a:r>
              <a:rPr lang="en-US" dirty="0" smtClean="0"/>
              <a:t>and </a:t>
            </a:r>
            <a:r>
              <a:rPr lang="en-US" dirty="0" err="1" smtClean="0"/>
              <a:t>Amaryllidaceae</a:t>
            </a:r>
            <a:r>
              <a:rPr lang="en-US" dirty="0" smtClean="0"/>
              <a:t> </a:t>
            </a:r>
            <a:r>
              <a:rPr lang="en-US" dirty="0"/>
              <a:t>have been </a:t>
            </a:r>
            <a:r>
              <a:rPr lang="en-US" dirty="0" smtClean="0"/>
              <a:t>brought under </a:t>
            </a:r>
            <a:r>
              <a:rPr lang="en-US" dirty="0"/>
              <a:t>the same order </a:t>
            </a:r>
            <a:r>
              <a:rPr lang="en-US" dirty="0" err="1" smtClean="0"/>
              <a:t>Liliiflorae</a:t>
            </a:r>
            <a:endParaRPr lang="en-US" dirty="0" smtClean="0"/>
          </a:p>
          <a:p>
            <a:pPr marL="0" indent="0">
              <a:buNone/>
            </a:pPr>
            <a:endParaRPr lang="en-US" dirty="0"/>
          </a:p>
        </p:txBody>
      </p:sp>
    </p:spTree>
    <p:extLst>
      <p:ext uri="{BB962C8B-B14F-4D97-AF65-F5344CB8AC3E}">
        <p14:creationId xmlns:p14="http://schemas.microsoft.com/office/powerpoint/2010/main" val="3921453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Linnaeus System of classification</a:t>
            </a:r>
            <a:endParaRPr lang="en-US" dirty="0"/>
          </a:p>
        </p:txBody>
      </p:sp>
      <p:sp>
        <p:nvSpPr>
          <p:cNvPr id="3" name="Content Placeholder 2"/>
          <p:cNvSpPr>
            <a:spLocks noGrp="1"/>
          </p:cNvSpPr>
          <p:nvPr>
            <p:ph idx="1"/>
          </p:nvPr>
        </p:nvSpPr>
        <p:spPr/>
        <p:txBody>
          <a:bodyPr numCol="2">
            <a:normAutofit/>
          </a:bodyPr>
          <a:lstStyle/>
          <a:p>
            <a:pPr marL="0" indent="0">
              <a:buNone/>
            </a:pPr>
            <a:r>
              <a:rPr lang="en-US" sz="3200" dirty="0"/>
              <a:t>(</a:t>
            </a:r>
            <a:r>
              <a:rPr lang="en-US" sz="3200" dirty="0" err="1"/>
              <a:t>i</a:t>
            </a:r>
            <a:r>
              <a:rPr lang="en-US" sz="3200" dirty="0"/>
              <a:t>) a generic name;</a:t>
            </a:r>
          </a:p>
          <a:p>
            <a:pPr marL="0" indent="0">
              <a:buNone/>
            </a:pPr>
            <a:r>
              <a:rPr lang="fr-FR" sz="3200" dirty="0"/>
              <a:t>(ii) a polynomial </a:t>
            </a:r>
            <a:r>
              <a:rPr lang="fr-FR" sz="3200" dirty="0" smtClean="0"/>
              <a:t>descriptive phrase or </a:t>
            </a:r>
            <a:r>
              <a:rPr lang="en-US" sz="3200" dirty="0" smtClean="0"/>
              <a:t>phrase-name  commencing </a:t>
            </a:r>
            <a:r>
              <a:rPr lang="en-US" sz="3200" dirty="0"/>
              <a:t>with </a:t>
            </a:r>
            <a:r>
              <a:rPr lang="en-US" sz="3200" dirty="0" smtClean="0"/>
              <a:t>generic name </a:t>
            </a:r>
            <a:r>
              <a:rPr lang="en-US" sz="3200" dirty="0"/>
              <a:t>and of up to twelve </a:t>
            </a:r>
            <a:r>
              <a:rPr lang="en-US" sz="3200" dirty="0" smtClean="0"/>
              <a:t>words intended </a:t>
            </a:r>
            <a:r>
              <a:rPr lang="en-US" sz="3200" dirty="0"/>
              <a:t>to serve as description of </a:t>
            </a:r>
            <a:r>
              <a:rPr lang="en-US" sz="3200" dirty="0" smtClean="0"/>
              <a:t>the species</a:t>
            </a:r>
            <a:endParaRPr lang="en-US" sz="3200" dirty="0"/>
          </a:p>
          <a:p>
            <a:pPr marL="0" indent="0">
              <a:buNone/>
            </a:pPr>
            <a:endParaRPr lang="en-US" sz="3200" dirty="0" smtClean="0"/>
          </a:p>
          <a:p>
            <a:pPr marL="0" indent="0">
              <a:buNone/>
            </a:pPr>
            <a:r>
              <a:rPr lang="en-US" sz="3200" smtClean="0"/>
              <a:t>(</a:t>
            </a:r>
            <a:r>
              <a:rPr lang="en-US" sz="3200" dirty="0" smtClean="0"/>
              <a:t>iii</a:t>
            </a:r>
            <a:r>
              <a:rPr lang="en-US" sz="3200" dirty="0"/>
              <a:t>) a trivial name or specific epithet </a:t>
            </a:r>
            <a:r>
              <a:rPr lang="en-US" sz="3200" dirty="0" smtClean="0"/>
              <a:t>on the </a:t>
            </a:r>
            <a:r>
              <a:rPr lang="en-US" sz="3200" dirty="0"/>
              <a:t>margin;</a:t>
            </a:r>
          </a:p>
          <a:p>
            <a:pPr marL="0" indent="0">
              <a:buNone/>
            </a:pPr>
            <a:r>
              <a:rPr lang="en-US" sz="3200" dirty="0"/>
              <a:t>(iv) synonyms with reference to </a:t>
            </a:r>
            <a:r>
              <a:rPr lang="en-US" sz="3200" dirty="0" smtClean="0"/>
              <a:t>important earlier literature</a:t>
            </a:r>
            <a:endParaRPr lang="en-US" sz="3200" dirty="0"/>
          </a:p>
          <a:p>
            <a:pPr marL="0" indent="0">
              <a:buNone/>
            </a:pPr>
            <a:r>
              <a:rPr lang="en-US" sz="3200" dirty="0" smtClean="0"/>
              <a:t> (</a:t>
            </a:r>
            <a:r>
              <a:rPr lang="en-US" sz="3200" dirty="0"/>
              <a:t>v) habitats and </a:t>
            </a:r>
            <a:r>
              <a:rPr lang="en-US" sz="3200" dirty="0" smtClean="0"/>
              <a:t>countries</a:t>
            </a:r>
            <a:endParaRPr lang="en-US" sz="3200" dirty="0"/>
          </a:p>
        </p:txBody>
      </p:sp>
    </p:spTree>
    <p:extLst>
      <p:ext uri="{BB962C8B-B14F-4D97-AF65-F5344CB8AC3E}">
        <p14:creationId xmlns:p14="http://schemas.microsoft.com/office/powerpoint/2010/main" val="829926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Engler</a:t>
            </a:r>
            <a:r>
              <a:rPr lang="en-US" dirty="0"/>
              <a:t> and </a:t>
            </a:r>
            <a:r>
              <a:rPr lang="en-US" dirty="0" err="1"/>
              <a:t>Prantl</a:t>
            </a:r>
            <a:r>
              <a:rPr lang="en-US" dirty="0"/>
              <a:t> system </a:t>
            </a:r>
            <a:r>
              <a:rPr lang="en-US" dirty="0" smtClean="0"/>
              <a:t>(Demerits)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With </a:t>
            </a:r>
            <a:r>
              <a:rPr lang="en-US" dirty="0"/>
              <a:t>better understanding of the </a:t>
            </a:r>
            <a:r>
              <a:rPr lang="en-US" dirty="0" smtClean="0"/>
              <a:t>phylogenetic concepts </a:t>
            </a:r>
            <a:r>
              <a:rPr lang="en-US" dirty="0"/>
              <a:t>in recent years, many </a:t>
            </a:r>
            <a:r>
              <a:rPr lang="en-US" dirty="0" smtClean="0"/>
              <a:t>drawbacks of </a:t>
            </a:r>
            <a:r>
              <a:rPr lang="en-US" dirty="0"/>
              <a:t>the system of </a:t>
            </a:r>
            <a:r>
              <a:rPr lang="en-US" dirty="0" err="1"/>
              <a:t>Engler</a:t>
            </a:r>
            <a:r>
              <a:rPr lang="en-US" dirty="0"/>
              <a:t> and </a:t>
            </a:r>
            <a:r>
              <a:rPr lang="en-US" dirty="0" err="1" smtClean="0"/>
              <a:t>Prantl</a:t>
            </a:r>
            <a:r>
              <a:rPr lang="en-US" dirty="0"/>
              <a:t> </a:t>
            </a:r>
            <a:r>
              <a:rPr lang="en-US" dirty="0" smtClean="0"/>
              <a:t>have </a:t>
            </a:r>
            <a:r>
              <a:rPr lang="en-US" dirty="0"/>
              <a:t>come to light. </a:t>
            </a:r>
            <a:endParaRPr lang="en-US" dirty="0" smtClean="0"/>
          </a:p>
          <a:p>
            <a:pPr marL="0" indent="0">
              <a:buNone/>
            </a:pPr>
            <a:r>
              <a:rPr lang="en-US" dirty="0" smtClean="0"/>
              <a:t>These </a:t>
            </a:r>
            <a:r>
              <a:rPr lang="en-US" dirty="0"/>
              <a:t>primarily </a:t>
            </a:r>
            <a:r>
              <a:rPr lang="en-US" dirty="0" smtClean="0"/>
              <a:t>result from </a:t>
            </a:r>
            <a:r>
              <a:rPr lang="en-US" dirty="0"/>
              <a:t>the fact that they applied the </a:t>
            </a:r>
            <a:r>
              <a:rPr lang="en-US" dirty="0" smtClean="0"/>
              <a:t>concept of </a:t>
            </a:r>
            <a:r>
              <a:rPr lang="en-US" dirty="0"/>
              <a:t>‘simplicity representing </a:t>
            </a:r>
            <a:r>
              <a:rPr lang="en-US" dirty="0" smtClean="0"/>
              <a:t>primitiveness’ even </a:t>
            </a:r>
            <a:r>
              <a:rPr lang="en-US" dirty="0"/>
              <a:t>to the angiosperms, where </a:t>
            </a:r>
            <a:r>
              <a:rPr lang="en-US" dirty="0" smtClean="0"/>
              <a:t>evolutionary reduction </a:t>
            </a:r>
            <a:r>
              <a:rPr lang="en-US" dirty="0"/>
              <a:t>is a major phenomenon, </a:t>
            </a:r>
            <a:r>
              <a:rPr lang="en-US" dirty="0" smtClean="0"/>
              <a:t>not commonly </a:t>
            </a:r>
            <a:r>
              <a:rPr lang="en-US" dirty="0"/>
              <a:t>seen in the lower groups. </a:t>
            </a:r>
            <a:endParaRPr lang="en-US" dirty="0" smtClean="0"/>
          </a:p>
          <a:p>
            <a:pPr marL="0" indent="0">
              <a:buNone/>
            </a:pPr>
            <a:r>
              <a:rPr lang="en-US" dirty="0" smtClean="0"/>
              <a:t>The major </a:t>
            </a:r>
            <a:r>
              <a:rPr lang="en-US" dirty="0"/>
              <a:t>drawbacks of the system include</a:t>
            </a:r>
            <a:r>
              <a:rPr lang="en-US" dirty="0" smtClean="0"/>
              <a:t>:</a:t>
            </a:r>
          </a:p>
          <a:p>
            <a:pPr marL="0" indent="0">
              <a:buNone/>
            </a:pPr>
            <a:endParaRPr lang="en-US" dirty="0"/>
          </a:p>
        </p:txBody>
      </p:sp>
    </p:spTree>
    <p:extLst>
      <p:ext uri="{BB962C8B-B14F-4D97-AF65-F5344CB8AC3E}">
        <p14:creationId xmlns:p14="http://schemas.microsoft.com/office/powerpoint/2010/main" val="3961229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(Demerits)</a:t>
            </a:r>
          </a:p>
        </p:txBody>
      </p:sp>
      <p:sp>
        <p:nvSpPr>
          <p:cNvPr id="3" name="Content Placeholder 2"/>
          <p:cNvSpPr>
            <a:spLocks noGrp="1"/>
          </p:cNvSpPr>
          <p:nvPr>
            <p:ph idx="1"/>
          </p:nvPr>
        </p:nvSpPr>
        <p:spPr/>
        <p:txBody>
          <a:bodyPr>
            <a:normAutofit fontScale="92500" lnSpcReduction="10000"/>
          </a:bodyPr>
          <a:lstStyle/>
          <a:p>
            <a:r>
              <a:rPr lang="en-US" dirty="0"/>
              <a:t>1</a:t>
            </a:r>
            <a:r>
              <a:rPr lang="en-US" dirty="0" smtClean="0"/>
              <a:t>. </a:t>
            </a:r>
            <a:r>
              <a:rPr lang="en-US" dirty="0"/>
              <a:t>The system is not a phylogenetic </a:t>
            </a:r>
            <a:r>
              <a:rPr lang="en-US" dirty="0" smtClean="0"/>
              <a:t>one in </a:t>
            </a:r>
            <a:r>
              <a:rPr lang="en-US" dirty="0"/>
              <a:t>the modern sense. Many ideas </a:t>
            </a:r>
            <a:r>
              <a:rPr lang="en-US" dirty="0" smtClean="0"/>
              <a:t>of </a:t>
            </a:r>
            <a:r>
              <a:rPr lang="en-US" dirty="0" err="1" smtClean="0"/>
              <a:t>Engler</a:t>
            </a:r>
            <a:r>
              <a:rPr lang="en-US" dirty="0" smtClean="0"/>
              <a:t> </a:t>
            </a:r>
            <a:r>
              <a:rPr lang="en-US" dirty="0"/>
              <a:t>are now </a:t>
            </a:r>
            <a:r>
              <a:rPr lang="en-US" dirty="0" smtClean="0"/>
              <a:t>outdated</a:t>
            </a:r>
            <a:endParaRPr lang="en-US" dirty="0"/>
          </a:p>
          <a:p>
            <a:pPr marL="0" indent="0">
              <a:buNone/>
            </a:pPr>
            <a:r>
              <a:rPr lang="en-US" dirty="0"/>
              <a:t>2. Monocotyledons are placed </a:t>
            </a:r>
            <a:r>
              <a:rPr lang="en-US" dirty="0" smtClean="0"/>
              <a:t>before </a:t>
            </a:r>
            <a:r>
              <a:rPr lang="en-US" dirty="0" err="1" smtClean="0"/>
              <a:t>Dicotyledons</a:t>
            </a:r>
            <a:r>
              <a:rPr lang="en-US" dirty="0"/>
              <a:t>. In the recent </a:t>
            </a:r>
            <a:r>
              <a:rPr lang="en-US" dirty="0" smtClean="0"/>
              <a:t>systems, </a:t>
            </a:r>
            <a:r>
              <a:rPr lang="en-US" dirty="0" err="1" smtClean="0"/>
              <a:t>paleoherbs</a:t>
            </a:r>
            <a:r>
              <a:rPr lang="en-US" dirty="0" smtClean="0"/>
              <a:t> </a:t>
            </a:r>
            <a:r>
              <a:rPr lang="en-US" dirty="0"/>
              <a:t>and sometimes </a:t>
            </a:r>
            <a:r>
              <a:rPr lang="en-US" dirty="0" err="1" smtClean="0"/>
              <a:t>Magnoliidsare</a:t>
            </a:r>
            <a:r>
              <a:rPr lang="en-US" dirty="0" smtClean="0"/>
              <a:t> </a:t>
            </a:r>
            <a:r>
              <a:rPr lang="en-US" dirty="0"/>
              <a:t>placed before </a:t>
            </a:r>
            <a:r>
              <a:rPr lang="en-US" dirty="0" smtClean="0"/>
              <a:t>monocots</a:t>
            </a:r>
          </a:p>
          <a:p>
            <a:pPr marL="0" indent="0">
              <a:buNone/>
            </a:pPr>
            <a:r>
              <a:rPr lang="en-US" dirty="0"/>
              <a:t>3. The so called </a:t>
            </a:r>
            <a:r>
              <a:rPr lang="en-US" b="1" dirty="0" err="1"/>
              <a:t>Amentiferae</a:t>
            </a:r>
            <a:r>
              <a:rPr lang="en-US" b="1" dirty="0"/>
              <a:t> </a:t>
            </a:r>
            <a:r>
              <a:rPr lang="en-US" dirty="0" smtClean="0"/>
              <a:t>including such </a:t>
            </a:r>
            <a:r>
              <a:rPr lang="en-US" dirty="0"/>
              <a:t>families as </a:t>
            </a:r>
            <a:r>
              <a:rPr lang="en-US" dirty="0" err="1"/>
              <a:t>Betulaceae</a:t>
            </a:r>
            <a:r>
              <a:rPr lang="en-US" dirty="0"/>
              <a:t>, </a:t>
            </a:r>
            <a:r>
              <a:rPr lang="en-US" dirty="0" err="1" smtClean="0"/>
              <a:t>Juglandaceae</a:t>
            </a:r>
            <a:r>
              <a:rPr lang="en-US" dirty="0"/>
              <a:t> </a:t>
            </a:r>
            <a:r>
              <a:rPr lang="en-US" dirty="0" smtClean="0"/>
              <a:t>and </a:t>
            </a:r>
            <a:r>
              <a:rPr lang="en-US" dirty="0" err="1"/>
              <a:t>Fagaceae</a:t>
            </a:r>
            <a:r>
              <a:rPr lang="en-US" dirty="0"/>
              <a:t> with </a:t>
            </a:r>
            <a:r>
              <a:rPr lang="en-US" dirty="0" smtClean="0"/>
              <a:t>reduced unisexual </a:t>
            </a:r>
            <a:r>
              <a:rPr lang="en-US" dirty="0"/>
              <a:t>flowers, having few </a:t>
            </a:r>
            <a:r>
              <a:rPr lang="en-US" dirty="0" smtClean="0"/>
              <a:t>floral members </a:t>
            </a:r>
            <a:r>
              <a:rPr lang="en-US" dirty="0"/>
              <a:t>and borne in catkins, </a:t>
            </a:r>
            <a:r>
              <a:rPr lang="en-US" dirty="0" smtClean="0"/>
              <a:t>were considered primitive</a:t>
            </a:r>
          </a:p>
          <a:p>
            <a:pPr marL="0" indent="0">
              <a:buNone/>
            </a:pPr>
            <a:r>
              <a:rPr lang="en-US" dirty="0"/>
              <a:t>It has been established from studies on wood anatomy, palynology and floral anatomy that </a:t>
            </a:r>
            <a:r>
              <a:rPr lang="en-US" dirty="0" err="1"/>
              <a:t>Amentiferae</a:t>
            </a:r>
            <a:r>
              <a:rPr lang="en-US" dirty="0"/>
              <a:t> is an advanced </a:t>
            </a:r>
            <a:r>
              <a:rPr lang="en-US" dirty="0" err="1"/>
              <a:t>groupThe</a:t>
            </a:r>
            <a:r>
              <a:rPr lang="en-US" dirty="0"/>
              <a:t> simplicity of flowers is due </a:t>
            </a:r>
            <a:r>
              <a:rPr lang="en-US" dirty="0" smtClean="0"/>
              <a:t>to evolutionary </a:t>
            </a:r>
            <a:r>
              <a:rPr lang="en-US" dirty="0"/>
              <a:t>reduction and not primitiveness</a:t>
            </a:r>
          </a:p>
        </p:txBody>
      </p:sp>
    </p:spTree>
    <p:extLst>
      <p:ext uri="{BB962C8B-B14F-4D97-AF65-F5344CB8AC3E}">
        <p14:creationId xmlns:p14="http://schemas.microsoft.com/office/powerpoint/2010/main" val="23787470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(Demerits)</a:t>
            </a:r>
          </a:p>
        </p:txBody>
      </p:sp>
      <p:sp>
        <p:nvSpPr>
          <p:cNvPr id="3" name="Content Placeholder 2"/>
          <p:cNvSpPr>
            <a:spLocks noGrp="1"/>
          </p:cNvSpPr>
          <p:nvPr>
            <p:ph idx="1"/>
          </p:nvPr>
        </p:nvSpPr>
        <p:spPr/>
        <p:txBody>
          <a:bodyPr>
            <a:normAutofit/>
          </a:bodyPr>
          <a:lstStyle/>
          <a:p>
            <a:pPr marL="0" indent="0">
              <a:buNone/>
            </a:pPr>
            <a:r>
              <a:rPr lang="en-US" dirty="0"/>
              <a:t>4.</a:t>
            </a:r>
            <a:r>
              <a:rPr lang="en-US" b="1" dirty="0" smtClean="0"/>
              <a:t>Dichlamydeous </a:t>
            </a:r>
            <a:r>
              <a:rPr lang="en-US" dirty="0"/>
              <a:t>forms (distinct </a:t>
            </a:r>
            <a:r>
              <a:rPr lang="en-US" dirty="0" smtClean="0"/>
              <a:t>calyx and </a:t>
            </a:r>
            <a:r>
              <a:rPr lang="en-US" dirty="0"/>
              <a:t>corolla) were considered to </a:t>
            </a:r>
            <a:r>
              <a:rPr lang="en-US" dirty="0" smtClean="0"/>
              <a:t>have evolved </a:t>
            </a:r>
            <a:r>
              <a:rPr lang="en-US" dirty="0"/>
              <a:t>from the </a:t>
            </a:r>
            <a:r>
              <a:rPr lang="en-US" b="1" dirty="0" err="1" smtClean="0"/>
              <a:t>monochlamydeous</a:t>
            </a:r>
            <a:r>
              <a:rPr lang="en-US" b="1" dirty="0"/>
              <a:t> </a:t>
            </a:r>
            <a:r>
              <a:rPr lang="en-US" dirty="0" smtClean="0"/>
              <a:t>forms </a:t>
            </a:r>
            <a:r>
              <a:rPr lang="en-US" dirty="0"/>
              <a:t>(single whorl of </a:t>
            </a:r>
            <a:r>
              <a:rPr lang="en-US" dirty="0" err="1"/>
              <a:t>perianth</a:t>
            </a:r>
            <a:r>
              <a:rPr lang="en-US" dirty="0"/>
              <a:t>). </a:t>
            </a:r>
            <a:r>
              <a:rPr lang="en-US" dirty="0" smtClean="0"/>
              <a:t>This view </a:t>
            </a:r>
            <a:r>
              <a:rPr lang="en-US" dirty="0"/>
              <a:t>is not </a:t>
            </a:r>
            <a:r>
              <a:rPr lang="en-US" dirty="0" smtClean="0"/>
              <a:t>tenable</a:t>
            </a:r>
          </a:p>
          <a:p>
            <a:pPr marL="0" indent="0">
              <a:buNone/>
            </a:pPr>
            <a:r>
              <a:rPr lang="en-US" dirty="0"/>
              <a:t>5. Angiosperms were considered </a:t>
            </a:r>
            <a:r>
              <a:rPr lang="en-US" dirty="0" smtClean="0"/>
              <a:t>a </a:t>
            </a:r>
            <a:r>
              <a:rPr lang="en-US" b="1" dirty="0" smtClean="0"/>
              <a:t>polyphyletic </a:t>
            </a:r>
            <a:r>
              <a:rPr lang="en-US" dirty="0"/>
              <a:t>group. Most of the </a:t>
            </a:r>
            <a:r>
              <a:rPr lang="en-US" dirty="0" smtClean="0"/>
              <a:t>recent evidence </a:t>
            </a:r>
            <a:r>
              <a:rPr lang="en-US" dirty="0"/>
              <a:t>points towards </a:t>
            </a:r>
            <a:r>
              <a:rPr lang="en-US" dirty="0" smtClean="0"/>
              <a:t>monophyletic origin</a:t>
            </a:r>
          </a:p>
          <a:p>
            <a:pPr marL="0" indent="0">
              <a:buNone/>
            </a:pPr>
            <a:r>
              <a:rPr lang="en-US" dirty="0"/>
              <a:t>6. </a:t>
            </a:r>
            <a:r>
              <a:rPr lang="en-US" b="1" dirty="0" err="1"/>
              <a:t>Araceae</a:t>
            </a:r>
            <a:r>
              <a:rPr lang="en-US" b="1" dirty="0"/>
              <a:t> </a:t>
            </a:r>
            <a:r>
              <a:rPr lang="en-US" dirty="0"/>
              <a:t>in Monocotyledons are </a:t>
            </a:r>
            <a:r>
              <a:rPr lang="en-US" dirty="0" smtClean="0"/>
              <a:t>now believed </a:t>
            </a:r>
            <a:r>
              <a:rPr lang="en-US" dirty="0"/>
              <a:t>to have evolved </a:t>
            </a:r>
            <a:r>
              <a:rPr lang="en-US" dirty="0" smtClean="0"/>
              <a:t>from </a:t>
            </a:r>
            <a:r>
              <a:rPr lang="en-US" b="1" dirty="0" err="1" smtClean="0"/>
              <a:t>Liliaceae</a:t>
            </a:r>
            <a:r>
              <a:rPr lang="en-US" dirty="0"/>
              <a:t>. In this </a:t>
            </a:r>
            <a:r>
              <a:rPr lang="en-US" dirty="0" smtClean="0"/>
              <a:t>classification, </a:t>
            </a:r>
            <a:r>
              <a:rPr lang="en-US" dirty="0" err="1" smtClean="0"/>
              <a:t>Araceae</a:t>
            </a:r>
            <a:r>
              <a:rPr lang="en-US" dirty="0" smtClean="0"/>
              <a:t> </a:t>
            </a:r>
            <a:r>
              <a:rPr lang="en-US" dirty="0"/>
              <a:t>are included in the </a:t>
            </a:r>
            <a:r>
              <a:rPr lang="en-US" dirty="0" smtClean="0"/>
              <a:t>order </a:t>
            </a:r>
            <a:r>
              <a:rPr lang="en-US" b="1" dirty="0" err="1" smtClean="0"/>
              <a:t>Spathiflorae</a:t>
            </a:r>
            <a:r>
              <a:rPr lang="en-US" b="1" dirty="0" smtClean="0"/>
              <a:t> </a:t>
            </a:r>
            <a:r>
              <a:rPr lang="en-US" dirty="0"/>
              <a:t>which is placed </a:t>
            </a:r>
            <a:r>
              <a:rPr lang="en-US" dirty="0" smtClean="0"/>
              <a:t>before </a:t>
            </a:r>
            <a:r>
              <a:rPr lang="en-US" dirty="0" err="1" smtClean="0"/>
              <a:t>Liliiflorae</a:t>
            </a:r>
            <a:r>
              <a:rPr lang="en-US" dirty="0"/>
              <a:t>, including family </a:t>
            </a:r>
            <a:r>
              <a:rPr lang="en-US" dirty="0" err="1"/>
              <a:t>Liliaceae</a:t>
            </a:r>
            <a:endParaRPr lang="en-US" dirty="0"/>
          </a:p>
        </p:txBody>
      </p:sp>
    </p:spTree>
    <p:extLst>
      <p:ext uri="{BB962C8B-B14F-4D97-AF65-F5344CB8AC3E}">
        <p14:creationId xmlns:p14="http://schemas.microsoft.com/office/powerpoint/2010/main" val="31364432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(Demerits)</a:t>
            </a:r>
          </a:p>
        </p:txBody>
      </p:sp>
      <p:sp>
        <p:nvSpPr>
          <p:cNvPr id="3" name="Content Placeholder 2"/>
          <p:cNvSpPr>
            <a:spLocks noGrp="1"/>
          </p:cNvSpPr>
          <p:nvPr>
            <p:ph idx="1"/>
          </p:nvPr>
        </p:nvSpPr>
        <p:spPr/>
        <p:txBody>
          <a:bodyPr>
            <a:normAutofit/>
          </a:bodyPr>
          <a:lstStyle/>
          <a:p>
            <a:r>
              <a:rPr lang="en-US" dirty="0"/>
              <a:t>7. </a:t>
            </a:r>
            <a:r>
              <a:rPr lang="en-US" b="1" dirty="0" err="1"/>
              <a:t>Helobiae</a:t>
            </a:r>
            <a:r>
              <a:rPr lang="en-US" b="1" dirty="0"/>
              <a:t> </a:t>
            </a:r>
            <a:r>
              <a:rPr lang="en-US" dirty="0"/>
              <a:t>(including families </a:t>
            </a:r>
            <a:r>
              <a:rPr lang="en-US" dirty="0" err="1" smtClean="0"/>
              <a:t>Alismaceae</a:t>
            </a:r>
            <a:r>
              <a:rPr lang="en-US" dirty="0" smtClean="0"/>
              <a:t>, </a:t>
            </a:r>
            <a:r>
              <a:rPr lang="en-US" dirty="0" err="1" smtClean="0"/>
              <a:t>Butomaceae</a:t>
            </a:r>
            <a:r>
              <a:rPr lang="en-US" dirty="0" smtClean="0"/>
              <a:t> </a:t>
            </a:r>
            <a:r>
              <a:rPr lang="en-US" dirty="0"/>
              <a:t>and </a:t>
            </a:r>
            <a:r>
              <a:rPr lang="en-US" dirty="0" err="1" smtClean="0"/>
              <a:t>Potamogetonaceae</a:t>
            </a:r>
            <a:r>
              <a:rPr lang="en-US" dirty="0" smtClean="0"/>
              <a:t>) is </a:t>
            </a:r>
            <a:r>
              <a:rPr lang="en-US" dirty="0"/>
              <a:t>a primitive group, but in </a:t>
            </a:r>
            <a:r>
              <a:rPr lang="en-US" dirty="0" smtClean="0"/>
              <a:t>this classification </a:t>
            </a:r>
            <a:r>
              <a:rPr lang="en-US" dirty="0"/>
              <a:t>it is placed after </a:t>
            </a:r>
            <a:r>
              <a:rPr lang="en-US" b="1" dirty="0" err="1" smtClean="0"/>
              <a:t>Pandanales</a:t>
            </a:r>
            <a:r>
              <a:rPr lang="en-US" b="1" dirty="0" smtClean="0"/>
              <a:t>, </a:t>
            </a:r>
            <a:r>
              <a:rPr lang="en-US" dirty="0" smtClean="0"/>
              <a:t>which </a:t>
            </a:r>
            <a:r>
              <a:rPr lang="en-US" dirty="0"/>
              <a:t>is a relatively </a:t>
            </a:r>
            <a:r>
              <a:rPr lang="en-US" dirty="0" smtClean="0"/>
              <a:t>advanced group</a:t>
            </a:r>
          </a:p>
          <a:p>
            <a:pPr marL="0" indent="0">
              <a:buNone/>
            </a:pPr>
            <a:r>
              <a:rPr lang="en-US" dirty="0"/>
              <a:t>8. Derivation of </a:t>
            </a:r>
            <a:r>
              <a:rPr lang="en-US" b="1" dirty="0"/>
              <a:t>free central </a:t>
            </a:r>
            <a:r>
              <a:rPr lang="en-US" dirty="0" smtClean="0"/>
              <a:t>placentation from </a:t>
            </a:r>
            <a:r>
              <a:rPr lang="en-US" dirty="0"/>
              <a:t>the </a:t>
            </a:r>
            <a:r>
              <a:rPr lang="en-US" b="1" dirty="0"/>
              <a:t>parietal </a:t>
            </a:r>
            <a:r>
              <a:rPr lang="en-US" dirty="0"/>
              <a:t>placentation, and </a:t>
            </a:r>
            <a:r>
              <a:rPr lang="en-US" dirty="0" smtClean="0"/>
              <a:t>of the </a:t>
            </a:r>
            <a:r>
              <a:rPr lang="en-US" dirty="0"/>
              <a:t>latter from </a:t>
            </a:r>
            <a:r>
              <a:rPr lang="en-US" b="1" dirty="0" err="1"/>
              <a:t>axile</a:t>
            </a:r>
            <a:r>
              <a:rPr lang="en-US" b="1" dirty="0"/>
              <a:t> </a:t>
            </a:r>
            <a:r>
              <a:rPr lang="en-US" dirty="0"/>
              <a:t>placentation </a:t>
            </a:r>
            <a:r>
              <a:rPr lang="en-US" dirty="0" smtClean="0"/>
              <a:t>is contrary </a:t>
            </a:r>
            <a:r>
              <a:rPr lang="en-US" dirty="0"/>
              <a:t>to the evidence from </a:t>
            </a:r>
            <a:r>
              <a:rPr lang="en-US" dirty="0" smtClean="0"/>
              <a:t>floral anatomy</a:t>
            </a:r>
          </a:p>
          <a:p>
            <a:pPr marL="0" indent="0">
              <a:buNone/>
            </a:pPr>
            <a:r>
              <a:rPr lang="en-US" dirty="0" smtClean="0"/>
              <a:t>Free </a:t>
            </a:r>
            <a:r>
              <a:rPr lang="en-US" dirty="0"/>
              <a:t>central placentation </a:t>
            </a:r>
            <a:r>
              <a:rPr lang="en-US" dirty="0" smtClean="0"/>
              <a:t>is now </a:t>
            </a:r>
            <a:r>
              <a:rPr lang="en-US" dirty="0"/>
              <a:t>believed to have evolved </a:t>
            </a:r>
            <a:r>
              <a:rPr lang="en-US" dirty="0" smtClean="0"/>
              <a:t>from </a:t>
            </a:r>
            <a:r>
              <a:rPr lang="en-US" dirty="0" err="1" smtClean="0"/>
              <a:t>axile</a:t>
            </a:r>
            <a:r>
              <a:rPr lang="en-US" dirty="0" smtClean="0"/>
              <a:t> </a:t>
            </a:r>
            <a:r>
              <a:rPr lang="en-US" dirty="0"/>
              <a:t>placentation through the </a:t>
            </a:r>
            <a:r>
              <a:rPr lang="en-US" dirty="0" smtClean="0"/>
              <a:t>disappearance of </a:t>
            </a:r>
            <a:r>
              <a:rPr lang="en-US" dirty="0"/>
              <a:t>septa.</a:t>
            </a:r>
            <a:endParaRPr lang="en-US" dirty="0"/>
          </a:p>
        </p:txBody>
      </p:sp>
    </p:spTree>
    <p:extLst>
      <p:ext uri="{BB962C8B-B14F-4D97-AF65-F5344CB8AC3E}">
        <p14:creationId xmlns:p14="http://schemas.microsoft.com/office/powerpoint/2010/main" val="2839246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Engler</a:t>
            </a:r>
            <a:r>
              <a:rPr lang="en-US" dirty="0"/>
              <a:t> and </a:t>
            </a:r>
            <a:r>
              <a:rPr lang="en-US" dirty="0" err="1"/>
              <a:t>Prantl</a:t>
            </a:r>
            <a:r>
              <a:rPr lang="en-US" dirty="0"/>
              <a:t> system (Demerits)</a:t>
            </a:r>
          </a:p>
        </p:txBody>
      </p:sp>
      <p:sp>
        <p:nvSpPr>
          <p:cNvPr id="3" name="Content Placeholder 2"/>
          <p:cNvSpPr>
            <a:spLocks noGrp="1"/>
          </p:cNvSpPr>
          <p:nvPr>
            <p:ph idx="1"/>
          </p:nvPr>
        </p:nvSpPr>
        <p:spPr/>
        <p:txBody>
          <a:bodyPr>
            <a:normAutofit/>
          </a:bodyPr>
          <a:lstStyle/>
          <a:p>
            <a:pPr marL="0" indent="0">
              <a:buNone/>
            </a:pPr>
            <a:r>
              <a:rPr lang="en-US" dirty="0"/>
              <a:t>9. </a:t>
            </a:r>
            <a:r>
              <a:rPr lang="en-US" b="1" dirty="0" err="1"/>
              <a:t>Ranales</a:t>
            </a:r>
            <a:r>
              <a:rPr lang="en-US" b="1" dirty="0"/>
              <a:t> </a:t>
            </a:r>
            <a:r>
              <a:rPr lang="en-US" dirty="0"/>
              <a:t>(in the broader sense-</a:t>
            </a:r>
            <a:r>
              <a:rPr lang="en-US" b="1" i="1" dirty="0"/>
              <a:t>s. l.</a:t>
            </a:r>
            <a:r>
              <a:rPr lang="en-US" dirty="0"/>
              <a:t>) </a:t>
            </a:r>
            <a:r>
              <a:rPr lang="en-US" dirty="0" smtClean="0"/>
              <a:t>are now </a:t>
            </a:r>
            <a:r>
              <a:rPr lang="en-US" dirty="0"/>
              <a:t>considered as a primitive </a:t>
            </a:r>
            <a:r>
              <a:rPr lang="en-US" dirty="0" smtClean="0"/>
              <a:t>group with </a:t>
            </a:r>
            <a:r>
              <a:rPr lang="en-US" dirty="0"/>
              <a:t>bisexual flowers, spirally </a:t>
            </a:r>
            <a:r>
              <a:rPr lang="en-US" dirty="0" smtClean="0"/>
              <a:t>arranged floral </a:t>
            </a:r>
            <a:r>
              <a:rPr lang="en-US" dirty="0"/>
              <a:t>parts and numerous floral </a:t>
            </a:r>
            <a:r>
              <a:rPr lang="en-US" dirty="0" smtClean="0"/>
              <a:t>members. </a:t>
            </a:r>
          </a:p>
          <a:p>
            <a:r>
              <a:rPr lang="en-US" dirty="0" smtClean="0"/>
              <a:t>In </a:t>
            </a:r>
            <a:r>
              <a:rPr lang="en-US" dirty="0"/>
              <a:t>this classification, they </a:t>
            </a:r>
            <a:r>
              <a:rPr lang="en-US" dirty="0" smtClean="0"/>
              <a:t>are placed </a:t>
            </a:r>
            <a:r>
              <a:rPr lang="en-US" dirty="0"/>
              <a:t>much lower down, </a:t>
            </a:r>
            <a:r>
              <a:rPr lang="en-US" dirty="0" smtClean="0"/>
              <a:t>after </a:t>
            </a:r>
            <a:r>
              <a:rPr lang="en-US" dirty="0" err="1" smtClean="0"/>
              <a:t>Amentiferae</a:t>
            </a:r>
            <a:r>
              <a:rPr lang="en-US" dirty="0" smtClean="0"/>
              <a:t>.</a:t>
            </a:r>
          </a:p>
          <a:p>
            <a:pPr marL="0" indent="0">
              <a:buNone/>
            </a:pPr>
            <a:r>
              <a:rPr lang="en-US" dirty="0"/>
              <a:t>10. Family </a:t>
            </a:r>
            <a:r>
              <a:rPr lang="en-US" dirty="0" err="1"/>
              <a:t>Liliaceae</a:t>
            </a:r>
            <a:r>
              <a:rPr lang="en-US" dirty="0"/>
              <a:t> of </a:t>
            </a:r>
            <a:r>
              <a:rPr lang="en-US" dirty="0" err="1"/>
              <a:t>Engler</a:t>
            </a:r>
            <a:r>
              <a:rPr lang="en-US" dirty="0"/>
              <a:t> and </a:t>
            </a:r>
            <a:r>
              <a:rPr lang="en-US" dirty="0" err="1" smtClean="0"/>
              <a:t>Prantl</a:t>
            </a:r>
            <a:r>
              <a:rPr lang="en-US" dirty="0"/>
              <a:t> </a:t>
            </a:r>
            <a:r>
              <a:rPr lang="en-US" dirty="0" smtClean="0"/>
              <a:t>is </a:t>
            </a:r>
            <a:r>
              <a:rPr lang="en-US" dirty="0"/>
              <a:t>a large unnatural </a:t>
            </a:r>
            <a:r>
              <a:rPr lang="en-US" dirty="0" smtClean="0"/>
              <a:t>assemblage, which </a:t>
            </a:r>
            <a:r>
              <a:rPr lang="en-US" dirty="0"/>
              <a:t>has been split into </a:t>
            </a:r>
            <a:r>
              <a:rPr lang="en-US" dirty="0" smtClean="0"/>
              <a:t>several smaller monophyletic families like </a:t>
            </a:r>
            <a:r>
              <a:rPr lang="en-US" dirty="0" err="1" smtClean="0"/>
              <a:t>Liliaceae</a:t>
            </a:r>
            <a:r>
              <a:rPr lang="en-US" dirty="0"/>
              <a:t>, </a:t>
            </a:r>
            <a:r>
              <a:rPr lang="en-US" dirty="0" err="1"/>
              <a:t>Alliaceae</a:t>
            </a:r>
            <a:r>
              <a:rPr lang="en-US" dirty="0"/>
              <a:t>, </a:t>
            </a:r>
            <a:r>
              <a:rPr lang="en-US" dirty="0" err="1" smtClean="0"/>
              <a:t>Asparagaceae</a:t>
            </a:r>
            <a:r>
              <a:rPr lang="en-US" dirty="0" smtClean="0"/>
              <a:t>, </a:t>
            </a:r>
            <a:r>
              <a:rPr lang="en-US" dirty="0" err="1" smtClean="0"/>
              <a:t>Asphodelaceae</a:t>
            </a:r>
            <a:r>
              <a:rPr lang="en-US" dirty="0" smtClean="0"/>
              <a:t> </a:t>
            </a:r>
            <a:r>
              <a:rPr lang="en-US" dirty="0"/>
              <a:t>in the recent </a:t>
            </a:r>
            <a:r>
              <a:rPr lang="en-US" dirty="0" smtClean="0"/>
              <a:t>classification of </a:t>
            </a:r>
            <a:r>
              <a:rPr lang="en-US" dirty="0"/>
              <a:t>Judd et al. (2002), APG </a:t>
            </a:r>
            <a:r>
              <a:rPr lang="en-US" dirty="0" smtClean="0"/>
              <a:t>II (2003</a:t>
            </a:r>
            <a:r>
              <a:rPr lang="en-US" dirty="0"/>
              <a:t>) and Thorne (</a:t>
            </a:r>
            <a:r>
              <a:rPr lang="en-US" dirty="0" smtClean="0"/>
              <a:t>2006)</a:t>
            </a:r>
            <a:endParaRPr lang="en-US" dirty="0"/>
          </a:p>
        </p:txBody>
      </p:sp>
    </p:spTree>
    <p:extLst>
      <p:ext uri="{BB962C8B-B14F-4D97-AF65-F5344CB8AC3E}">
        <p14:creationId xmlns:p14="http://schemas.microsoft.com/office/powerpoint/2010/main" val="5788167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Takhtajan</a:t>
            </a:r>
            <a:r>
              <a:rPr lang="en-US" dirty="0" smtClean="0"/>
              <a:t> system of </a:t>
            </a:r>
            <a:r>
              <a:rPr lang="en-US" dirty="0" err="1" smtClean="0"/>
              <a:t>classificaton</a:t>
            </a:r>
            <a:endParaRPr lang="en-US" dirty="0"/>
          </a:p>
        </p:txBody>
      </p:sp>
      <p:sp>
        <p:nvSpPr>
          <p:cNvPr id="3" name="Content Placeholder 2"/>
          <p:cNvSpPr>
            <a:spLocks noGrp="1"/>
          </p:cNvSpPr>
          <p:nvPr>
            <p:ph idx="1"/>
          </p:nvPr>
        </p:nvSpPr>
        <p:spPr/>
        <p:txBody>
          <a:bodyPr/>
          <a:lstStyle/>
          <a:p>
            <a:r>
              <a:rPr lang="en-US" dirty="0" err="1"/>
              <a:t>Armen</a:t>
            </a:r>
            <a:r>
              <a:rPr lang="en-US" dirty="0"/>
              <a:t> </a:t>
            </a:r>
            <a:r>
              <a:rPr lang="en-US" dirty="0" err="1"/>
              <a:t>Takhtajan</a:t>
            </a:r>
            <a:r>
              <a:rPr lang="en-US" dirty="0"/>
              <a:t> (1910–2009) was a </a:t>
            </a:r>
            <a:r>
              <a:rPr lang="en-US" dirty="0" smtClean="0"/>
              <a:t>leading Russian </a:t>
            </a:r>
            <a:r>
              <a:rPr lang="en-US" dirty="0"/>
              <a:t>plant </a:t>
            </a:r>
            <a:r>
              <a:rPr lang="en-US" dirty="0" smtClean="0"/>
              <a:t>taxonomist</a:t>
            </a:r>
          </a:p>
          <a:p>
            <a:r>
              <a:rPr lang="fr-FR" b="1" dirty="0"/>
              <a:t>Division. </a:t>
            </a:r>
            <a:r>
              <a:rPr lang="fr-FR" b="1" dirty="0" err="1"/>
              <a:t>Magnoliophyta</a:t>
            </a:r>
            <a:r>
              <a:rPr lang="fr-FR" i="1" dirty="0"/>
              <a:t>- </a:t>
            </a:r>
            <a:r>
              <a:rPr lang="fr-FR" b="1" i="1" dirty="0"/>
              <a:t>2 classes, 17 </a:t>
            </a:r>
            <a:r>
              <a:rPr lang="fr-FR" b="1" i="1" dirty="0" err="1"/>
              <a:t>subclasses</a:t>
            </a:r>
            <a:r>
              <a:rPr lang="fr-FR" b="1" i="1" dirty="0"/>
              <a:t>, 71 </a:t>
            </a:r>
            <a:r>
              <a:rPr lang="fr-FR" b="1" i="1" dirty="0" err="1"/>
              <a:t>superorders</a:t>
            </a:r>
            <a:r>
              <a:rPr lang="fr-FR" b="1" i="1" dirty="0"/>
              <a:t>, 232 </a:t>
            </a:r>
            <a:r>
              <a:rPr lang="fr-FR" b="1" i="1" dirty="0" err="1"/>
              <a:t>orders</a:t>
            </a:r>
            <a:r>
              <a:rPr lang="fr-FR" b="1" i="1" dirty="0"/>
              <a:t>, </a:t>
            </a:r>
            <a:r>
              <a:rPr lang="fr-FR" b="1" i="1" dirty="0" smtClean="0"/>
              <a:t>589 </a:t>
            </a:r>
            <a:r>
              <a:rPr lang="fr-FR" b="1" i="1" dirty="0" err="1" smtClean="0"/>
              <a:t>families</a:t>
            </a:r>
            <a:r>
              <a:rPr lang="fr-FR" b="1" i="1" dirty="0" smtClean="0"/>
              <a:t> </a:t>
            </a:r>
            <a:r>
              <a:rPr lang="fr-FR" b="1" i="1" dirty="0"/>
              <a:t>(2 classes, 12 </a:t>
            </a:r>
            <a:r>
              <a:rPr lang="fr-FR" b="1" i="1" dirty="0" err="1"/>
              <a:t>subclasses</a:t>
            </a:r>
            <a:r>
              <a:rPr lang="fr-FR" b="1" i="1" dirty="0"/>
              <a:t>, 53 </a:t>
            </a:r>
            <a:r>
              <a:rPr lang="fr-FR" b="1" i="1" dirty="0" err="1"/>
              <a:t>superorders</a:t>
            </a:r>
            <a:r>
              <a:rPr lang="fr-FR" b="1" i="1" dirty="0"/>
              <a:t>, 166 </a:t>
            </a:r>
            <a:r>
              <a:rPr lang="fr-FR" b="1" i="1" dirty="0" err="1"/>
              <a:t>orders</a:t>
            </a:r>
            <a:r>
              <a:rPr lang="fr-FR" b="1" i="1" dirty="0"/>
              <a:t>, </a:t>
            </a:r>
            <a:r>
              <a:rPr lang="fr-FR" b="1" i="1" dirty="0" smtClean="0"/>
              <a:t>533 </a:t>
            </a:r>
            <a:r>
              <a:rPr lang="en-US" b="1" i="1" dirty="0" smtClean="0"/>
              <a:t>families </a:t>
            </a:r>
            <a:r>
              <a:rPr lang="en-US" b="1" i="1" dirty="0"/>
              <a:t>in 1987 classification); estimated genera</a:t>
            </a:r>
            <a:r>
              <a:rPr lang="en-US" i="1" dirty="0"/>
              <a:t>-</a:t>
            </a:r>
            <a:r>
              <a:rPr lang="en-US" b="1" i="1" dirty="0"/>
              <a:t>13,000, </a:t>
            </a:r>
            <a:r>
              <a:rPr lang="en-US" b="1" i="1" dirty="0" smtClean="0"/>
              <a:t>species</a:t>
            </a:r>
            <a:r>
              <a:rPr lang="en-US" i="1" dirty="0" smtClean="0"/>
              <a:t>-</a:t>
            </a:r>
            <a:r>
              <a:rPr lang="en-US" b="1" i="1" dirty="0" smtClean="0"/>
              <a:t>2,50,000</a:t>
            </a:r>
            <a:endParaRPr lang="en-US" dirty="0"/>
          </a:p>
        </p:txBody>
      </p:sp>
    </p:spTree>
    <p:extLst>
      <p:ext uri="{BB962C8B-B14F-4D97-AF65-F5344CB8AC3E}">
        <p14:creationId xmlns:p14="http://schemas.microsoft.com/office/powerpoint/2010/main" val="35531897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82599"/>
            <a:ext cx="10363200" cy="1727199"/>
          </a:xfrm>
        </p:spPr>
        <p:txBody>
          <a:bodyPr>
            <a:normAutofit/>
          </a:bodyPr>
          <a:lstStyle/>
          <a:p>
            <a:r>
              <a:rPr lang="en-US" sz="2600" dirty="0"/>
              <a:t>Class 1. </a:t>
            </a:r>
            <a:r>
              <a:rPr lang="en-US" sz="2600" dirty="0" err="1"/>
              <a:t>Magnoliopsida</a:t>
            </a:r>
            <a:r>
              <a:rPr lang="en-US" sz="2600" dirty="0"/>
              <a:t> (</a:t>
            </a:r>
            <a:r>
              <a:rPr lang="en-US" sz="2600" dirty="0" err="1"/>
              <a:t>Dicotyledons</a:t>
            </a:r>
            <a:r>
              <a:rPr lang="en-US" sz="2600" dirty="0"/>
              <a:t>)- 11 subclasses, 55 </a:t>
            </a:r>
            <a:r>
              <a:rPr lang="en-US" sz="2600" dirty="0" err="1"/>
              <a:t>superorders</a:t>
            </a:r>
            <a:r>
              <a:rPr lang="en-US" sz="2600" dirty="0"/>
              <a:t>, 175 orders, 458 families (8 subclasses, 37 </a:t>
            </a:r>
            <a:r>
              <a:rPr lang="en-US" sz="2600" dirty="0" err="1"/>
              <a:t>superorders</a:t>
            </a:r>
            <a:r>
              <a:rPr lang="en-US" sz="2600" dirty="0"/>
              <a:t>, 128 orders, 429 families in 1987 classification); estimated genera- 10,000, species- </a:t>
            </a:r>
            <a:r>
              <a:rPr lang="en-US" sz="2600" dirty="0" smtClean="0"/>
              <a:t>1,90,000</a:t>
            </a:r>
            <a:endParaRPr lang="en-US" sz="2600" dirty="0"/>
          </a:p>
        </p:txBody>
      </p:sp>
      <p:sp>
        <p:nvSpPr>
          <p:cNvPr id="3" name="Content Placeholder 2"/>
          <p:cNvSpPr>
            <a:spLocks noGrp="1"/>
          </p:cNvSpPr>
          <p:nvPr>
            <p:ph idx="1"/>
          </p:nvPr>
        </p:nvSpPr>
        <p:spPr>
          <a:xfrm>
            <a:off x="914401" y="2209799"/>
            <a:ext cx="10363200" cy="4064001"/>
          </a:xfrm>
        </p:spPr>
        <p:txBody>
          <a:bodyPr numCol="2">
            <a:normAutofit/>
          </a:bodyPr>
          <a:lstStyle/>
          <a:p>
            <a:pPr marL="0" indent="0">
              <a:buNone/>
            </a:pPr>
            <a:r>
              <a:rPr lang="en-US" dirty="0" smtClean="0"/>
              <a:t>Subclass </a:t>
            </a:r>
          </a:p>
          <a:p>
            <a:pPr marL="0" indent="0">
              <a:buNone/>
            </a:pPr>
            <a:r>
              <a:rPr lang="en-US" dirty="0" smtClean="0"/>
              <a:t>1</a:t>
            </a:r>
            <a:r>
              <a:rPr lang="en-US" dirty="0"/>
              <a:t>. </a:t>
            </a:r>
            <a:r>
              <a:rPr lang="en-US" dirty="0" err="1"/>
              <a:t>Magnoliidae</a:t>
            </a:r>
            <a:endParaRPr lang="en-US" dirty="0"/>
          </a:p>
          <a:p>
            <a:pPr marL="0" indent="0">
              <a:buNone/>
            </a:pPr>
            <a:r>
              <a:rPr lang="en-US" dirty="0"/>
              <a:t>2. </a:t>
            </a:r>
            <a:r>
              <a:rPr lang="en-US" dirty="0" err="1"/>
              <a:t>Nymphaeidae</a:t>
            </a:r>
            <a:r>
              <a:rPr lang="en-US" dirty="0"/>
              <a:t>*</a:t>
            </a:r>
          </a:p>
          <a:p>
            <a:pPr marL="0" indent="0">
              <a:buNone/>
            </a:pPr>
            <a:r>
              <a:rPr lang="en-US" dirty="0"/>
              <a:t>3. </a:t>
            </a:r>
            <a:r>
              <a:rPr lang="en-US" dirty="0" err="1"/>
              <a:t>Nelumbonidae</a:t>
            </a:r>
            <a:r>
              <a:rPr lang="en-US" dirty="0"/>
              <a:t>*</a:t>
            </a:r>
          </a:p>
          <a:p>
            <a:pPr marL="0" indent="0">
              <a:buNone/>
            </a:pPr>
            <a:r>
              <a:rPr lang="en-US" dirty="0"/>
              <a:t>4. </a:t>
            </a:r>
            <a:r>
              <a:rPr lang="en-US" dirty="0" err="1"/>
              <a:t>Ranunculidae</a:t>
            </a:r>
            <a:endParaRPr lang="en-US" dirty="0"/>
          </a:p>
          <a:p>
            <a:pPr marL="0" indent="0">
              <a:buNone/>
            </a:pPr>
            <a:r>
              <a:rPr lang="en-US" dirty="0" smtClean="0"/>
              <a:t>5</a:t>
            </a:r>
            <a:r>
              <a:rPr lang="en-US" dirty="0"/>
              <a:t>. </a:t>
            </a:r>
            <a:r>
              <a:rPr lang="en-US" dirty="0" err="1" smtClean="0"/>
              <a:t>Caryophyllidae</a:t>
            </a:r>
            <a:endParaRPr lang="en-US" dirty="0" smtClean="0"/>
          </a:p>
          <a:p>
            <a:pPr marL="0" indent="0">
              <a:buNone/>
            </a:pPr>
            <a:endParaRPr lang="en-US" dirty="0" smtClean="0"/>
          </a:p>
          <a:p>
            <a:pPr marL="0" indent="0">
              <a:buNone/>
            </a:pPr>
            <a:r>
              <a:rPr lang="en-US" dirty="0" smtClean="0"/>
              <a:t>6</a:t>
            </a:r>
            <a:r>
              <a:rPr lang="en-US" dirty="0"/>
              <a:t>. </a:t>
            </a:r>
            <a:r>
              <a:rPr lang="en-US" dirty="0" err="1" smtClean="0"/>
              <a:t>Hamamelididae</a:t>
            </a:r>
            <a:r>
              <a:rPr lang="en-US" dirty="0"/>
              <a:t> 7. </a:t>
            </a:r>
            <a:r>
              <a:rPr lang="en-US" dirty="0" err="1"/>
              <a:t>Dilleniidae</a:t>
            </a:r>
            <a:endParaRPr lang="en-US" dirty="0"/>
          </a:p>
          <a:p>
            <a:pPr marL="0" indent="0">
              <a:buNone/>
            </a:pPr>
            <a:r>
              <a:rPr lang="en-US" dirty="0"/>
              <a:t>8. </a:t>
            </a:r>
            <a:r>
              <a:rPr lang="en-US" dirty="0" err="1"/>
              <a:t>Rosidae</a:t>
            </a:r>
            <a:endParaRPr lang="en-US" dirty="0"/>
          </a:p>
          <a:p>
            <a:pPr marL="0" indent="0">
              <a:buNone/>
            </a:pPr>
            <a:r>
              <a:rPr lang="en-US" dirty="0"/>
              <a:t>9. </a:t>
            </a:r>
            <a:r>
              <a:rPr lang="en-US" dirty="0" err="1"/>
              <a:t>Cornidae</a:t>
            </a:r>
            <a:r>
              <a:rPr lang="en-US" dirty="0"/>
              <a:t>*</a:t>
            </a:r>
          </a:p>
          <a:p>
            <a:pPr marL="0" indent="0">
              <a:buNone/>
            </a:pPr>
            <a:r>
              <a:rPr lang="en-US" dirty="0"/>
              <a:t>10. </a:t>
            </a:r>
            <a:r>
              <a:rPr lang="en-US" dirty="0" err="1"/>
              <a:t>Asteridae</a:t>
            </a:r>
            <a:endParaRPr lang="en-US" dirty="0"/>
          </a:p>
          <a:p>
            <a:pPr marL="0" indent="0">
              <a:buNone/>
            </a:pPr>
            <a:r>
              <a:rPr lang="en-US" dirty="0"/>
              <a:t>11. </a:t>
            </a:r>
            <a:r>
              <a:rPr lang="en-US" dirty="0" err="1"/>
              <a:t>Lamiidae</a:t>
            </a:r>
            <a:endParaRPr lang="en-US" dirty="0"/>
          </a:p>
        </p:txBody>
      </p:sp>
    </p:spTree>
    <p:extLst>
      <p:ext uri="{BB962C8B-B14F-4D97-AF65-F5344CB8AC3E}">
        <p14:creationId xmlns:p14="http://schemas.microsoft.com/office/powerpoint/2010/main" val="460989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04800"/>
            <a:ext cx="10363200" cy="1676400"/>
          </a:xfrm>
        </p:spPr>
        <p:txBody>
          <a:bodyPr>
            <a:noAutofit/>
          </a:bodyPr>
          <a:lstStyle/>
          <a:p>
            <a:r>
              <a:rPr lang="en-US" sz="2600" dirty="0"/>
              <a:t>Class 2. </a:t>
            </a:r>
            <a:r>
              <a:rPr lang="en-US" sz="2600" dirty="0" err="1"/>
              <a:t>Liliopsida</a:t>
            </a:r>
            <a:r>
              <a:rPr lang="en-US" sz="2600" dirty="0"/>
              <a:t> (Monocotyledons)-6 subclasses, 16 </a:t>
            </a:r>
            <a:r>
              <a:rPr lang="en-US" sz="2600" dirty="0" err="1"/>
              <a:t>superorders</a:t>
            </a:r>
            <a:r>
              <a:rPr lang="en-US" sz="2600" dirty="0"/>
              <a:t>, 57 orders and 131</a:t>
            </a:r>
            <a:br>
              <a:rPr lang="en-US" sz="2600" dirty="0"/>
            </a:br>
            <a:r>
              <a:rPr lang="en-US" sz="2600" dirty="0"/>
              <a:t>families (4 subclasses, 16 </a:t>
            </a:r>
            <a:r>
              <a:rPr lang="en-US" sz="2600" dirty="0" err="1"/>
              <a:t>superorders</a:t>
            </a:r>
            <a:r>
              <a:rPr lang="en-US" sz="2600" dirty="0"/>
              <a:t>, 38 orders, 104 families in 1987</a:t>
            </a:r>
            <a:br>
              <a:rPr lang="en-US" sz="2600" dirty="0"/>
            </a:br>
            <a:r>
              <a:rPr lang="en-US" sz="2600" dirty="0"/>
              <a:t>classification); estimated genera-3,000, species- 60,000</a:t>
            </a:r>
          </a:p>
        </p:txBody>
      </p:sp>
      <p:sp>
        <p:nvSpPr>
          <p:cNvPr id="3" name="Content Placeholder 2"/>
          <p:cNvSpPr>
            <a:spLocks noGrp="1"/>
          </p:cNvSpPr>
          <p:nvPr>
            <p:ph idx="1"/>
          </p:nvPr>
        </p:nvSpPr>
        <p:spPr>
          <a:xfrm>
            <a:off x="914401" y="2057399"/>
            <a:ext cx="10363200" cy="4216401"/>
          </a:xfrm>
        </p:spPr>
        <p:txBody>
          <a:bodyPr/>
          <a:lstStyle/>
          <a:p>
            <a:pPr marL="0" indent="0">
              <a:buNone/>
            </a:pPr>
            <a:r>
              <a:rPr lang="en-US" dirty="0" smtClean="0"/>
              <a:t>Subclass</a:t>
            </a:r>
          </a:p>
          <a:p>
            <a:pPr marL="0" indent="0">
              <a:buNone/>
            </a:pPr>
            <a:r>
              <a:rPr lang="en-US" dirty="0" smtClean="0"/>
              <a:t> </a:t>
            </a:r>
            <a:r>
              <a:rPr lang="en-US" dirty="0"/>
              <a:t>1. </a:t>
            </a:r>
            <a:r>
              <a:rPr lang="en-US" dirty="0" err="1"/>
              <a:t>Liliidae</a:t>
            </a:r>
            <a:endParaRPr lang="en-US" dirty="0"/>
          </a:p>
          <a:p>
            <a:pPr marL="0" indent="0">
              <a:buNone/>
            </a:pPr>
            <a:r>
              <a:rPr lang="en-US" dirty="0"/>
              <a:t>2. </a:t>
            </a:r>
            <a:r>
              <a:rPr lang="en-US" dirty="0" err="1"/>
              <a:t>Commelinidae</a:t>
            </a:r>
            <a:r>
              <a:rPr lang="en-US" dirty="0"/>
              <a:t>*</a:t>
            </a:r>
          </a:p>
          <a:p>
            <a:pPr marL="0" indent="0">
              <a:buNone/>
            </a:pPr>
            <a:r>
              <a:rPr lang="en-US" dirty="0"/>
              <a:t>3. </a:t>
            </a:r>
            <a:r>
              <a:rPr lang="en-US" dirty="0" err="1" smtClean="0"/>
              <a:t>Arecidae</a:t>
            </a:r>
            <a:endParaRPr lang="en-US" dirty="0"/>
          </a:p>
          <a:p>
            <a:pPr marL="0" indent="0">
              <a:buNone/>
            </a:pPr>
            <a:r>
              <a:rPr lang="en-US" dirty="0" smtClean="0"/>
              <a:t>4</a:t>
            </a:r>
            <a:r>
              <a:rPr lang="en-US" dirty="0"/>
              <a:t>. </a:t>
            </a:r>
            <a:r>
              <a:rPr lang="en-US" dirty="0" err="1"/>
              <a:t>Alismatidae</a:t>
            </a:r>
            <a:endParaRPr lang="en-US" dirty="0"/>
          </a:p>
          <a:p>
            <a:pPr marL="0" indent="0">
              <a:buNone/>
            </a:pPr>
            <a:r>
              <a:rPr lang="en-US" dirty="0"/>
              <a:t>5. </a:t>
            </a:r>
            <a:r>
              <a:rPr lang="en-US" dirty="0" err="1"/>
              <a:t>Triurididae</a:t>
            </a:r>
            <a:endParaRPr lang="en-US" dirty="0"/>
          </a:p>
          <a:p>
            <a:pPr marL="0" indent="0">
              <a:buNone/>
            </a:pPr>
            <a:r>
              <a:rPr lang="en-US" dirty="0"/>
              <a:t>6. </a:t>
            </a:r>
            <a:r>
              <a:rPr lang="en-US" dirty="0" err="1"/>
              <a:t>Aridae</a:t>
            </a:r>
            <a:r>
              <a:rPr lang="en-US" dirty="0"/>
              <a:t>*</a:t>
            </a:r>
            <a:endParaRPr lang="en-US" dirty="0"/>
          </a:p>
        </p:txBody>
      </p:sp>
    </p:spTree>
    <p:extLst>
      <p:ext uri="{BB962C8B-B14F-4D97-AF65-F5344CB8AC3E}">
        <p14:creationId xmlns:p14="http://schemas.microsoft.com/office/powerpoint/2010/main" val="12901331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5909" t="24225" r="30303" b="7055"/>
          <a:stretch/>
        </p:blipFill>
        <p:spPr>
          <a:xfrm>
            <a:off x="0" y="0"/>
            <a:ext cx="12192000" cy="6858000"/>
          </a:xfrm>
          <a:prstGeom prst="rect">
            <a:avLst/>
          </a:prstGeom>
        </p:spPr>
      </p:pic>
    </p:spTree>
    <p:extLst>
      <p:ext uri="{BB962C8B-B14F-4D97-AF65-F5344CB8AC3E}">
        <p14:creationId xmlns:p14="http://schemas.microsoft.com/office/powerpoint/2010/main" val="20582479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Merits</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latest classification of </a:t>
            </a:r>
            <a:r>
              <a:rPr lang="en-US" dirty="0" err="1"/>
              <a:t>Takhtajan</a:t>
            </a:r>
            <a:r>
              <a:rPr lang="en-US" dirty="0"/>
              <a:t> (</a:t>
            </a:r>
            <a:r>
              <a:rPr lang="en-US" dirty="0" smtClean="0"/>
              <a:t>1997) shows </a:t>
            </a:r>
            <a:r>
              <a:rPr lang="en-US" dirty="0"/>
              <a:t>several improvements in light of </a:t>
            </a:r>
            <a:r>
              <a:rPr lang="en-US" dirty="0" smtClean="0"/>
              <a:t>recent information </a:t>
            </a:r>
            <a:r>
              <a:rPr lang="en-US" dirty="0"/>
              <a:t>on phylogeny and </a:t>
            </a:r>
            <a:r>
              <a:rPr lang="en-US" dirty="0" err="1" smtClean="0"/>
              <a:t>phenetics</a:t>
            </a:r>
            <a:r>
              <a:rPr lang="en-US" dirty="0" smtClean="0"/>
              <a:t>. Many </a:t>
            </a:r>
            <a:r>
              <a:rPr lang="en-US" dirty="0"/>
              <a:t>merits achieved in the earlier </a:t>
            </a:r>
            <a:r>
              <a:rPr lang="en-US" dirty="0" smtClean="0"/>
              <a:t>versions have </a:t>
            </a:r>
            <a:r>
              <a:rPr lang="en-US" dirty="0"/>
              <a:t>also been retained in the </a:t>
            </a:r>
            <a:r>
              <a:rPr lang="en-US" dirty="0" smtClean="0"/>
              <a:t>latest revision</a:t>
            </a:r>
            <a:r>
              <a:rPr lang="en-US" dirty="0"/>
              <a:t>. The major achievements of </a:t>
            </a:r>
            <a:r>
              <a:rPr lang="en-US" dirty="0" smtClean="0"/>
              <a:t>this system </a:t>
            </a:r>
            <a:r>
              <a:rPr lang="en-US" dirty="0"/>
              <a:t>include</a:t>
            </a:r>
            <a:r>
              <a:rPr lang="en-US" dirty="0" smtClean="0"/>
              <a:t>:</a:t>
            </a:r>
          </a:p>
          <a:p>
            <a:pPr marL="514350" indent="-514350">
              <a:buAutoNum type="arabicPeriod"/>
            </a:pPr>
            <a:r>
              <a:rPr lang="en-US" dirty="0" smtClean="0"/>
              <a:t>A </a:t>
            </a:r>
            <a:r>
              <a:rPr lang="en-US" dirty="0"/>
              <a:t>general agreement with the </a:t>
            </a:r>
            <a:r>
              <a:rPr lang="en-US" dirty="0" smtClean="0"/>
              <a:t>major contemporary </a:t>
            </a:r>
            <a:r>
              <a:rPr lang="en-US" dirty="0"/>
              <a:t>systems of </a:t>
            </a:r>
            <a:r>
              <a:rPr lang="en-US" dirty="0" err="1" smtClean="0"/>
              <a:t>Cronquist</a:t>
            </a:r>
            <a:r>
              <a:rPr lang="en-US" dirty="0" smtClean="0"/>
              <a:t>, Dahlgren </a:t>
            </a:r>
            <a:r>
              <a:rPr lang="en-US" dirty="0"/>
              <a:t>and Thorne (earlier version up to 1992) and incorporation of phylogenetic as well as </a:t>
            </a:r>
            <a:r>
              <a:rPr lang="en-US" dirty="0" err="1"/>
              <a:t>phenetic</a:t>
            </a:r>
            <a:r>
              <a:rPr lang="en-US" dirty="0"/>
              <a:t> information for the delimitation of orders an families. </a:t>
            </a:r>
            <a:endParaRPr lang="en-US" dirty="0" smtClean="0"/>
          </a:p>
          <a:p>
            <a:pPr marL="0" indent="0">
              <a:buNone/>
            </a:pPr>
            <a:r>
              <a:rPr lang="en-US" dirty="0" err="1" smtClean="0"/>
              <a:t>Thegenus</a:t>
            </a:r>
            <a:r>
              <a:rPr lang="en-US" dirty="0" smtClean="0"/>
              <a:t> </a:t>
            </a:r>
            <a:r>
              <a:rPr lang="en-US" dirty="0" err="1"/>
              <a:t>Nelumbo</a:t>
            </a:r>
            <a:r>
              <a:rPr lang="en-US" dirty="0"/>
              <a:t> </a:t>
            </a:r>
            <a:r>
              <a:rPr lang="en-US" dirty="0" smtClean="0"/>
              <a:t>was earlier </a:t>
            </a:r>
            <a:r>
              <a:rPr lang="en-US" dirty="0"/>
              <a:t>placed in the family </a:t>
            </a:r>
            <a:r>
              <a:rPr lang="en-US" dirty="0" err="1" smtClean="0"/>
              <a:t>Nymphaeacea</a:t>
            </a:r>
            <a:r>
              <a:rPr lang="en-US" dirty="0" smtClean="0"/>
              <a:t> under </a:t>
            </a:r>
            <a:r>
              <a:rPr lang="en-US" dirty="0" err="1"/>
              <a:t>Nymphaeales</a:t>
            </a:r>
            <a:r>
              <a:rPr lang="en-US" dirty="0"/>
              <a:t>.</a:t>
            </a:r>
          </a:p>
        </p:txBody>
      </p:sp>
    </p:spTree>
    <p:extLst>
      <p:ext uri="{BB962C8B-B14F-4D97-AF65-F5344CB8AC3E}">
        <p14:creationId xmlns:p14="http://schemas.microsoft.com/office/powerpoint/2010/main" val="3625760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Linnaeus system of classification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3861281"/>
              </p:ext>
            </p:extLst>
          </p:nvPr>
        </p:nvGraphicFramePr>
        <p:xfrm>
          <a:off x="914639" y="1802977"/>
          <a:ext cx="10362724" cy="4827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607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Takhtajan</a:t>
            </a:r>
            <a:r>
              <a:rPr lang="en-US" dirty="0"/>
              <a:t> </a:t>
            </a:r>
            <a:r>
              <a:rPr lang="en-US" dirty="0" smtClean="0"/>
              <a:t>separated </a:t>
            </a:r>
            <a:r>
              <a:rPr lang="en-US" dirty="0"/>
              <a:t>it to </a:t>
            </a:r>
            <a:r>
              <a:rPr lang="en-US" b="1" dirty="0" err="1"/>
              <a:t>Nelumbonaceae</a:t>
            </a:r>
            <a:r>
              <a:rPr lang="en-US" b="1" dirty="0"/>
              <a:t> </a:t>
            </a:r>
            <a:r>
              <a:rPr lang="en-US" dirty="0" smtClean="0"/>
              <a:t>under the </a:t>
            </a:r>
            <a:r>
              <a:rPr lang="en-US" dirty="0"/>
              <a:t>order </a:t>
            </a:r>
            <a:r>
              <a:rPr lang="en-US" b="1" dirty="0" err="1"/>
              <a:t>Nelumbonales</a:t>
            </a:r>
            <a:r>
              <a:rPr lang="en-US" b="1" dirty="0"/>
              <a:t> </a:t>
            </a:r>
            <a:r>
              <a:rPr lang="en-US" dirty="0"/>
              <a:t>on the </a:t>
            </a:r>
            <a:r>
              <a:rPr lang="en-US" dirty="0" smtClean="0"/>
              <a:t>basis of </a:t>
            </a:r>
            <a:r>
              <a:rPr lang="en-US" dirty="0"/>
              <a:t>the occurrence of </a:t>
            </a:r>
            <a:r>
              <a:rPr lang="en-US" dirty="0" err="1"/>
              <a:t>tricolpate</a:t>
            </a:r>
            <a:r>
              <a:rPr lang="en-US" dirty="0"/>
              <a:t> </a:t>
            </a:r>
            <a:r>
              <a:rPr lang="en-US" dirty="0" smtClean="0"/>
              <a:t>pollen grains</a:t>
            </a:r>
            <a:r>
              <a:rPr lang="en-US" dirty="0"/>
              <a:t>, embryo structure, absence </a:t>
            </a:r>
            <a:r>
              <a:rPr lang="en-US" dirty="0" smtClean="0"/>
              <a:t>of </a:t>
            </a:r>
            <a:r>
              <a:rPr lang="en-US" dirty="0" err="1" smtClean="0"/>
              <a:t>laticifers</a:t>
            </a:r>
            <a:r>
              <a:rPr lang="en-US" dirty="0" smtClean="0"/>
              <a:t> </a:t>
            </a:r>
            <a:r>
              <a:rPr lang="en-US" dirty="0"/>
              <a:t>and chromosome </a:t>
            </a:r>
            <a:r>
              <a:rPr lang="en-US" dirty="0" smtClean="0"/>
              <a:t>morphology </a:t>
            </a:r>
          </a:p>
          <a:p>
            <a:r>
              <a:rPr lang="en-US" dirty="0" smtClean="0"/>
              <a:t>He </a:t>
            </a:r>
            <a:r>
              <a:rPr lang="en-US" dirty="0"/>
              <a:t>finally separated it to a </a:t>
            </a:r>
            <a:r>
              <a:rPr lang="en-US" dirty="0" smtClean="0"/>
              <a:t>separate superorder </a:t>
            </a:r>
            <a:r>
              <a:rPr lang="en-US" b="1" dirty="0" err="1"/>
              <a:t>Nelumbonanae</a:t>
            </a:r>
            <a:r>
              <a:rPr lang="en-US" b="1" dirty="0"/>
              <a:t> </a:t>
            </a:r>
            <a:r>
              <a:rPr lang="en-US" dirty="0"/>
              <a:t>under </a:t>
            </a:r>
            <a:r>
              <a:rPr lang="en-US" dirty="0" smtClean="0"/>
              <a:t>the distinct </a:t>
            </a:r>
            <a:r>
              <a:rPr lang="en-US" dirty="0"/>
              <a:t>subclass </a:t>
            </a:r>
            <a:r>
              <a:rPr lang="en-US" b="1" dirty="0" err="1" smtClean="0"/>
              <a:t>Nelumbonidae</a:t>
            </a:r>
            <a:endParaRPr lang="en-US" b="1" dirty="0" smtClean="0"/>
          </a:p>
          <a:p>
            <a:pPr marL="0" indent="0">
              <a:buNone/>
            </a:pPr>
            <a:r>
              <a:rPr lang="en-US" dirty="0"/>
              <a:t>2. The system is more </a:t>
            </a:r>
            <a:r>
              <a:rPr lang="en-US" b="1" dirty="0"/>
              <a:t>phylogenetic </a:t>
            </a:r>
            <a:r>
              <a:rPr lang="en-US" dirty="0" smtClean="0"/>
              <a:t>than that </a:t>
            </a:r>
            <a:r>
              <a:rPr lang="en-US" dirty="0"/>
              <a:t>of Hutchinson and other </a:t>
            </a:r>
            <a:r>
              <a:rPr lang="en-US" dirty="0" smtClean="0"/>
              <a:t>earlier authors </a:t>
            </a:r>
            <a:r>
              <a:rPr lang="en-US" dirty="0"/>
              <a:t>and is based on now </a:t>
            </a:r>
            <a:r>
              <a:rPr lang="en-US" dirty="0" smtClean="0"/>
              <a:t>widely accepted </a:t>
            </a:r>
            <a:r>
              <a:rPr lang="en-US" dirty="0"/>
              <a:t>phylogenetic </a:t>
            </a:r>
            <a:r>
              <a:rPr lang="en-US" dirty="0" smtClean="0"/>
              <a:t>principles</a:t>
            </a:r>
            <a:endParaRPr lang="en-US" dirty="0"/>
          </a:p>
        </p:txBody>
      </p:sp>
    </p:spTree>
    <p:extLst>
      <p:ext uri="{BB962C8B-B14F-4D97-AF65-F5344CB8AC3E}">
        <p14:creationId xmlns:p14="http://schemas.microsoft.com/office/powerpoint/2010/main" val="35112397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3. The derivation of </a:t>
            </a:r>
            <a:r>
              <a:rPr lang="en-US" b="1" dirty="0" smtClean="0"/>
              <a:t>Monocotyledons </a:t>
            </a:r>
            <a:r>
              <a:rPr lang="en-US" dirty="0" smtClean="0"/>
              <a:t>from the </a:t>
            </a:r>
            <a:r>
              <a:rPr lang="en-US" dirty="0"/>
              <a:t>terrestrial hypothetical </a:t>
            </a:r>
            <a:r>
              <a:rPr lang="en-US" dirty="0" smtClean="0"/>
              <a:t>extinct group </a:t>
            </a:r>
            <a:r>
              <a:rPr lang="en-US" dirty="0"/>
              <a:t>of </a:t>
            </a:r>
            <a:r>
              <a:rPr lang="en-US" dirty="0" err="1"/>
              <a:t>Magnoliidae</a:t>
            </a:r>
            <a:r>
              <a:rPr lang="en-US" dirty="0"/>
              <a:t> (often </a:t>
            </a:r>
            <a:r>
              <a:rPr lang="en-US" dirty="0" smtClean="0"/>
              <a:t>called </a:t>
            </a:r>
            <a:r>
              <a:rPr lang="en-US" dirty="0" err="1" smtClean="0"/>
              <a:t>proangiosperms</a:t>
            </a:r>
            <a:r>
              <a:rPr lang="en-US" dirty="0"/>
              <a:t>), is largely </a:t>
            </a:r>
            <a:r>
              <a:rPr lang="en-US" dirty="0" err="1" smtClean="0"/>
              <a:t>favoured</a:t>
            </a:r>
            <a:r>
              <a:rPr lang="en-US" dirty="0" smtClean="0"/>
              <a:t>, as </a:t>
            </a:r>
            <a:r>
              <a:rPr lang="en-US" dirty="0"/>
              <a:t>also the view that </a:t>
            </a:r>
            <a:r>
              <a:rPr lang="en-US" b="1" dirty="0" err="1"/>
              <a:t>Alismatales</a:t>
            </a:r>
            <a:r>
              <a:rPr lang="en-US" b="1" dirty="0"/>
              <a:t> </a:t>
            </a:r>
            <a:r>
              <a:rPr lang="en-US" dirty="0" smtClean="0"/>
              <a:t>and </a:t>
            </a:r>
            <a:r>
              <a:rPr lang="en-US" b="1" dirty="0" err="1" smtClean="0"/>
              <a:t>Nymphaeales</a:t>
            </a:r>
            <a:r>
              <a:rPr lang="en-US" b="1" dirty="0" smtClean="0"/>
              <a:t> </a:t>
            </a:r>
            <a:r>
              <a:rPr lang="en-US" dirty="0"/>
              <a:t>represent ancient </a:t>
            </a:r>
            <a:r>
              <a:rPr lang="en-US" dirty="0" smtClean="0"/>
              <a:t>side branches </a:t>
            </a:r>
            <a:r>
              <a:rPr lang="en-US" dirty="0"/>
              <a:t>and have a common </a:t>
            </a:r>
            <a:r>
              <a:rPr lang="en-US" dirty="0" smtClean="0"/>
              <a:t>origin</a:t>
            </a:r>
          </a:p>
          <a:p>
            <a:pPr marL="0" indent="0">
              <a:buNone/>
            </a:pPr>
            <a:r>
              <a:rPr lang="en-US" dirty="0"/>
              <a:t>4. Abolition of artificial group </a:t>
            </a:r>
            <a:r>
              <a:rPr lang="en-US" dirty="0" smtClean="0"/>
              <a:t>names </a:t>
            </a:r>
            <a:r>
              <a:rPr lang="en-US" dirty="0" err="1" smtClean="0"/>
              <a:t>Polypetalae</a:t>
            </a:r>
            <a:r>
              <a:rPr lang="en-US" dirty="0"/>
              <a:t>, </a:t>
            </a:r>
            <a:r>
              <a:rPr lang="en-US" dirty="0" err="1"/>
              <a:t>Gamopetalae</a:t>
            </a:r>
            <a:r>
              <a:rPr lang="en-US" dirty="0"/>
              <a:t>, </a:t>
            </a:r>
            <a:r>
              <a:rPr lang="en-US" dirty="0" err="1" smtClean="0"/>
              <a:t>Lignosae</a:t>
            </a:r>
            <a:r>
              <a:rPr lang="en-US" dirty="0" smtClean="0"/>
              <a:t>, </a:t>
            </a:r>
            <a:r>
              <a:rPr lang="en-US" dirty="0" err="1" smtClean="0"/>
              <a:t>Herbaceae</a:t>
            </a:r>
            <a:r>
              <a:rPr lang="en-US" dirty="0" smtClean="0"/>
              <a:t> </a:t>
            </a:r>
            <a:r>
              <a:rPr lang="en-US" dirty="0"/>
              <a:t>etc. has resulted in </a:t>
            </a:r>
            <a:r>
              <a:rPr lang="en-US" dirty="0" smtClean="0"/>
              <a:t>more natural </a:t>
            </a:r>
            <a:r>
              <a:rPr lang="en-US" dirty="0"/>
              <a:t>grouping of </a:t>
            </a:r>
            <a:r>
              <a:rPr lang="en-US" dirty="0" smtClean="0"/>
              <a:t>taxa</a:t>
            </a:r>
          </a:p>
          <a:p>
            <a:pPr marL="0" indent="0">
              <a:buNone/>
            </a:pPr>
            <a:r>
              <a:rPr lang="en-US" dirty="0"/>
              <a:t>5. Nomenclature is in accordance with </a:t>
            </a:r>
            <a:r>
              <a:rPr lang="en-US" dirty="0" smtClean="0"/>
              <a:t>the International </a:t>
            </a:r>
            <a:r>
              <a:rPr lang="en-US" dirty="0"/>
              <a:t>Code of Botanical </a:t>
            </a:r>
            <a:r>
              <a:rPr lang="en-US" dirty="0" smtClean="0"/>
              <a:t>Nomenclature, even </a:t>
            </a:r>
            <a:r>
              <a:rPr lang="en-US" dirty="0"/>
              <a:t>up to the level of division</a:t>
            </a:r>
            <a:endParaRPr lang="en-US" dirty="0"/>
          </a:p>
        </p:txBody>
      </p:sp>
    </p:spTree>
    <p:extLst>
      <p:ext uri="{BB962C8B-B14F-4D97-AF65-F5344CB8AC3E}">
        <p14:creationId xmlns:p14="http://schemas.microsoft.com/office/powerpoint/2010/main" val="39100076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6. Clifford (1977) from numerical </a:t>
            </a:r>
            <a:r>
              <a:rPr lang="en-US" dirty="0" smtClean="0"/>
              <a:t>studies has </a:t>
            </a:r>
            <a:r>
              <a:rPr lang="en-US" dirty="0"/>
              <a:t>largely supported the division </a:t>
            </a:r>
            <a:r>
              <a:rPr lang="en-US" dirty="0" smtClean="0"/>
              <a:t>of </a:t>
            </a:r>
            <a:r>
              <a:rPr lang="en-US" b="1" dirty="0" smtClean="0"/>
              <a:t>Monocotyledons </a:t>
            </a:r>
            <a:r>
              <a:rPr lang="en-US" dirty="0"/>
              <a:t>into </a:t>
            </a:r>
            <a:r>
              <a:rPr lang="en-US" dirty="0" smtClean="0"/>
              <a:t>subclasses</a:t>
            </a:r>
          </a:p>
          <a:p>
            <a:pPr marL="0" indent="0">
              <a:buNone/>
            </a:pPr>
            <a:r>
              <a:rPr lang="en-US" dirty="0" smtClean="0"/>
              <a:t>7</a:t>
            </a:r>
            <a:r>
              <a:rPr lang="en-US" dirty="0"/>
              <a:t>. The placement of </a:t>
            </a:r>
            <a:r>
              <a:rPr lang="en-US" dirty="0" err="1"/>
              <a:t>Magnoliidae</a:t>
            </a:r>
            <a:r>
              <a:rPr lang="en-US" dirty="0"/>
              <a:t> as </a:t>
            </a:r>
            <a:r>
              <a:rPr lang="en-US" dirty="0" smtClean="0"/>
              <a:t>the most </a:t>
            </a:r>
            <a:r>
              <a:rPr lang="en-US" dirty="0"/>
              <a:t>primitive group of </a:t>
            </a:r>
            <a:r>
              <a:rPr lang="en-US" dirty="0" smtClean="0"/>
              <a:t>angiosperms, </a:t>
            </a:r>
            <a:r>
              <a:rPr lang="en-US" dirty="0" err="1" smtClean="0"/>
              <a:t>Dicotyledons</a:t>
            </a:r>
            <a:r>
              <a:rPr lang="en-US" dirty="0" smtClean="0"/>
              <a:t> </a:t>
            </a:r>
            <a:r>
              <a:rPr lang="en-US" dirty="0"/>
              <a:t>before </a:t>
            </a:r>
            <a:r>
              <a:rPr lang="en-US" dirty="0" smtClean="0"/>
              <a:t>Monocotyledons, </a:t>
            </a:r>
            <a:r>
              <a:rPr lang="en-US" b="1" dirty="0" err="1" smtClean="0"/>
              <a:t>Magnoliales</a:t>
            </a:r>
            <a:r>
              <a:rPr lang="en-US" b="1" dirty="0" smtClean="0"/>
              <a:t> </a:t>
            </a:r>
            <a:r>
              <a:rPr lang="en-US" dirty="0"/>
              <a:t>at the beginning of </a:t>
            </a:r>
            <a:r>
              <a:rPr lang="en-US" dirty="0" err="1" smtClean="0"/>
              <a:t>Magnoliopsida</a:t>
            </a:r>
            <a:r>
              <a:rPr lang="en-US" dirty="0" smtClean="0"/>
              <a:t>, finds </a:t>
            </a:r>
            <a:r>
              <a:rPr lang="en-US" dirty="0"/>
              <a:t>general </a:t>
            </a:r>
            <a:r>
              <a:rPr lang="en-US" dirty="0" smtClean="0"/>
              <a:t>agreement with </a:t>
            </a:r>
            <a:r>
              <a:rPr lang="en-US" dirty="0"/>
              <a:t>other authors</a:t>
            </a:r>
            <a:endParaRPr lang="en-US" dirty="0"/>
          </a:p>
        </p:txBody>
      </p:sp>
    </p:spTree>
    <p:extLst>
      <p:ext uri="{BB962C8B-B14F-4D97-AF65-F5344CB8AC3E}">
        <p14:creationId xmlns:p14="http://schemas.microsoft.com/office/powerpoint/2010/main" val="7029857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Demerits</a:t>
            </a:r>
          </a:p>
        </p:txBody>
      </p:sp>
      <p:sp>
        <p:nvSpPr>
          <p:cNvPr id="3" name="Content Placeholder 2"/>
          <p:cNvSpPr>
            <a:spLocks noGrp="1"/>
          </p:cNvSpPr>
          <p:nvPr>
            <p:ph idx="1"/>
          </p:nvPr>
        </p:nvSpPr>
        <p:spPr/>
        <p:txBody>
          <a:bodyPr>
            <a:normAutofit/>
          </a:bodyPr>
          <a:lstStyle/>
          <a:p>
            <a:pPr marL="0" indent="0">
              <a:buNone/>
            </a:pPr>
            <a:r>
              <a:rPr lang="en-US" dirty="0"/>
              <a:t>With the latest revision of his </a:t>
            </a:r>
            <a:r>
              <a:rPr lang="en-US" dirty="0" smtClean="0"/>
              <a:t>classification in </a:t>
            </a:r>
            <a:r>
              <a:rPr lang="en-US" dirty="0"/>
              <a:t>1997, </a:t>
            </a:r>
            <a:r>
              <a:rPr lang="en-US" dirty="0" err="1"/>
              <a:t>Takhtajan</a:t>
            </a:r>
            <a:r>
              <a:rPr lang="en-US" dirty="0"/>
              <a:t> attempted to remove </a:t>
            </a:r>
            <a:r>
              <a:rPr lang="en-US" dirty="0" smtClean="0"/>
              <a:t>deficiencies in </a:t>
            </a:r>
            <a:r>
              <a:rPr lang="en-US" dirty="0"/>
              <a:t>the earlier versions of his </a:t>
            </a:r>
            <a:r>
              <a:rPr lang="en-US" dirty="0" smtClean="0"/>
              <a:t>system. The </a:t>
            </a:r>
            <a:r>
              <a:rPr lang="en-US" dirty="0"/>
              <a:t>critical appraisal of his latest </a:t>
            </a:r>
            <a:r>
              <a:rPr lang="en-US" dirty="0" smtClean="0"/>
              <a:t>version, in </a:t>
            </a:r>
            <a:r>
              <a:rPr lang="en-US" dirty="0"/>
              <a:t>future, may bring out some </a:t>
            </a:r>
            <a:r>
              <a:rPr lang="en-US" dirty="0" smtClean="0"/>
              <a:t>further drawbacks</a:t>
            </a:r>
            <a:r>
              <a:rPr lang="en-US" dirty="0"/>
              <a:t>. The following limitations of </a:t>
            </a:r>
            <a:r>
              <a:rPr lang="en-US" dirty="0" smtClean="0"/>
              <a:t>the system </a:t>
            </a:r>
            <a:r>
              <a:rPr lang="en-US" dirty="0"/>
              <a:t>can be </a:t>
            </a:r>
            <a:r>
              <a:rPr lang="en-US" dirty="0" smtClean="0"/>
              <a:t>recorded:</a:t>
            </a:r>
          </a:p>
          <a:p>
            <a:pPr marL="514350" indent="-514350">
              <a:buAutoNum type="arabicPeriod"/>
            </a:pPr>
            <a:r>
              <a:rPr lang="en-US" dirty="0" smtClean="0"/>
              <a:t>The </a:t>
            </a:r>
            <a:r>
              <a:rPr lang="en-US" dirty="0"/>
              <a:t>system, although very sound </a:t>
            </a:r>
            <a:r>
              <a:rPr lang="en-US" dirty="0" smtClean="0"/>
              <a:t>and highly </a:t>
            </a:r>
            <a:r>
              <a:rPr lang="en-US" dirty="0"/>
              <a:t>phylogenetic, is not helpful </a:t>
            </a:r>
            <a:r>
              <a:rPr lang="en-US" dirty="0" smtClean="0"/>
              <a:t>for identification </a:t>
            </a:r>
            <a:r>
              <a:rPr lang="en-US" dirty="0"/>
              <a:t>and for adoption in </a:t>
            </a:r>
            <a:r>
              <a:rPr lang="en-US" dirty="0" smtClean="0"/>
              <a:t>herbaria, as </a:t>
            </a:r>
            <a:r>
              <a:rPr lang="en-US" dirty="0"/>
              <a:t>it provides classification </a:t>
            </a:r>
            <a:r>
              <a:rPr lang="en-US" dirty="0" smtClean="0"/>
              <a:t>only up </a:t>
            </a:r>
            <a:r>
              <a:rPr lang="en-US" dirty="0"/>
              <a:t>to the family level. </a:t>
            </a:r>
            <a:endParaRPr lang="en-US" dirty="0" smtClean="0"/>
          </a:p>
          <a:p>
            <a:pPr marL="0" indent="0">
              <a:buNone/>
            </a:pPr>
            <a:r>
              <a:rPr lang="en-US" dirty="0" smtClean="0"/>
              <a:t>Also</a:t>
            </a:r>
            <a:r>
              <a:rPr lang="en-US" dirty="0"/>
              <a:t>, keys to </a:t>
            </a:r>
            <a:r>
              <a:rPr lang="en-US" dirty="0" smtClean="0"/>
              <a:t>the identification </a:t>
            </a:r>
            <a:r>
              <a:rPr lang="en-US" dirty="0"/>
              <a:t>of taxa are not provided</a:t>
            </a:r>
            <a:endParaRPr lang="en-US" dirty="0"/>
          </a:p>
        </p:txBody>
      </p:sp>
    </p:spTree>
    <p:extLst>
      <p:ext uri="{BB962C8B-B14F-4D97-AF65-F5344CB8AC3E}">
        <p14:creationId xmlns:p14="http://schemas.microsoft.com/office/powerpoint/2010/main" val="1884148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demerits</a:t>
            </a:r>
            <a:endParaRPr lang="en-US" dirty="0"/>
          </a:p>
        </p:txBody>
      </p:sp>
      <p:sp>
        <p:nvSpPr>
          <p:cNvPr id="3" name="Content Placeholder 2"/>
          <p:cNvSpPr>
            <a:spLocks noGrp="1"/>
          </p:cNvSpPr>
          <p:nvPr>
            <p:ph idx="1"/>
          </p:nvPr>
        </p:nvSpPr>
        <p:spPr/>
        <p:txBody>
          <a:bodyPr>
            <a:normAutofit/>
          </a:bodyPr>
          <a:lstStyle/>
          <a:p>
            <a:pPr marL="0" indent="0">
              <a:buNone/>
            </a:pPr>
            <a:r>
              <a:rPr lang="en-US" dirty="0"/>
              <a:t>2</a:t>
            </a:r>
            <a:r>
              <a:rPr lang="en-US" dirty="0" smtClean="0"/>
              <a:t>. </a:t>
            </a:r>
            <a:r>
              <a:rPr lang="en-US" dirty="0" err="1"/>
              <a:t>Takhtajan</a:t>
            </a:r>
            <a:r>
              <a:rPr lang="en-US" dirty="0"/>
              <a:t> suggested that </a:t>
            </a:r>
            <a:r>
              <a:rPr lang="en-US" dirty="0" smtClean="0"/>
              <a:t>smaller families </a:t>
            </a:r>
            <a:r>
              <a:rPr lang="en-US" dirty="0"/>
              <a:t>are more ‘natural’. </a:t>
            </a:r>
            <a:r>
              <a:rPr lang="en-US" dirty="0" smtClean="0"/>
              <a:t>According to </a:t>
            </a:r>
            <a:r>
              <a:rPr lang="en-US" dirty="0"/>
              <a:t>Stevens (2003), this is </a:t>
            </a:r>
            <a:r>
              <a:rPr lang="en-US" dirty="0" smtClean="0"/>
              <a:t>incorrect. </a:t>
            </a:r>
          </a:p>
          <a:p>
            <a:pPr marL="0" indent="0">
              <a:buNone/>
            </a:pPr>
            <a:r>
              <a:rPr lang="en-US" dirty="0" smtClean="0"/>
              <a:t>Monophyletic </a:t>
            </a:r>
            <a:r>
              <a:rPr lang="en-US" dirty="0"/>
              <a:t>groups that include </a:t>
            </a:r>
            <a:r>
              <a:rPr lang="en-US" dirty="0" smtClean="0"/>
              <a:t>fewer taxa—</a:t>
            </a:r>
            <a:r>
              <a:rPr lang="en-US" dirty="0" err="1" smtClean="0"/>
              <a:t>Takhtajan’s</a:t>
            </a:r>
            <a:r>
              <a:rPr lang="en-US" dirty="0" smtClean="0"/>
              <a:t> </a:t>
            </a:r>
            <a:r>
              <a:rPr lang="en-US" dirty="0"/>
              <a:t>smaller </a:t>
            </a:r>
            <a:r>
              <a:rPr lang="en-US" dirty="0" smtClean="0"/>
              <a:t>families— do </a:t>
            </a:r>
            <a:r>
              <a:rPr lang="en-US" dirty="0"/>
              <a:t>not necessarily have </a:t>
            </a:r>
            <a:r>
              <a:rPr lang="en-US" dirty="0" smtClean="0"/>
              <a:t>more </a:t>
            </a:r>
            <a:r>
              <a:rPr lang="en-US" dirty="0" err="1" smtClean="0"/>
              <a:t>apomorphies</a:t>
            </a:r>
            <a:r>
              <a:rPr lang="en-US" dirty="0"/>
              <a:t>, even if all members </a:t>
            </a:r>
            <a:r>
              <a:rPr lang="en-US" dirty="0" smtClean="0"/>
              <a:t>of such </a:t>
            </a:r>
            <a:r>
              <a:rPr lang="en-US" dirty="0"/>
              <a:t>groups are certainly likely to </a:t>
            </a:r>
            <a:r>
              <a:rPr lang="en-US" dirty="0" smtClean="0"/>
              <a:t>have more </a:t>
            </a:r>
            <a:r>
              <a:rPr lang="en-US" dirty="0"/>
              <a:t>features in general in </a:t>
            </a:r>
            <a:r>
              <a:rPr lang="en-US" dirty="0" smtClean="0"/>
              <a:t>common</a:t>
            </a:r>
          </a:p>
          <a:p>
            <a:pPr marL="0" indent="0">
              <a:buNone/>
            </a:pPr>
            <a:r>
              <a:rPr lang="en-US" dirty="0"/>
              <a:t>The monocotyledons are placed </a:t>
            </a:r>
            <a:r>
              <a:rPr lang="en-US" dirty="0" smtClean="0"/>
              <a:t>after </a:t>
            </a:r>
            <a:r>
              <a:rPr lang="en-US" dirty="0" err="1" smtClean="0"/>
              <a:t>dicotyledons</a:t>
            </a:r>
            <a:r>
              <a:rPr lang="en-US" dirty="0"/>
              <a:t>, whereas the recent </a:t>
            </a:r>
            <a:r>
              <a:rPr lang="en-US" dirty="0" smtClean="0"/>
              <a:t>classifications place </a:t>
            </a:r>
            <a:r>
              <a:rPr lang="en-US" dirty="0"/>
              <a:t>them between </a:t>
            </a:r>
            <a:r>
              <a:rPr lang="en-US" dirty="0" smtClean="0"/>
              <a:t>primitive angiosperms </a:t>
            </a:r>
            <a:r>
              <a:rPr lang="en-US" dirty="0"/>
              <a:t>and the </a:t>
            </a:r>
            <a:r>
              <a:rPr lang="en-US" dirty="0" err="1"/>
              <a:t>eudicots</a:t>
            </a:r>
            <a:endParaRPr lang="en-US" dirty="0"/>
          </a:p>
        </p:txBody>
      </p:sp>
    </p:spTree>
    <p:extLst>
      <p:ext uri="{BB962C8B-B14F-4D97-AF65-F5344CB8AC3E}">
        <p14:creationId xmlns:p14="http://schemas.microsoft.com/office/powerpoint/2010/main" val="1745289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Cronquist</a:t>
            </a:r>
            <a:r>
              <a:rPr lang="en-US" dirty="0" smtClean="0"/>
              <a:t> system of classification</a:t>
            </a:r>
            <a:endParaRPr lang="en-US" dirty="0"/>
          </a:p>
        </p:txBody>
      </p:sp>
      <p:sp>
        <p:nvSpPr>
          <p:cNvPr id="3" name="Content Placeholder 2"/>
          <p:cNvSpPr>
            <a:spLocks noGrp="1"/>
          </p:cNvSpPr>
          <p:nvPr>
            <p:ph idx="1"/>
          </p:nvPr>
        </p:nvSpPr>
        <p:spPr/>
        <p:txBody>
          <a:bodyPr/>
          <a:lstStyle/>
          <a:p>
            <a:r>
              <a:rPr lang="en-US" dirty="0"/>
              <a:t>Division. </a:t>
            </a:r>
            <a:r>
              <a:rPr lang="en-US" dirty="0" err="1"/>
              <a:t>Magnoliophyta</a:t>
            </a:r>
            <a:r>
              <a:rPr lang="en-US" dirty="0"/>
              <a:t>- 2 classes, 11 subclasses, 83 orders and 386 families; 219,300 species</a:t>
            </a:r>
          </a:p>
          <a:p>
            <a:r>
              <a:rPr lang="en-US" dirty="0"/>
              <a:t>Class 1. </a:t>
            </a:r>
            <a:r>
              <a:rPr lang="en-US" dirty="0" err="1"/>
              <a:t>Magnoliopsida</a:t>
            </a:r>
            <a:r>
              <a:rPr lang="en-US" dirty="0"/>
              <a:t> (</a:t>
            </a:r>
            <a:r>
              <a:rPr lang="en-US" dirty="0" err="1"/>
              <a:t>Dicotyledons</a:t>
            </a:r>
            <a:r>
              <a:rPr lang="en-US" dirty="0"/>
              <a:t>)- 6 subclasses, 64 orders, 320 families; 169,400 </a:t>
            </a:r>
            <a:r>
              <a:rPr lang="en-US" dirty="0" smtClean="0"/>
              <a:t>species</a:t>
            </a:r>
          </a:p>
          <a:p>
            <a:r>
              <a:rPr lang="fr-FR" b="1" dirty="0" err="1"/>
              <a:t>Subclass</a:t>
            </a:r>
            <a:r>
              <a:rPr lang="fr-FR" b="1" dirty="0"/>
              <a:t> </a:t>
            </a:r>
            <a:r>
              <a:rPr lang="fr-FR" dirty="0"/>
              <a:t>1. </a:t>
            </a:r>
            <a:r>
              <a:rPr lang="fr-FR" dirty="0" err="1" smtClean="0"/>
              <a:t>Magnoliidae</a:t>
            </a:r>
            <a:endParaRPr lang="fr-FR" dirty="0" smtClean="0"/>
          </a:p>
          <a:p>
            <a:pPr marL="0" indent="0">
              <a:buNone/>
            </a:pPr>
            <a:r>
              <a:rPr lang="fr-FR" dirty="0" smtClean="0"/>
              <a:t> </a:t>
            </a:r>
            <a:r>
              <a:rPr lang="fr-FR" dirty="0"/>
              <a:t>(12 </a:t>
            </a:r>
            <a:r>
              <a:rPr lang="fr-FR" dirty="0" err="1"/>
              <a:t>orders</a:t>
            </a:r>
            <a:r>
              <a:rPr lang="fr-FR" dirty="0"/>
              <a:t>: Magnoliales, </a:t>
            </a:r>
            <a:r>
              <a:rPr lang="fr-FR" dirty="0" err="1"/>
              <a:t>Laurales</a:t>
            </a:r>
            <a:r>
              <a:rPr lang="fr-FR" dirty="0"/>
              <a:t>, </a:t>
            </a:r>
            <a:r>
              <a:rPr lang="fr-FR" dirty="0" err="1"/>
              <a:t>Piperales</a:t>
            </a:r>
            <a:r>
              <a:rPr lang="fr-FR" dirty="0"/>
              <a:t>, </a:t>
            </a:r>
            <a:r>
              <a:rPr lang="fr-FR" dirty="0" err="1" smtClean="0"/>
              <a:t>Aristolochiales</a:t>
            </a:r>
            <a:r>
              <a:rPr lang="fr-FR" dirty="0" smtClean="0"/>
              <a:t>, </a:t>
            </a:r>
            <a:r>
              <a:rPr lang="en-US" dirty="0" err="1" smtClean="0"/>
              <a:t>Illiciales</a:t>
            </a:r>
            <a:r>
              <a:rPr lang="en-US" dirty="0"/>
              <a:t>, </a:t>
            </a:r>
            <a:r>
              <a:rPr lang="en-US" dirty="0" err="1"/>
              <a:t>Nymphaeales</a:t>
            </a:r>
            <a:r>
              <a:rPr lang="en-US" dirty="0"/>
              <a:t>, </a:t>
            </a:r>
            <a:r>
              <a:rPr lang="en-US" dirty="0" err="1"/>
              <a:t>Ranunculales</a:t>
            </a:r>
            <a:r>
              <a:rPr lang="en-US" dirty="0"/>
              <a:t> and </a:t>
            </a:r>
            <a:r>
              <a:rPr lang="en-US" dirty="0" err="1"/>
              <a:t>Papaverales</a:t>
            </a:r>
            <a:r>
              <a:rPr lang="en-US" dirty="0"/>
              <a:t>)</a:t>
            </a:r>
            <a:endParaRPr lang="en-US" dirty="0"/>
          </a:p>
        </p:txBody>
      </p:sp>
    </p:spTree>
    <p:extLst>
      <p:ext uri="{BB962C8B-B14F-4D97-AF65-F5344CB8AC3E}">
        <p14:creationId xmlns:p14="http://schemas.microsoft.com/office/powerpoint/2010/main" val="3383078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2. </a:t>
            </a:r>
            <a:r>
              <a:rPr lang="en-US" dirty="0" err="1"/>
              <a:t>Hamamelidae</a:t>
            </a:r>
            <a:r>
              <a:rPr lang="en-US" dirty="0"/>
              <a:t> (11 orders: </a:t>
            </a:r>
            <a:r>
              <a:rPr lang="en-US" dirty="0" err="1"/>
              <a:t>Trochodendrales</a:t>
            </a:r>
            <a:r>
              <a:rPr lang="en-US" dirty="0"/>
              <a:t>, </a:t>
            </a:r>
            <a:r>
              <a:rPr lang="en-US" dirty="0" err="1"/>
              <a:t>Hamamelidales</a:t>
            </a:r>
            <a:r>
              <a:rPr lang="en-US" dirty="0"/>
              <a:t>, </a:t>
            </a:r>
            <a:r>
              <a:rPr lang="en-US" dirty="0" err="1" smtClean="0"/>
              <a:t>Daphniphyllales</a:t>
            </a:r>
            <a:r>
              <a:rPr lang="en-US" dirty="0" smtClean="0"/>
              <a:t>, </a:t>
            </a:r>
            <a:r>
              <a:rPr lang="fr-FR" dirty="0" err="1" smtClean="0"/>
              <a:t>Didymelales</a:t>
            </a:r>
            <a:r>
              <a:rPr lang="fr-FR" dirty="0"/>
              <a:t>, </a:t>
            </a:r>
            <a:r>
              <a:rPr lang="fr-FR" dirty="0" err="1"/>
              <a:t>Eucommiales</a:t>
            </a:r>
            <a:r>
              <a:rPr lang="fr-FR" dirty="0"/>
              <a:t>, Urticales, </a:t>
            </a:r>
            <a:r>
              <a:rPr lang="fr-FR" dirty="0" err="1"/>
              <a:t>Leitneriales</a:t>
            </a:r>
            <a:r>
              <a:rPr lang="fr-FR" dirty="0"/>
              <a:t>, </a:t>
            </a:r>
            <a:r>
              <a:rPr lang="fr-FR" dirty="0" err="1" smtClean="0"/>
              <a:t>Juglandales</a:t>
            </a:r>
            <a:r>
              <a:rPr lang="fr-FR" dirty="0" smtClean="0"/>
              <a:t>, </a:t>
            </a:r>
            <a:r>
              <a:rPr lang="en-US" dirty="0" err="1" smtClean="0"/>
              <a:t>Myricales</a:t>
            </a:r>
            <a:r>
              <a:rPr lang="en-US" dirty="0"/>
              <a:t>, </a:t>
            </a:r>
            <a:r>
              <a:rPr lang="en-US" dirty="0" err="1"/>
              <a:t>Fagales</a:t>
            </a:r>
            <a:r>
              <a:rPr lang="en-US" dirty="0"/>
              <a:t> and </a:t>
            </a:r>
            <a:r>
              <a:rPr lang="en-US" dirty="0" err="1"/>
              <a:t>Casuarinales</a:t>
            </a:r>
            <a:r>
              <a:rPr lang="en-US" dirty="0" smtClean="0"/>
              <a:t>)</a:t>
            </a:r>
          </a:p>
          <a:p>
            <a:pPr marL="0" indent="0">
              <a:buNone/>
            </a:pPr>
            <a:r>
              <a:rPr lang="en-US" dirty="0"/>
              <a:t>3. </a:t>
            </a:r>
            <a:r>
              <a:rPr lang="en-US" dirty="0" err="1"/>
              <a:t>Caryophyllidae</a:t>
            </a:r>
            <a:r>
              <a:rPr lang="en-US" dirty="0"/>
              <a:t> (3 orders: </a:t>
            </a:r>
            <a:r>
              <a:rPr lang="en-US" dirty="0" err="1"/>
              <a:t>Caryophyllales</a:t>
            </a:r>
            <a:r>
              <a:rPr lang="en-US" dirty="0"/>
              <a:t>, </a:t>
            </a:r>
            <a:r>
              <a:rPr lang="en-US" dirty="0" err="1"/>
              <a:t>Polygonales</a:t>
            </a:r>
            <a:r>
              <a:rPr lang="en-US" dirty="0"/>
              <a:t> and </a:t>
            </a:r>
            <a:r>
              <a:rPr lang="en-US" dirty="0" err="1"/>
              <a:t>Plumbaginales</a:t>
            </a:r>
            <a:r>
              <a:rPr lang="en-US" dirty="0"/>
              <a:t>)</a:t>
            </a:r>
          </a:p>
          <a:p>
            <a:pPr marL="0" indent="0">
              <a:buNone/>
            </a:pPr>
            <a:r>
              <a:rPr lang="en-US" dirty="0"/>
              <a:t>4. </a:t>
            </a:r>
            <a:r>
              <a:rPr lang="en-US" dirty="0" err="1"/>
              <a:t>Dilleniidae</a:t>
            </a:r>
            <a:r>
              <a:rPr lang="en-US" dirty="0"/>
              <a:t> (13 orders: </a:t>
            </a:r>
            <a:r>
              <a:rPr lang="en-US" dirty="0" err="1"/>
              <a:t>Dilleniales</a:t>
            </a:r>
            <a:r>
              <a:rPr lang="en-US" dirty="0"/>
              <a:t>, </a:t>
            </a:r>
            <a:r>
              <a:rPr lang="en-US" dirty="0" err="1"/>
              <a:t>Theales</a:t>
            </a:r>
            <a:r>
              <a:rPr lang="en-US" dirty="0"/>
              <a:t>, </a:t>
            </a:r>
            <a:r>
              <a:rPr lang="en-US" dirty="0" err="1"/>
              <a:t>Malvales</a:t>
            </a:r>
            <a:r>
              <a:rPr lang="en-US" dirty="0"/>
              <a:t>, </a:t>
            </a:r>
            <a:r>
              <a:rPr lang="en-US" dirty="0" err="1" smtClean="0"/>
              <a:t>Lecythidales</a:t>
            </a:r>
            <a:r>
              <a:rPr lang="en-US" dirty="0" smtClean="0"/>
              <a:t>, </a:t>
            </a:r>
            <a:r>
              <a:rPr lang="en-US" dirty="0" err="1" smtClean="0"/>
              <a:t>Nepenthales</a:t>
            </a:r>
            <a:r>
              <a:rPr lang="en-US" dirty="0"/>
              <a:t>, </a:t>
            </a:r>
            <a:r>
              <a:rPr lang="en-US" dirty="0" err="1"/>
              <a:t>Violales</a:t>
            </a:r>
            <a:r>
              <a:rPr lang="en-US" dirty="0"/>
              <a:t>, </a:t>
            </a:r>
            <a:r>
              <a:rPr lang="en-US" dirty="0" err="1"/>
              <a:t>Salicales</a:t>
            </a:r>
            <a:r>
              <a:rPr lang="en-US" dirty="0"/>
              <a:t>, </a:t>
            </a:r>
            <a:r>
              <a:rPr lang="en-US" dirty="0" err="1"/>
              <a:t>Capparales</a:t>
            </a:r>
            <a:r>
              <a:rPr lang="en-US" dirty="0"/>
              <a:t>, </a:t>
            </a:r>
            <a:r>
              <a:rPr lang="en-US" dirty="0" err="1"/>
              <a:t>Batales</a:t>
            </a:r>
            <a:r>
              <a:rPr lang="en-US" dirty="0"/>
              <a:t>, </a:t>
            </a:r>
            <a:r>
              <a:rPr lang="en-US" dirty="0" err="1" smtClean="0"/>
              <a:t>Ericales</a:t>
            </a:r>
            <a:r>
              <a:rPr lang="en-US" dirty="0" smtClean="0"/>
              <a:t>, </a:t>
            </a:r>
            <a:r>
              <a:rPr lang="en-US" dirty="0" err="1" smtClean="0"/>
              <a:t>Diapensiales</a:t>
            </a:r>
            <a:r>
              <a:rPr lang="en-US" dirty="0"/>
              <a:t>, </a:t>
            </a:r>
            <a:r>
              <a:rPr lang="en-US" dirty="0" err="1"/>
              <a:t>Ebenales</a:t>
            </a:r>
            <a:r>
              <a:rPr lang="en-US" dirty="0"/>
              <a:t> and </a:t>
            </a:r>
            <a:r>
              <a:rPr lang="en-US" dirty="0" err="1"/>
              <a:t>Primulales</a:t>
            </a:r>
            <a:r>
              <a:rPr lang="en-US" dirty="0"/>
              <a:t>)</a:t>
            </a:r>
          </a:p>
          <a:p>
            <a:endParaRPr lang="en-US" dirty="0"/>
          </a:p>
        </p:txBody>
      </p:sp>
    </p:spTree>
    <p:extLst>
      <p:ext uri="{BB962C8B-B14F-4D97-AF65-F5344CB8AC3E}">
        <p14:creationId xmlns:p14="http://schemas.microsoft.com/office/powerpoint/2010/main" val="2151861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err="1"/>
              <a:t>Rosidae</a:t>
            </a:r>
            <a:r>
              <a:rPr lang="en-US" dirty="0"/>
              <a:t> (18 orders: Rosales, </a:t>
            </a:r>
            <a:r>
              <a:rPr lang="en-US" dirty="0" err="1"/>
              <a:t>Fabales</a:t>
            </a:r>
            <a:r>
              <a:rPr lang="en-US" dirty="0"/>
              <a:t>, </a:t>
            </a:r>
            <a:r>
              <a:rPr lang="en-US" dirty="0" err="1"/>
              <a:t>Proteales</a:t>
            </a:r>
            <a:r>
              <a:rPr lang="en-US" dirty="0"/>
              <a:t>, </a:t>
            </a:r>
            <a:r>
              <a:rPr lang="en-US" dirty="0" err="1"/>
              <a:t>Podostemales</a:t>
            </a:r>
            <a:r>
              <a:rPr lang="en-US" dirty="0"/>
              <a:t>, </a:t>
            </a:r>
            <a:r>
              <a:rPr lang="en-US" dirty="0" err="1" smtClean="0"/>
              <a:t>Haloragales</a:t>
            </a:r>
            <a:r>
              <a:rPr lang="en-US" dirty="0" smtClean="0"/>
              <a:t>, </a:t>
            </a:r>
            <a:r>
              <a:rPr lang="en-US" dirty="0" err="1" smtClean="0"/>
              <a:t>Myrtales</a:t>
            </a:r>
            <a:r>
              <a:rPr lang="en-US" dirty="0"/>
              <a:t>, </a:t>
            </a:r>
            <a:r>
              <a:rPr lang="en-US" dirty="0" err="1"/>
              <a:t>Rhizophorales</a:t>
            </a:r>
            <a:r>
              <a:rPr lang="en-US" dirty="0"/>
              <a:t>, </a:t>
            </a:r>
            <a:r>
              <a:rPr lang="en-US" dirty="0" err="1"/>
              <a:t>Cornales</a:t>
            </a:r>
            <a:r>
              <a:rPr lang="en-US" dirty="0"/>
              <a:t>, </a:t>
            </a:r>
            <a:r>
              <a:rPr lang="en-US" dirty="0" err="1"/>
              <a:t>Santalales</a:t>
            </a:r>
            <a:r>
              <a:rPr lang="en-US" dirty="0"/>
              <a:t>, </a:t>
            </a:r>
            <a:r>
              <a:rPr lang="en-US" dirty="0" err="1" smtClean="0"/>
              <a:t>Rafflesiales</a:t>
            </a:r>
            <a:r>
              <a:rPr lang="en-US" dirty="0" smtClean="0"/>
              <a:t>, </a:t>
            </a:r>
            <a:r>
              <a:rPr lang="fr-FR" dirty="0" smtClean="0"/>
              <a:t>Celastrales</a:t>
            </a:r>
            <a:r>
              <a:rPr lang="fr-FR" dirty="0"/>
              <a:t>, Euphorbiales, </a:t>
            </a:r>
            <a:r>
              <a:rPr lang="fr-FR" dirty="0" err="1"/>
              <a:t>Rhamnales</a:t>
            </a:r>
            <a:r>
              <a:rPr lang="fr-FR" dirty="0"/>
              <a:t>, </a:t>
            </a:r>
            <a:r>
              <a:rPr lang="fr-FR" dirty="0" err="1"/>
              <a:t>Linales</a:t>
            </a:r>
            <a:r>
              <a:rPr lang="fr-FR" dirty="0"/>
              <a:t>, </a:t>
            </a:r>
            <a:r>
              <a:rPr lang="fr-FR" dirty="0" err="1" smtClean="0"/>
              <a:t>Polygalales</a:t>
            </a:r>
            <a:r>
              <a:rPr lang="fr-FR" dirty="0" smtClean="0"/>
              <a:t>, </a:t>
            </a:r>
            <a:r>
              <a:rPr lang="en-US" dirty="0" err="1" smtClean="0"/>
              <a:t>Sapindales</a:t>
            </a:r>
            <a:r>
              <a:rPr lang="en-US" dirty="0"/>
              <a:t>, </a:t>
            </a:r>
            <a:r>
              <a:rPr lang="en-US" dirty="0" err="1"/>
              <a:t>Geraniales</a:t>
            </a:r>
            <a:r>
              <a:rPr lang="en-US" dirty="0"/>
              <a:t> and </a:t>
            </a:r>
            <a:r>
              <a:rPr lang="en-US" dirty="0" err="1"/>
              <a:t>Apiales</a:t>
            </a:r>
            <a:r>
              <a:rPr lang="en-US" dirty="0"/>
              <a:t>)</a:t>
            </a:r>
          </a:p>
          <a:p>
            <a:pPr marL="0" indent="0">
              <a:buNone/>
            </a:pPr>
            <a:r>
              <a:rPr lang="en-US" dirty="0"/>
              <a:t>6. </a:t>
            </a:r>
            <a:r>
              <a:rPr lang="en-US" dirty="0" err="1"/>
              <a:t>Asteridae</a:t>
            </a:r>
            <a:r>
              <a:rPr lang="en-US" dirty="0"/>
              <a:t> (11 orders: </a:t>
            </a:r>
            <a:r>
              <a:rPr lang="en-US" dirty="0" err="1"/>
              <a:t>Gentianales</a:t>
            </a:r>
            <a:r>
              <a:rPr lang="en-US" dirty="0"/>
              <a:t>, </a:t>
            </a:r>
            <a:r>
              <a:rPr lang="en-US" dirty="0" err="1"/>
              <a:t>Solanales</a:t>
            </a:r>
            <a:r>
              <a:rPr lang="en-US" dirty="0"/>
              <a:t>, </a:t>
            </a:r>
            <a:r>
              <a:rPr lang="en-US" dirty="0" err="1" smtClean="0"/>
              <a:t>Lamiales</a:t>
            </a:r>
            <a:r>
              <a:rPr lang="en-US" dirty="0"/>
              <a:t> </a:t>
            </a:r>
            <a:r>
              <a:rPr lang="en-US" dirty="0" err="1" smtClean="0"/>
              <a:t>Callitrichales</a:t>
            </a:r>
            <a:r>
              <a:rPr lang="en-US" dirty="0" smtClean="0"/>
              <a:t>, </a:t>
            </a:r>
            <a:r>
              <a:rPr lang="fr-FR" dirty="0" err="1" smtClean="0"/>
              <a:t>Plantaginales</a:t>
            </a:r>
            <a:r>
              <a:rPr lang="fr-FR" dirty="0"/>
              <a:t>, </a:t>
            </a:r>
            <a:r>
              <a:rPr lang="fr-FR" dirty="0" err="1"/>
              <a:t>Scrophulariales</a:t>
            </a:r>
            <a:r>
              <a:rPr lang="fr-FR" dirty="0"/>
              <a:t>, </a:t>
            </a:r>
            <a:r>
              <a:rPr lang="fr-FR" dirty="0" err="1" smtClean="0"/>
              <a:t>Campanulales</a:t>
            </a:r>
            <a:r>
              <a:rPr lang="fr-FR" dirty="0" smtClean="0"/>
              <a:t>, Rubiales</a:t>
            </a:r>
            <a:r>
              <a:rPr lang="fr-FR" dirty="0"/>
              <a:t>, </a:t>
            </a:r>
            <a:r>
              <a:rPr lang="fr-FR" dirty="0" err="1" smtClean="0"/>
              <a:t>Dipsacales</a:t>
            </a:r>
            <a:r>
              <a:rPr lang="fr-FR" dirty="0"/>
              <a:t> </a:t>
            </a:r>
            <a:r>
              <a:rPr lang="en-US" dirty="0" err="1" smtClean="0"/>
              <a:t>Calycerales</a:t>
            </a:r>
            <a:r>
              <a:rPr lang="en-US" dirty="0" smtClean="0"/>
              <a:t> </a:t>
            </a:r>
            <a:r>
              <a:rPr lang="en-US" dirty="0"/>
              <a:t>and </a:t>
            </a:r>
            <a:r>
              <a:rPr lang="en-US" dirty="0" err="1"/>
              <a:t>Asterales</a:t>
            </a:r>
            <a:endParaRPr lang="en-US" dirty="0"/>
          </a:p>
        </p:txBody>
      </p:sp>
    </p:spTree>
    <p:extLst>
      <p:ext uri="{BB962C8B-B14F-4D97-AF65-F5344CB8AC3E}">
        <p14:creationId xmlns:p14="http://schemas.microsoft.com/office/powerpoint/2010/main" val="36267468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Class 2. </a:t>
            </a:r>
            <a:r>
              <a:rPr lang="en-US" b="1" dirty="0" err="1"/>
              <a:t>Liliopsida</a:t>
            </a:r>
            <a:r>
              <a:rPr lang="en-US" b="1" dirty="0"/>
              <a:t> </a:t>
            </a:r>
            <a:r>
              <a:rPr lang="en-US" dirty="0"/>
              <a:t>(Monocotyledons)</a:t>
            </a:r>
            <a:r>
              <a:rPr lang="en-US" i="1" dirty="0"/>
              <a:t>- </a:t>
            </a:r>
            <a:r>
              <a:rPr lang="en-US" b="1" i="1" dirty="0"/>
              <a:t>5 subclasses, 19 orders, 66 families; 49,900 </a:t>
            </a:r>
            <a:r>
              <a:rPr lang="en-US" b="1" i="1" dirty="0" smtClean="0"/>
              <a:t>species</a:t>
            </a:r>
          </a:p>
          <a:p>
            <a:pPr marL="0" indent="0">
              <a:buNone/>
            </a:pPr>
            <a:r>
              <a:rPr lang="en-US" dirty="0"/>
              <a:t>Subclass 1. </a:t>
            </a:r>
            <a:r>
              <a:rPr lang="en-US" dirty="0" err="1"/>
              <a:t>Alismatidae</a:t>
            </a:r>
            <a:r>
              <a:rPr lang="en-US" dirty="0"/>
              <a:t> (4 orders: </a:t>
            </a:r>
            <a:r>
              <a:rPr lang="en-US" dirty="0" err="1"/>
              <a:t>Alismatales</a:t>
            </a:r>
            <a:r>
              <a:rPr lang="en-US" dirty="0"/>
              <a:t>, </a:t>
            </a:r>
            <a:r>
              <a:rPr lang="en-US" dirty="0" err="1"/>
              <a:t>Hydrocharitales</a:t>
            </a:r>
            <a:r>
              <a:rPr lang="en-US" dirty="0"/>
              <a:t>, </a:t>
            </a:r>
            <a:r>
              <a:rPr lang="en-US" dirty="0" err="1"/>
              <a:t>Najadales</a:t>
            </a:r>
            <a:r>
              <a:rPr lang="en-US" dirty="0"/>
              <a:t>, and </a:t>
            </a:r>
            <a:r>
              <a:rPr lang="en-US" dirty="0" err="1"/>
              <a:t>Triuridales</a:t>
            </a:r>
            <a:r>
              <a:rPr lang="en-US" dirty="0"/>
              <a:t>)</a:t>
            </a:r>
          </a:p>
          <a:p>
            <a:pPr marL="0" indent="0">
              <a:buNone/>
            </a:pPr>
            <a:r>
              <a:rPr lang="en-US" dirty="0"/>
              <a:t>2. </a:t>
            </a:r>
            <a:r>
              <a:rPr lang="en-US" dirty="0" err="1"/>
              <a:t>Arecidae</a:t>
            </a:r>
            <a:r>
              <a:rPr lang="en-US" dirty="0"/>
              <a:t> (4 orders: </a:t>
            </a:r>
            <a:r>
              <a:rPr lang="en-US" dirty="0" err="1"/>
              <a:t>Arecales</a:t>
            </a:r>
            <a:r>
              <a:rPr lang="en-US" dirty="0"/>
              <a:t>, </a:t>
            </a:r>
            <a:r>
              <a:rPr lang="en-US" dirty="0" err="1"/>
              <a:t>Cyclanthales</a:t>
            </a:r>
            <a:r>
              <a:rPr lang="en-US" dirty="0"/>
              <a:t>, </a:t>
            </a:r>
            <a:r>
              <a:rPr lang="en-US" dirty="0" err="1"/>
              <a:t>Pandanales</a:t>
            </a:r>
            <a:r>
              <a:rPr lang="en-US" dirty="0"/>
              <a:t> </a:t>
            </a:r>
            <a:r>
              <a:rPr lang="en-US" dirty="0" smtClean="0"/>
              <a:t>and </a:t>
            </a:r>
            <a:r>
              <a:rPr lang="en-US" dirty="0" err="1" smtClean="0"/>
              <a:t>Arales</a:t>
            </a:r>
            <a:r>
              <a:rPr lang="en-US" dirty="0"/>
              <a:t>)</a:t>
            </a:r>
          </a:p>
          <a:p>
            <a:pPr marL="0" indent="0">
              <a:buNone/>
            </a:pPr>
            <a:r>
              <a:rPr lang="fr-FR" dirty="0" smtClean="0"/>
              <a:t>3</a:t>
            </a:r>
            <a:r>
              <a:rPr lang="fr-FR" dirty="0"/>
              <a:t>. </a:t>
            </a:r>
            <a:r>
              <a:rPr lang="fr-FR" dirty="0" err="1"/>
              <a:t>Commelinidae</a:t>
            </a:r>
            <a:r>
              <a:rPr lang="fr-FR" dirty="0"/>
              <a:t> (7 </a:t>
            </a:r>
            <a:r>
              <a:rPr lang="fr-FR" dirty="0" err="1"/>
              <a:t>orders</a:t>
            </a:r>
            <a:r>
              <a:rPr lang="fr-FR" dirty="0"/>
              <a:t>: </a:t>
            </a:r>
            <a:r>
              <a:rPr lang="fr-FR" dirty="0" err="1"/>
              <a:t>Commelinales</a:t>
            </a:r>
            <a:r>
              <a:rPr lang="fr-FR" dirty="0"/>
              <a:t>, </a:t>
            </a:r>
            <a:r>
              <a:rPr lang="fr-FR" dirty="0" err="1"/>
              <a:t>Eriocaulales</a:t>
            </a:r>
            <a:r>
              <a:rPr lang="fr-FR" dirty="0"/>
              <a:t>, </a:t>
            </a:r>
            <a:r>
              <a:rPr lang="fr-FR" dirty="0" err="1"/>
              <a:t>Restionales</a:t>
            </a:r>
            <a:r>
              <a:rPr lang="fr-FR" dirty="0"/>
              <a:t>, </a:t>
            </a:r>
            <a:r>
              <a:rPr lang="fr-FR" dirty="0" smtClean="0"/>
              <a:t>Juncales, </a:t>
            </a:r>
            <a:r>
              <a:rPr lang="en-US" dirty="0" err="1" smtClean="0"/>
              <a:t>Cyperales</a:t>
            </a:r>
            <a:r>
              <a:rPr lang="en-US" dirty="0"/>
              <a:t>, </a:t>
            </a:r>
            <a:r>
              <a:rPr lang="en-US" dirty="0" err="1"/>
              <a:t>Hydatellales</a:t>
            </a:r>
            <a:r>
              <a:rPr lang="en-US" dirty="0"/>
              <a:t> and </a:t>
            </a:r>
            <a:r>
              <a:rPr lang="en-US" dirty="0" err="1"/>
              <a:t>Typhales</a:t>
            </a:r>
            <a:r>
              <a:rPr lang="en-US" dirty="0"/>
              <a:t>)</a:t>
            </a:r>
            <a:endParaRPr lang="en-US" dirty="0"/>
          </a:p>
        </p:txBody>
      </p:sp>
    </p:spTree>
    <p:extLst>
      <p:ext uri="{BB962C8B-B14F-4D97-AF65-F5344CB8AC3E}">
        <p14:creationId xmlns:p14="http://schemas.microsoft.com/office/powerpoint/2010/main" val="1595339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1970" t="20183" r="37121" b="7055"/>
          <a:stretch/>
        </p:blipFill>
        <p:spPr>
          <a:xfrm>
            <a:off x="0" y="0"/>
            <a:ext cx="12192000" cy="6836535"/>
          </a:xfrm>
          <a:prstGeom prst="rect">
            <a:avLst/>
          </a:prstGeom>
        </p:spPr>
      </p:pic>
    </p:spTree>
    <p:extLst>
      <p:ext uri="{BB962C8B-B14F-4D97-AF65-F5344CB8AC3E}">
        <p14:creationId xmlns:p14="http://schemas.microsoft.com/office/powerpoint/2010/main" val="4115254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Linnaeus </a:t>
            </a:r>
            <a:r>
              <a:rPr lang="en-US" dirty="0" smtClean="0"/>
              <a:t>System of classification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6213478"/>
              </p:ext>
            </p:extLst>
          </p:nvPr>
        </p:nvGraphicFramePr>
        <p:xfrm>
          <a:off x="914400" y="1803400"/>
          <a:ext cx="10363200" cy="482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038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Linnaeus system of classification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8847926"/>
              </p:ext>
            </p:extLst>
          </p:nvPr>
        </p:nvGraphicFramePr>
        <p:xfrm>
          <a:off x="914400" y="1803400"/>
          <a:ext cx="10363200" cy="482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3640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George Bentham </a:t>
            </a:r>
            <a:r>
              <a:rPr lang="en-US" dirty="0" smtClean="0"/>
              <a:t>&amp; Sir </a:t>
            </a:r>
            <a:r>
              <a:rPr lang="en-US" dirty="0"/>
              <a:t>J.D. Hooker</a:t>
            </a:r>
          </a:p>
        </p:txBody>
      </p:sp>
      <p:sp>
        <p:nvSpPr>
          <p:cNvPr id="3" name="Content Placeholder 2"/>
          <p:cNvSpPr>
            <a:spLocks noGrp="1"/>
          </p:cNvSpPr>
          <p:nvPr>
            <p:ph idx="1"/>
          </p:nvPr>
        </p:nvSpPr>
        <p:spPr/>
        <p:txBody>
          <a:bodyPr>
            <a:normAutofit lnSpcReduction="10000"/>
          </a:bodyPr>
          <a:lstStyle/>
          <a:p>
            <a:r>
              <a:rPr lang="en-US" dirty="0"/>
              <a:t>The system of classification of seed </a:t>
            </a:r>
            <a:r>
              <a:rPr lang="en-US" dirty="0" smtClean="0"/>
              <a:t>plants presented </a:t>
            </a:r>
            <a:r>
              <a:rPr lang="en-US" dirty="0"/>
              <a:t>by Bentham and Hooker, </a:t>
            </a:r>
            <a:r>
              <a:rPr lang="en-US" dirty="0" smtClean="0"/>
              <a:t>two English </a:t>
            </a:r>
            <a:r>
              <a:rPr lang="en-US" dirty="0"/>
              <a:t>botanists, represented the most </a:t>
            </a:r>
            <a:r>
              <a:rPr lang="en-US" dirty="0" smtClean="0"/>
              <a:t>well developed </a:t>
            </a:r>
            <a:r>
              <a:rPr lang="en-US" dirty="0"/>
              <a:t>natural system</a:t>
            </a:r>
            <a:r>
              <a:rPr lang="en-US" dirty="0" smtClean="0"/>
              <a:t>.</a:t>
            </a:r>
          </a:p>
          <a:p>
            <a:r>
              <a:rPr lang="en-US" dirty="0"/>
              <a:t>The </a:t>
            </a:r>
            <a:r>
              <a:rPr lang="en-US" dirty="0" smtClean="0"/>
              <a:t>classification was </a:t>
            </a:r>
            <a:r>
              <a:rPr lang="en-US" dirty="0"/>
              <a:t>published in a three-volume </a:t>
            </a:r>
            <a:r>
              <a:rPr lang="en-US" dirty="0" smtClean="0"/>
              <a:t>work Genera </a:t>
            </a:r>
            <a:r>
              <a:rPr lang="en-US" dirty="0" err="1"/>
              <a:t>plantarum</a:t>
            </a:r>
            <a:r>
              <a:rPr lang="en-US" dirty="0"/>
              <a:t> (1862-83</a:t>
            </a:r>
            <a:r>
              <a:rPr lang="en-US" dirty="0" smtClean="0"/>
              <a:t>).</a:t>
            </a:r>
          </a:p>
          <a:p>
            <a:r>
              <a:rPr lang="en-US" dirty="0" smtClean="0"/>
              <a:t> </a:t>
            </a:r>
            <a:r>
              <a:rPr lang="en-US" dirty="0" err="1" smtClean="0"/>
              <a:t>GeorgeBentham</a:t>
            </a:r>
            <a:r>
              <a:rPr lang="en-US" dirty="0" smtClean="0"/>
              <a:t> </a:t>
            </a:r>
            <a:r>
              <a:rPr lang="en-US" dirty="0"/>
              <a:t>(1800-1884) was a </a:t>
            </a:r>
            <a:r>
              <a:rPr lang="en-US" dirty="0" smtClean="0"/>
              <a:t>self-trained botanist </a:t>
            </a:r>
          </a:p>
          <a:p>
            <a:r>
              <a:rPr lang="en-US" dirty="0"/>
              <a:t>He published Flora </a:t>
            </a:r>
            <a:r>
              <a:rPr lang="en-US" dirty="0" smtClean="0"/>
              <a:t>of British </a:t>
            </a:r>
            <a:r>
              <a:rPr lang="en-US" dirty="0"/>
              <a:t>India in 7 volumes (1872-97), </a:t>
            </a:r>
            <a:r>
              <a:rPr lang="en-US" dirty="0" smtClean="0"/>
              <a:t>Student’ Flora </a:t>
            </a:r>
            <a:r>
              <a:rPr lang="en-US" dirty="0"/>
              <a:t>of the British Islands (1870) and </a:t>
            </a:r>
            <a:r>
              <a:rPr lang="en-US" dirty="0" smtClean="0"/>
              <a:t>also revised </a:t>
            </a:r>
            <a:r>
              <a:rPr lang="en-US" dirty="0"/>
              <a:t>later editions of Handbook of </a:t>
            </a:r>
            <a:r>
              <a:rPr lang="en-US" dirty="0" smtClean="0"/>
              <a:t>British Flora</a:t>
            </a:r>
            <a:r>
              <a:rPr lang="en-US" dirty="0"/>
              <a:t>, which remained a major British </a:t>
            </a:r>
            <a:r>
              <a:rPr lang="en-US" dirty="0" smtClean="0"/>
              <a:t>Flora until </a:t>
            </a:r>
            <a:r>
              <a:rPr lang="en-US" dirty="0"/>
              <a:t>1952.</a:t>
            </a:r>
          </a:p>
        </p:txBody>
      </p:sp>
    </p:spTree>
    <p:extLst>
      <p:ext uri="{BB962C8B-B14F-4D97-AF65-F5344CB8AC3E}">
        <p14:creationId xmlns:p14="http://schemas.microsoft.com/office/powerpoint/2010/main" val="6447154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4771095"/>
              </p:ext>
            </p:extLst>
          </p:nvPr>
        </p:nvGraphicFramePr>
        <p:xfrm>
          <a:off x="914400" y="1803400"/>
          <a:ext cx="10363200" cy="4392074"/>
        </p:xfrm>
        <a:graphic>
          <a:graphicData uri="http://schemas.openxmlformats.org/drawingml/2006/table">
            <a:tbl>
              <a:tblPr firstRow="1" bandRow="1">
                <a:tableStyleId>{B301B821-A1FF-4177-AEE7-76D212191A09}</a:tableStyleId>
              </a:tblPr>
              <a:tblGrid>
                <a:gridCol w="5181600"/>
                <a:gridCol w="5181600"/>
              </a:tblGrid>
              <a:tr h="572422">
                <a:tc>
                  <a:txBody>
                    <a:bodyPr/>
                    <a:lstStyle/>
                    <a:p>
                      <a:r>
                        <a:rPr lang="en-US" dirty="0" smtClean="0"/>
                        <a:t>Class 1. </a:t>
                      </a:r>
                      <a:r>
                        <a:rPr lang="en-US" dirty="0" err="1" smtClean="0"/>
                        <a:t>Dicotyledons</a:t>
                      </a:r>
                      <a:endParaRPr lang="en-US" dirty="0"/>
                    </a:p>
                  </a:txBody>
                  <a:tcPr/>
                </a:tc>
                <a:tc>
                  <a:txBody>
                    <a:bodyPr/>
                    <a:lstStyle/>
                    <a:p>
                      <a:r>
                        <a:rPr lang="en-US" sz="1800" b="0" dirty="0" smtClean="0"/>
                        <a:t>Seed with 2 cotyledons, flowers</a:t>
                      </a:r>
                      <a:r>
                        <a:rPr lang="en-US" sz="1800" b="0" baseline="0" dirty="0" smtClean="0"/>
                        <a:t> </a:t>
                      </a:r>
                      <a:r>
                        <a:rPr lang="en-US" sz="1800" b="0" dirty="0" err="1" smtClean="0"/>
                        <a:t>pentamerous</a:t>
                      </a:r>
                      <a:r>
                        <a:rPr lang="en-US" sz="1800" b="0" dirty="0" smtClean="0"/>
                        <a:t> or tetramerous, leaves </a:t>
                      </a:r>
                      <a:r>
                        <a:rPr lang="en-US" sz="1800" b="0" dirty="0" err="1" smtClean="0"/>
                        <a:t>netveined</a:t>
                      </a:r>
                      <a:r>
                        <a:rPr lang="en-US" sz="1800" b="0" dirty="0" smtClean="0"/>
                        <a:t>)</a:t>
                      </a:r>
                      <a:endParaRPr lang="en-US" sz="1800" b="0" dirty="0"/>
                    </a:p>
                  </a:txBody>
                  <a:tcPr/>
                </a:tc>
              </a:tr>
              <a:tr h="463390">
                <a:tc>
                  <a:txBody>
                    <a:bodyPr/>
                    <a:lstStyle/>
                    <a:p>
                      <a:r>
                        <a:rPr lang="en-US" dirty="0" smtClean="0"/>
                        <a:t>Subclass 1. </a:t>
                      </a:r>
                      <a:r>
                        <a:rPr lang="en-US" dirty="0" err="1" smtClean="0"/>
                        <a:t>Polypetalae</a:t>
                      </a:r>
                      <a:endParaRPr lang="en-US" dirty="0"/>
                    </a:p>
                  </a:txBody>
                  <a:tcPr/>
                </a:tc>
                <a:tc>
                  <a:txBody>
                    <a:bodyPr/>
                    <a:lstStyle/>
                    <a:p>
                      <a:r>
                        <a:rPr lang="en-US" sz="1400" b="0" i="1" u="none" strike="noStrike" kern="1200" baseline="0" dirty="0" smtClean="0">
                          <a:solidFill>
                            <a:schemeClr val="dk1"/>
                          </a:solidFill>
                          <a:latin typeface="+mn-lt"/>
                          <a:ea typeface="+mn-ea"/>
                          <a:cs typeface="+mn-cs"/>
                        </a:rPr>
                        <a:t>4 series, 25 orders and 165 families</a:t>
                      </a:r>
                      <a:r>
                        <a:rPr lang="en-US" sz="1400" b="1" i="0" u="none" strike="noStrike" kern="1200" baseline="0" dirty="0" smtClean="0">
                          <a:solidFill>
                            <a:schemeClr val="dk1"/>
                          </a:solidFill>
                          <a:latin typeface="+mn-lt"/>
                          <a:ea typeface="+mn-ea"/>
                          <a:cs typeface="+mn-cs"/>
                        </a:rPr>
                        <a:t> </a:t>
                      </a:r>
                      <a:r>
                        <a:rPr lang="en-US" sz="1400" b="0" i="0" u="none" strike="noStrike" kern="1200" baseline="0" dirty="0" smtClean="0">
                          <a:solidFill>
                            <a:schemeClr val="dk1"/>
                          </a:solidFill>
                          <a:latin typeface="+mn-lt"/>
                          <a:ea typeface="+mn-ea"/>
                          <a:cs typeface="+mn-cs"/>
                        </a:rPr>
                        <a:t>(sepals and petals distinct, petals free)</a:t>
                      </a:r>
                    </a:p>
                  </a:txBody>
                  <a:tcPr/>
                </a:tc>
              </a:tr>
              <a:tr h="1008667">
                <a:tc>
                  <a:txBody>
                    <a:bodyPr/>
                    <a:lstStyle/>
                    <a:p>
                      <a:r>
                        <a:rPr lang="en-US" sz="2401" b="0" i="0" u="none" strike="noStrike" kern="1200" baseline="0" dirty="0" smtClean="0">
                          <a:solidFill>
                            <a:schemeClr val="dk1"/>
                          </a:solidFill>
                          <a:latin typeface="+mn-lt"/>
                          <a:ea typeface="+mn-ea"/>
                          <a:cs typeface="+mn-cs"/>
                        </a:rPr>
                        <a:t>Series 1. </a:t>
                      </a:r>
                      <a:r>
                        <a:rPr lang="en-US" sz="2401" b="0" i="0" u="none" strike="noStrike" kern="1200" baseline="0" dirty="0" err="1" smtClean="0">
                          <a:solidFill>
                            <a:schemeClr val="dk1"/>
                          </a:solidFill>
                          <a:latin typeface="+mn-lt"/>
                          <a:ea typeface="+mn-ea"/>
                          <a:cs typeface="+mn-cs"/>
                        </a:rPr>
                        <a:t>Thalamiflorae</a:t>
                      </a:r>
                      <a:endParaRPr lang="en-US" dirty="0"/>
                    </a:p>
                  </a:txBody>
                  <a:tcPr/>
                </a:tc>
                <a:tc>
                  <a:txBody>
                    <a:bodyPr/>
                    <a:lstStyle/>
                    <a:p>
                      <a:r>
                        <a:rPr lang="en-US" sz="1600" dirty="0" smtClean="0"/>
                        <a:t>Series 1. </a:t>
                      </a:r>
                      <a:r>
                        <a:rPr lang="en-US" sz="1600" dirty="0" err="1" smtClean="0"/>
                        <a:t>Thalamiflorae</a:t>
                      </a:r>
                      <a:r>
                        <a:rPr lang="en-US" sz="1600" dirty="0" smtClean="0"/>
                        <a:t> (flowers </a:t>
                      </a:r>
                      <a:r>
                        <a:rPr lang="en-US" sz="1600" dirty="0" err="1" smtClean="0"/>
                        <a:t>hypogynous</a:t>
                      </a:r>
                      <a:r>
                        <a:rPr lang="en-US" sz="1600" dirty="0" smtClean="0"/>
                        <a:t>, stamens </a:t>
                      </a:r>
                      <a:r>
                        <a:rPr lang="en-US" sz="1400" dirty="0" smtClean="0"/>
                        <a:t>many, disc absent)</a:t>
                      </a:r>
                      <a:r>
                        <a:rPr lang="en-US" sz="1400" baseline="0" dirty="0" smtClean="0"/>
                        <a:t> </a:t>
                      </a:r>
                      <a:r>
                        <a:rPr lang="en-US" sz="1400" dirty="0" smtClean="0"/>
                        <a:t>6 orders: </a:t>
                      </a:r>
                      <a:r>
                        <a:rPr lang="en-US" sz="1400" dirty="0" err="1" smtClean="0"/>
                        <a:t>Ranales</a:t>
                      </a:r>
                      <a:r>
                        <a:rPr lang="en-US" sz="1400" dirty="0" smtClean="0"/>
                        <a:t>, </a:t>
                      </a:r>
                      <a:r>
                        <a:rPr lang="en-US" sz="1400" dirty="0" err="1" smtClean="0"/>
                        <a:t>Parietales</a:t>
                      </a:r>
                      <a:r>
                        <a:rPr lang="en-US" sz="1400" dirty="0" smtClean="0"/>
                        <a:t>, </a:t>
                      </a:r>
                      <a:r>
                        <a:rPr lang="en-US" sz="1400" dirty="0" err="1" smtClean="0"/>
                        <a:t>Polygalineae</a:t>
                      </a:r>
                      <a:r>
                        <a:rPr lang="en-US" sz="1400" dirty="0" smtClean="0"/>
                        <a:t>,</a:t>
                      </a:r>
                      <a:r>
                        <a:rPr lang="en-US" sz="1400" baseline="0" dirty="0" smtClean="0"/>
                        <a:t> </a:t>
                      </a:r>
                      <a:r>
                        <a:rPr lang="en-US" sz="1400" dirty="0" err="1" smtClean="0"/>
                        <a:t>Caryophyllineae</a:t>
                      </a:r>
                      <a:r>
                        <a:rPr lang="en-US" sz="1400" dirty="0" smtClean="0"/>
                        <a:t>, </a:t>
                      </a:r>
                      <a:r>
                        <a:rPr lang="en-US" sz="1400" dirty="0" err="1" smtClean="0"/>
                        <a:t>Guttiferales</a:t>
                      </a:r>
                      <a:r>
                        <a:rPr lang="en-US" sz="1400" dirty="0" smtClean="0"/>
                        <a:t> and</a:t>
                      </a:r>
                      <a:r>
                        <a:rPr lang="en-US" sz="2401" baseline="0" dirty="0" smtClean="0"/>
                        <a:t> </a:t>
                      </a:r>
                      <a:r>
                        <a:rPr lang="en-US" sz="1400" baseline="0" dirty="0" err="1" smtClean="0"/>
                        <a:t>Malvales</a:t>
                      </a:r>
                      <a:endParaRPr lang="en-US" sz="1400" dirty="0" smtClean="0"/>
                    </a:p>
                  </a:txBody>
                  <a:tcPr/>
                </a:tc>
              </a:tr>
              <a:tr h="463390">
                <a:tc>
                  <a:txBody>
                    <a:bodyPr/>
                    <a:lstStyle/>
                    <a:p>
                      <a:r>
                        <a:rPr lang="en-US" sz="2401" b="0" i="0" u="none" strike="noStrike" kern="1200" baseline="0" dirty="0" smtClean="0">
                          <a:solidFill>
                            <a:schemeClr val="dk1"/>
                          </a:solidFill>
                          <a:latin typeface="+mn-lt"/>
                          <a:ea typeface="+mn-ea"/>
                          <a:cs typeface="+mn-cs"/>
                        </a:rPr>
                        <a:t>2. </a:t>
                      </a:r>
                      <a:r>
                        <a:rPr lang="en-US" sz="2401" b="0" i="0" u="none" strike="noStrike" kern="1200" baseline="0" dirty="0" err="1" smtClean="0">
                          <a:solidFill>
                            <a:schemeClr val="dk1"/>
                          </a:solidFill>
                          <a:latin typeface="+mn-lt"/>
                          <a:ea typeface="+mn-ea"/>
                          <a:cs typeface="+mn-cs"/>
                        </a:rPr>
                        <a:t>Disciflorae</a:t>
                      </a:r>
                      <a:endParaRPr lang="en-US" dirty="0"/>
                    </a:p>
                  </a:txBody>
                  <a:tcPr/>
                </a:tc>
                <a:tc>
                  <a:txBody>
                    <a:bodyPr/>
                    <a:lstStyle/>
                    <a:p>
                      <a:r>
                        <a:rPr lang="en-US" sz="1400" dirty="0" smtClean="0"/>
                        <a:t>(Flowers </a:t>
                      </a:r>
                      <a:r>
                        <a:rPr lang="en-US" sz="1400" dirty="0" err="1" smtClean="0"/>
                        <a:t>hypogynous</a:t>
                      </a:r>
                      <a:r>
                        <a:rPr lang="en-US" sz="1400" dirty="0" smtClean="0"/>
                        <a:t>, disc present below the ovary)</a:t>
                      </a:r>
                    </a:p>
                    <a:p>
                      <a:r>
                        <a:rPr lang="en-US" sz="1400" dirty="0" smtClean="0"/>
                        <a:t>4 orders: </a:t>
                      </a:r>
                      <a:r>
                        <a:rPr lang="en-US" sz="1400" dirty="0" err="1" smtClean="0"/>
                        <a:t>Geraniales</a:t>
                      </a:r>
                      <a:r>
                        <a:rPr lang="en-US" sz="1400" dirty="0" smtClean="0"/>
                        <a:t>, </a:t>
                      </a:r>
                      <a:r>
                        <a:rPr lang="en-US" sz="1400" dirty="0" err="1" smtClean="0"/>
                        <a:t>Olacales</a:t>
                      </a:r>
                      <a:r>
                        <a:rPr lang="en-US" sz="1400" dirty="0" smtClean="0"/>
                        <a:t>, </a:t>
                      </a:r>
                      <a:r>
                        <a:rPr lang="en-US" sz="1400" dirty="0" err="1" smtClean="0"/>
                        <a:t>Celastrales</a:t>
                      </a:r>
                      <a:r>
                        <a:rPr lang="en-US" sz="1400" dirty="0" smtClean="0"/>
                        <a:t> and </a:t>
                      </a:r>
                      <a:r>
                        <a:rPr lang="en-US" sz="1400" dirty="0" err="1" smtClean="0"/>
                        <a:t>Sapindales</a:t>
                      </a:r>
                      <a:endParaRPr lang="en-US" sz="1400" dirty="0"/>
                    </a:p>
                  </a:txBody>
                  <a:tcPr/>
                </a:tc>
              </a:tr>
              <a:tr h="654197">
                <a:tc>
                  <a:txBody>
                    <a:bodyPr/>
                    <a:lstStyle/>
                    <a:p>
                      <a:r>
                        <a:rPr lang="en-US" sz="2401" b="0" i="0" u="none" strike="noStrike" kern="1200" baseline="0" dirty="0" smtClean="0">
                          <a:solidFill>
                            <a:schemeClr val="dk1"/>
                          </a:solidFill>
                          <a:latin typeface="+mn-lt"/>
                          <a:ea typeface="+mn-ea"/>
                          <a:cs typeface="+mn-cs"/>
                        </a:rPr>
                        <a:t>3. </a:t>
                      </a:r>
                      <a:r>
                        <a:rPr lang="en-US" sz="2401" b="0" i="0" u="none" strike="noStrike" kern="1200" baseline="0" dirty="0" err="1" smtClean="0">
                          <a:solidFill>
                            <a:schemeClr val="dk1"/>
                          </a:solidFill>
                          <a:latin typeface="+mn-lt"/>
                          <a:ea typeface="+mn-ea"/>
                          <a:cs typeface="+mn-cs"/>
                        </a:rPr>
                        <a:t>Calyciflorae</a:t>
                      </a:r>
                      <a:endParaRPr lang="en-US" dirty="0"/>
                    </a:p>
                  </a:txBody>
                  <a:tcPr/>
                </a:tc>
                <a:tc>
                  <a:txBody>
                    <a:bodyPr/>
                    <a:lstStyle/>
                    <a:p>
                      <a:r>
                        <a:rPr lang="en-US" sz="1400" dirty="0" smtClean="0"/>
                        <a:t>(flowers </a:t>
                      </a:r>
                      <a:r>
                        <a:rPr lang="en-US" sz="1400" dirty="0" err="1" smtClean="0"/>
                        <a:t>perigynous</a:t>
                      </a:r>
                      <a:r>
                        <a:rPr lang="en-US" sz="1400" dirty="0" smtClean="0"/>
                        <a:t> or </a:t>
                      </a:r>
                      <a:r>
                        <a:rPr lang="en-US" sz="1400" dirty="0" err="1" smtClean="0"/>
                        <a:t>epigynous</a:t>
                      </a:r>
                      <a:r>
                        <a:rPr lang="en-US" sz="1400" dirty="0" smtClean="0"/>
                        <a:t>)</a:t>
                      </a:r>
                    </a:p>
                    <a:p>
                      <a:r>
                        <a:rPr lang="en-US" sz="1400" dirty="0" smtClean="0"/>
                        <a:t>5 orders: Rosales, </a:t>
                      </a:r>
                      <a:r>
                        <a:rPr lang="en-US" sz="1400" dirty="0" err="1" smtClean="0"/>
                        <a:t>Myrtales</a:t>
                      </a:r>
                      <a:r>
                        <a:rPr lang="en-US" sz="1400" dirty="0" smtClean="0"/>
                        <a:t>, </a:t>
                      </a:r>
                      <a:r>
                        <a:rPr lang="en-US" sz="1400" dirty="0" err="1" smtClean="0"/>
                        <a:t>Passiflorales</a:t>
                      </a:r>
                      <a:r>
                        <a:rPr lang="en-US" sz="1400" dirty="0" smtClean="0"/>
                        <a:t>, </a:t>
                      </a:r>
                      <a:r>
                        <a:rPr lang="en-US" sz="1400" dirty="0" err="1" smtClean="0"/>
                        <a:t>Ficoidales</a:t>
                      </a:r>
                      <a:r>
                        <a:rPr lang="en-US" sz="1400" dirty="0" smtClean="0"/>
                        <a:t> and </a:t>
                      </a:r>
                      <a:r>
                        <a:rPr lang="en-US" sz="1400" dirty="0" err="1" smtClean="0"/>
                        <a:t>Umbellales</a:t>
                      </a:r>
                      <a:endParaRPr lang="en-US" sz="1400" dirty="0"/>
                    </a:p>
                  </a:txBody>
                  <a:tcPr/>
                </a:tc>
              </a:tr>
              <a:tr h="408987">
                <a:tc>
                  <a:txBody>
                    <a:bodyPr/>
                    <a:lstStyle/>
                    <a:p>
                      <a:r>
                        <a:rPr lang="en-US" dirty="0" smtClean="0"/>
                        <a:t>Subclass 2. </a:t>
                      </a:r>
                      <a:r>
                        <a:rPr lang="en-US" dirty="0" err="1" smtClean="0"/>
                        <a:t>Gamopetalae</a:t>
                      </a:r>
                      <a:endParaRPr lang="en-US" dirty="0"/>
                    </a:p>
                  </a:txBody>
                  <a:tcPr/>
                </a:tc>
                <a:tc>
                  <a:txBody>
                    <a:bodyPr/>
                    <a:lstStyle/>
                    <a:p>
                      <a:r>
                        <a:rPr lang="en-US" sz="1400" dirty="0" smtClean="0"/>
                        <a:t>(sepals and petals distinct, petals united)</a:t>
                      </a:r>
                    </a:p>
                  </a:txBody>
                  <a:tcPr/>
                </a:tc>
              </a:tr>
              <a:tr h="408987">
                <a:tc>
                  <a:txBody>
                    <a:bodyPr/>
                    <a:lstStyle/>
                    <a:p>
                      <a:r>
                        <a:rPr lang="en-US" dirty="0" smtClean="0"/>
                        <a:t>Series 1. </a:t>
                      </a:r>
                      <a:r>
                        <a:rPr lang="en-US" dirty="0" err="1" smtClean="0"/>
                        <a:t>Inferae</a:t>
                      </a:r>
                      <a:endParaRPr lang="en-US" dirty="0" smtClean="0"/>
                    </a:p>
                  </a:txBody>
                  <a:tcPr/>
                </a:tc>
                <a:tc>
                  <a:txBody>
                    <a:bodyPr/>
                    <a:lstStyle/>
                    <a:p>
                      <a:r>
                        <a:rPr lang="en-US" sz="1400" dirty="0" smtClean="0"/>
                        <a:t>(ovary inferior)</a:t>
                      </a:r>
                    </a:p>
                    <a:p>
                      <a:r>
                        <a:rPr lang="en-US" sz="1400" dirty="0" smtClean="0"/>
                        <a:t>3 orders: </a:t>
                      </a:r>
                      <a:r>
                        <a:rPr lang="en-US" sz="1400" dirty="0" err="1" smtClean="0"/>
                        <a:t>Rubiales</a:t>
                      </a:r>
                      <a:r>
                        <a:rPr lang="en-US" sz="1400" dirty="0" smtClean="0"/>
                        <a:t>, </a:t>
                      </a:r>
                      <a:r>
                        <a:rPr lang="en-US" sz="1400" dirty="0" err="1" smtClean="0"/>
                        <a:t>Asterales</a:t>
                      </a:r>
                      <a:r>
                        <a:rPr lang="en-US" sz="1400" dirty="0" smtClean="0"/>
                        <a:t> and </a:t>
                      </a:r>
                      <a:r>
                        <a:rPr lang="en-US" sz="1400" dirty="0" err="1" smtClean="0"/>
                        <a:t>Campanales</a:t>
                      </a:r>
                      <a:endParaRPr lang="en-US" sz="1400" dirty="0"/>
                    </a:p>
                  </a:txBody>
                  <a:tcPr/>
                </a:tc>
              </a:tr>
            </a:tbl>
          </a:graphicData>
        </a:graphic>
      </p:graphicFrame>
    </p:spTree>
    <p:extLst>
      <p:ext uri="{BB962C8B-B14F-4D97-AF65-F5344CB8AC3E}">
        <p14:creationId xmlns:p14="http://schemas.microsoft.com/office/powerpoint/2010/main" val="33114244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8468053"/>
              </p:ext>
            </p:extLst>
          </p:nvPr>
        </p:nvGraphicFramePr>
        <p:xfrm>
          <a:off x="914400" y="1803400"/>
          <a:ext cx="10363200" cy="4085082"/>
        </p:xfrm>
        <a:graphic>
          <a:graphicData uri="http://schemas.openxmlformats.org/drawingml/2006/table">
            <a:tbl>
              <a:tblPr firstRow="1" bandRow="1">
                <a:tableStyleId>{B301B821-A1FF-4177-AEE7-76D212191A09}</a:tableStyleId>
              </a:tblPr>
              <a:tblGrid>
                <a:gridCol w="5181600"/>
                <a:gridCol w="5181600"/>
              </a:tblGrid>
              <a:tr h="370840">
                <a:tc>
                  <a:txBody>
                    <a:bodyPr/>
                    <a:lstStyle/>
                    <a:p>
                      <a:r>
                        <a:rPr lang="en-US" sz="2401" b="0" i="0" u="none" strike="noStrike" kern="1200" baseline="0" dirty="0" smtClean="0">
                          <a:solidFill>
                            <a:schemeClr val="lt1"/>
                          </a:solidFill>
                          <a:latin typeface="+mn-lt"/>
                          <a:ea typeface="+mn-ea"/>
                          <a:cs typeface="+mn-cs"/>
                        </a:rPr>
                        <a:t>2. </a:t>
                      </a:r>
                      <a:r>
                        <a:rPr lang="en-US" sz="2401" b="0" i="0" u="none" strike="noStrike" kern="1200" baseline="0" dirty="0" err="1" smtClean="0">
                          <a:solidFill>
                            <a:schemeClr val="lt1"/>
                          </a:solidFill>
                          <a:latin typeface="+mn-lt"/>
                          <a:ea typeface="+mn-ea"/>
                          <a:cs typeface="+mn-cs"/>
                        </a:rPr>
                        <a:t>Heteromerae</a:t>
                      </a:r>
                      <a:endParaRPr lang="en-US" dirty="0"/>
                    </a:p>
                  </a:txBody>
                  <a:tcPr/>
                </a:tc>
                <a:tc>
                  <a:txBody>
                    <a:bodyPr/>
                    <a:lstStyle/>
                    <a:p>
                      <a:r>
                        <a:rPr lang="en-US" sz="1600" b="0" dirty="0" smtClean="0"/>
                        <a:t>(ovary superior, stamens in one or two whorls, carpels more than 2)</a:t>
                      </a:r>
                      <a:r>
                        <a:rPr lang="en-US" sz="1600" b="0" baseline="0" dirty="0" smtClean="0"/>
                        <a:t> </a:t>
                      </a:r>
                      <a:r>
                        <a:rPr lang="en-US" sz="1600" b="0" dirty="0" smtClean="0"/>
                        <a:t>3 orders: </a:t>
                      </a:r>
                      <a:r>
                        <a:rPr lang="en-US" sz="1600" b="0" dirty="0" err="1" smtClean="0"/>
                        <a:t>Ericales</a:t>
                      </a:r>
                      <a:r>
                        <a:rPr lang="en-US" sz="1600" b="0" dirty="0" smtClean="0"/>
                        <a:t>, </a:t>
                      </a:r>
                      <a:r>
                        <a:rPr lang="en-US" sz="1600" b="0" dirty="0" err="1" smtClean="0"/>
                        <a:t>Primulales</a:t>
                      </a:r>
                      <a:r>
                        <a:rPr lang="en-US" sz="1600" b="0" dirty="0" smtClean="0"/>
                        <a:t> and </a:t>
                      </a:r>
                      <a:r>
                        <a:rPr lang="en-US" sz="1600" b="0" dirty="0" err="1" smtClean="0"/>
                        <a:t>Ebenales</a:t>
                      </a:r>
                      <a:endParaRPr lang="en-US" sz="1600" b="0" dirty="0"/>
                    </a:p>
                  </a:txBody>
                  <a:tcPr/>
                </a:tc>
              </a:tr>
              <a:tr h="370840">
                <a:tc>
                  <a:txBody>
                    <a:bodyPr/>
                    <a:lstStyle/>
                    <a:p>
                      <a:r>
                        <a:rPr lang="en-US" dirty="0" smtClean="0"/>
                        <a:t>3. </a:t>
                      </a:r>
                      <a:r>
                        <a:rPr lang="en-US" dirty="0" err="1" smtClean="0"/>
                        <a:t>Bicarpellatae</a:t>
                      </a:r>
                      <a:endParaRPr lang="en-US" dirty="0"/>
                    </a:p>
                  </a:txBody>
                  <a:tcPr/>
                </a:tc>
                <a:tc>
                  <a:txBody>
                    <a:bodyPr/>
                    <a:lstStyle/>
                    <a:p>
                      <a:r>
                        <a:rPr lang="en-US" sz="1500" dirty="0" smtClean="0"/>
                        <a:t>(ovary superior, stamens in one whorl, carpels 2)</a:t>
                      </a:r>
                    </a:p>
                    <a:p>
                      <a:r>
                        <a:rPr lang="en-US" sz="1500" dirty="0" smtClean="0"/>
                        <a:t>4 orders: </a:t>
                      </a:r>
                      <a:r>
                        <a:rPr lang="en-US" sz="1500" dirty="0" err="1" smtClean="0"/>
                        <a:t>Gentianales</a:t>
                      </a:r>
                      <a:r>
                        <a:rPr lang="en-US" sz="1500" dirty="0" smtClean="0"/>
                        <a:t>, </a:t>
                      </a:r>
                      <a:r>
                        <a:rPr lang="en-US" sz="1500" dirty="0" err="1" smtClean="0"/>
                        <a:t>Polemoniales</a:t>
                      </a:r>
                      <a:r>
                        <a:rPr lang="en-US" sz="1500" dirty="0" smtClean="0"/>
                        <a:t>, </a:t>
                      </a:r>
                      <a:r>
                        <a:rPr lang="en-US" sz="1500" dirty="0" err="1" smtClean="0"/>
                        <a:t>Personales</a:t>
                      </a:r>
                      <a:r>
                        <a:rPr lang="en-US" sz="1500" dirty="0" smtClean="0"/>
                        <a:t> and </a:t>
                      </a:r>
                      <a:r>
                        <a:rPr lang="en-US" sz="1500" dirty="0" err="1" smtClean="0"/>
                        <a:t>Lamiales</a:t>
                      </a:r>
                      <a:endParaRPr lang="en-US" sz="1500" dirty="0"/>
                    </a:p>
                  </a:txBody>
                  <a:tcPr/>
                </a:tc>
              </a:tr>
              <a:tr h="370840">
                <a:tc>
                  <a:txBody>
                    <a:bodyPr/>
                    <a:lstStyle/>
                    <a:p>
                      <a:r>
                        <a:rPr lang="en-US" b="1" dirty="0" smtClean="0"/>
                        <a:t>Subclass 3. </a:t>
                      </a:r>
                      <a:r>
                        <a:rPr lang="en-US" b="1" dirty="0" err="1" smtClean="0"/>
                        <a:t>Monochlamydeae</a:t>
                      </a:r>
                      <a:endParaRPr lang="en-US" b="1" dirty="0"/>
                    </a:p>
                  </a:txBody>
                  <a:tcPr/>
                </a:tc>
                <a:tc>
                  <a:txBody>
                    <a:bodyPr/>
                    <a:lstStyle/>
                    <a:p>
                      <a:r>
                        <a:rPr lang="en-US" sz="1400" dirty="0" smtClean="0"/>
                        <a:t>flowers</a:t>
                      </a:r>
                      <a:r>
                        <a:rPr lang="en-US" dirty="0" smtClean="0"/>
                        <a:t> </a:t>
                      </a:r>
                      <a:r>
                        <a:rPr lang="en-US" sz="1400" dirty="0" err="1" smtClean="0"/>
                        <a:t>apetalous</a:t>
                      </a:r>
                      <a:r>
                        <a:rPr lang="en-US" sz="1400" dirty="0" smtClean="0"/>
                        <a:t>; </a:t>
                      </a:r>
                      <a:r>
                        <a:rPr lang="en-US" sz="1400" dirty="0" err="1" smtClean="0"/>
                        <a:t>perianth</a:t>
                      </a:r>
                      <a:r>
                        <a:rPr lang="en-US" sz="1400" dirty="0" smtClean="0"/>
                        <a:t> lacking or if present not differentiated into</a:t>
                      </a:r>
                      <a:r>
                        <a:rPr lang="en-US" sz="1400" baseline="0" dirty="0" smtClean="0"/>
                        <a:t> </a:t>
                      </a:r>
                      <a:r>
                        <a:rPr lang="en-US" sz="1400" dirty="0" smtClean="0"/>
                        <a:t>sepals and petals)</a:t>
                      </a:r>
                      <a:endParaRPr lang="en-US" sz="1400" dirty="0"/>
                    </a:p>
                  </a:txBody>
                  <a:tcPr/>
                </a:tc>
              </a:tr>
              <a:tr h="370840">
                <a:tc>
                  <a:txBody>
                    <a:bodyPr/>
                    <a:lstStyle/>
                    <a:p>
                      <a:r>
                        <a:rPr lang="en-US" dirty="0" smtClean="0"/>
                        <a:t>Series 1. </a:t>
                      </a:r>
                      <a:r>
                        <a:rPr lang="en-US" dirty="0" err="1" smtClean="0"/>
                        <a:t>Curvembryeae</a:t>
                      </a:r>
                      <a:endParaRPr lang="en-US" dirty="0"/>
                    </a:p>
                  </a:txBody>
                  <a:tcPr/>
                </a:tc>
                <a:tc>
                  <a:txBody>
                    <a:bodyPr/>
                    <a:lstStyle/>
                    <a:p>
                      <a:r>
                        <a:rPr lang="en-US" dirty="0" smtClean="0"/>
                        <a:t> (embryo coiled, ovule usually 1)</a:t>
                      </a:r>
                    </a:p>
                  </a:txBody>
                  <a:tcPr/>
                </a:tc>
              </a:tr>
              <a:tr h="370840">
                <a:tc>
                  <a:txBody>
                    <a:bodyPr/>
                    <a:lstStyle/>
                    <a:p>
                      <a:r>
                        <a:rPr lang="en-US" dirty="0" smtClean="0"/>
                        <a:t>2. </a:t>
                      </a:r>
                      <a:r>
                        <a:rPr lang="en-US" dirty="0" err="1" smtClean="0"/>
                        <a:t>Multiovulatae</a:t>
                      </a:r>
                      <a:r>
                        <a:rPr lang="en-US" dirty="0" smtClean="0"/>
                        <a:t> </a:t>
                      </a:r>
                      <a:r>
                        <a:rPr lang="en-US" dirty="0" err="1" smtClean="0"/>
                        <a:t>aquaticae</a:t>
                      </a:r>
                      <a:endParaRPr lang="en-US" dirty="0"/>
                    </a:p>
                  </a:txBody>
                  <a:tcPr/>
                </a:tc>
                <a:tc>
                  <a:txBody>
                    <a:bodyPr/>
                    <a:lstStyle/>
                    <a:p>
                      <a:r>
                        <a:rPr lang="en-US" dirty="0" smtClean="0"/>
                        <a:t>(aquatic plants, ovules many)</a:t>
                      </a:r>
                      <a:endParaRPr lang="en-US" dirty="0"/>
                    </a:p>
                  </a:txBody>
                  <a:tcPr/>
                </a:tc>
              </a:tr>
              <a:tr h="370840">
                <a:tc>
                  <a:txBody>
                    <a:bodyPr/>
                    <a:lstStyle/>
                    <a:p>
                      <a:r>
                        <a:rPr lang="en-US" dirty="0" smtClean="0"/>
                        <a:t>3. </a:t>
                      </a:r>
                      <a:r>
                        <a:rPr lang="en-US" dirty="0" err="1" smtClean="0"/>
                        <a:t>Multiovulatae</a:t>
                      </a:r>
                      <a:r>
                        <a:rPr lang="en-US" dirty="0" smtClean="0"/>
                        <a:t> </a:t>
                      </a:r>
                      <a:r>
                        <a:rPr lang="en-US" dirty="0" err="1" smtClean="0"/>
                        <a:t>terrestres</a:t>
                      </a:r>
                      <a:endParaRPr lang="en-US" dirty="0"/>
                    </a:p>
                  </a:txBody>
                  <a:tcPr/>
                </a:tc>
                <a:tc>
                  <a:txBody>
                    <a:bodyPr/>
                    <a:lstStyle/>
                    <a:p>
                      <a:r>
                        <a:rPr lang="en-US" dirty="0" smtClean="0"/>
                        <a:t>(terrestrial plants, ovules many)</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4. </a:t>
                      </a:r>
                      <a:r>
                        <a:rPr lang="en-US" sz="2401" b="0" i="0" u="none" strike="noStrike" kern="1200" baseline="0" dirty="0" err="1" smtClean="0">
                          <a:solidFill>
                            <a:schemeClr val="dk1"/>
                          </a:solidFill>
                          <a:latin typeface="+mn-lt"/>
                          <a:ea typeface="+mn-ea"/>
                          <a:cs typeface="+mn-cs"/>
                        </a:rPr>
                        <a:t>Microembryeae</a:t>
                      </a:r>
                      <a:endParaRPr lang="en-US" dirty="0"/>
                    </a:p>
                  </a:txBody>
                  <a:tcPr/>
                </a:tc>
                <a:tc>
                  <a:txBody>
                    <a:bodyPr/>
                    <a:lstStyle/>
                    <a:p>
                      <a:r>
                        <a:rPr lang="en-US" sz="2401" b="0" i="0" u="none" strike="noStrike" kern="1200" baseline="0" dirty="0" smtClean="0">
                          <a:solidFill>
                            <a:schemeClr val="dk1"/>
                          </a:solidFill>
                          <a:latin typeface="+mn-lt"/>
                          <a:ea typeface="+mn-ea"/>
                          <a:cs typeface="+mn-cs"/>
                        </a:rPr>
                        <a:t>(embryo minute)</a:t>
                      </a:r>
                      <a:endParaRPr lang="en-US" dirty="0"/>
                    </a:p>
                  </a:txBody>
                  <a:tcPr/>
                </a:tc>
              </a:tr>
              <a:tr h="370840">
                <a:tc>
                  <a:txBody>
                    <a:bodyPr/>
                    <a:lstStyle/>
                    <a:p>
                      <a:r>
                        <a:rPr lang="en-US" sz="2401" b="0" i="0" u="none" strike="noStrike" kern="1200" baseline="0" dirty="0" smtClean="0">
                          <a:solidFill>
                            <a:schemeClr val="dk1"/>
                          </a:solidFill>
                          <a:latin typeface="+mn-lt"/>
                          <a:ea typeface="+mn-ea"/>
                          <a:cs typeface="+mn-cs"/>
                        </a:rPr>
                        <a:t>5. </a:t>
                      </a:r>
                      <a:r>
                        <a:rPr lang="en-US" sz="2401" b="0" i="0" u="none" strike="noStrike" kern="1200" baseline="0" dirty="0" err="1" smtClean="0">
                          <a:solidFill>
                            <a:schemeClr val="dk1"/>
                          </a:solidFill>
                          <a:latin typeface="+mn-lt"/>
                          <a:ea typeface="+mn-ea"/>
                          <a:cs typeface="+mn-cs"/>
                        </a:rPr>
                        <a:t>Daphnales</a:t>
                      </a:r>
                      <a:endParaRPr lang="en-US" dirty="0"/>
                    </a:p>
                  </a:txBody>
                  <a:tcPr/>
                </a:tc>
                <a:tc>
                  <a:txBody>
                    <a:bodyPr/>
                    <a:lstStyle/>
                    <a:p>
                      <a:r>
                        <a:rPr lang="en-US" dirty="0" smtClean="0"/>
                        <a:t>(carpel 1, ovule 1)</a:t>
                      </a:r>
                      <a:endParaRPr lang="en-US" dirty="0"/>
                    </a:p>
                  </a:txBody>
                  <a:tcPr/>
                </a:tc>
              </a:tr>
            </a:tbl>
          </a:graphicData>
        </a:graphic>
      </p:graphicFrame>
    </p:spTree>
    <p:extLst>
      <p:ext uri="{BB962C8B-B14F-4D97-AF65-F5344CB8AC3E}">
        <p14:creationId xmlns:p14="http://schemas.microsoft.com/office/powerpoint/2010/main" val="2450837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None</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76977-ECB7-44C2-A70D-853BB6B41242}">
  <ds:schemaRefs>
    <ds:schemaRef ds:uri="http://schemas.openxmlformats.org/package/2006/metadata/core-properties"/>
    <ds:schemaRef ds:uri="http://purl.org/dc/terms/"/>
    <ds:schemaRef ds:uri="http://purl.org/dc/elements/1.1/"/>
    <ds:schemaRef ds:uri="http://purl.org/dc/dcmitype/"/>
    <ds:schemaRef ds:uri="http://schemas.microsoft.com/office/infopath/2007/PartnerControls"/>
    <ds:schemaRef ds:uri="http://schemas.microsoft.com/office/2006/documentManagement/types"/>
    <ds:schemaRef ds:uri="4873beb7-5857-4685-be1f-d57550cc96cc"/>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490</TotalTime>
  <Words>3716</Words>
  <Application>Microsoft Office PowerPoint</Application>
  <PresentationFormat>Widescreen</PresentationFormat>
  <Paragraphs>261</Paragraphs>
  <Slides>49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Cambria</vt:lpstr>
      <vt:lpstr>Red Radial 16x9</vt:lpstr>
      <vt:lpstr>Systems of Classification </vt:lpstr>
      <vt:lpstr>Linnaeus System of classification</vt:lpstr>
      <vt:lpstr>Linnaeus System of classification</vt:lpstr>
      <vt:lpstr>Linnaeus system of classification</vt:lpstr>
      <vt:lpstr>Linnaeus System of classification</vt:lpstr>
      <vt:lpstr>Linnaeus system of classification</vt:lpstr>
      <vt:lpstr>George Bentham &amp; Sir J.D. Hooker</vt:lpstr>
      <vt:lpstr>PowerPoint Presentation</vt:lpstr>
      <vt:lpstr>PowerPoint Presentation</vt:lpstr>
      <vt:lpstr>PowerPoint Presentation</vt:lpstr>
      <vt:lpstr>PowerPoint Presentation</vt:lpstr>
      <vt:lpstr>Merits of bentham and hooker’s system</vt:lpstr>
      <vt:lpstr>PowerPoint Presentation</vt:lpstr>
      <vt:lpstr>PowerPoint Presentation</vt:lpstr>
      <vt:lpstr>PowerPoint Presentation</vt:lpstr>
      <vt:lpstr>Demerits</vt:lpstr>
      <vt:lpstr>PowerPoint Presentation</vt:lpstr>
      <vt:lpstr>PowerPoint Presentation</vt:lpstr>
      <vt:lpstr>PowerPoint Presentation</vt:lpstr>
      <vt:lpstr>Engler and Prantl system</vt:lpstr>
      <vt:lpstr>Engler and Prantl system</vt:lpstr>
      <vt:lpstr>Engler and Prantl system</vt:lpstr>
      <vt:lpstr>Engler and Prantl system</vt:lpstr>
      <vt:lpstr>Engler and Prantl system</vt:lpstr>
      <vt:lpstr>Engler and Prantl system</vt:lpstr>
      <vt:lpstr>Engler and Prantl system  (Merits) </vt:lpstr>
      <vt:lpstr>Engler and Prantl system  (Merits)</vt:lpstr>
      <vt:lpstr>Engler and Prantl system  (Merits)</vt:lpstr>
      <vt:lpstr>Engler and Prantl system  (Merits)</vt:lpstr>
      <vt:lpstr>Engler and Prantl system (Demerits) </vt:lpstr>
      <vt:lpstr>Engler and Prantl system (Demerits)</vt:lpstr>
      <vt:lpstr>Engler and Prantl system (Demerits)</vt:lpstr>
      <vt:lpstr>Engler and Prantl system (Demerits)</vt:lpstr>
      <vt:lpstr>Engler and Prantl system (Demerits)</vt:lpstr>
      <vt:lpstr>Takhtajan system of classificaton</vt:lpstr>
      <vt:lpstr>Class 1. Magnoliopsida (Dicotyledons)- 11 subclasses, 55 superorders, 175 orders, 458 families (8 subclasses, 37 superorders, 128 orders, 429 families in 1987 classification); estimated genera- 10,000, species- 1,90,000</vt:lpstr>
      <vt:lpstr>Class 2. Liliopsida (Monocotyledons)-6 subclasses, 16 superorders, 57 orders and 131 families (4 subclasses, 16 superorders, 38 orders, 104 families in 1987 classification); estimated genera-3,000, species- 60,000</vt:lpstr>
      <vt:lpstr>PowerPoint Presentation</vt:lpstr>
      <vt:lpstr>Merits </vt:lpstr>
      <vt:lpstr>PowerPoint Presentation</vt:lpstr>
      <vt:lpstr>PowerPoint Presentation</vt:lpstr>
      <vt:lpstr>PowerPoint Presentation</vt:lpstr>
      <vt:lpstr>Demerits</vt:lpstr>
      <vt:lpstr>demerits</vt:lpstr>
      <vt:lpstr>Cronquist system of classification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&amp; Nomenclature</dc:title>
  <dc:creator>lenovo</dc:creator>
  <cp:lastModifiedBy>lenovo</cp:lastModifiedBy>
  <cp:revision>33</cp:revision>
  <dcterms:created xsi:type="dcterms:W3CDTF">2017-11-27T17:55:57Z</dcterms:created>
  <dcterms:modified xsi:type="dcterms:W3CDTF">2018-01-19T19:00:48Z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