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e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692E0-636F-45B0-8387-F788D3B56EE1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B7289-54A1-4B15-83FC-0EB5BBAA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1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A576F5-F5BA-4004-8F0D-159F600835F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6096000"/>
            <a:ext cx="5029200" cy="2362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>
              <a:spcBef>
                <a:spcPct val="0"/>
              </a:spcBef>
            </a:pPr>
            <a:r>
              <a:rPr lang="en-US" altLang="en-US" sz="2400"/>
              <a:t>This material is found in more detail on pages 7-9.</a:t>
            </a:r>
          </a:p>
        </p:txBody>
      </p:sp>
      <p:sp>
        <p:nvSpPr>
          <p:cNvPr id="5877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79550" y="1201738"/>
            <a:ext cx="8121650" cy="456882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2822308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E5BF2F-9023-4A26-A1E5-DD74B0694932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altLang="en-US"/>
              <a:t>This should </a:t>
            </a:r>
          </a:p>
        </p:txBody>
      </p:sp>
    </p:spTree>
    <p:extLst>
      <p:ext uri="{BB962C8B-B14F-4D97-AF65-F5344CB8AC3E}">
        <p14:creationId xmlns:p14="http://schemas.microsoft.com/office/powerpoint/2010/main" val="26496004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82D1BF-A5E9-452E-B711-1B616F9304C1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65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 cap="flat"/>
        </p:spPr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538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E0E9F3-4F50-4582-928D-6C6A16AAF692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767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17DFCD-A3CF-4450-BC58-4F54149168E7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7312" tIns="42862" rIns="87312" bIns="42862"/>
          <a:lstStyle/>
          <a:p>
            <a:endParaRPr lang="en-AU" altLang="en-US"/>
          </a:p>
        </p:txBody>
      </p:sp>
      <p:sp>
        <p:nvSpPr>
          <p:cNvPr id="65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05132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C87BD2-EFAA-407C-9D67-D1361AB0AE6F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8935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0AC802-EE18-4849-A5EF-56D24BE28B3D}" type="slidenum">
              <a:rPr lang="en-US" altLang="en-US"/>
              <a:pPr/>
              <a:t>49</a:t>
            </a:fld>
            <a:endParaRPr lang="en-US" alt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 cap="flat"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8414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14E5E1-130E-404E-8C50-B37063E0EA4E}" type="slidenum">
              <a:rPr lang="en-US" altLang="en-US"/>
              <a:pPr/>
              <a:t>50</a:t>
            </a:fld>
            <a:endParaRPr lang="en-US" altLang="en-US"/>
          </a:p>
        </p:txBody>
      </p:sp>
      <p:sp>
        <p:nvSpPr>
          <p:cNvPr id="63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/>
        </p:spPr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2714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8A8C4-7E8E-45D5-BFCE-A15672241A76}" type="slidenum">
              <a:rPr lang="en-US" altLang="en-US"/>
              <a:pPr/>
              <a:t>51</a:t>
            </a:fld>
            <a:endParaRPr lang="en-US" altLang="en-US"/>
          </a:p>
        </p:txBody>
      </p:sp>
      <p:sp>
        <p:nvSpPr>
          <p:cNvPr id="63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/>
        </p:spPr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973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A8F7B7-8FBD-462D-ADA5-319577B5EF4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918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18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/>
          <a:p>
            <a:pPr algn="r" eaLnBrk="0" hangingPunct="0"/>
            <a:r>
              <a:rPr lang="en-US" altLang="en-US" sz="12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918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18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18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/>
        </p:spPr>
      </p:sp>
      <p:sp>
        <p:nvSpPr>
          <p:cNvPr id="5918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3197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EC5B42-8043-495C-8FC6-B93A8A695F5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98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7312" tIns="42862" rIns="87312" bIns="42862"/>
          <a:lstStyle/>
          <a:p>
            <a:endParaRPr lang="en-AU" altLang="en-US"/>
          </a:p>
        </p:txBody>
      </p:sp>
      <p:sp>
        <p:nvSpPr>
          <p:cNvPr id="5980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085111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03E157-E66E-4F8C-9CD9-C49717C5EC4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37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7896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41497A-6588-4C36-8C58-D2FA82190BC7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64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943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7C1AF3-26FF-469C-97C9-FFEE4D3345FB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0787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518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A73319-7038-4B16-8F23-A54F8B225EFA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0787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849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586621-F897-4743-BA05-5DC5D7193A79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51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9263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EC56BA-D3E4-46F5-AB67-F837632640AB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195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8A3A-B121-44C0-8519-B9B69A26C73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550D-A1AA-4E70-B0A1-59344900B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59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8A3A-B121-44C0-8519-B9B69A26C73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550D-A1AA-4E70-B0A1-59344900B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9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8A3A-B121-44C0-8519-B9B69A26C73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550D-A1AA-4E70-B0A1-59344900B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41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8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13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7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8A3A-B121-44C0-8519-B9B69A26C73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550D-A1AA-4E70-B0A1-59344900B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0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8A3A-B121-44C0-8519-B9B69A26C73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550D-A1AA-4E70-B0A1-59344900B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3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8A3A-B121-44C0-8519-B9B69A26C73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550D-A1AA-4E70-B0A1-59344900B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93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8A3A-B121-44C0-8519-B9B69A26C73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550D-A1AA-4E70-B0A1-59344900B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7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8A3A-B121-44C0-8519-B9B69A26C73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550D-A1AA-4E70-B0A1-59344900B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26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8A3A-B121-44C0-8519-B9B69A26C73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550D-A1AA-4E70-B0A1-59344900B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96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8A3A-B121-44C0-8519-B9B69A26C73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550D-A1AA-4E70-B0A1-59344900B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8A3A-B121-44C0-8519-B9B69A26C73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C550D-A1AA-4E70-B0A1-59344900B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9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98A3A-B121-44C0-8519-B9B69A26C73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C550D-A1AA-4E70-B0A1-59344900B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7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7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8.bin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wmf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219201"/>
            <a:ext cx="9144000" cy="1470025"/>
          </a:xfrm>
        </p:spPr>
        <p:txBody>
          <a:bodyPr anchor="ctr">
            <a:normAutofit fontScale="90000"/>
          </a:bodyPr>
          <a:lstStyle/>
          <a:p>
            <a:r>
              <a:rPr lang="en-US" altLang="en-US" sz="8400" dirty="0"/>
              <a:t>Organizational Behavior </a:t>
            </a:r>
            <a:br>
              <a:rPr lang="en-US" altLang="en-US" sz="8400" dirty="0"/>
            </a:br>
            <a:r>
              <a:rPr lang="en-US" altLang="en-US" sz="4000" dirty="0" smtClean="0"/>
              <a:t>(PSYC-6223)</a:t>
            </a:r>
            <a:endParaRPr lang="en-US" altLang="en-US" sz="40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4876800"/>
            <a:ext cx="6400800" cy="838200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sz="8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 31-32</a:t>
            </a:r>
            <a:endParaRPr lang="en-US" alt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347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AutoShape 2"/>
          <p:cNvSpPr>
            <a:spLocks noChangeArrowheads="1"/>
          </p:cNvSpPr>
          <p:nvPr/>
        </p:nvSpPr>
        <p:spPr bwMode="auto">
          <a:xfrm>
            <a:off x="3657600" y="1524000"/>
            <a:ext cx="4876800" cy="449580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38100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endParaRPr lang="en-AU" altLang="en-US" sz="3200" b="1"/>
          </a:p>
          <a:p>
            <a:pPr algn="ctr" eaLnBrk="0" hangingPunct="0"/>
            <a:r>
              <a:rPr lang="en-AU" altLang="en-US" sz="3200" b="1"/>
              <a:t>Organizational</a:t>
            </a:r>
          </a:p>
          <a:p>
            <a:pPr algn="ctr" eaLnBrk="0" hangingPunct="0"/>
            <a:r>
              <a:rPr lang="en-US" altLang="en-US" sz="3200" b="1"/>
              <a:t>Behavior</a:t>
            </a:r>
            <a:endParaRPr lang="en-AU" altLang="en-US" sz="3200" b="1"/>
          </a:p>
          <a:p>
            <a:pPr algn="ctr" eaLnBrk="0" hangingPunct="0"/>
            <a:r>
              <a:rPr lang="en-AU" altLang="en-US" sz="3200" b="1"/>
              <a:t>Research</a:t>
            </a:r>
          </a:p>
        </p:txBody>
      </p:sp>
      <p:sp>
        <p:nvSpPr>
          <p:cNvPr id="596995" name="Rectangle 3"/>
          <p:cNvSpPr>
            <a:spLocks noChangeArrowheads="1"/>
          </p:cNvSpPr>
          <p:nvPr/>
        </p:nvSpPr>
        <p:spPr bwMode="auto">
          <a:xfrm>
            <a:off x="4267200" y="304800"/>
            <a:ext cx="3886200" cy="18288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 sz="2800" b="1"/>
              <a:t>Understand</a:t>
            </a:r>
          </a:p>
          <a:p>
            <a:pPr algn="ctr" eaLnBrk="0" hangingPunct="0"/>
            <a:r>
              <a:rPr lang="en-US" altLang="en-US" sz="2800" b="1"/>
              <a:t>organizational</a:t>
            </a:r>
          </a:p>
          <a:p>
            <a:pPr algn="ctr" eaLnBrk="0" hangingPunct="0"/>
            <a:r>
              <a:rPr lang="en-US" altLang="en-US" sz="2800" b="1"/>
              <a:t>events</a:t>
            </a:r>
          </a:p>
        </p:txBody>
      </p:sp>
      <p:sp>
        <p:nvSpPr>
          <p:cNvPr id="596996" name="Rectangle 4"/>
          <p:cNvSpPr>
            <a:spLocks noChangeArrowheads="1"/>
          </p:cNvSpPr>
          <p:nvPr/>
        </p:nvSpPr>
        <p:spPr bwMode="auto">
          <a:xfrm>
            <a:off x="7696200" y="5181600"/>
            <a:ext cx="2895600" cy="16764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 sz="3200" b="1"/>
              <a:t>Predict</a:t>
            </a:r>
          </a:p>
          <a:p>
            <a:pPr algn="ctr" eaLnBrk="0" hangingPunct="0"/>
            <a:r>
              <a:rPr lang="en-US" altLang="en-US" sz="3200" b="1"/>
              <a:t>organizational</a:t>
            </a:r>
          </a:p>
          <a:p>
            <a:pPr algn="ctr" eaLnBrk="0" hangingPunct="0"/>
            <a:r>
              <a:rPr lang="en-US" altLang="en-US" sz="3200" b="1"/>
              <a:t>events</a:t>
            </a:r>
          </a:p>
        </p:txBody>
      </p:sp>
      <p:sp>
        <p:nvSpPr>
          <p:cNvPr id="596997" name="Rectangle 5"/>
          <p:cNvSpPr>
            <a:spLocks noChangeArrowheads="1"/>
          </p:cNvSpPr>
          <p:nvPr/>
        </p:nvSpPr>
        <p:spPr bwMode="auto">
          <a:xfrm>
            <a:off x="1524000" y="5181600"/>
            <a:ext cx="3200400" cy="1676400"/>
          </a:xfrm>
          <a:prstGeom prst="rect">
            <a:avLst/>
          </a:prstGeom>
          <a:solidFill>
            <a:srgbClr val="00B0F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 sz="3200" b="1"/>
              <a:t>Influence</a:t>
            </a:r>
          </a:p>
          <a:p>
            <a:pPr algn="ctr" eaLnBrk="0" hangingPunct="0"/>
            <a:r>
              <a:rPr lang="en-US" altLang="en-US" sz="3200" b="1"/>
              <a:t>organizational</a:t>
            </a:r>
          </a:p>
          <a:p>
            <a:pPr algn="ctr" eaLnBrk="0" hangingPunct="0"/>
            <a:r>
              <a:rPr lang="en-US" altLang="en-US" sz="3200" b="1"/>
              <a:t>events</a:t>
            </a:r>
          </a:p>
        </p:txBody>
      </p:sp>
    </p:spTree>
    <p:extLst>
      <p:ext uri="{BB962C8B-B14F-4D97-AF65-F5344CB8AC3E}">
        <p14:creationId xmlns:p14="http://schemas.microsoft.com/office/powerpoint/2010/main" val="141005910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6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6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96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96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96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6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6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6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96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96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96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6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6995" grpId="0" animBg="1" autoUpdateAnimBg="0"/>
      <p:bldP spid="596996" grpId="0" animBg="1" autoUpdateAnimBg="0"/>
      <p:bldP spid="59699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568326"/>
            <a:ext cx="8229600" cy="803275"/>
          </a:xfrm>
        </p:spPr>
        <p:txBody>
          <a:bodyPr>
            <a:normAutofit fontScale="90000"/>
          </a:bodyPr>
          <a:lstStyle/>
          <a:p>
            <a:r>
              <a:rPr lang="en-US" altLang="en-US" sz="10600"/>
              <a:t>OB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600200"/>
            <a:ext cx="8534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5400"/>
              <a:t>Systematic study of how people behave in organizations</a:t>
            </a:r>
          </a:p>
        </p:txBody>
      </p:sp>
      <p:pic>
        <p:nvPicPr>
          <p:cNvPr id="601092" name="Picture 4" descr="cups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281488"/>
            <a:ext cx="4495800" cy="2576512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65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686800" cy="1143000"/>
          </a:xfrm>
        </p:spPr>
        <p:txBody>
          <a:bodyPr/>
          <a:lstStyle/>
          <a:p>
            <a:r>
              <a:rPr lang="en-US" altLang="en-US" sz="5400"/>
              <a:t>What is an Organization?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1600200"/>
            <a:ext cx="8915400" cy="1447800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20000"/>
              </a:lnSpc>
              <a:buFontTx/>
              <a:buNone/>
            </a:pPr>
            <a:r>
              <a:rPr lang="en-US" altLang="en-US" sz="4800"/>
              <a:t>	A structured social system consisting of groups and individuals working together to meet some agreed-upon objectives.</a:t>
            </a:r>
          </a:p>
        </p:txBody>
      </p:sp>
    </p:spTree>
    <p:extLst>
      <p:ext uri="{BB962C8B-B14F-4D97-AF65-F5344CB8AC3E}">
        <p14:creationId xmlns:p14="http://schemas.microsoft.com/office/powerpoint/2010/main" val="1127603990"/>
      </p:ext>
    </p:extLst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590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524000" y="1371600"/>
          <a:ext cx="914400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VISIO" r:id="rId3" imgW="6786720" imgH="2878920" progId="Visio.Drawing.5">
                  <p:embed/>
                </p:oleObj>
              </mc:Choice>
              <mc:Fallback>
                <p:oleObj name="VISIO" r:id="rId3" imgW="6786720" imgH="287892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71600"/>
                        <a:ext cx="914400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916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altLang="en-US" sz="4800"/>
              <a:t>Stages in the Organizational Life Cycle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638300"/>
            <a:ext cx="9144000" cy="4533900"/>
          </a:xfrm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en-GB" altLang="en-US" sz="2400" dirty="0"/>
              <a:t>1)</a:t>
            </a:r>
            <a:r>
              <a:rPr lang="en-GB" altLang="en-US" b="1" dirty="0">
                <a:solidFill>
                  <a:srgbClr val="FFFF00"/>
                </a:solidFill>
              </a:rPr>
              <a:t> </a:t>
            </a:r>
            <a:r>
              <a:rPr lang="en-GB" altLang="en-US" b="1" dirty="0">
                <a:solidFill>
                  <a:schemeClr val="accent1"/>
                </a:solidFill>
              </a:rPr>
              <a:t>Entrepreneurial:</a:t>
            </a:r>
            <a:r>
              <a:rPr lang="en-GB" altLang="en-US" sz="2400" dirty="0">
                <a:solidFill>
                  <a:schemeClr val="accent1"/>
                </a:solidFill>
              </a:rPr>
              <a:t> </a:t>
            </a:r>
            <a:r>
              <a:rPr lang="en-GB" altLang="en-US" sz="2400" dirty="0"/>
              <a:t>The creation stage of an organization; founder managers do most jobs, work long hours, set the climate of the organization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GB" altLang="en-US" sz="2400" dirty="0"/>
              <a:t>2) </a:t>
            </a:r>
            <a:r>
              <a:rPr lang="en-GB" altLang="en-US" b="1" dirty="0">
                <a:solidFill>
                  <a:schemeClr val="accent1"/>
                </a:solidFill>
              </a:rPr>
              <a:t>Collective:</a:t>
            </a:r>
            <a:r>
              <a:rPr lang="en-GB" altLang="en-US" sz="2400" dirty="0">
                <a:solidFill>
                  <a:schemeClr val="accent1"/>
                </a:solidFill>
              </a:rPr>
              <a:t> </a:t>
            </a:r>
            <a:r>
              <a:rPr lang="en-GB" altLang="en-US" sz="2400" dirty="0"/>
              <a:t>The organization begins to take shape; division of labour occurs; control, responsibilities &amp; levels of autonomy are established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GB" altLang="en-US" sz="2400" dirty="0"/>
              <a:t>3) </a:t>
            </a:r>
            <a:r>
              <a:rPr lang="en-GB" altLang="en-US" b="1" dirty="0">
                <a:solidFill>
                  <a:schemeClr val="accent1"/>
                </a:solidFill>
              </a:rPr>
              <a:t>Formalization:</a:t>
            </a:r>
            <a:r>
              <a:rPr lang="en-GB" altLang="en-US" b="1" dirty="0">
                <a:solidFill>
                  <a:srgbClr val="FFFF00"/>
                </a:solidFill>
              </a:rPr>
              <a:t> </a:t>
            </a:r>
            <a:r>
              <a:rPr lang="en-GB" altLang="en-US" sz="2400" dirty="0"/>
              <a:t>Formal roles become established; strategic &amp; operational concerns are differentiated; co-ordination &amp; control become desired goals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GB" altLang="en-US" sz="2400" dirty="0"/>
              <a:t>4) </a:t>
            </a:r>
            <a:r>
              <a:rPr lang="en-GB" altLang="en-US" b="1" dirty="0">
                <a:solidFill>
                  <a:schemeClr val="accent1"/>
                </a:solidFill>
              </a:rPr>
              <a:t>Elaboration:</a:t>
            </a:r>
            <a:r>
              <a:rPr lang="en-GB" altLang="en-US" sz="2400" dirty="0">
                <a:solidFill>
                  <a:schemeClr val="accent1"/>
                </a:solidFill>
              </a:rPr>
              <a:t> </a:t>
            </a:r>
            <a:r>
              <a:rPr lang="en-GB" altLang="en-US" sz="2400" dirty="0"/>
              <a:t>The stage of renewal which follows the increasing rigidity of the formalization stage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9021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6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6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ChangeArrowheads="1"/>
          </p:cNvSpPr>
          <p:nvPr/>
        </p:nvSpPr>
        <p:spPr bwMode="auto">
          <a:xfrm>
            <a:off x="5562600" y="4343400"/>
            <a:ext cx="403860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altLang="en-US" sz="2800" b="1"/>
              <a:t>Strategy</a:t>
            </a:r>
            <a:endParaRPr lang="en-US" altLang="en-US" sz="2000" b="1"/>
          </a:p>
          <a:p>
            <a:pPr algn="ctr" eaLnBrk="0" hangingPunct="0">
              <a:lnSpc>
                <a:spcPct val="110000"/>
              </a:lnSpc>
            </a:pPr>
            <a:r>
              <a:rPr lang="en-US" altLang="en-US" sz="2000" b="1"/>
              <a:t>What will we do to get there?</a:t>
            </a:r>
          </a:p>
        </p:txBody>
      </p:sp>
      <p:sp>
        <p:nvSpPr>
          <p:cNvPr id="641027" name="Freeform 3"/>
          <p:cNvSpPr>
            <a:spLocks/>
          </p:cNvSpPr>
          <p:nvPr/>
        </p:nvSpPr>
        <p:spPr bwMode="auto">
          <a:xfrm>
            <a:off x="4038600" y="2133600"/>
            <a:ext cx="2592388" cy="1373188"/>
          </a:xfrm>
          <a:custGeom>
            <a:avLst/>
            <a:gdLst>
              <a:gd name="T0" fmla="*/ 1488 w 1633"/>
              <a:gd name="T1" fmla="*/ 0 h 865"/>
              <a:gd name="T2" fmla="*/ 1632 w 1633"/>
              <a:gd name="T3" fmla="*/ 0 h 865"/>
              <a:gd name="T4" fmla="*/ 1632 w 1633"/>
              <a:gd name="T5" fmla="*/ 432 h 865"/>
              <a:gd name="T6" fmla="*/ 0 w 1633"/>
              <a:gd name="T7" fmla="*/ 432 h 865"/>
              <a:gd name="T8" fmla="*/ 0 w 1633"/>
              <a:gd name="T9" fmla="*/ 864 h 865"/>
              <a:gd name="T10" fmla="*/ 144 w 1633"/>
              <a:gd name="T11" fmla="*/ 864 h 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33" h="865">
                <a:moveTo>
                  <a:pt x="1488" y="0"/>
                </a:moveTo>
                <a:lnTo>
                  <a:pt x="1632" y="0"/>
                </a:lnTo>
                <a:lnTo>
                  <a:pt x="1632" y="432"/>
                </a:lnTo>
                <a:lnTo>
                  <a:pt x="0" y="432"/>
                </a:lnTo>
                <a:lnTo>
                  <a:pt x="0" y="864"/>
                </a:lnTo>
                <a:lnTo>
                  <a:pt x="144" y="864"/>
                </a:lnTo>
              </a:path>
            </a:pathLst>
          </a:custGeom>
          <a:noFill/>
          <a:ln w="50800" cap="rnd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CCFFFF">
                        <a:gamma/>
                        <a:shade val="46275"/>
                        <a:invGamma/>
                      </a:srgbClr>
                    </a:gs>
                    <a:gs pos="50000">
                      <a:srgbClr val="CCFFFF"/>
                    </a:gs>
                    <a:gs pos="100000">
                      <a:srgbClr val="CCFF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1028" name="Freeform 4"/>
          <p:cNvSpPr>
            <a:spLocks/>
          </p:cNvSpPr>
          <p:nvPr/>
        </p:nvSpPr>
        <p:spPr bwMode="auto">
          <a:xfrm>
            <a:off x="5334000" y="3505200"/>
            <a:ext cx="3201988" cy="1373188"/>
          </a:xfrm>
          <a:custGeom>
            <a:avLst/>
            <a:gdLst>
              <a:gd name="T0" fmla="*/ 1872 w 2017"/>
              <a:gd name="T1" fmla="*/ 0 h 865"/>
              <a:gd name="T2" fmla="*/ 2016 w 2017"/>
              <a:gd name="T3" fmla="*/ 0 h 865"/>
              <a:gd name="T4" fmla="*/ 2016 w 2017"/>
              <a:gd name="T5" fmla="*/ 432 h 865"/>
              <a:gd name="T6" fmla="*/ 0 w 2017"/>
              <a:gd name="T7" fmla="*/ 432 h 865"/>
              <a:gd name="T8" fmla="*/ 0 w 2017"/>
              <a:gd name="T9" fmla="*/ 864 h 865"/>
              <a:gd name="T10" fmla="*/ 144 w 2017"/>
              <a:gd name="T11" fmla="*/ 864 h 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17" h="865">
                <a:moveTo>
                  <a:pt x="1872" y="0"/>
                </a:moveTo>
                <a:lnTo>
                  <a:pt x="2016" y="0"/>
                </a:lnTo>
                <a:lnTo>
                  <a:pt x="2016" y="432"/>
                </a:lnTo>
                <a:lnTo>
                  <a:pt x="0" y="432"/>
                </a:lnTo>
                <a:lnTo>
                  <a:pt x="0" y="864"/>
                </a:lnTo>
                <a:lnTo>
                  <a:pt x="144" y="864"/>
                </a:lnTo>
              </a:path>
            </a:pathLst>
          </a:custGeom>
          <a:noFill/>
          <a:ln w="50800" cap="rnd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CCFFFF">
                        <a:gamma/>
                        <a:shade val="46275"/>
                        <a:invGamma/>
                      </a:srgbClr>
                    </a:gs>
                    <a:gs pos="50000">
                      <a:srgbClr val="CCFFFF"/>
                    </a:gs>
                    <a:gs pos="100000">
                      <a:srgbClr val="CCFF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1029" name="Rectangle 5"/>
          <p:cNvSpPr>
            <a:spLocks noChangeArrowheads="1"/>
          </p:cNvSpPr>
          <p:nvPr/>
        </p:nvSpPr>
        <p:spPr bwMode="auto">
          <a:xfrm>
            <a:off x="2362200" y="1600200"/>
            <a:ext cx="403860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altLang="en-US" sz="2800" b="1" dirty="0"/>
              <a:t>Mission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altLang="en-US" sz="2000" b="1" dirty="0"/>
              <a:t>What we are or want to be?</a:t>
            </a:r>
          </a:p>
        </p:txBody>
      </p:sp>
      <p:sp>
        <p:nvSpPr>
          <p:cNvPr id="641030" name="Rectangle 6"/>
          <p:cNvSpPr>
            <a:spLocks noChangeArrowheads="1"/>
          </p:cNvSpPr>
          <p:nvPr/>
        </p:nvSpPr>
        <p:spPr bwMode="auto">
          <a:xfrm>
            <a:off x="4267200" y="2971800"/>
            <a:ext cx="4038600" cy="1066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altLang="en-US" sz="2800" b="1" dirty="0"/>
              <a:t>Specific Goals</a:t>
            </a:r>
            <a:endParaRPr lang="en-US" altLang="en-US" sz="2000" b="1" dirty="0"/>
          </a:p>
          <a:p>
            <a:pPr algn="ctr" eaLnBrk="0" hangingPunct="0">
              <a:lnSpc>
                <a:spcPct val="110000"/>
              </a:lnSpc>
            </a:pPr>
            <a:r>
              <a:rPr lang="en-US" altLang="en-US" sz="2000" b="1" dirty="0"/>
              <a:t>What must be achieved? When?</a:t>
            </a:r>
          </a:p>
        </p:txBody>
      </p:sp>
      <p:sp>
        <p:nvSpPr>
          <p:cNvPr id="641031" name="Rectangle 7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906462"/>
          </a:xfrm>
        </p:spPr>
        <p:txBody>
          <a:bodyPr/>
          <a:lstStyle/>
          <a:p>
            <a:r>
              <a:rPr lang="en-US" altLang="en-US" sz="5400"/>
              <a:t>Organizational Strategy</a:t>
            </a:r>
          </a:p>
        </p:txBody>
      </p:sp>
    </p:spTree>
    <p:extLst>
      <p:ext uri="{BB962C8B-B14F-4D97-AF65-F5344CB8AC3E}">
        <p14:creationId xmlns:p14="http://schemas.microsoft.com/office/powerpoint/2010/main" val="262235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4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4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026" grpId="0" animBg="1"/>
      <p:bldP spid="641029" grpId="0" animBg="1"/>
      <p:bldP spid="6410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3138" name="Group 2"/>
          <p:cNvGrpSpPr>
            <a:grpSpLocks/>
          </p:cNvGrpSpPr>
          <p:nvPr/>
        </p:nvGrpSpPr>
        <p:grpSpPr bwMode="auto">
          <a:xfrm>
            <a:off x="5029201" y="1919289"/>
            <a:ext cx="4462463" cy="1138237"/>
            <a:chOff x="1636" y="2309"/>
            <a:chExt cx="2108" cy="956"/>
          </a:xfrm>
          <a:solidFill>
            <a:schemeClr val="accent1"/>
          </a:solidFill>
        </p:grpSpPr>
        <p:sp>
          <p:nvSpPr>
            <p:cNvPr id="603139" name="Rectangle 3"/>
            <p:cNvSpPr>
              <a:spLocks noChangeArrowheads="1"/>
            </p:cNvSpPr>
            <p:nvPr/>
          </p:nvSpPr>
          <p:spPr bwMode="auto">
            <a:xfrm>
              <a:off x="1636" y="2309"/>
              <a:ext cx="2104" cy="520"/>
            </a:xfrm>
            <a:prstGeom prst="rect">
              <a:avLst/>
            </a:prstGeom>
            <a:grpFill/>
            <a:ln w="12700">
              <a:solidFill>
                <a:srgbClr val="FFFF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9688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3140" name="Rectangle 4"/>
            <p:cNvSpPr>
              <a:spLocks noChangeArrowheads="1"/>
            </p:cNvSpPr>
            <p:nvPr/>
          </p:nvSpPr>
          <p:spPr bwMode="auto">
            <a:xfrm>
              <a:off x="1654" y="2364"/>
              <a:ext cx="2090" cy="901"/>
            </a:xfrm>
            <a:prstGeom prst="rect">
              <a:avLst/>
            </a:prstGeom>
            <a:grpFill/>
            <a:ln w="9525">
              <a:solidFill>
                <a:srgbClr val="FFFF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9688"/>
              </a:outerShdw>
            </a:effectLst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altLang="zh-TW" sz="3200" b="1">
                  <a:latin typeface="Tahoma" panose="020B0604030504040204" pitchFamily="34" charset="0"/>
                  <a:ea typeface="新細明體" charset="-120"/>
                </a:rPr>
                <a:t>Organization </a:t>
              </a:r>
            </a:p>
            <a:p>
              <a:pPr algn="ctr" eaLnBrk="0" hangingPunct="0"/>
              <a:r>
                <a:rPr lang="en-US" altLang="zh-TW" sz="3200" b="1">
                  <a:latin typeface="Tahoma" panose="020B0604030504040204" pitchFamily="34" charset="0"/>
                  <a:ea typeface="新細明體" charset="-120"/>
                </a:rPr>
                <a:t>systems level</a:t>
              </a:r>
            </a:p>
          </p:txBody>
        </p:sp>
      </p:grpSp>
      <p:grpSp>
        <p:nvGrpSpPr>
          <p:cNvPr id="603141" name="Group 5"/>
          <p:cNvGrpSpPr>
            <a:grpSpLocks/>
          </p:cNvGrpSpPr>
          <p:nvPr/>
        </p:nvGrpSpPr>
        <p:grpSpPr bwMode="auto">
          <a:xfrm>
            <a:off x="4368800" y="3109913"/>
            <a:ext cx="4470400" cy="1090612"/>
            <a:chOff x="1344" y="2812"/>
            <a:chExt cx="2112" cy="916"/>
          </a:xfrm>
          <a:solidFill>
            <a:schemeClr val="accent1"/>
          </a:solidFill>
        </p:grpSpPr>
        <p:sp>
          <p:nvSpPr>
            <p:cNvPr id="603142" name="Rectangle 6"/>
            <p:cNvSpPr>
              <a:spLocks noChangeArrowheads="1"/>
            </p:cNvSpPr>
            <p:nvPr/>
          </p:nvSpPr>
          <p:spPr bwMode="auto">
            <a:xfrm>
              <a:off x="1348" y="2812"/>
              <a:ext cx="2104" cy="520"/>
            </a:xfrm>
            <a:prstGeom prst="rect">
              <a:avLst/>
            </a:prstGeom>
            <a:grpFill/>
            <a:ln w="12700">
              <a:solidFill>
                <a:srgbClr val="FFFF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9688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3143" name="Rectangle 7"/>
            <p:cNvSpPr>
              <a:spLocks noChangeArrowheads="1"/>
            </p:cNvSpPr>
            <p:nvPr/>
          </p:nvSpPr>
          <p:spPr bwMode="auto">
            <a:xfrm>
              <a:off x="1344" y="2827"/>
              <a:ext cx="2112" cy="901"/>
            </a:xfrm>
            <a:prstGeom prst="rect">
              <a:avLst/>
            </a:prstGeom>
            <a:grpFill/>
            <a:ln w="9525">
              <a:solidFill>
                <a:srgbClr val="FFFF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009688"/>
              </a:outerShdw>
            </a:effectLst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altLang="zh-TW" sz="3200" b="1">
                  <a:latin typeface="Tahoma" panose="020B0604030504040204" pitchFamily="34" charset="0"/>
                  <a:ea typeface="新細明體" charset="-120"/>
                </a:rPr>
                <a:t>Group</a:t>
              </a:r>
            </a:p>
            <a:p>
              <a:pPr algn="ctr" eaLnBrk="0" hangingPunct="0"/>
              <a:r>
                <a:rPr lang="en-US" altLang="zh-TW" sz="3200" b="1">
                  <a:latin typeface="Tahoma" panose="020B0604030504040204" pitchFamily="34" charset="0"/>
                  <a:ea typeface="新細明體" charset="-120"/>
                </a:rPr>
                <a:t>level</a:t>
              </a:r>
            </a:p>
          </p:txBody>
        </p:sp>
      </p:grpSp>
      <p:grpSp>
        <p:nvGrpSpPr>
          <p:cNvPr id="603144" name="Group 8"/>
          <p:cNvGrpSpPr>
            <a:grpSpLocks/>
          </p:cNvGrpSpPr>
          <p:nvPr/>
        </p:nvGrpSpPr>
        <p:grpSpPr bwMode="auto">
          <a:xfrm>
            <a:off x="3556000" y="4256090"/>
            <a:ext cx="4470400" cy="1088632"/>
            <a:chOff x="960" y="3340"/>
            <a:chExt cx="2112" cy="914"/>
          </a:xfrm>
          <a:solidFill>
            <a:schemeClr val="accent1"/>
          </a:solidFill>
        </p:grpSpPr>
        <p:sp>
          <p:nvSpPr>
            <p:cNvPr id="603145" name="Rectangle 9"/>
            <p:cNvSpPr>
              <a:spLocks noChangeArrowheads="1"/>
            </p:cNvSpPr>
            <p:nvPr/>
          </p:nvSpPr>
          <p:spPr bwMode="auto">
            <a:xfrm>
              <a:off x="964" y="3340"/>
              <a:ext cx="2104" cy="520"/>
            </a:xfrm>
            <a:prstGeom prst="rect">
              <a:avLst/>
            </a:prstGeom>
            <a:grpFill/>
            <a:ln>
              <a:noFill/>
            </a:ln>
            <a:effectLst>
              <a:outerShdw dist="107763" dir="2700000" algn="ctr" rotWithShape="0">
                <a:srgbClr val="009688"/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3146" name="Rectangle 10"/>
            <p:cNvSpPr>
              <a:spLocks noChangeArrowheads="1"/>
            </p:cNvSpPr>
            <p:nvPr/>
          </p:nvSpPr>
          <p:spPr bwMode="auto">
            <a:xfrm>
              <a:off x="960" y="3352"/>
              <a:ext cx="2112" cy="902"/>
            </a:xfrm>
            <a:prstGeom prst="rect">
              <a:avLst/>
            </a:prstGeom>
            <a:grpFill/>
            <a:ln>
              <a:noFill/>
            </a:ln>
            <a:effectLst>
              <a:outerShdw dist="107763" dir="2700000" algn="ctr" rotWithShape="0">
                <a:srgbClr val="009688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altLang="zh-TW" sz="3200" b="1">
                  <a:latin typeface="Tahoma" panose="020B0604030504040204" pitchFamily="34" charset="0"/>
                  <a:ea typeface="新細明體" charset="-120"/>
                </a:rPr>
                <a:t>Individual</a:t>
              </a:r>
            </a:p>
            <a:p>
              <a:pPr algn="ctr" eaLnBrk="0" hangingPunct="0"/>
              <a:r>
                <a:rPr lang="en-US" altLang="zh-TW" sz="3200" b="1">
                  <a:latin typeface="Tahoma" panose="020B0604030504040204" pitchFamily="34" charset="0"/>
                  <a:ea typeface="新細明體" charset="-120"/>
                </a:rPr>
                <a:t>level</a:t>
              </a:r>
            </a:p>
          </p:txBody>
        </p:sp>
      </p:grpSp>
      <p:sp>
        <p:nvSpPr>
          <p:cNvPr id="603147" name="Line 11"/>
          <p:cNvSpPr>
            <a:spLocks noChangeShapeType="1"/>
          </p:cNvSpPr>
          <p:nvPr/>
        </p:nvSpPr>
        <p:spPr bwMode="auto">
          <a:xfrm flipH="1">
            <a:off x="2209800" y="1828800"/>
            <a:ext cx="2209800" cy="3429000"/>
          </a:xfrm>
          <a:prstGeom prst="line">
            <a:avLst/>
          </a:prstGeom>
          <a:noFill/>
          <a:ln w="101600">
            <a:solidFill>
              <a:schemeClr val="accent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3148" name="Rectangle 12"/>
          <p:cNvSpPr>
            <a:spLocks noGrp="1" noChangeArrowheads="1"/>
          </p:cNvSpPr>
          <p:nvPr>
            <p:ph type="title"/>
          </p:nvPr>
        </p:nvSpPr>
        <p:spPr>
          <a:xfrm>
            <a:off x="1981200" y="541338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altLang="zh-TW" sz="6600">
                <a:ea typeface="新細明體" charset="-120"/>
              </a:rPr>
              <a:t>Basic OB Model</a:t>
            </a:r>
          </a:p>
        </p:txBody>
      </p:sp>
    </p:spTree>
    <p:extLst>
      <p:ext uri="{BB962C8B-B14F-4D97-AF65-F5344CB8AC3E}">
        <p14:creationId xmlns:p14="http://schemas.microsoft.com/office/powerpoint/2010/main" val="16419675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3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3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3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3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3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3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447800"/>
            <a:ext cx="9144000" cy="3200400"/>
          </a:xfrm>
        </p:spPr>
        <p:txBody>
          <a:bodyPr/>
          <a:lstStyle/>
          <a:p>
            <a:r>
              <a:rPr lang="en-US" altLang="en-US" sz="7200"/>
              <a:t>Variables Influencing </a:t>
            </a:r>
            <a:br>
              <a:rPr lang="en-US" altLang="en-US" sz="7200"/>
            </a:br>
            <a:r>
              <a:rPr lang="en-US" altLang="en-US" sz="7200"/>
              <a:t>Individual Behavior</a:t>
            </a:r>
          </a:p>
        </p:txBody>
      </p:sp>
    </p:spTree>
    <p:extLst>
      <p:ext uri="{BB962C8B-B14F-4D97-AF65-F5344CB8AC3E}">
        <p14:creationId xmlns:p14="http://schemas.microsoft.com/office/powerpoint/2010/main" val="4088538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3074" name="Group 2"/>
          <p:cNvGrpSpPr>
            <a:grpSpLocks/>
          </p:cNvGrpSpPr>
          <p:nvPr/>
        </p:nvGrpSpPr>
        <p:grpSpPr bwMode="auto">
          <a:xfrm>
            <a:off x="6553200" y="762000"/>
            <a:ext cx="4038600" cy="4114800"/>
            <a:chOff x="3433" y="1200"/>
            <a:chExt cx="2114" cy="2064"/>
          </a:xfrm>
        </p:grpSpPr>
        <p:sp>
          <p:nvSpPr>
            <p:cNvPr id="643075" name="Oval 3"/>
            <p:cNvSpPr>
              <a:spLocks noChangeArrowheads="1"/>
            </p:cNvSpPr>
            <p:nvPr/>
          </p:nvSpPr>
          <p:spPr bwMode="auto">
            <a:xfrm>
              <a:off x="3433" y="1200"/>
              <a:ext cx="2114" cy="2064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3076" name="Rectangle 4"/>
            <p:cNvSpPr>
              <a:spLocks noChangeArrowheads="1"/>
            </p:cNvSpPr>
            <p:nvPr/>
          </p:nvSpPr>
          <p:spPr bwMode="auto">
            <a:xfrm>
              <a:off x="3522" y="1603"/>
              <a:ext cx="1945" cy="13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altLang="en-US" sz="3200" b="1" dirty="0">
                  <a:solidFill>
                    <a:srgbClr val="000000"/>
                  </a:solidFill>
                </a:rPr>
                <a:t>The </a:t>
              </a:r>
              <a:r>
                <a:rPr lang="en-US" altLang="en-US" sz="4000" b="1" dirty="0">
                  <a:solidFill>
                    <a:srgbClr val="000000"/>
                  </a:solidFill>
                </a:rPr>
                <a:t>E</a:t>
              </a:r>
              <a:r>
                <a:rPr lang="en-US" altLang="en-US" sz="3200" b="1" dirty="0">
                  <a:solidFill>
                    <a:srgbClr val="000000"/>
                  </a:solidFill>
                </a:rPr>
                <a:t>nvironment</a:t>
              </a:r>
              <a:endParaRPr lang="en-US" altLang="en-US" sz="3200" dirty="0">
                <a:solidFill>
                  <a:srgbClr val="000000"/>
                </a:solidFill>
              </a:endParaRPr>
            </a:p>
            <a:p>
              <a:pPr algn="ctr" eaLnBrk="0" hangingPunct="0">
                <a:buFontTx/>
                <a:buChar char="•"/>
              </a:pPr>
              <a:r>
                <a:rPr lang="en-US" altLang="en-US" sz="3200" dirty="0">
                  <a:solidFill>
                    <a:srgbClr val="000000"/>
                  </a:solidFill>
                </a:rPr>
                <a:t> Organization</a:t>
              </a:r>
            </a:p>
            <a:p>
              <a:pPr algn="ctr" eaLnBrk="0" hangingPunct="0">
                <a:buFontTx/>
                <a:buChar char="•"/>
              </a:pPr>
              <a:r>
                <a:rPr lang="en-US" altLang="en-US" sz="3200" dirty="0">
                  <a:solidFill>
                    <a:srgbClr val="000000"/>
                  </a:solidFill>
                </a:rPr>
                <a:t> Work group</a:t>
              </a:r>
            </a:p>
            <a:p>
              <a:pPr algn="ctr" eaLnBrk="0" hangingPunct="0">
                <a:buFontTx/>
                <a:buChar char="•"/>
              </a:pPr>
              <a:r>
                <a:rPr lang="en-US" altLang="en-US" sz="3200" dirty="0">
                  <a:solidFill>
                    <a:srgbClr val="000000"/>
                  </a:solidFill>
                </a:rPr>
                <a:t> Job</a:t>
              </a:r>
            </a:p>
            <a:p>
              <a:pPr algn="ctr" eaLnBrk="0" hangingPunct="0">
                <a:buFontTx/>
                <a:buChar char="•"/>
              </a:pPr>
              <a:r>
                <a:rPr lang="en-US" altLang="en-US" sz="3200" dirty="0">
                  <a:solidFill>
                    <a:srgbClr val="000000"/>
                  </a:solidFill>
                </a:rPr>
                <a:t> Personal life</a:t>
              </a:r>
            </a:p>
          </p:txBody>
        </p:sp>
      </p:grpSp>
      <p:grpSp>
        <p:nvGrpSpPr>
          <p:cNvPr id="643077" name="Group 5"/>
          <p:cNvGrpSpPr>
            <a:grpSpLocks/>
          </p:cNvGrpSpPr>
          <p:nvPr/>
        </p:nvGrpSpPr>
        <p:grpSpPr bwMode="auto">
          <a:xfrm>
            <a:off x="1474788" y="665163"/>
            <a:ext cx="3935413" cy="4222750"/>
            <a:chOff x="192" y="1200"/>
            <a:chExt cx="2114" cy="2064"/>
          </a:xfrm>
          <a:solidFill>
            <a:schemeClr val="accent1"/>
          </a:solidFill>
        </p:grpSpPr>
        <p:sp>
          <p:nvSpPr>
            <p:cNvPr id="643078" name="Oval 6"/>
            <p:cNvSpPr>
              <a:spLocks noChangeArrowheads="1"/>
            </p:cNvSpPr>
            <p:nvPr/>
          </p:nvSpPr>
          <p:spPr bwMode="auto">
            <a:xfrm>
              <a:off x="192" y="1200"/>
              <a:ext cx="2114" cy="2064"/>
            </a:xfrm>
            <a:prstGeom prst="ellipse">
              <a:avLst/>
            </a:prstGeom>
            <a:grpFill/>
            <a:ln w="28575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4000">
                <a:latin typeface="Times New Roman" panose="02020603050405020304" pitchFamily="18" charset="0"/>
              </a:endParaRPr>
            </a:p>
          </p:txBody>
        </p:sp>
        <p:sp>
          <p:nvSpPr>
            <p:cNvPr id="643079" name="Rectangle 7"/>
            <p:cNvSpPr>
              <a:spLocks noChangeArrowheads="1"/>
            </p:cNvSpPr>
            <p:nvPr/>
          </p:nvSpPr>
          <p:spPr bwMode="auto">
            <a:xfrm>
              <a:off x="513" y="1364"/>
              <a:ext cx="1644" cy="178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altLang="en-US" sz="3200" b="1" dirty="0">
                  <a:solidFill>
                    <a:srgbClr val="000000"/>
                  </a:solidFill>
                </a:rPr>
                <a:t>The </a:t>
              </a:r>
              <a:r>
                <a:rPr lang="en-US" altLang="en-US" sz="4000" b="1" dirty="0">
                  <a:solidFill>
                    <a:srgbClr val="000000"/>
                  </a:solidFill>
                </a:rPr>
                <a:t>P</a:t>
              </a:r>
              <a:r>
                <a:rPr lang="en-US" altLang="en-US" sz="3200" b="1" dirty="0">
                  <a:solidFill>
                    <a:srgbClr val="000000"/>
                  </a:solidFill>
                </a:rPr>
                <a:t>erson</a:t>
              </a:r>
              <a:endParaRPr lang="en-US" altLang="en-US" sz="3200" dirty="0">
                <a:solidFill>
                  <a:srgbClr val="000000"/>
                </a:solidFill>
              </a:endParaRPr>
            </a:p>
            <a:p>
              <a:pPr algn="ctr" eaLnBrk="0" hangingPunct="0">
                <a:buFontTx/>
                <a:buChar char="•"/>
              </a:pPr>
              <a:r>
                <a:rPr lang="en-US" altLang="en-US" sz="3200" dirty="0">
                  <a:solidFill>
                    <a:srgbClr val="000000"/>
                  </a:solidFill>
                </a:rPr>
                <a:t> Skills &amp; abilities</a:t>
              </a:r>
            </a:p>
            <a:p>
              <a:pPr algn="ctr" eaLnBrk="0" hangingPunct="0">
                <a:buFontTx/>
                <a:buChar char="•"/>
              </a:pPr>
              <a:r>
                <a:rPr lang="en-US" altLang="en-US" sz="3200" dirty="0">
                  <a:solidFill>
                    <a:srgbClr val="000000"/>
                  </a:solidFill>
                </a:rPr>
                <a:t> Personality</a:t>
              </a:r>
            </a:p>
            <a:p>
              <a:pPr algn="ctr" eaLnBrk="0" hangingPunct="0">
                <a:buFontTx/>
                <a:buChar char="•"/>
              </a:pPr>
              <a:r>
                <a:rPr lang="en-US" altLang="en-US" sz="3200" dirty="0">
                  <a:solidFill>
                    <a:srgbClr val="000000"/>
                  </a:solidFill>
                </a:rPr>
                <a:t> Perceptions</a:t>
              </a:r>
            </a:p>
            <a:p>
              <a:pPr algn="ctr" eaLnBrk="0" hangingPunct="0">
                <a:buFontTx/>
                <a:buChar char="•"/>
              </a:pPr>
              <a:r>
                <a:rPr lang="en-US" altLang="en-US" sz="3200" dirty="0">
                  <a:solidFill>
                    <a:srgbClr val="000000"/>
                  </a:solidFill>
                </a:rPr>
                <a:t> Attitudes</a:t>
              </a:r>
            </a:p>
            <a:p>
              <a:pPr algn="ctr" eaLnBrk="0" hangingPunct="0">
                <a:buFontTx/>
                <a:buChar char="•"/>
              </a:pPr>
              <a:r>
                <a:rPr lang="en-US" altLang="en-US" sz="3200" dirty="0">
                  <a:solidFill>
                    <a:srgbClr val="000000"/>
                  </a:solidFill>
                </a:rPr>
                <a:t>Values</a:t>
              </a:r>
            </a:p>
            <a:p>
              <a:pPr algn="ctr" eaLnBrk="0" hangingPunct="0">
                <a:buFontTx/>
                <a:buChar char="•"/>
              </a:pPr>
              <a:r>
                <a:rPr lang="en-US" altLang="en-US" sz="3200" dirty="0">
                  <a:solidFill>
                    <a:srgbClr val="000000"/>
                  </a:solidFill>
                </a:rPr>
                <a:t> Ethics</a:t>
              </a:r>
            </a:p>
          </p:txBody>
        </p:sp>
      </p:grpSp>
      <p:grpSp>
        <p:nvGrpSpPr>
          <p:cNvPr id="643080" name="Group 8"/>
          <p:cNvGrpSpPr>
            <a:grpSpLocks/>
          </p:cNvGrpSpPr>
          <p:nvPr/>
        </p:nvGrpSpPr>
        <p:grpSpPr bwMode="auto">
          <a:xfrm>
            <a:off x="3983038" y="4029076"/>
            <a:ext cx="3941762" cy="2600325"/>
            <a:chOff x="1728" y="2748"/>
            <a:chExt cx="2212" cy="1335"/>
          </a:xfrm>
          <a:solidFill>
            <a:schemeClr val="accent1"/>
          </a:solidFill>
        </p:grpSpPr>
        <p:sp>
          <p:nvSpPr>
            <p:cNvPr id="643081" name="Rectangle 9"/>
            <p:cNvSpPr>
              <a:spLocks noChangeArrowheads="1"/>
            </p:cNvSpPr>
            <p:nvPr/>
          </p:nvSpPr>
          <p:spPr bwMode="auto">
            <a:xfrm>
              <a:off x="1728" y="3384"/>
              <a:ext cx="2212" cy="699"/>
            </a:xfrm>
            <a:prstGeom prst="rect">
              <a:avLst/>
            </a:prstGeom>
            <a:grpFill/>
            <a:ln w="28575">
              <a:solidFill>
                <a:srgbClr val="3333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3082" name="Line 10"/>
            <p:cNvSpPr>
              <a:spLocks noChangeShapeType="1"/>
            </p:cNvSpPr>
            <p:nvPr/>
          </p:nvSpPr>
          <p:spPr bwMode="auto">
            <a:xfrm>
              <a:off x="2160" y="2748"/>
              <a:ext cx="355" cy="615"/>
            </a:xfrm>
            <a:prstGeom prst="line">
              <a:avLst/>
            </a:prstGeom>
            <a:grpFill/>
            <a:ln w="57150">
              <a:solidFill>
                <a:srgbClr val="FDFD5D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3083" name="Rectangle 11"/>
            <p:cNvSpPr>
              <a:spLocks noChangeArrowheads="1"/>
            </p:cNvSpPr>
            <p:nvPr/>
          </p:nvSpPr>
          <p:spPr bwMode="auto">
            <a:xfrm>
              <a:off x="2352" y="3453"/>
              <a:ext cx="984" cy="36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en-US" sz="4000" b="1" dirty="0">
                  <a:solidFill>
                    <a:srgbClr val="000000"/>
                  </a:solidFill>
                </a:rPr>
                <a:t>B</a:t>
              </a:r>
              <a:r>
                <a:rPr lang="en-US" altLang="en-US" sz="3200" b="1" dirty="0">
                  <a:solidFill>
                    <a:srgbClr val="000000"/>
                  </a:solidFill>
                </a:rPr>
                <a:t>ehavior</a:t>
              </a:r>
            </a:p>
          </p:txBody>
        </p:sp>
        <p:sp>
          <p:nvSpPr>
            <p:cNvPr id="643084" name="Line 12"/>
            <p:cNvSpPr>
              <a:spLocks noChangeShapeType="1"/>
            </p:cNvSpPr>
            <p:nvPr/>
          </p:nvSpPr>
          <p:spPr bwMode="auto">
            <a:xfrm flipH="1">
              <a:off x="3197" y="2748"/>
              <a:ext cx="355" cy="615"/>
            </a:xfrm>
            <a:prstGeom prst="line">
              <a:avLst/>
            </a:prstGeom>
            <a:grpFill/>
            <a:ln w="57150">
              <a:solidFill>
                <a:srgbClr val="FDFD5D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3085" name="Rectangle 13"/>
          <p:cNvSpPr>
            <a:spLocks noChangeArrowheads="1"/>
          </p:cNvSpPr>
          <p:nvPr/>
        </p:nvSpPr>
        <p:spPr bwMode="auto">
          <a:xfrm>
            <a:off x="4953000" y="5878513"/>
            <a:ext cx="25669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 = </a:t>
            </a:r>
            <a:r>
              <a:rPr lang="en-US" altLang="en-US" sz="44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</a:t>
            </a:r>
            <a:r>
              <a:rPr lang="en-US" altLang="en-US" sz="4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(P,E)</a:t>
            </a:r>
          </a:p>
        </p:txBody>
      </p:sp>
    </p:spTree>
    <p:extLst>
      <p:ext uri="{BB962C8B-B14F-4D97-AF65-F5344CB8AC3E}">
        <p14:creationId xmlns:p14="http://schemas.microsoft.com/office/powerpoint/2010/main" val="7119448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2743200" y="4191000"/>
            <a:ext cx="6096000" cy="8001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altLang="en-US" sz="4000" b="1"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644100" name="Rectangle 4"/>
          <p:cNvSpPr>
            <a:spLocks noChangeArrowheads="1"/>
          </p:cNvSpPr>
          <p:nvPr/>
        </p:nvSpPr>
        <p:spPr bwMode="auto">
          <a:xfrm>
            <a:off x="1981200" y="4953000"/>
            <a:ext cx="7696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altLang="en-US" sz="4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644101" name="Text Box 5"/>
          <p:cNvSpPr txBox="1">
            <a:spLocks noChangeArrowheads="1"/>
          </p:cNvSpPr>
          <p:nvPr/>
        </p:nvSpPr>
        <p:spPr bwMode="auto">
          <a:xfrm>
            <a:off x="2057400" y="5029201"/>
            <a:ext cx="7543800" cy="10064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6000" b="1">
                <a:latin typeface="Tahoma" panose="020B0604030504040204" pitchFamily="34" charset="0"/>
              </a:rPr>
              <a:t>Values</a:t>
            </a:r>
          </a:p>
        </p:txBody>
      </p:sp>
      <p:sp>
        <p:nvSpPr>
          <p:cNvPr id="644102" name="Text Box 6"/>
          <p:cNvSpPr txBox="1">
            <a:spLocks noChangeArrowheads="1"/>
          </p:cNvSpPr>
          <p:nvPr/>
        </p:nvSpPr>
        <p:spPr bwMode="auto">
          <a:xfrm>
            <a:off x="3733800" y="4343400"/>
            <a:ext cx="41148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>
                <a:latin typeface="Tahoma" panose="020B0604030504040204" pitchFamily="34" charset="0"/>
              </a:rPr>
              <a:t>Attitudes</a:t>
            </a:r>
          </a:p>
        </p:txBody>
      </p:sp>
      <p:grpSp>
        <p:nvGrpSpPr>
          <p:cNvPr id="644103" name="Group 7"/>
          <p:cNvGrpSpPr>
            <a:grpSpLocks/>
          </p:cNvGrpSpPr>
          <p:nvPr/>
        </p:nvGrpSpPr>
        <p:grpSpPr bwMode="auto">
          <a:xfrm>
            <a:off x="3657600" y="1447800"/>
            <a:ext cx="4419600" cy="1828800"/>
            <a:chOff x="1488" y="1776"/>
            <a:chExt cx="2592" cy="864"/>
          </a:xfrm>
          <a:solidFill>
            <a:schemeClr val="accent1"/>
          </a:solidFill>
        </p:grpSpPr>
        <p:sp>
          <p:nvSpPr>
            <p:cNvPr id="644104" name="Rectangle 8"/>
            <p:cNvSpPr>
              <a:spLocks noChangeArrowheads="1"/>
            </p:cNvSpPr>
            <p:nvPr/>
          </p:nvSpPr>
          <p:spPr bwMode="auto">
            <a:xfrm>
              <a:off x="1488" y="2208"/>
              <a:ext cx="2592" cy="43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endParaRPr>
            </a:p>
          </p:txBody>
        </p:sp>
        <p:sp>
          <p:nvSpPr>
            <p:cNvPr id="644105" name="Rectangle 9"/>
            <p:cNvSpPr>
              <a:spLocks noChangeArrowheads="1"/>
            </p:cNvSpPr>
            <p:nvPr/>
          </p:nvSpPr>
          <p:spPr bwMode="auto">
            <a:xfrm>
              <a:off x="1872" y="1776"/>
              <a:ext cx="1920" cy="43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endParaRPr>
            </a:p>
          </p:txBody>
        </p:sp>
        <p:sp>
          <p:nvSpPr>
            <p:cNvPr id="644106" name="Text Box 10"/>
            <p:cNvSpPr txBox="1">
              <a:spLocks noChangeArrowheads="1"/>
            </p:cNvSpPr>
            <p:nvPr/>
          </p:nvSpPr>
          <p:spPr bwMode="auto">
            <a:xfrm>
              <a:off x="1536" y="2304"/>
              <a:ext cx="2544" cy="21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400" b="1">
                  <a:latin typeface="Tahoma" panose="020B0604030504040204" pitchFamily="34" charset="0"/>
                </a:rPr>
                <a:t>Motivation</a:t>
              </a:r>
            </a:p>
          </p:txBody>
        </p:sp>
        <p:sp>
          <p:nvSpPr>
            <p:cNvPr id="644107" name="Text Box 11"/>
            <p:cNvSpPr txBox="1">
              <a:spLocks noChangeArrowheads="1"/>
            </p:cNvSpPr>
            <p:nvPr/>
          </p:nvSpPr>
          <p:spPr bwMode="auto">
            <a:xfrm>
              <a:off x="1872" y="1776"/>
              <a:ext cx="1968" cy="216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400" b="1">
                  <a:latin typeface="Tahoma" panose="020B0604030504040204" pitchFamily="34" charset="0"/>
                </a:rPr>
                <a:t>Behavior</a:t>
              </a:r>
            </a:p>
          </p:txBody>
        </p:sp>
      </p:grpSp>
      <p:sp>
        <p:nvSpPr>
          <p:cNvPr id="644108" name="Rectangle 12"/>
          <p:cNvSpPr>
            <a:spLocks noChangeArrowheads="1"/>
          </p:cNvSpPr>
          <p:nvPr/>
        </p:nvSpPr>
        <p:spPr bwMode="auto">
          <a:xfrm>
            <a:off x="3429000" y="3276600"/>
            <a:ext cx="4800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altLang="en-US" sz="4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644109" name="Text Box 13"/>
          <p:cNvSpPr txBox="1">
            <a:spLocks noChangeArrowheads="1"/>
          </p:cNvSpPr>
          <p:nvPr/>
        </p:nvSpPr>
        <p:spPr bwMode="auto">
          <a:xfrm>
            <a:off x="3429000" y="3505200"/>
            <a:ext cx="48006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>
                <a:latin typeface="Tahoma" panose="020B0604030504040204" pitchFamily="34" charset="0"/>
              </a:rPr>
              <a:t>Perceptions</a:t>
            </a:r>
          </a:p>
        </p:txBody>
      </p:sp>
    </p:spTree>
    <p:extLst>
      <p:ext uri="{BB962C8B-B14F-4D97-AF65-F5344CB8AC3E}">
        <p14:creationId xmlns:p14="http://schemas.microsoft.com/office/powerpoint/2010/main" val="82719891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5506" name="Picture 2" descr="j02938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226" y="1916114"/>
            <a:ext cx="3178175" cy="3341687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405507" name="Text Box 3"/>
          <p:cNvSpPr txBox="1">
            <a:spLocks noChangeArrowheads="1"/>
          </p:cNvSpPr>
          <p:nvPr/>
        </p:nvSpPr>
        <p:spPr bwMode="auto">
          <a:xfrm>
            <a:off x="2209800" y="2886076"/>
            <a:ext cx="4191000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altLang="en-US" sz="7200" b="1" dirty="0"/>
              <a:t>IN A GLANCE</a:t>
            </a:r>
          </a:p>
        </p:txBody>
      </p:sp>
      <p:sp>
        <p:nvSpPr>
          <p:cNvPr id="405508" name="Text Box 4"/>
          <p:cNvSpPr txBox="1">
            <a:spLocks noChangeArrowheads="1"/>
          </p:cNvSpPr>
          <p:nvPr/>
        </p:nvSpPr>
        <p:spPr bwMode="auto">
          <a:xfrm>
            <a:off x="1943100" y="304802"/>
            <a:ext cx="5791200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800" b="1" dirty="0"/>
              <a:t>OB</a:t>
            </a:r>
            <a:r>
              <a:rPr lang="en-US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………</a:t>
            </a:r>
          </a:p>
        </p:txBody>
      </p:sp>
    </p:spTree>
    <p:extLst>
      <p:ext uri="{BB962C8B-B14F-4D97-AF65-F5344CB8AC3E}">
        <p14:creationId xmlns:p14="http://schemas.microsoft.com/office/powerpoint/2010/main" val="160800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en-US" altLang="en-US" sz="6000"/>
              <a:t>Individual Level Factors</a:t>
            </a:r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524000"/>
            <a:ext cx="8686800" cy="48006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en-US" sz="3600"/>
              <a:t>Values, Attitudes</a:t>
            </a:r>
          </a:p>
          <a:p>
            <a:pPr>
              <a:lnSpc>
                <a:spcPct val="120000"/>
              </a:lnSpc>
            </a:pPr>
            <a:r>
              <a:rPr lang="en-US" altLang="en-US" sz="3600"/>
              <a:t>Personality &amp; Emotions</a:t>
            </a:r>
          </a:p>
          <a:p>
            <a:pPr>
              <a:lnSpc>
                <a:spcPct val="120000"/>
              </a:lnSpc>
            </a:pPr>
            <a:r>
              <a:rPr lang="en-US" altLang="en-US" sz="3600"/>
              <a:t>Ability</a:t>
            </a:r>
          </a:p>
          <a:p>
            <a:pPr>
              <a:lnSpc>
                <a:spcPct val="120000"/>
              </a:lnSpc>
            </a:pPr>
            <a:r>
              <a:rPr lang="en-US" altLang="en-US" sz="3600"/>
              <a:t>Perception</a:t>
            </a:r>
          </a:p>
          <a:p>
            <a:pPr>
              <a:lnSpc>
                <a:spcPct val="120000"/>
              </a:lnSpc>
            </a:pPr>
            <a:r>
              <a:rPr lang="en-US" altLang="en-US" sz="3600"/>
              <a:t>Attribution </a:t>
            </a:r>
          </a:p>
          <a:p>
            <a:pPr>
              <a:lnSpc>
                <a:spcPct val="120000"/>
              </a:lnSpc>
            </a:pPr>
            <a:r>
              <a:rPr lang="en-US" altLang="en-US" sz="360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385090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5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5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5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5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5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5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5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5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5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5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4572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altLang="en-US" sz="6000"/>
              <a:t>Group &amp; Interpersonal Factors</a:t>
            </a:r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1"/>
            <a:ext cx="91440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40000"/>
              </a:lnSpc>
            </a:pPr>
            <a:r>
              <a:rPr lang="en-US" altLang="en-US" sz="4000"/>
              <a:t>Group Structure</a:t>
            </a:r>
          </a:p>
          <a:p>
            <a:pPr>
              <a:lnSpc>
                <a:spcPct val="140000"/>
              </a:lnSpc>
            </a:pPr>
            <a:r>
              <a:rPr lang="en-US" altLang="en-US" sz="4000"/>
              <a:t>Team Characteristics &amp; Development</a:t>
            </a:r>
          </a:p>
          <a:p>
            <a:pPr>
              <a:lnSpc>
                <a:spcPct val="140000"/>
              </a:lnSpc>
            </a:pPr>
            <a:r>
              <a:rPr lang="en-US" altLang="en-US" sz="4000"/>
              <a:t>Leadership </a:t>
            </a:r>
          </a:p>
          <a:p>
            <a:pPr>
              <a:lnSpc>
                <a:spcPct val="140000"/>
              </a:lnSpc>
            </a:pPr>
            <a:r>
              <a:rPr lang="en-US" altLang="en-US" sz="4000"/>
              <a:t>Conflict</a:t>
            </a:r>
          </a:p>
          <a:p>
            <a:pPr>
              <a:lnSpc>
                <a:spcPct val="140000"/>
              </a:lnSpc>
            </a:pPr>
            <a:r>
              <a:rPr lang="en-US" altLang="en-US" sz="4000"/>
              <a:t>Power &amp; Politics</a:t>
            </a:r>
          </a:p>
        </p:txBody>
      </p:sp>
    </p:spTree>
    <p:extLst>
      <p:ext uri="{BB962C8B-B14F-4D97-AF65-F5344CB8AC3E}">
        <p14:creationId xmlns:p14="http://schemas.microsoft.com/office/powerpoint/2010/main" val="342822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6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6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6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0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en-US" altLang="en-US" sz="6000"/>
              <a:t>Organizational Factors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80000"/>
              </a:lnSpc>
            </a:pPr>
            <a:r>
              <a:rPr lang="en-US" altLang="en-US" sz="4400"/>
              <a:t>Organization Structure</a:t>
            </a:r>
          </a:p>
          <a:p>
            <a:pPr>
              <a:lnSpc>
                <a:spcPct val="180000"/>
              </a:lnSpc>
            </a:pPr>
            <a:r>
              <a:rPr lang="en-US" altLang="en-US" sz="4400"/>
              <a:t>Work Design</a:t>
            </a:r>
          </a:p>
          <a:p>
            <a:pPr>
              <a:lnSpc>
                <a:spcPct val="180000"/>
              </a:lnSpc>
            </a:pPr>
            <a:r>
              <a:rPr lang="en-US" altLang="en-US" sz="4400"/>
              <a:t>Organization Culture</a:t>
            </a:r>
          </a:p>
        </p:txBody>
      </p:sp>
    </p:spTree>
    <p:extLst>
      <p:ext uri="{BB962C8B-B14F-4D97-AF65-F5344CB8AC3E}">
        <p14:creationId xmlns:p14="http://schemas.microsoft.com/office/powerpoint/2010/main" val="357107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7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7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altLang="en-US" sz="6000"/>
              <a:t>What is Organizational Behavior?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2209800"/>
            <a:ext cx="8915400" cy="4114800"/>
          </a:xfrm>
        </p:spPr>
        <p:txBody>
          <a:bodyPr/>
          <a:lstStyle/>
          <a:p>
            <a:r>
              <a:rPr lang="en-US" altLang="en-US" sz="3600" b="1"/>
              <a:t>Refers to the attitudes and behaviours of individuals and groups in organizations.</a:t>
            </a:r>
          </a:p>
          <a:p>
            <a:endParaRPr lang="en-US" altLang="en-US" sz="700" b="1"/>
          </a:p>
          <a:p>
            <a:r>
              <a:rPr lang="en-US" altLang="en-US" sz="3600" b="1"/>
              <a:t>Studies how organizations can be structured more effectively and how events in their external environments affect organizations.</a:t>
            </a:r>
          </a:p>
        </p:txBody>
      </p:sp>
    </p:spTree>
    <p:extLst>
      <p:ext uri="{BB962C8B-B14F-4D97-AF65-F5344CB8AC3E}">
        <p14:creationId xmlns:p14="http://schemas.microsoft.com/office/powerpoint/2010/main" val="187213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81000"/>
            <a:ext cx="85344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</a:pPr>
            <a:r>
              <a:rPr lang="en-US" altLang="en-US" sz="5400"/>
              <a:t>Why Study </a:t>
            </a:r>
            <a:br>
              <a:rPr lang="en-US" altLang="en-US" sz="5400"/>
            </a:br>
            <a:r>
              <a:rPr lang="en-US" altLang="en-US" sz="5400"/>
              <a:t>Organizational Behavior?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2438400"/>
            <a:ext cx="8686800" cy="4114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b="1"/>
              <a:t>It is interesting because it is about people and human nature.</a:t>
            </a:r>
          </a:p>
          <a:p>
            <a:pPr lvl="1">
              <a:lnSpc>
                <a:spcPct val="110000"/>
              </a:lnSpc>
            </a:pPr>
            <a:endParaRPr lang="en-US" altLang="en-US" sz="900" b="1"/>
          </a:p>
          <a:p>
            <a:pPr lvl="1">
              <a:lnSpc>
                <a:spcPct val="110000"/>
              </a:lnSpc>
            </a:pPr>
            <a:r>
              <a:rPr lang="en-US" altLang="en-US" b="1"/>
              <a:t>Includes interesting examples of success and failure.</a:t>
            </a:r>
          </a:p>
          <a:p>
            <a:pPr lvl="1">
              <a:lnSpc>
                <a:spcPct val="110000"/>
              </a:lnSpc>
            </a:pPr>
            <a:endParaRPr lang="en-US" altLang="en-US" sz="900" b="1"/>
          </a:p>
          <a:p>
            <a:pPr lvl="1">
              <a:lnSpc>
                <a:spcPct val="110000"/>
              </a:lnSpc>
            </a:pPr>
            <a:r>
              <a:rPr lang="en-US" altLang="en-US" b="1"/>
              <a:t>Provides tools to find out why people behave the way they do.</a:t>
            </a:r>
          </a:p>
        </p:txBody>
      </p:sp>
    </p:spTree>
    <p:extLst>
      <p:ext uri="{BB962C8B-B14F-4D97-AF65-F5344CB8AC3E}">
        <p14:creationId xmlns:p14="http://schemas.microsoft.com/office/powerpoint/2010/main" val="139020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76400" y="1447800"/>
            <a:ext cx="8991600" cy="4114800"/>
          </a:xfrm>
        </p:spPr>
        <p:txBody>
          <a:bodyPr>
            <a:normAutofit lnSpcReduction="10000"/>
          </a:bodyPr>
          <a:lstStyle/>
          <a:p>
            <a:r>
              <a:rPr lang="en-US" altLang="en-US" sz="4400"/>
              <a:t>It is important to managers, employees and consumers.</a:t>
            </a:r>
          </a:p>
          <a:p>
            <a:endParaRPr lang="en-US" altLang="en-US" sz="1400"/>
          </a:p>
          <a:p>
            <a:r>
              <a:rPr lang="en-US" altLang="en-US" sz="4400"/>
              <a:t>Understanding organizational behaviour makes more effective managers, employees and consumers.</a:t>
            </a:r>
          </a:p>
        </p:txBody>
      </p:sp>
    </p:spTree>
    <p:extLst>
      <p:ext uri="{BB962C8B-B14F-4D97-AF65-F5344CB8AC3E}">
        <p14:creationId xmlns:p14="http://schemas.microsoft.com/office/powerpoint/2010/main" val="108889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0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20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19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76400" y="1447800"/>
            <a:ext cx="8915400" cy="4114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3600" b="1"/>
              <a:t>Organizational behaviour has a powerful influence on the attitudes and behaviours of individuals in organizations.</a:t>
            </a:r>
          </a:p>
          <a:p>
            <a:pPr>
              <a:lnSpc>
                <a:spcPct val="110000"/>
              </a:lnSpc>
            </a:pPr>
            <a:endParaRPr lang="en-US" altLang="en-US" sz="1600" b="1"/>
          </a:p>
          <a:p>
            <a:pPr>
              <a:lnSpc>
                <a:spcPct val="110000"/>
              </a:lnSpc>
            </a:pPr>
            <a:r>
              <a:rPr lang="en-US" altLang="en-US" sz="3600" b="1"/>
              <a:t>Organizational behaviour can impact financial performance.</a:t>
            </a:r>
          </a:p>
        </p:txBody>
      </p:sp>
    </p:spTree>
    <p:extLst>
      <p:ext uri="{BB962C8B-B14F-4D97-AF65-F5344CB8AC3E}">
        <p14:creationId xmlns:p14="http://schemas.microsoft.com/office/powerpoint/2010/main" val="342844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1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21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9144000" cy="1219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 fontScale="90000"/>
          </a:bodyPr>
          <a:lstStyle/>
          <a:p>
            <a:r>
              <a:rPr lang="en-US" altLang="en-US" sz="4800"/>
              <a:t>The Nature of Organizational Behavior</a:t>
            </a:r>
          </a:p>
        </p:txBody>
      </p:sp>
      <p:sp>
        <p:nvSpPr>
          <p:cNvPr id="524294" name="Rectangle 6"/>
          <p:cNvSpPr>
            <a:spLocks noChangeArrowheads="1"/>
          </p:cNvSpPr>
          <p:nvPr/>
        </p:nvSpPr>
        <p:spPr bwMode="auto">
          <a:xfrm>
            <a:off x="4419600" y="1600200"/>
            <a:ext cx="23622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chemeClr val="bg1"/>
                </a:solidFill>
              </a:rPr>
              <a:t>Environment</a:t>
            </a:r>
          </a:p>
        </p:txBody>
      </p:sp>
      <p:sp>
        <p:nvSpPr>
          <p:cNvPr id="524295" name="Line 7"/>
          <p:cNvSpPr>
            <a:spLocks noChangeShapeType="1"/>
          </p:cNvSpPr>
          <p:nvPr/>
        </p:nvSpPr>
        <p:spPr bwMode="auto">
          <a:xfrm>
            <a:off x="5486400" y="2049464"/>
            <a:ext cx="0" cy="473075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296" name="Rectangle 8"/>
          <p:cNvSpPr>
            <a:spLocks noChangeArrowheads="1"/>
          </p:cNvSpPr>
          <p:nvPr/>
        </p:nvSpPr>
        <p:spPr bwMode="auto">
          <a:xfrm>
            <a:off x="5257800" y="6248400"/>
            <a:ext cx="24384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chemeClr val="bg1"/>
                </a:solidFill>
              </a:rPr>
              <a:t>Environment</a:t>
            </a:r>
          </a:p>
        </p:txBody>
      </p:sp>
      <p:sp>
        <p:nvSpPr>
          <p:cNvPr id="524297" name="Line 9"/>
          <p:cNvSpPr>
            <a:spLocks noChangeShapeType="1"/>
          </p:cNvSpPr>
          <p:nvPr/>
        </p:nvSpPr>
        <p:spPr bwMode="auto">
          <a:xfrm>
            <a:off x="6248400" y="5875338"/>
            <a:ext cx="0" cy="41275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298" name="Rectangle 10"/>
          <p:cNvSpPr>
            <a:spLocks noChangeArrowheads="1"/>
          </p:cNvSpPr>
          <p:nvPr/>
        </p:nvSpPr>
        <p:spPr bwMode="auto">
          <a:xfrm>
            <a:off x="2978150" y="2528888"/>
            <a:ext cx="5092700" cy="21971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524299" name="Rectangle 11"/>
          <p:cNvSpPr>
            <a:spLocks noChangeArrowheads="1"/>
          </p:cNvSpPr>
          <p:nvPr/>
        </p:nvSpPr>
        <p:spPr bwMode="auto">
          <a:xfrm>
            <a:off x="3733800" y="3589338"/>
            <a:ext cx="5092700" cy="21971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4300" name="Rectangle 12"/>
          <p:cNvSpPr>
            <a:spLocks noChangeArrowheads="1"/>
          </p:cNvSpPr>
          <p:nvPr/>
        </p:nvSpPr>
        <p:spPr bwMode="auto">
          <a:xfrm>
            <a:off x="3722689" y="2670175"/>
            <a:ext cx="4213225" cy="82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400" b="1"/>
              <a:t>Human Behavior in Organizational Settings</a:t>
            </a:r>
          </a:p>
        </p:txBody>
      </p:sp>
      <p:sp>
        <p:nvSpPr>
          <p:cNvPr id="524301" name="Rectangle 13"/>
          <p:cNvSpPr>
            <a:spLocks noChangeArrowheads="1"/>
          </p:cNvSpPr>
          <p:nvPr/>
        </p:nvSpPr>
        <p:spPr bwMode="auto">
          <a:xfrm>
            <a:off x="4103689" y="4956175"/>
            <a:ext cx="390842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400" b="1"/>
              <a:t>The Organization</a:t>
            </a:r>
          </a:p>
        </p:txBody>
      </p:sp>
      <p:sp>
        <p:nvSpPr>
          <p:cNvPr id="524302" name="Rectangle 14"/>
          <p:cNvSpPr>
            <a:spLocks noChangeArrowheads="1"/>
          </p:cNvSpPr>
          <p:nvPr/>
        </p:nvSpPr>
        <p:spPr bwMode="auto">
          <a:xfrm>
            <a:off x="3733800" y="3589338"/>
            <a:ext cx="4343400" cy="1143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altLang="en-US" sz="2400" b="1">
                <a:solidFill>
                  <a:schemeClr val="bg1"/>
                </a:solidFill>
              </a:rPr>
              <a:t>The Individual-Organization</a:t>
            </a:r>
          </a:p>
          <a:p>
            <a:pPr algn="ctr" eaLnBrk="0" hangingPunct="0"/>
            <a:r>
              <a:rPr lang="en-US" altLang="en-US" sz="2400" b="1">
                <a:solidFill>
                  <a:schemeClr val="bg1"/>
                </a:solidFill>
              </a:rPr>
              <a:t>Interface</a:t>
            </a:r>
          </a:p>
        </p:txBody>
      </p:sp>
      <p:sp>
        <p:nvSpPr>
          <p:cNvPr id="524303" name="Line 15"/>
          <p:cNvSpPr>
            <a:spLocks noChangeShapeType="1"/>
          </p:cNvSpPr>
          <p:nvPr/>
        </p:nvSpPr>
        <p:spPr bwMode="auto">
          <a:xfrm>
            <a:off x="2087564" y="3436938"/>
            <a:ext cx="712787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304" name="Line 16"/>
          <p:cNvSpPr>
            <a:spLocks noChangeShapeType="1"/>
          </p:cNvSpPr>
          <p:nvPr/>
        </p:nvSpPr>
        <p:spPr bwMode="auto">
          <a:xfrm>
            <a:off x="2057400" y="3467100"/>
            <a:ext cx="0" cy="1779588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305" name="Line 17"/>
          <p:cNvSpPr>
            <a:spLocks noChangeShapeType="1"/>
          </p:cNvSpPr>
          <p:nvPr/>
        </p:nvSpPr>
        <p:spPr bwMode="auto">
          <a:xfrm>
            <a:off x="2087564" y="5265738"/>
            <a:ext cx="1322387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306" name="Line 18"/>
          <p:cNvSpPr>
            <a:spLocks noChangeShapeType="1"/>
          </p:cNvSpPr>
          <p:nvPr/>
        </p:nvSpPr>
        <p:spPr bwMode="auto">
          <a:xfrm flipH="1">
            <a:off x="8221664" y="3132138"/>
            <a:ext cx="1398587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307" name="Line 19"/>
          <p:cNvSpPr>
            <a:spLocks noChangeShapeType="1"/>
          </p:cNvSpPr>
          <p:nvPr/>
        </p:nvSpPr>
        <p:spPr bwMode="auto">
          <a:xfrm>
            <a:off x="9601200" y="3162300"/>
            <a:ext cx="0" cy="1779588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308" name="Line 20"/>
          <p:cNvSpPr>
            <a:spLocks noChangeShapeType="1"/>
          </p:cNvSpPr>
          <p:nvPr/>
        </p:nvSpPr>
        <p:spPr bwMode="auto">
          <a:xfrm flipH="1">
            <a:off x="9059864" y="4960938"/>
            <a:ext cx="560387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610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4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4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4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4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4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4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4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4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4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4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4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4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4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4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4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4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4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4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4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4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24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24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4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4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24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24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24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24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4" grpId="0"/>
      <p:bldP spid="524295" grpId="0" animBg="1"/>
      <p:bldP spid="524296" grpId="0"/>
      <p:bldP spid="524297" grpId="0" animBg="1"/>
      <p:bldP spid="524298" grpId="0" animBg="1"/>
      <p:bldP spid="524299" grpId="0" animBg="1"/>
      <p:bldP spid="524300" grpId="0"/>
      <p:bldP spid="524301" grpId="0"/>
      <p:bldP spid="524302" grpId="0" animBg="1"/>
      <p:bldP spid="524303" grpId="0" animBg="1"/>
      <p:bldP spid="524304" grpId="0" animBg="1"/>
      <p:bldP spid="524305" grpId="0" animBg="1"/>
      <p:bldP spid="524306" grpId="0" animBg="1"/>
      <p:bldP spid="524307" grpId="0" animBg="1"/>
      <p:bldP spid="52430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/>
              <a:t>Organizational Behavior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600201"/>
            <a:ext cx="49530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en-US" sz="3600" b="1">
                <a:solidFill>
                  <a:srgbClr val="FFFF00"/>
                </a:solidFill>
              </a:rPr>
              <a:t>Objectives</a:t>
            </a:r>
          </a:p>
          <a:p>
            <a:pPr lvl="1">
              <a:lnSpc>
                <a:spcPct val="120000"/>
              </a:lnSpc>
            </a:pPr>
            <a:r>
              <a:rPr lang="en-US" altLang="en-US" sz="3200"/>
              <a:t>Understand behavior</a:t>
            </a:r>
          </a:p>
          <a:p>
            <a:pPr lvl="1">
              <a:lnSpc>
                <a:spcPct val="120000"/>
              </a:lnSpc>
            </a:pPr>
            <a:r>
              <a:rPr lang="en-US" altLang="en-US" sz="3200"/>
              <a:t>Predict behavior</a:t>
            </a:r>
          </a:p>
          <a:p>
            <a:pPr lvl="1">
              <a:lnSpc>
                <a:spcPct val="120000"/>
              </a:lnSpc>
            </a:pPr>
            <a:r>
              <a:rPr lang="en-US" altLang="en-US" sz="3200"/>
              <a:t>Control behavior</a:t>
            </a:r>
          </a:p>
          <a:p>
            <a:pPr>
              <a:lnSpc>
                <a:spcPct val="120000"/>
              </a:lnSpc>
            </a:pPr>
            <a:r>
              <a:rPr lang="en-US" altLang="en-US" sz="3600" b="1">
                <a:solidFill>
                  <a:srgbClr val="FFFF00"/>
                </a:solidFill>
              </a:rPr>
              <a:t>Evaluate</a:t>
            </a:r>
            <a:r>
              <a:rPr lang="en-US" altLang="en-US" sz="3600"/>
              <a:t> </a:t>
            </a:r>
          </a:p>
          <a:p>
            <a:pPr lvl="1">
              <a:lnSpc>
                <a:spcPct val="120000"/>
              </a:lnSpc>
            </a:pPr>
            <a:r>
              <a:rPr lang="en-US" altLang="en-US" sz="3200"/>
              <a:t>Personal Factors</a:t>
            </a:r>
          </a:p>
          <a:p>
            <a:pPr lvl="1">
              <a:lnSpc>
                <a:spcPct val="120000"/>
              </a:lnSpc>
            </a:pPr>
            <a:r>
              <a:rPr lang="en-US" altLang="en-US" sz="3200"/>
              <a:t>Situational Factors</a:t>
            </a:r>
          </a:p>
        </p:txBody>
      </p:sp>
      <p:sp>
        <p:nvSpPr>
          <p:cNvPr id="5068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248400" y="1676400"/>
            <a:ext cx="4419600" cy="310038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en-US" sz="3600" b="1">
                <a:solidFill>
                  <a:srgbClr val="FFFF00"/>
                </a:solidFill>
              </a:rPr>
              <a:t>Derived from</a:t>
            </a:r>
            <a:r>
              <a:rPr lang="en-US" altLang="en-US"/>
              <a:t> </a:t>
            </a:r>
          </a:p>
          <a:p>
            <a:pPr lvl="1">
              <a:lnSpc>
                <a:spcPct val="120000"/>
              </a:lnSpc>
            </a:pPr>
            <a:r>
              <a:rPr lang="en-US" altLang="en-US" sz="3200"/>
              <a:t>Psychology</a:t>
            </a:r>
          </a:p>
          <a:p>
            <a:pPr lvl="1">
              <a:lnSpc>
                <a:spcPct val="120000"/>
              </a:lnSpc>
            </a:pPr>
            <a:r>
              <a:rPr lang="en-US" altLang="en-US" sz="3200"/>
              <a:t>Sociology</a:t>
            </a:r>
          </a:p>
          <a:p>
            <a:pPr lvl="1">
              <a:lnSpc>
                <a:spcPct val="120000"/>
              </a:lnSpc>
            </a:pPr>
            <a:r>
              <a:rPr lang="en-US" altLang="en-US" sz="3200"/>
              <a:t>Social Psychology</a:t>
            </a:r>
          </a:p>
          <a:p>
            <a:pPr lvl="1">
              <a:lnSpc>
                <a:spcPct val="120000"/>
              </a:lnSpc>
            </a:pPr>
            <a:r>
              <a:rPr lang="en-US" altLang="en-US" sz="3200"/>
              <a:t>Anthropology</a:t>
            </a:r>
          </a:p>
          <a:p>
            <a:pPr lvl="1">
              <a:lnSpc>
                <a:spcPct val="120000"/>
              </a:lnSpc>
            </a:pPr>
            <a:r>
              <a:rPr lang="en-US" altLang="en-US" sz="3200"/>
              <a:t>Political Science</a:t>
            </a:r>
          </a:p>
        </p:txBody>
      </p:sp>
    </p:spTree>
    <p:extLst>
      <p:ext uri="{BB962C8B-B14F-4D97-AF65-F5344CB8AC3E}">
        <p14:creationId xmlns:p14="http://schemas.microsoft.com/office/powerpoint/2010/main" val="143579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06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0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0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0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06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06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06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06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506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068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3" grpId="0" build="p"/>
      <p:bldP spid="50688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9144000" cy="1143000"/>
          </a:xfrm>
        </p:spPr>
        <p:txBody>
          <a:bodyPr/>
          <a:lstStyle/>
          <a:p>
            <a:r>
              <a:rPr lang="en-US" altLang="en-US" sz="4800"/>
              <a:t>Some Key Trends Impacting OB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524000"/>
            <a:ext cx="8686800" cy="4876800"/>
          </a:xfrm>
        </p:spPr>
        <p:txBody>
          <a:bodyPr/>
          <a:lstStyle/>
          <a:p>
            <a:r>
              <a:rPr lang="en-US" altLang="en-US"/>
              <a:t>Diversity and Demographic Changes</a:t>
            </a:r>
          </a:p>
          <a:p>
            <a:r>
              <a:rPr lang="en-US" altLang="en-US"/>
              <a:t>Globalization</a:t>
            </a:r>
          </a:p>
          <a:p>
            <a:r>
              <a:rPr lang="en-US" altLang="en-US"/>
              <a:t>Changing Social &amp; Ethical Values &amp; Expectations of</a:t>
            </a:r>
          </a:p>
          <a:p>
            <a:pPr lvl="1"/>
            <a:r>
              <a:rPr lang="en-US" altLang="en-US"/>
              <a:t>Employees, Customers, Investors, General Public</a:t>
            </a:r>
          </a:p>
          <a:p>
            <a:r>
              <a:rPr lang="en-US" altLang="en-US"/>
              <a:t>Rapid Technological Change</a:t>
            </a:r>
          </a:p>
          <a:p>
            <a:r>
              <a:rPr lang="en-US" altLang="en-US"/>
              <a:t>Changing Management Initiatives</a:t>
            </a:r>
          </a:p>
          <a:p>
            <a:pPr lvl="1"/>
            <a:r>
              <a:rPr lang="en-US" altLang="en-US"/>
              <a:t>Teams, Empowerment, Downsizing, Temporary Employment</a:t>
            </a:r>
          </a:p>
        </p:txBody>
      </p:sp>
    </p:spTree>
    <p:extLst>
      <p:ext uri="{BB962C8B-B14F-4D97-AF65-F5344CB8AC3E}">
        <p14:creationId xmlns:p14="http://schemas.microsoft.com/office/powerpoint/2010/main" val="233649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4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4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4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4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4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4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4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4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4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4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4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838200"/>
            <a:ext cx="8991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altLang="en-US" sz="8000"/>
              <a:t>In OB, everything depends. . . 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3017838"/>
            <a:ext cx="9144000" cy="193516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FontTx/>
              <a:buNone/>
            </a:pPr>
            <a:r>
              <a:rPr lang="en-US" altLang="en-US" sz="7200"/>
              <a:t>But you need to know </a:t>
            </a:r>
            <a:r>
              <a:rPr lang="en-US" altLang="en-US" sz="7200" u="sng"/>
              <a:t>on what !</a:t>
            </a:r>
          </a:p>
        </p:txBody>
      </p:sp>
    </p:spTree>
    <p:extLst>
      <p:ext uri="{BB962C8B-B14F-4D97-AF65-F5344CB8AC3E}">
        <p14:creationId xmlns:p14="http://schemas.microsoft.com/office/powerpoint/2010/main" val="347589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0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1" y="304800"/>
            <a:ext cx="8050213" cy="1143000"/>
          </a:xfrm>
        </p:spPr>
        <p:txBody>
          <a:bodyPr>
            <a:normAutofit fontScale="90000"/>
          </a:bodyPr>
          <a:lstStyle/>
          <a:p>
            <a:r>
              <a:rPr lang="en-US" altLang="en-US" sz="3200">
                <a:latin typeface="Tahoma" panose="020B0604030504040204" pitchFamily="34" charset="0"/>
              </a:rPr>
              <a:t>Learning About OB Through A </a:t>
            </a:r>
            <a:br>
              <a:rPr lang="en-US" altLang="en-US" sz="3200">
                <a:latin typeface="Tahoma" panose="020B0604030504040204" pitchFamily="34" charset="0"/>
              </a:rPr>
            </a:br>
            <a:r>
              <a:rPr lang="en-US" altLang="en-US" sz="3200">
                <a:latin typeface="Tahoma" panose="020B0604030504040204" pitchFamily="34" charset="0"/>
              </a:rPr>
              <a:t>Combination of Theory, Research, and Practice</a:t>
            </a:r>
          </a:p>
        </p:txBody>
      </p:sp>
      <p:sp>
        <p:nvSpPr>
          <p:cNvPr id="646147" name="Oval 3"/>
          <p:cNvSpPr>
            <a:spLocks noChangeArrowheads="1"/>
          </p:cNvSpPr>
          <p:nvPr/>
        </p:nvSpPr>
        <p:spPr bwMode="auto">
          <a:xfrm>
            <a:off x="5105400" y="1676400"/>
            <a:ext cx="4038600" cy="37338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5" tIns="45718" rIns="91435" bIns="45718" anchor="ctr"/>
          <a:lstStyle/>
          <a:p>
            <a:pPr algn="ctr" eaLnBrk="0" hangingPunct="0"/>
            <a:r>
              <a:rPr lang="en-US" altLang="en-US" sz="2400"/>
              <a:t>                   </a:t>
            </a:r>
            <a:r>
              <a:rPr lang="en-US" altLang="en-US" sz="2400" b="1"/>
              <a:t>Research</a:t>
            </a:r>
          </a:p>
          <a:p>
            <a:pPr algn="ctr" eaLnBrk="0" hangingPunct="0"/>
            <a:endParaRPr lang="en-US" altLang="en-US" sz="2400">
              <a:solidFill>
                <a:srgbClr val="000000"/>
              </a:solidFill>
            </a:endParaRPr>
          </a:p>
          <a:p>
            <a:pPr algn="ctr" eaLnBrk="0" hangingPunct="0"/>
            <a:endParaRPr lang="en-US" altLang="en-US" sz="2400">
              <a:solidFill>
                <a:srgbClr val="000000"/>
              </a:solidFill>
            </a:endParaRPr>
          </a:p>
          <a:p>
            <a:pPr algn="ctr" eaLnBrk="0" hangingPunct="0"/>
            <a:endParaRPr lang="en-US" altLang="en-US" sz="2400">
              <a:solidFill>
                <a:srgbClr val="000000"/>
              </a:solidFill>
            </a:endParaRPr>
          </a:p>
          <a:p>
            <a:pPr algn="ctr" eaLnBrk="0" hangingPunct="0"/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646148" name="Oval 4"/>
          <p:cNvSpPr>
            <a:spLocks noChangeArrowheads="1"/>
          </p:cNvSpPr>
          <p:nvPr/>
        </p:nvSpPr>
        <p:spPr bwMode="auto">
          <a:xfrm>
            <a:off x="4191000" y="2667000"/>
            <a:ext cx="3810000" cy="3886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5" tIns="45718" rIns="91435" bIns="45718" anchor="ctr"/>
          <a:lstStyle/>
          <a:p>
            <a:pPr algn="ctr" eaLnBrk="0" hangingPunct="0"/>
            <a:endParaRPr lang="en-US" altLang="en-US" sz="2000" dirty="0"/>
          </a:p>
          <a:p>
            <a:pPr algn="ctr" eaLnBrk="0" hangingPunct="0"/>
            <a:endParaRPr lang="en-US" altLang="en-US" sz="2000" dirty="0"/>
          </a:p>
          <a:p>
            <a:pPr algn="ctr" eaLnBrk="0" hangingPunct="0"/>
            <a:endParaRPr lang="en-US" altLang="en-US" sz="2000" dirty="0"/>
          </a:p>
          <a:p>
            <a:pPr algn="ctr" eaLnBrk="0" hangingPunct="0"/>
            <a:endParaRPr lang="en-US" altLang="en-US" sz="2000" dirty="0"/>
          </a:p>
          <a:p>
            <a:pPr algn="ctr" eaLnBrk="0" hangingPunct="0"/>
            <a:endParaRPr lang="en-US" altLang="en-US" sz="2000" dirty="0"/>
          </a:p>
          <a:p>
            <a:pPr algn="ctr" eaLnBrk="0" hangingPunct="0"/>
            <a:endParaRPr lang="en-US" altLang="en-US" sz="2000" dirty="0"/>
          </a:p>
          <a:p>
            <a:pPr algn="ctr" eaLnBrk="0" hangingPunct="0"/>
            <a:endParaRPr lang="en-US" altLang="en-US" sz="2000" dirty="0"/>
          </a:p>
          <a:p>
            <a:pPr algn="ctr" eaLnBrk="0" hangingPunct="0"/>
            <a:endParaRPr lang="en-US" altLang="en-US" sz="2000" dirty="0"/>
          </a:p>
          <a:p>
            <a:pPr algn="ctr" eaLnBrk="0" hangingPunct="0"/>
            <a:endParaRPr lang="en-US" altLang="en-US" sz="2000" dirty="0"/>
          </a:p>
          <a:p>
            <a:pPr algn="ctr" eaLnBrk="0" hangingPunct="0"/>
            <a:r>
              <a:rPr lang="en-US" altLang="en-US" sz="2400" b="1" dirty="0"/>
              <a:t>Practice</a:t>
            </a:r>
          </a:p>
          <a:p>
            <a:pPr algn="ctr" eaLnBrk="0" hangingPunct="0"/>
            <a:endParaRPr lang="en-US" altLang="en-US" sz="2400" dirty="0">
              <a:solidFill>
                <a:srgbClr val="000000"/>
              </a:solidFill>
            </a:endParaRPr>
          </a:p>
          <a:p>
            <a:pPr algn="ctr" eaLnBrk="0" hangingPunct="0"/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646149" name="Oval 5"/>
          <p:cNvSpPr>
            <a:spLocks noChangeArrowheads="1"/>
          </p:cNvSpPr>
          <p:nvPr/>
        </p:nvSpPr>
        <p:spPr bwMode="auto">
          <a:xfrm>
            <a:off x="2971800" y="1676400"/>
            <a:ext cx="4191000" cy="36576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5" tIns="45718" rIns="91435" bIns="45718" anchor="ctr"/>
          <a:lstStyle/>
          <a:p>
            <a:pPr algn="ctr" eaLnBrk="0" hangingPunct="0"/>
            <a:r>
              <a:rPr lang="en-US" altLang="en-US" sz="2400" b="1"/>
              <a:t>Theory </a:t>
            </a:r>
            <a:r>
              <a:rPr lang="en-US" altLang="en-US" sz="2000">
                <a:solidFill>
                  <a:srgbClr val="800080"/>
                </a:solidFill>
              </a:rPr>
              <a:t>                                </a:t>
            </a:r>
          </a:p>
          <a:p>
            <a:pPr algn="ctr" eaLnBrk="0" hangingPunct="0"/>
            <a:endParaRPr lang="en-US" altLang="en-US" sz="2000">
              <a:solidFill>
                <a:srgbClr val="800080"/>
              </a:solidFill>
            </a:endParaRPr>
          </a:p>
          <a:p>
            <a:pPr algn="ctr" eaLnBrk="0" hangingPunct="0"/>
            <a:endParaRPr lang="en-US" altLang="en-US" sz="2400">
              <a:solidFill>
                <a:srgbClr val="800080"/>
              </a:solidFill>
            </a:endParaRPr>
          </a:p>
        </p:txBody>
      </p:sp>
      <p:sp>
        <p:nvSpPr>
          <p:cNvPr id="646150" name="Text Box 6"/>
          <p:cNvSpPr txBox="1">
            <a:spLocks noChangeArrowheads="1"/>
          </p:cNvSpPr>
          <p:nvPr/>
        </p:nvSpPr>
        <p:spPr bwMode="auto">
          <a:xfrm>
            <a:off x="5368255" y="2844800"/>
            <a:ext cx="1538040" cy="1815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/>
          <a:p>
            <a:pPr algn="ctr" eaLnBrk="0" hangingPunct="0"/>
            <a:r>
              <a:rPr lang="en-US" altLang="en-US" sz="1600" b="1"/>
              <a:t>Most complete</a:t>
            </a:r>
            <a:br>
              <a:rPr lang="en-US" altLang="en-US" sz="1600" b="1"/>
            </a:br>
            <a:r>
              <a:rPr lang="en-US" altLang="en-US" sz="1600" b="1"/>
              <a:t>information for </a:t>
            </a:r>
            <a:br>
              <a:rPr lang="en-US" altLang="en-US" sz="1600" b="1"/>
            </a:br>
            <a:r>
              <a:rPr lang="en-US" altLang="en-US" sz="1600" b="1"/>
              <a:t>better</a:t>
            </a:r>
            <a:br>
              <a:rPr lang="en-US" altLang="en-US" sz="1600" b="1"/>
            </a:br>
            <a:r>
              <a:rPr lang="en-US" altLang="en-US" sz="1600" b="1"/>
              <a:t>understanding</a:t>
            </a:r>
            <a:br>
              <a:rPr lang="en-US" altLang="en-US" sz="1600" b="1"/>
            </a:br>
            <a:r>
              <a:rPr lang="en-US" altLang="en-US" sz="1600" b="1"/>
              <a:t>and managing</a:t>
            </a:r>
            <a:br>
              <a:rPr lang="en-US" altLang="en-US" sz="1600" b="1"/>
            </a:br>
            <a:r>
              <a:rPr lang="en-US" altLang="en-US" sz="1600" b="1"/>
              <a:t>organizational</a:t>
            </a:r>
            <a:br>
              <a:rPr lang="en-US" altLang="en-US" sz="1600" b="1"/>
            </a:br>
            <a:r>
              <a:rPr lang="en-US" altLang="en-US" sz="1600" b="1"/>
              <a:t>behavior</a:t>
            </a:r>
          </a:p>
        </p:txBody>
      </p:sp>
    </p:spTree>
    <p:extLst>
      <p:ext uri="{BB962C8B-B14F-4D97-AF65-F5344CB8AC3E}">
        <p14:creationId xmlns:p14="http://schemas.microsoft.com/office/powerpoint/2010/main" val="3048031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7" grpId="0" animBg="1" autoUpdateAnimBg="0"/>
      <p:bldP spid="646148" grpId="0" animBg="1" autoUpdateAnimBg="0"/>
      <p:bldP spid="646149" grpId="0" animBg="1" autoUpdateAnimBg="0"/>
      <p:bldP spid="646150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8915400" cy="1143000"/>
          </a:xfrm>
        </p:spPr>
        <p:txBody>
          <a:bodyPr/>
          <a:lstStyle/>
          <a:p>
            <a:r>
              <a:rPr lang="en-US" altLang="zh-TW" sz="5400">
                <a:ea typeface="新細明體" charset="-120"/>
              </a:rPr>
              <a:t>Developing an OB Model</a:t>
            </a:r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371600"/>
            <a:ext cx="8763000" cy="4343400"/>
          </a:xfrm>
        </p:spPr>
        <p:txBody>
          <a:bodyPr>
            <a:normAutofit lnSpcReduction="10000"/>
          </a:bodyPr>
          <a:lstStyle/>
          <a:p>
            <a:r>
              <a:rPr lang="en-US" altLang="zh-TW" sz="3600" b="1">
                <a:solidFill>
                  <a:srgbClr val="FFFF00"/>
                </a:solidFill>
                <a:ea typeface="新細明體" charset="-120"/>
              </a:rPr>
              <a:t>Dependent Variables</a:t>
            </a:r>
          </a:p>
          <a:p>
            <a:pPr lvl="1"/>
            <a:r>
              <a:rPr lang="en-US" altLang="zh-TW" sz="3200">
                <a:ea typeface="新細明體" charset="-120"/>
              </a:rPr>
              <a:t>Productivity</a:t>
            </a:r>
          </a:p>
          <a:p>
            <a:pPr lvl="1"/>
            <a:r>
              <a:rPr lang="en-US" altLang="zh-TW" sz="3200">
                <a:ea typeface="新細明體" charset="-120"/>
              </a:rPr>
              <a:t>Absenteeism</a:t>
            </a:r>
          </a:p>
          <a:p>
            <a:pPr lvl="1"/>
            <a:r>
              <a:rPr lang="en-US" altLang="zh-TW" sz="3200">
                <a:ea typeface="新細明體" charset="-120"/>
              </a:rPr>
              <a:t>Turnover</a:t>
            </a:r>
          </a:p>
          <a:p>
            <a:pPr lvl="1"/>
            <a:r>
              <a:rPr lang="en-US" altLang="zh-TW" sz="3200">
                <a:ea typeface="新細明體" charset="-120"/>
              </a:rPr>
              <a:t>Job Satisfaction</a:t>
            </a:r>
          </a:p>
          <a:p>
            <a:r>
              <a:rPr lang="en-US" altLang="zh-TW" sz="3600" b="1">
                <a:solidFill>
                  <a:srgbClr val="FFFF00"/>
                </a:solidFill>
                <a:ea typeface="新細明體" charset="-120"/>
              </a:rPr>
              <a:t>Independent Variables</a:t>
            </a:r>
          </a:p>
          <a:p>
            <a:pPr lvl="1"/>
            <a:r>
              <a:rPr lang="en-US" altLang="zh-TW" sz="3200">
                <a:ea typeface="新細明體" charset="-120"/>
              </a:rPr>
              <a:t>Individual-Level Variables</a:t>
            </a:r>
          </a:p>
          <a:p>
            <a:pPr lvl="1"/>
            <a:r>
              <a:rPr lang="en-US" altLang="zh-TW" sz="3200">
                <a:ea typeface="新細明體" charset="-120"/>
              </a:rPr>
              <a:t>Group-Level Variables</a:t>
            </a:r>
          </a:p>
          <a:p>
            <a:pPr lvl="1"/>
            <a:r>
              <a:rPr lang="en-US" altLang="zh-TW" sz="3200">
                <a:ea typeface="新細明體" charset="-120"/>
              </a:rPr>
              <a:t>Organizational Systems-Level Variables</a:t>
            </a:r>
          </a:p>
        </p:txBody>
      </p:sp>
    </p:spTree>
    <p:extLst>
      <p:ext uri="{BB962C8B-B14F-4D97-AF65-F5344CB8AC3E}">
        <p14:creationId xmlns:p14="http://schemas.microsoft.com/office/powerpoint/2010/main" val="259975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5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5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5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5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5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5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5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433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/>
              <a:t>The History of OB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981200"/>
            <a:ext cx="5638800" cy="4419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FFFFCC"/>
              </a:buClr>
            </a:pPr>
            <a:r>
              <a:rPr lang="en-US" altLang="en-US" sz="3000"/>
              <a:t>The Early Days:  Scientific Management and the Hawthorne Studies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FFCC"/>
              </a:buClr>
            </a:pPr>
            <a:r>
              <a:rPr lang="en-US" altLang="en-US" sz="3000"/>
              <a:t>Classical Organizational Theory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FFCC"/>
              </a:buClr>
            </a:pPr>
            <a:r>
              <a:rPr lang="en-US" altLang="en-US" sz="3000"/>
              <a:t>Late Twentieth Century:  Organizational Behavior as a Social Science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FFFFCC"/>
              </a:buClr>
            </a:pPr>
            <a:r>
              <a:rPr lang="en-US" altLang="en-US" sz="3000"/>
              <a:t>OB Today:  The Infotech Age</a:t>
            </a:r>
          </a:p>
        </p:txBody>
      </p:sp>
      <p:pic>
        <p:nvPicPr>
          <p:cNvPr id="608260" name="Picture 4" descr="bs00554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96200" y="2887663"/>
            <a:ext cx="2743200" cy="2679700"/>
          </a:xfrm>
        </p:spPr>
      </p:pic>
    </p:spTree>
    <p:extLst>
      <p:ext uri="{BB962C8B-B14F-4D97-AF65-F5344CB8AC3E}">
        <p14:creationId xmlns:p14="http://schemas.microsoft.com/office/powerpoint/2010/main" val="304421121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8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08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08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08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5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8382000" cy="1104900"/>
          </a:xfrm>
        </p:spPr>
        <p:txBody>
          <a:bodyPr/>
          <a:lstStyle/>
          <a:p>
            <a:r>
              <a:rPr lang="en-US" altLang="en-US"/>
              <a:t>The Historical Backdrop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8229600" cy="4724400"/>
          </a:xfrm>
        </p:spPr>
        <p:txBody>
          <a:bodyPr/>
          <a:lstStyle/>
          <a:p>
            <a:r>
              <a:rPr lang="en-US" altLang="en-US"/>
              <a:t>Structural Perspectives</a:t>
            </a:r>
          </a:p>
          <a:p>
            <a:pPr lvl="1"/>
            <a:r>
              <a:rPr lang="en-US" altLang="en-US"/>
              <a:t>Scientific Management</a:t>
            </a:r>
          </a:p>
          <a:p>
            <a:pPr lvl="1"/>
            <a:r>
              <a:rPr lang="en-US" altLang="en-US"/>
              <a:t>Classical School</a:t>
            </a:r>
          </a:p>
          <a:p>
            <a:pPr lvl="1"/>
            <a:r>
              <a:rPr lang="en-US" altLang="en-US"/>
              <a:t>Bureaucracy</a:t>
            </a:r>
          </a:p>
          <a:p>
            <a:r>
              <a:rPr lang="en-US" altLang="en-US"/>
              <a:t>Behavioral Perspectives</a:t>
            </a:r>
          </a:p>
          <a:p>
            <a:pPr lvl="1"/>
            <a:r>
              <a:rPr lang="en-US" altLang="en-US"/>
              <a:t>Human Relations School</a:t>
            </a:r>
          </a:p>
          <a:p>
            <a:pPr lvl="1"/>
            <a:r>
              <a:rPr lang="en-US" altLang="en-US"/>
              <a:t>Group Dynamics</a:t>
            </a:r>
          </a:p>
          <a:p>
            <a:pPr lvl="1"/>
            <a:r>
              <a:rPr lang="en-US" altLang="en-US"/>
              <a:t>Decision Theory</a:t>
            </a:r>
          </a:p>
          <a:p>
            <a:pPr lvl="1"/>
            <a:r>
              <a:rPr lang="en-US" altLang="en-US"/>
              <a:t>Leadership</a:t>
            </a:r>
          </a:p>
        </p:txBody>
      </p:sp>
    </p:spTree>
    <p:extLst>
      <p:ext uri="{BB962C8B-B14F-4D97-AF65-F5344CB8AC3E}">
        <p14:creationId xmlns:p14="http://schemas.microsoft.com/office/powerpoint/2010/main" val="223795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1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1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18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18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8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18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18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9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219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 fontScale="90000"/>
          </a:bodyPr>
          <a:lstStyle/>
          <a:p>
            <a:pPr>
              <a:lnSpc>
                <a:spcPct val="110000"/>
              </a:lnSpc>
            </a:pPr>
            <a:r>
              <a:rPr lang="en-US" altLang="en-US" sz="3600"/>
              <a:t>Historical Timeline of the Emergence of Organizational Behavior</a:t>
            </a:r>
          </a:p>
        </p:txBody>
      </p:sp>
      <p:sp>
        <p:nvSpPr>
          <p:cNvPr id="530438" name="Line 6"/>
          <p:cNvSpPr>
            <a:spLocks noChangeShapeType="1"/>
          </p:cNvSpPr>
          <p:nvPr/>
        </p:nvSpPr>
        <p:spPr bwMode="auto">
          <a:xfrm>
            <a:off x="4114800" y="5715000"/>
            <a:ext cx="597535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0439" name="Rectangle 7"/>
          <p:cNvSpPr>
            <a:spLocks noChangeArrowheads="1"/>
          </p:cNvSpPr>
          <p:nvPr/>
        </p:nvSpPr>
        <p:spPr bwMode="auto">
          <a:xfrm>
            <a:off x="4038600" y="6015038"/>
            <a:ext cx="67818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</a:rPr>
              <a:t>1900          1925          1950          1975          2000</a:t>
            </a:r>
          </a:p>
        </p:txBody>
      </p:sp>
      <p:sp>
        <p:nvSpPr>
          <p:cNvPr id="530440" name="Rectangle 8"/>
          <p:cNvSpPr>
            <a:spLocks noChangeArrowheads="1"/>
          </p:cNvSpPr>
          <p:nvPr/>
        </p:nvSpPr>
        <p:spPr bwMode="auto">
          <a:xfrm>
            <a:off x="1665289" y="1447801"/>
            <a:ext cx="2232025" cy="3967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</a:rPr>
              <a:t>Organizational Behavior</a:t>
            </a:r>
          </a:p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</a:rPr>
              <a:t>The Human Relations Movement</a:t>
            </a:r>
          </a:p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</a:rPr>
              <a:t>The Hawthorne Studies</a:t>
            </a:r>
          </a:p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</a:rPr>
              <a:t>The Classical Perspective</a:t>
            </a:r>
          </a:p>
          <a:p>
            <a:pPr algn="ctr"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</a:rPr>
              <a:t>The Scientific Management Era</a:t>
            </a:r>
          </a:p>
        </p:txBody>
      </p:sp>
      <p:pic>
        <p:nvPicPr>
          <p:cNvPr id="530441" name="Picture 9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950" y="4953001"/>
            <a:ext cx="450850" cy="7921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0442" name="Picture 10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0" y="4114801"/>
            <a:ext cx="450850" cy="7921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0443" name="Picture 11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3429001"/>
            <a:ext cx="450850" cy="7921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0444" name="Picture 12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133601"/>
            <a:ext cx="450850" cy="7921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0445" name="Picture 13"/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1600201"/>
            <a:ext cx="450850" cy="7921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0446" name="Line 14"/>
          <p:cNvSpPr>
            <a:spLocks noChangeShapeType="1"/>
          </p:cNvSpPr>
          <p:nvPr/>
        </p:nvSpPr>
        <p:spPr bwMode="auto">
          <a:xfrm>
            <a:off x="4038600" y="1752600"/>
            <a:ext cx="76200" cy="39624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20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66FF33"/>
                </a:solidFill>
              </a14:hiddenFill>
            </a:ext>
          </a:extLst>
        </p:spPr>
        <p:txBody>
          <a:bodyPr/>
          <a:lstStyle/>
          <a:p>
            <a:r>
              <a:rPr lang="en-US" altLang="en-US"/>
              <a:t>OB in a Performance Context</a:t>
            </a:r>
          </a:p>
        </p:txBody>
      </p:sp>
      <p:sp>
        <p:nvSpPr>
          <p:cNvPr id="512004" name="Text Box 4"/>
          <p:cNvSpPr txBox="1">
            <a:spLocks noChangeArrowheads="1"/>
          </p:cNvSpPr>
          <p:nvPr/>
        </p:nvSpPr>
        <p:spPr bwMode="auto">
          <a:xfrm>
            <a:off x="2341563" y="2208214"/>
            <a:ext cx="3457998" cy="46166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1"/>
              <a:t>Competitive Environment</a:t>
            </a:r>
            <a:endParaRPr lang="en-US" altLang="en-US" sz="2400"/>
          </a:p>
        </p:txBody>
      </p:sp>
      <p:sp>
        <p:nvSpPr>
          <p:cNvPr id="512005" name="Text Box 5"/>
          <p:cNvSpPr txBox="1">
            <a:spLocks noChangeArrowheads="1"/>
          </p:cNvSpPr>
          <p:nvPr/>
        </p:nvSpPr>
        <p:spPr bwMode="auto">
          <a:xfrm>
            <a:off x="2362201" y="2665414"/>
            <a:ext cx="241989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altLang="en-US" sz="2400">
                <a:solidFill>
                  <a:schemeClr val="bg1"/>
                </a:solidFill>
              </a:rPr>
              <a:t> </a:t>
            </a:r>
            <a:r>
              <a:rPr lang="en-US" altLang="en-US" sz="2000" b="1">
                <a:solidFill>
                  <a:schemeClr val="bg1"/>
                </a:solidFill>
              </a:rPr>
              <a:t>Resource Suppliers</a:t>
            </a:r>
          </a:p>
          <a:p>
            <a:pPr eaLnBrk="0" hangingPunct="0">
              <a:buFontTx/>
              <a:buChar char="•"/>
            </a:pPr>
            <a:r>
              <a:rPr lang="en-US" altLang="en-US" sz="2000" b="1">
                <a:solidFill>
                  <a:schemeClr val="bg1"/>
                </a:solidFill>
              </a:rPr>
              <a:t> Customers</a:t>
            </a:r>
            <a:endParaRPr lang="en-US" altLang="en-US" sz="2400">
              <a:solidFill>
                <a:schemeClr val="bg1"/>
              </a:solidFill>
            </a:endParaRPr>
          </a:p>
        </p:txBody>
      </p:sp>
      <p:sp>
        <p:nvSpPr>
          <p:cNvPr id="512006" name="Oval 6"/>
          <p:cNvSpPr>
            <a:spLocks noChangeArrowheads="1"/>
          </p:cNvSpPr>
          <p:nvPr/>
        </p:nvSpPr>
        <p:spPr bwMode="auto">
          <a:xfrm>
            <a:off x="4495800" y="3124200"/>
            <a:ext cx="5105400" cy="26670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endParaRPr lang="en-US" altLang="en-US" sz="2400"/>
          </a:p>
        </p:txBody>
      </p:sp>
      <p:sp>
        <p:nvSpPr>
          <p:cNvPr id="512007" name="Text Box 7"/>
          <p:cNvSpPr txBox="1">
            <a:spLocks noChangeArrowheads="1"/>
          </p:cNvSpPr>
          <p:nvPr/>
        </p:nvSpPr>
        <p:spPr bwMode="auto">
          <a:xfrm>
            <a:off x="7924801" y="5027614"/>
            <a:ext cx="1812099" cy="46166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 b="1"/>
              <a:t>Organization</a:t>
            </a:r>
            <a:endParaRPr lang="en-US" altLang="en-US" sz="2400"/>
          </a:p>
        </p:txBody>
      </p:sp>
      <p:sp>
        <p:nvSpPr>
          <p:cNvPr id="512008" name="Text Box 8"/>
          <p:cNvSpPr txBox="1">
            <a:spLocks noChangeArrowheads="1"/>
          </p:cNvSpPr>
          <p:nvPr/>
        </p:nvSpPr>
        <p:spPr bwMode="auto">
          <a:xfrm>
            <a:off x="6488113" y="3257550"/>
            <a:ext cx="9147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b="1"/>
              <a:t>People</a:t>
            </a:r>
          </a:p>
        </p:txBody>
      </p:sp>
      <p:sp>
        <p:nvSpPr>
          <p:cNvPr id="512009" name="Text Box 9"/>
          <p:cNvSpPr txBox="1">
            <a:spLocks noChangeArrowheads="1"/>
          </p:cNvSpPr>
          <p:nvPr/>
        </p:nvSpPr>
        <p:spPr bwMode="auto">
          <a:xfrm>
            <a:off x="4724401" y="4264025"/>
            <a:ext cx="12782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b="1"/>
              <a:t>Structures</a:t>
            </a:r>
          </a:p>
        </p:txBody>
      </p:sp>
      <p:sp>
        <p:nvSpPr>
          <p:cNvPr id="512010" name="Text Box 10"/>
          <p:cNvSpPr txBox="1">
            <a:spLocks noChangeArrowheads="1"/>
          </p:cNvSpPr>
          <p:nvPr/>
        </p:nvSpPr>
        <p:spPr bwMode="auto">
          <a:xfrm>
            <a:off x="7702551" y="4264025"/>
            <a:ext cx="15570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b="1"/>
              <a:t>Technologies</a:t>
            </a:r>
          </a:p>
        </p:txBody>
      </p:sp>
      <p:sp>
        <p:nvSpPr>
          <p:cNvPr id="512011" name="Text Box 11"/>
          <p:cNvSpPr txBox="1">
            <a:spLocks noChangeArrowheads="1"/>
          </p:cNvSpPr>
          <p:nvPr/>
        </p:nvSpPr>
        <p:spPr bwMode="auto">
          <a:xfrm>
            <a:off x="6553200" y="5178425"/>
            <a:ext cx="7450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b="1"/>
              <a:t>Tasks</a:t>
            </a:r>
          </a:p>
        </p:txBody>
      </p:sp>
      <p:sp>
        <p:nvSpPr>
          <p:cNvPr id="512012" name="Line 12"/>
          <p:cNvSpPr>
            <a:spLocks noChangeShapeType="1"/>
          </p:cNvSpPr>
          <p:nvPr/>
        </p:nvSpPr>
        <p:spPr bwMode="auto">
          <a:xfrm>
            <a:off x="6934200" y="36576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13" name="Line 13"/>
          <p:cNvSpPr>
            <a:spLocks noChangeShapeType="1"/>
          </p:cNvSpPr>
          <p:nvPr/>
        </p:nvSpPr>
        <p:spPr bwMode="auto">
          <a:xfrm>
            <a:off x="6096000" y="44958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14" name="AutoShape 14"/>
          <p:cNvSpPr>
            <a:spLocks noChangeArrowheads="1"/>
          </p:cNvSpPr>
          <p:nvPr/>
        </p:nvSpPr>
        <p:spPr bwMode="auto">
          <a:xfrm>
            <a:off x="6248400" y="3886200"/>
            <a:ext cx="1295400" cy="1143000"/>
          </a:xfrm>
          <a:prstGeom prst="irregularSeal1">
            <a:avLst/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2000" b="1"/>
              <a:t>Culture</a:t>
            </a:r>
          </a:p>
        </p:txBody>
      </p:sp>
      <p:sp>
        <p:nvSpPr>
          <p:cNvPr id="512015" name="AutoShape 15"/>
          <p:cNvSpPr>
            <a:spLocks noChangeArrowheads="1"/>
          </p:cNvSpPr>
          <p:nvPr/>
        </p:nvSpPr>
        <p:spPr bwMode="auto">
          <a:xfrm rot="-11020778">
            <a:off x="3352801" y="2362200"/>
            <a:ext cx="3121025" cy="3505200"/>
          </a:xfrm>
          <a:custGeom>
            <a:avLst/>
            <a:gdLst>
              <a:gd name="G0" fmla="+- -299410 0 0"/>
              <a:gd name="G1" fmla="+- -8142538 0 0"/>
              <a:gd name="G2" fmla="+- -299410 0 -8142538"/>
              <a:gd name="G3" fmla="+- 10800 0 0"/>
              <a:gd name="G4" fmla="+- 0 0 -29941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611 0 0"/>
              <a:gd name="G9" fmla="+- 0 0 -8142538"/>
              <a:gd name="G10" fmla="+- 5611 0 2700"/>
              <a:gd name="G11" fmla="cos G10 -299410"/>
              <a:gd name="G12" fmla="sin G10 -299410"/>
              <a:gd name="G13" fmla="cos 13500 -299410"/>
              <a:gd name="G14" fmla="sin 13500 -299410"/>
              <a:gd name="G15" fmla="+- G11 10800 0"/>
              <a:gd name="G16" fmla="+- G12 10800 0"/>
              <a:gd name="G17" fmla="+- G13 10800 0"/>
              <a:gd name="G18" fmla="+- G14 10800 0"/>
              <a:gd name="G19" fmla="*/ 5611 1 2"/>
              <a:gd name="G20" fmla="+- G19 5400 0"/>
              <a:gd name="G21" fmla="cos G20 -299410"/>
              <a:gd name="G22" fmla="sin G20 -299410"/>
              <a:gd name="G23" fmla="+- G21 10800 0"/>
              <a:gd name="G24" fmla="+- G12 G23 G22"/>
              <a:gd name="G25" fmla="+- G22 G23 G11"/>
              <a:gd name="G26" fmla="cos 10800 -299410"/>
              <a:gd name="G27" fmla="sin 10800 -299410"/>
              <a:gd name="G28" fmla="cos 5611 -299410"/>
              <a:gd name="G29" fmla="sin 5611 -29941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142538"/>
              <a:gd name="G36" fmla="sin G34 -8142538"/>
              <a:gd name="G37" fmla="+/ -8142538 -29941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611 G39"/>
              <a:gd name="G43" fmla="sin 561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5465 w 21600"/>
              <a:gd name="T5" fmla="*/ 1059 h 21600"/>
              <a:gd name="T6" fmla="*/ 6182 w 21600"/>
              <a:gd name="T7" fmla="*/ 4016 h 21600"/>
              <a:gd name="T8" fmla="*/ 13223 w 21600"/>
              <a:gd name="T9" fmla="*/ 5739 h 21600"/>
              <a:gd name="T10" fmla="*/ 24257 w 21600"/>
              <a:gd name="T11" fmla="*/ 9724 h 21600"/>
              <a:gd name="T12" fmla="*/ 19401 w 21600"/>
              <a:gd name="T13" fmla="*/ 15424 h 21600"/>
              <a:gd name="T14" fmla="*/ 13701 w 21600"/>
              <a:gd name="T15" fmla="*/ 1056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393" y="10353"/>
                </a:moveTo>
                <a:cubicBezTo>
                  <a:pt x="16160" y="7436"/>
                  <a:pt x="13725" y="5189"/>
                  <a:pt x="10800" y="5189"/>
                </a:cubicBezTo>
                <a:cubicBezTo>
                  <a:pt x="9673" y="5188"/>
                  <a:pt x="8573" y="5527"/>
                  <a:pt x="7642" y="6161"/>
                </a:cubicBezTo>
                <a:lnTo>
                  <a:pt x="4722" y="1872"/>
                </a:lnTo>
                <a:cubicBezTo>
                  <a:pt x="6514" y="652"/>
                  <a:pt x="8632" y="-1"/>
                  <a:pt x="10800" y="0"/>
                </a:cubicBezTo>
                <a:cubicBezTo>
                  <a:pt x="16431" y="0"/>
                  <a:pt x="21117" y="4326"/>
                  <a:pt x="21565" y="9939"/>
                </a:cubicBezTo>
                <a:lnTo>
                  <a:pt x="24257" y="9724"/>
                </a:lnTo>
                <a:lnTo>
                  <a:pt x="19401" y="15424"/>
                </a:lnTo>
                <a:lnTo>
                  <a:pt x="13701" y="10568"/>
                </a:lnTo>
                <a:lnTo>
                  <a:pt x="16393" y="10353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rot="10800000" wrap="none" anchor="ctr"/>
          <a:lstStyle/>
          <a:p>
            <a:pPr algn="ctr" eaLnBrk="0" hangingPunct="0"/>
            <a:endParaRPr lang="en-US" altLang="en-US" sz="2400">
              <a:solidFill>
                <a:srgbClr val="66FF33"/>
              </a:solidFill>
            </a:endParaRPr>
          </a:p>
        </p:txBody>
      </p:sp>
      <p:sp>
        <p:nvSpPr>
          <p:cNvPr id="512016" name="Text Box 16"/>
          <p:cNvSpPr txBox="1">
            <a:spLocks noChangeArrowheads="1"/>
          </p:cNvSpPr>
          <p:nvPr/>
        </p:nvSpPr>
        <p:spPr bwMode="auto">
          <a:xfrm>
            <a:off x="4008439" y="4975226"/>
            <a:ext cx="172027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b="1"/>
              <a:t>Strategy</a:t>
            </a:r>
          </a:p>
          <a:p>
            <a:pPr eaLnBrk="0" hangingPunct="0"/>
            <a:r>
              <a:rPr lang="en-US" altLang="en-US" b="1"/>
              <a:t>implementation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8318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9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724401"/>
            <a:ext cx="1073150" cy="10779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2735264" y="5945189"/>
            <a:ext cx="13874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solidFill>
                  <a:schemeClr val="bg1"/>
                </a:solidFill>
              </a:rPr>
              <a:t>Employees</a:t>
            </a:r>
          </a:p>
        </p:txBody>
      </p:sp>
      <p:pic>
        <p:nvPicPr>
          <p:cNvPr id="121861" name="Picture 5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1" y="4191001"/>
            <a:ext cx="1846263" cy="8175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7469189" y="5106989"/>
            <a:ext cx="18256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solidFill>
                  <a:schemeClr val="bg1"/>
                </a:solidFill>
              </a:rPr>
              <a:t>Stockholders</a:t>
            </a:r>
          </a:p>
        </p:txBody>
      </p:sp>
      <p:pic>
        <p:nvPicPr>
          <p:cNvPr id="121863" name="Picture 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676400"/>
            <a:ext cx="1403350" cy="11493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864" name="Rectangle 8"/>
          <p:cNvSpPr>
            <a:spLocks noChangeArrowheads="1"/>
          </p:cNvSpPr>
          <p:nvPr/>
        </p:nvSpPr>
        <p:spPr bwMode="auto">
          <a:xfrm>
            <a:off x="7316789" y="2973389"/>
            <a:ext cx="18256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solidFill>
                  <a:schemeClr val="bg1"/>
                </a:solidFill>
              </a:rPr>
              <a:t>Board of</a:t>
            </a:r>
          </a:p>
          <a:p>
            <a:pPr algn="ctr" eaLnBrk="0" hangingPunct="0"/>
            <a:r>
              <a:rPr lang="en-US" altLang="en-US" b="1">
                <a:solidFill>
                  <a:schemeClr val="bg1"/>
                </a:solidFill>
              </a:rPr>
              <a:t>Directors</a:t>
            </a:r>
          </a:p>
        </p:txBody>
      </p:sp>
      <p:pic>
        <p:nvPicPr>
          <p:cNvPr id="121865" name="Picture 9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819400"/>
            <a:ext cx="922338" cy="9842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866" name="Rectangle 10"/>
          <p:cNvSpPr>
            <a:spLocks noChangeArrowheads="1"/>
          </p:cNvSpPr>
          <p:nvPr/>
        </p:nvSpPr>
        <p:spPr bwMode="auto">
          <a:xfrm>
            <a:off x="2516189" y="3811589"/>
            <a:ext cx="15970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solidFill>
                  <a:schemeClr val="bg1"/>
                </a:solidFill>
              </a:rPr>
              <a:t>Investment</a:t>
            </a:r>
          </a:p>
          <a:p>
            <a:pPr algn="ctr" eaLnBrk="0" hangingPunct="0"/>
            <a:r>
              <a:rPr lang="en-US" altLang="en-US" b="1">
                <a:solidFill>
                  <a:schemeClr val="bg1"/>
                </a:solidFill>
              </a:rPr>
              <a:t>Unit</a:t>
            </a:r>
          </a:p>
        </p:txBody>
      </p:sp>
      <p:pic>
        <p:nvPicPr>
          <p:cNvPr id="121867" name="Picture 11"/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810001"/>
            <a:ext cx="935038" cy="8540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868" name="Rectangle 12"/>
          <p:cNvSpPr>
            <a:spLocks noChangeArrowheads="1"/>
          </p:cNvSpPr>
          <p:nvPr/>
        </p:nvSpPr>
        <p:spPr bwMode="auto">
          <a:xfrm>
            <a:off x="5106989" y="4725989"/>
            <a:ext cx="16732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solidFill>
                  <a:schemeClr val="bg1"/>
                </a:solidFill>
              </a:rPr>
              <a:t>Manager</a:t>
            </a:r>
          </a:p>
        </p:txBody>
      </p:sp>
      <p:pic>
        <p:nvPicPr>
          <p:cNvPr id="121869" name="Picture 13"/>
          <p:cNvPicPr>
            <a:picLocks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752600"/>
            <a:ext cx="1536700" cy="9080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870" name="Rectangle 14"/>
          <p:cNvSpPr>
            <a:spLocks noChangeArrowheads="1"/>
          </p:cNvSpPr>
          <p:nvPr/>
        </p:nvSpPr>
        <p:spPr bwMode="auto">
          <a:xfrm>
            <a:off x="3963989" y="2668589"/>
            <a:ext cx="159702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altLang="en-US" b="1">
                <a:solidFill>
                  <a:schemeClr val="bg1"/>
                </a:solidFill>
              </a:rPr>
              <a:t>Bank Customers</a:t>
            </a:r>
          </a:p>
        </p:txBody>
      </p:sp>
      <p:sp>
        <p:nvSpPr>
          <p:cNvPr id="121871" name="Line 15"/>
          <p:cNvSpPr>
            <a:spLocks noChangeShapeType="1"/>
          </p:cNvSpPr>
          <p:nvPr/>
        </p:nvSpPr>
        <p:spPr bwMode="auto">
          <a:xfrm flipH="1">
            <a:off x="4000500" y="4991100"/>
            <a:ext cx="1143000" cy="3048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72" name="Line 16"/>
          <p:cNvSpPr>
            <a:spLocks noChangeShapeType="1"/>
          </p:cNvSpPr>
          <p:nvPr/>
        </p:nvSpPr>
        <p:spPr bwMode="auto">
          <a:xfrm flipH="1" flipV="1">
            <a:off x="4076700" y="4076700"/>
            <a:ext cx="1219200" cy="3048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73" name="Line 17"/>
          <p:cNvSpPr>
            <a:spLocks noChangeShapeType="1"/>
          </p:cNvSpPr>
          <p:nvPr/>
        </p:nvSpPr>
        <p:spPr bwMode="auto">
          <a:xfrm flipH="1" flipV="1">
            <a:off x="4914900" y="3390900"/>
            <a:ext cx="609600" cy="5334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74" name="Line 18"/>
          <p:cNvSpPr>
            <a:spLocks noChangeShapeType="1"/>
          </p:cNvSpPr>
          <p:nvPr/>
        </p:nvSpPr>
        <p:spPr bwMode="auto">
          <a:xfrm flipV="1">
            <a:off x="6362700" y="3238500"/>
            <a:ext cx="914400" cy="6096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75" name="Line 19"/>
          <p:cNvSpPr>
            <a:spLocks noChangeShapeType="1"/>
          </p:cNvSpPr>
          <p:nvPr/>
        </p:nvSpPr>
        <p:spPr bwMode="auto">
          <a:xfrm>
            <a:off x="6400800" y="4419600"/>
            <a:ext cx="99060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308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2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2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 autoUpdateAnimBg="0"/>
      <p:bldP spid="121862" grpId="0" autoUpdateAnimBg="0"/>
      <p:bldP spid="121864" grpId="0" autoUpdateAnimBg="0"/>
      <p:bldP spid="121866" grpId="0" autoUpdateAnimBg="0"/>
      <p:bldP spid="121868" grpId="0" autoUpdateAnimBg="0"/>
      <p:bldP spid="121870" grpId="0" autoUpdateAnimBg="0"/>
      <p:bldP spid="121871" grpId="0" animBg="1"/>
      <p:bldP spid="121872" grpId="0" animBg="1"/>
      <p:bldP spid="121873" grpId="0" animBg="1"/>
      <p:bldP spid="121874" grpId="0" animBg="1"/>
      <p:bldP spid="12187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Competencies Required for Managers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76400"/>
            <a:ext cx="8382000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</a:pPr>
            <a:r>
              <a:rPr lang="en-US" altLang="en-US"/>
              <a:t>Adaptability</a:t>
            </a:r>
          </a:p>
          <a:p>
            <a:pPr>
              <a:lnSpc>
                <a:spcPct val="130000"/>
              </a:lnSpc>
            </a:pPr>
            <a:r>
              <a:rPr lang="en-US" altLang="en-US"/>
              <a:t>Knowledge about State-of-the-Art Practice</a:t>
            </a:r>
          </a:p>
          <a:p>
            <a:pPr>
              <a:lnSpc>
                <a:spcPct val="130000"/>
              </a:lnSpc>
            </a:pPr>
            <a:r>
              <a:rPr lang="en-US" altLang="en-US"/>
              <a:t>Intercultural Competencies</a:t>
            </a:r>
          </a:p>
          <a:p>
            <a:pPr>
              <a:lnSpc>
                <a:spcPct val="130000"/>
              </a:lnSpc>
            </a:pPr>
            <a:r>
              <a:rPr lang="en-US" altLang="en-US"/>
              <a:t>Information Technology Skills</a:t>
            </a:r>
          </a:p>
          <a:p>
            <a:pPr>
              <a:lnSpc>
                <a:spcPct val="130000"/>
              </a:lnSpc>
            </a:pPr>
            <a:r>
              <a:rPr lang="en-US" altLang="en-US"/>
              <a:t>Critical Thinking Skills</a:t>
            </a:r>
          </a:p>
          <a:p>
            <a:pPr>
              <a:lnSpc>
                <a:spcPct val="130000"/>
              </a:lnSpc>
            </a:pPr>
            <a:r>
              <a:rPr lang="en-US" altLang="en-US"/>
              <a:t>Creativity</a:t>
            </a:r>
          </a:p>
          <a:p>
            <a:pPr>
              <a:lnSpc>
                <a:spcPct val="130000"/>
              </a:lnSpc>
            </a:pPr>
            <a:r>
              <a:rPr lang="en-US" altLang="en-US"/>
              <a:t>Interpersonal Effectiveness</a:t>
            </a:r>
          </a:p>
        </p:txBody>
      </p:sp>
    </p:spTree>
    <p:extLst>
      <p:ext uri="{BB962C8B-B14F-4D97-AF65-F5344CB8AC3E}">
        <p14:creationId xmlns:p14="http://schemas.microsoft.com/office/powerpoint/2010/main" val="17157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/>
              <a:t>The Skill Triangle</a:t>
            </a:r>
          </a:p>
        </p:txBody>
      </p:sp>
      <p:sp>
        <p:nvSpPr>
          <p:cNvPr id="77827" name="AutoShape 3"/>
          <p:cNvSpPr>
            <a:spLocks noChangeArrowheads="1"/>
          </p:cNvSpPr>
          <p:nvPr/>
        </p:nvSpPr>
        <p:spPr bwMode="auto">
          <a:xfrm>
            <a:off x="4953000" y="2819400"/>
            <a:ext cx="2514600" cy="1905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5454249" y="2097089"/>
            <a:ext cx="14486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2400" b="1">
                <a:solidFill>
                  <a:schemeClr val="bg1"/>
                </a:solidFill>
              </a:rPr>
              <a:t>Task Skills</a:t>
            </a: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2590801" y="4648201"/>
            <a:ext cx="19970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400" b="1">
                <a:solidFill>
                  <a:schemeClr val="bg1"/>
                </a:solidFill>
              </a:rPr>
              <a:t>Interpersonal Skills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7680326" y="4572001"/>
            <a:ext cx="23780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400" b="1">
                <a:solidFill>
                  <a:schemeClr val="bg1"/>
                </a:solidFill>
              </a:rPr>
              <a:t>Decision-making Skills</a:t>
            </a:r>
          </a:p>
        </p:txBody>
      </p:sp>
    </p:spTree>
    <p:extLst>
      <p:ext uri="{BB962C8B-B14F-4D97-AF65-F5344CB8AC3E}">
        <p14:creationId xmlns:p14="http://schemas.microsoft.com/office/powerpoint/2010/main" val="223068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nimBg="1"/>
      <p:bldP spid="77828" grpId="0" autoUpdateAnimBg="0"/>
      <p:bldP spid="77829" grpId="0" autoUpdateAnimBg="0"/>
      <p:bldP spid="77830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en-US" altLang="en-US"/>
              <a:t>How To Develop Team Synergy</a:t>
            </a:r>
          </a:p>
        </p:txBody>
      </p:sp>
      <p:grpSp>
        <p:nvGrpSpPr>
          <p:cNvPr id="203779" name="Group 3"/>
          <p:cNvGrpSpPr>
            <a:grpSpLocks/>
          </p:cNvGrpSpPr>
          <p:nvPr/>
        </p:nvGrpSpPr>
        <p:grpSpPr bwMode="auto">
          <a:xfrm>
            <a:off x="2057400" y="1789114"/>
            <a:ext cx="7924800" cy="4840287"/>
            <a:chOff x="336" y="887"/>
            <a:chExt cx="4992" cy="3049"/>
          </a:xfrm>
        </p:grpSpPr>
        <p:sp>
          <p:nvSpPr>
            <p:cNvPr id="203780" name="Oval 4"/>
            <p:cNvSpPr>
              <a:spLocks noChangeArrowheads="1"/>
            </p:cNvSpPr>
            <p:nvPr/>
          </p:nvSpPr>
          <p:spPr bwMode="auto">
            <a:xfrm>
              <a:off x="576" y="1031"/>
              <a:ext cx="4608" cy="2736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781" name="Rectangle 5"/>
            <p:cNvSpPr>
              <a:spLocks noChangeArrowheads="1"/>
            </p:cNvSpPr>
            <p:nvPr/>
          </p:nvSpPr>
          <p:spPr bwMode="blackWhite">
            <a:xfrm>
              <a:off x="336" y="1415"/>
              <a:ext cx="1440" cy="4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anchor="ctr" anchorCtr="1"/>
            <a:lstStyle/>
            <a:p>
              <a:pPr algn="ctr"/>
              <a:r>
                <a:rPr lang="en-US" altLang="en-US" sz="2000" b="1"/>
                <a:t>Focus on Quality</a:t>
              </a:r>
            </a:p>
          </p:txBody>
        </p:sp>
        <p:sp>
          <p:nvSpPr>
            <p:cNvPr id="203782" name="Rectangle 6"/>
            <p:cNvSpPr>
              <a:spLocks noChangeArrowheads="1"/>
            </p:cNvSpPr>
            <p:nvPr/>
          </p:nvSpPr>
          <p:spPr bwMode="blackWhite">
            <a:xfrm>
              <a:off x="2160" y="3504"/>
              <a:ext cx="1440" cy="4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anchor="ctr" anchorCtr="1"/>
            <a:lstStyle/>
            <a:p>
              <a:pPr algn="ctr"/>
              <a:r>
                <a:rPr lang="en-US" altLang="en-US" sz="2000" b="1"/>
                <a:t>Acceptance of Member Skills</a:t>
              </a:r>
            </a:p>
          </p:txBody>
        </p:sp>
        <p:sp>
          <p:nvSpPr>
            <p:cNvPr id="203783" name="Rectangle 7"/>
            <p:cNvSpPr>
              <a:spLocks noChangeArrowheads="1"/>
            </p:cNvSpPr>
            <p:nvPr/>
          </p:nvSpPr>
          <p:spPr bwMode="blackWhite">
            <a:xfrm>
              <a:off x="384" y="2759"/>
              <a:ext cx="1440" cy="4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anchor="ctr" anchorCtr="1"/>
            <a:lstStyle/>
            <a:p>
              <a:pPr algn="ctr"/>
              <a:r>
                <a:rPr lang="en-US" altLang="en-US" sz="2000" b="1"/>
                <a:t>Consensus </a:t>
              </a:r>
              <a:br>
                <a:rPr lang="en-US" altLang="en-US" sz="2000" b="1"/>
              </a:br>
              <a:r>
                <a:rPr lang="en-US" altLang="en-US" sz="2000" b="1"/>
                <a:t>Decision Making</a:t>
              </a:r>
            </a:p>
          </p:txBody>
        </p:sp>
        <p:sp>
          <p:nvSpPr>
            <p:cNvPr id="203784" name="Rectangle 8"/>
            <p:cNvSpPr>
              <a:spLocks noChangeArrowheads="1"/>
            </p:cNvSpPr>
            <p:nvPr/>
          </p:nvSpPr>
          <p:spPr bwMode="blackWhite">
            <a:xfrm>
              <a:off x="3888" y="2759"/>
              <a:ext cx="1440" cy="4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anchor="ctr" anchorCtr="1"/>
            <a:lstStyle/>
            <a:p>
              <a:pPr algn="ctr"/>
              <a:r>
                <a:rPr lang="en-US" altLang="en-US" sz="2000" b="1"/>
                <a:t>Disagree Constructively</a:t>
              </a:r>
            </a:p>
          </p:txBody>
        </p:sp>
        <p:sp>
          <p:nvSpPr>
            <p:cNvPr id="203785" name="Rectangle 9"/>
            <p:cNvSpPr>
              <a:spLocks noChangeArrowheads="1"/>
            </p:cNvSpPr>
            <p:nvPr/>
          </p:nvSpPr>
          <p:spPr bwMode="blackWhite">
            <a:xfrm>
              <a:off x="3888" y="1415"/>
              <a:ext cx="1440" cy="4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anchor="ctr" anchorCtr="1"/>
            <a:lstStyle/>
            <a:p>
              <a:pPr algn="ctr"/>
              <a:r>
                <a:rPr lang="en-US" altLang="en-US" sz="2000" b="1"/>
                <a:t>Listen and Clarify</a:t>
              </a:r>
            </a:p>
          </p:txBody>
        </p:sp>
        <p:sp>
          <p:nvSpPr>
            <p:cNvPr id="203786" name="Rectangle 10"/>
            <p:cNvSpPr>
              <a:spLocks noChangeArrowheads="1"/>
            </p:cNvSpPr>
            <p:nvPr/>
          </p:nvSpPr>
          <p:spPr bwMode="blackWhite">
            <a:xfrm>
              <a:off x="2160" y="887"/>
              <a:ext cx="1440" cy="432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anchor="ctr" anchorCtr="1"/>
            <a:lstStyle/>
            <a:p>
              <a:pPr algn="ctr"/>
              <a:r>
                <a:rPr lang="en-US" altLang="en-US" sz="2000" b="1"/>
                <a:t>Support</a:t>
              </a:r>
            </a:p>
          </p:txBody>
        </p:sp>
      </p:grpSp>
      <p:sp>
        <p:nvSpPr>
          <p:cNvPr id="203787" name="AutoShape 11"/>
          <p:cNvSpPr>
            <a:spLocks noChangeArrowheads="1"/>
          </p:cNvSpPr>
          <p:nvPr/>
        </p:nvSpPr>
        <p:spPr bwMode="blackWhite">
          <a:xfrm>
            <a:off x="4267200" y="2663825"/>
            <a:ext cx="3657600" cy="2743200"/>
          </a:xfrm>
          <a:prstGeom prst="star16">
            <a:avLst>
              <a:gd name="adj" fmla="val 3068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>
                <a:latin typeface="Verdana" panose="020B0604030504040204" pitchFamily="34" charset="0"/>
              </a:rPr>
              <a:t>SYNERGY</a:t>
            </a:r>
          </a:p>
        </p:txBody>
      </p:sp>
    </p:spTree>
    <p:extLst>
      <p:ext uri="{BB962C8B-B14F-4D97-AF65-F5344CB8AC3E}">
        <p14:creationId xmlns:p14="http://schemas.microsoft.com/office/powerpoint/2010/main" val="222672076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3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133600"/>
            <a:ext cx="9144000" cy="2667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2075" tIns="46038" rIns="92075" bIns="46038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8900"/>
              <a:t>Organizational Behavior</a:t>
            </a:r>
          </a:p>
        </p:txBody>
      </p:sp>
    </p:spTree>
    <p:extLst>
      <p:ext uri="{BB962C8B-B14F-4D97-AF65-F5344CB8AC3E}">
        <p14:creationId xmlns:p14="http://schemas.microsoft.com/office/powerpoint/2010/main" val="2417465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Responding to Changes in Expectations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324600" y="2057400"/>
            <a:ext cx="3962400" cy="4191000"/>
          </a:xfrm>
        </p:spPr>
        <p:txBody>
          <a:bodyPr/>
          <a:lstStyle/>
          <a:p>
            <a:pPr>
              <a:spcBef>
                <a:spcPct val="40000"/>
              </a:spcBef>
              <a:buClr>
                <a:srgbClr val="FFFFCC"/>
              </a:buClr>
              <a:buFont typeface="Wingdings" panose="05000000000000000000" pitchFamily="2" charset="2"/>
              <a:buChar char="§"/>
            </a:pPr>
            <a:r>
              <a:rPr lang="en-US" altLang="en-US" sz="3000"/>
              <a:t>Increasing Flexibility in Response to Employees’ Needs</a:t>
            </a:r>
          </a:p>
          <a:p>
            <a:pPr>
              <a:spcBef>
                <a:spcPct val="40000"/>
              </a:spcBef>
              <a:buClr>
                <a:srgbClr val="FFFFCC"/>
              </a:buClr>
              <a:buFont typeface="Wingdings" panose="05000000000000000000" pitchFamily="2" charset="2"/>
              <a:buChar char="§"/>
            </a:pPr>
            <a:r>
              <a:rPr lang="en-US" altLang="en-US" sz="3000"/>
              <a:t>The Quality Revolution</a:t>
            </a:r>
          </a:p>
          <a:p>
            <a:pPr>
              <a:spcBef>
                <a:spcPct val="40000"/>
              </a:spcBef>
              <a:buClr>
                <a:srgbClr val="FFFFCC"/>
              </a:buClr>
              <a:buFont typeface="Wingdings" panose="05000000000000000000" pitchFamily="2" charset="2"/>
              <a:buChar char="§"/>
            </a:pPr>
            <a:r>
              <a:rPr lang="en-US" altLang="en-US" sz="3000"/>
              <a:t>Corporate Social Responsibility</a:t>
            </a:r>
          </a:p>
        </p:txBody>
      </p:sp>
      <p:pic>
        <p:nvPicPr>
          <p:cNvPr id="616452" name="Picture 4" descr="bd04956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43125" y="1935164"/>
            <a:ext cx="3468688" cy="4022725"/>
          </a:xfrm>
        </p:spPr>
      </p:pic>
    </p:spTree>
    <p:extLst>
      <p:ext uri="{BB962C8B-B14F-4D97-AF65-F5344CB8AC3E}">
        <p14:creationId xmlns:p14="http://schemas.microsoft.com/office/powerpoint/2010/main" val="129171578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6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6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51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609600"/>
            <a:ext cx="8991600" cy="4343400"/>
          </a:xfrm>
          <a:noFill/>
          <a:ln/>
        </p:spPr>
        <p:txBody>
          <a:bodyPr vert="horz" lIns="92075" tIns="46038" rIns="92075" bIns="46038" rtlCol="0">
            <a:normAutofit lnSpcReduction="10000"/>
          </a:bodyPr>
          <a:lstStyle/>
          <a:p>
            <a:pPr algn="ctr">
              <a:lnSpc>
                <a:spcPct val="120000"/>
              </a:lnSpc>
              <a:buSzPct val="90000"/>
              <a:buFont typeface="Wingdings" panose="05000000000000000000" pitchFamily="2" charset="2"/>
              <a:buNone/>
            </a:pPr>
            <a:r>
              <a:rPr lang="en-US" altLang="en-US" sz="3600" b="1">
                <a:solidFill>
                  <a:srgbClr val="FFFF00"/>
                </a:solidFill>
              </a:rPr>
              <a:t>Shifting Paradigms of Organizational Behavior</a:t>
            </a:r>
          </a:p>
          <a:p>
            <a:pPr lvl="1">
              <a:lnSpc>
                <a:spcPct val="120000"/>
              </a:lnSpc>
              <a:buSzPct val="90000"/>
            </a:pPr>
            <a:r>
              <a:rPr lang="en-US" altLang="en-US" sz="3200"/>
              <a:t>Demise of “command-and-control.”</a:t>
            </a:r>
          </a:p>
          <a:p>
            <a:pPr lvl="1">
              <a:lnSpc>
                <a:spcPct val="120000"/>
              </a:lnSpc>
              <a:buSzPct val="90000"/>
            </a:pPr>
            <a:r>
              <a:rPr lang="en-US" altLang="en-US" sz="3200"/>
              <a:t>Emergence of new workplace expectations.</a:t>
            </a:r>
          </a:p>
          <a:p>
            <a:pPr lvl="1">
              <a:lnSpc>
                <a:spcPct val="120000"/>
              </a:lnSpc>
              <a:buSzPct val="90000"/>
            </a:pPr>
            <a:r>
              <a:rPr lang="en-US" altLang="en-US" sz="3200"/>
              <a:t>Critical role of information technologies.</a:t>
            </a:r>
          </a:p>
          <a:p>
            <a:pPr lvl="1">
              <a:lnSpc>
                <a:spcPct val="120000"/>
              </a:lnSpc>
              <a:buSzPct val="90000"/>
            </a:pPr>
            <a:r>
              <a:rPr lang="en-US" altLang="en-US" sz="3200"/>
              <a:t>Belief in empowerment.</a:t>
            </a:r>
          </a:p>
          <a:p>
            <a:pPr lvl="1">
              <a:lnSpc>
                <a:spcPct val="120000"/>
              </a:lnSpc>
              <a:buSzPct val="90000"/>
            </a:pPr>
            <a:r>
              <a:rPr lang="en-US" altLang="en-US" sz="3200"/>
              <a:t>Emphasis on teamwork.</a:t>
            </a:r>
          </a:p>
          <a:p>
            <a:pPr lvl="1">
              <a:lnSpc>
                <a:spcPct val="120000"/>
              </a:lnSpc>
              <a:buSzPct val="90000"/>
            </a:pPr>
            <a:r>
              <a:rPr lang="en-US" altLang="en-US" sz="3200"/>
              <a:t>Concern for work-life balance.</a:t>
            </a:r>
          </a:p>
        </p:txBody>
      </p:sp>
    </p:spTree>
    <p:extLst>
      <p:ext uri="{BB962C8B-B14F-4D97-AF65-F5344CB8AC3E}">
        <p14:creationId xmlns:p14="http://schemas.microsoft.com/office/powerpoint/2010/main" val="162219067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5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5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5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5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5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5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5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5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5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5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90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/>
              <a:t>Prominent Trends</a:t>
            </a:r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176964" y="1600201"/>
            <a:ext cx="4491037" cy="4525963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5000"/>
              </a:spcBef>
              <a:buClr>
                <a:srgbClr val="CCCCFF"/>
              </a:buClr>
            </a:pPr>
            <a:r>
              <a:rPr lang="en-US" altLang="en-US"/>
              <a:t>The rise of global businesses with culturally diverse workforces.</a:t>
            </a:r>
          </a:p>
          <a:p>
            <a:pPr>
              <a:lnSpc>
                <a:spcPct val="95000"/>
              </a:lnSpc>
              <a:spcBef>
                <a:spcPct val="55000"/>
              </a:spcBef>
              <a:buClr>
                <a:srgbClr val="CCCCFF"/>
              </a:buClr>
            </a:pPr>
            <a:r>
              <a:rPr lang="en-US" altLang="en-US"/>
              <a:t>Rapid advances in technology.</a:t>
            </a:r>
          </a:p>
          <a:p>
            <a:pPr>
              <a:lnSpc>
                <a:spcPct val="95000"/>
              </a:lnSpc>
              <a:spcBef>
                <a:spcPct val="55000"/>
              </a:spcBef>
              <a:buClr>
                <a:srgbClr val="CCCCFF"/>
              </a:buClr>
            </a:pPr>
            <a:r>
              <a:rPr lang="en-US" altLang="en-US"/>
              <a:t>The rising expectations of people in general.</a:t>
            </a:r>
          </a:p>
        </p:txBody>
      </p:sp>
      <p:pic>
        <p:nvPicPr>
          <p:cNvPr id="628740" name="Picture 4" descr="bd05545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79626" y="2286001"/>
            <a:ext cx="2644775" cy="3070225"/>
          </a:xfrm>
        </p:spPr>
      </p:pic>
    </p:spTree>
    <p:extLst>
      <p:ext uri="{BB962C8B-B14F-4D97-AF65-F5344CB8AC3E}">
        <p14:creationId xmlns:p14="http://schemas.microsoft.com/office/powerpoint/2010/main" val="185699692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8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8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8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/>
              <a:t>Shifting Demographics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2133600"/>
            <a:ext cx="4191000" cy="4114800"/>
          </a:xfrm>
        </p:spPr>
        <p:txBody>
          <a:bodyPr/>
          <a:lstStyle/>
          <a:p>
            <a:pPr>
              <a:buClr>
                <a:srgbClr val="FF9900"/>
              </a:buClr>
              <a:buFont typeface="Wingdings" panose="05000000000000000000" pitchFamily="2" charset="2"/>
              <a:buChar char="v"/>
            </a:pPr>
            <a:r>
              <a:rPr lang="en-US" altLang="en-US"/>
              <a:t>More women are in the workforce than ever before.</a:t>
            </a: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v"/>
            </a:pPr>
            <a:r>
              <a:rPr lang="en-US" altLang="en-US"/>
              <a:t>Ethnic diversity is reality.</a:t>
            </a:r>
          </a:p>
          <a:p>
            <a:pPr>
              <a:buClr>
                <a:srgbClr val="FF9900"/>
              </a:buClr>
              <a:buFont typeface="Wingdings" panose="05000000000000000000" pitchFamily="2" charset="2"/>
              <a:buChar char="v"/>
            </a:pPr>
            <a:r>
              <a:rPr lang="en-US" altLang="en-US"/>
              <a:t>People are living – and working – longer than ever before.</a:t>
            </a:r>
          </a:p>
        </p:txBody>
      </p:sp>
      <p:pic>
        <p:nvPicPr>
          <p:cNvPr id="629764" name="Picture 4" descr="BD08832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2362200"/>
            <a:ext cx="3810000" cy="3657600"/>
          </a:xfrm>
        </p:spPr>
      </p:pic>
    </p:spTree>
    <p:extLst>
      <p:ext uri="{BB962C8B-B14F-4D97-AF65-F5344CB8AC3E}">
        <p14:creationId xmlns:p14="http://schemas.microsoft.com/office/powerpoint/2010/main" val="35714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9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9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5400"/>
              <a:t>Alternative forms of organization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5105400" cy="4525963"/>
          </a:xfrm>
        </p:spPr>
        <p:txBody>
          <a:bodyPr/>
          <a:lstStyle/>
          <a:p>
            <a:pPr>
              <a:lnSpc>
                <a:spcPct val="130000"/>
              </a:lnSpc>
              <a:buClr>
                <a:srgbClr val="FFFF00"/>
              </a:buClr>
              <a:buSzPct val="185000"/>
            </a:pPr>
            <a:r>
              <a:rPr lang="en-GB" altLang="en-US"/>
              <a:t>Global matrix structures</a:t>
            </a:r>
          </a:p>
          <a:p>
            <a:pPr>
              <a:lnSpc>
                <a:spcPct val="130000"/>
              </a:lnSpc>
              <a:buClr>
                <a:srgbClr val="FFFF00"/>
              </a:buClr>
              <a:buSzPct val="185000"/>
            </a:pPr>
            <a:r>
              <a:rPr lang="en-GB" altLang="en-US"/>
              <a:t>Networks</a:t>
            </a:r>
          </a:p>
          <a:p>
            <a:pPr>
              <a:lnSpc>
                <a:spcPct val="130000"/>
              </a:lnSpc>
              <a:buClr>
                <a:srgbClr val="FFFF00"/>
              </a:buClr>
              <a:buSzPct val="185000"/>
            </a:pPr>
            <a:r>
              <a:rPr lang="en-GB" altLang="en-US"/>
              <a:t>Joint ventures</a:t>
            </a:r>
          </a:p>
          <a:p>
            <a:pPr>
              <a:lnSpc>
                <a:spcPct val="130000"/>
              </a:lnSpc>
              <a:buClr>
                <a:srgbClr val="FFFF00"/>
              </a:buClr>
              <a:buSzPct val="185000"/>
            </a:pPr>
            <a:r>
              <a:rPr lang="en-GB" altLang="en-US"/>
              <a:t>Strategic alliances</a:t>
            </a:r>
          </a:p>
          <a:p>
            <a:pPr>
              <a:lnSpc>
                <a:spcPct val="130000"/>
              </a:lnSpc>
              <a:buClr>
                <a:srgbClr val="FFFF00"/>
              </a:buClr>
              <a:buSzPct val="185000"/>
            </a:pPr>
            <a:r>
              <a:rPr lang="en-GB" altLang="en-US"/>
              <a:t>Voluntary organizations</a:t>
            </a:r>
          </a:p>
          <a:p>
            <a:pPr>
              <a:lnSpc>
                <a:spcPct val="130000"/>
              </a:lnSpc>
              <a:buClr>
                <a:srgbClr val="FFFF00"/>
              </a:buClr>
              <a:buSzPct val="185000"/>
            </a:pPr>
            <a:r>
              <a:rPr lang="en-GB" altLang="en-US"/>
              <a:t>Non-profit organizations</a:t>
            </a:r>
          </a:p>
        </p:txBody>
      </p:sp>
      <p:graphicFrame>
        <p:nvGraphicFramePr>
          <p:cNvPr id="218116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6629400" y="2359026"/>
          <a:ext cx="3733800" cy="327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lip" r:id="rId4" imgW="2943360" imgH="2600280" progId="MS_ClipArt_Gallery.2">
                  <p:embed/>
                </p:oleObj>
              </mc:Choice>
              <mc:Fallback>
                <p:oleObj name="Clip" r:id="rId4" imgW="2943360" imgH="260028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359026"/>
                        <a:ext cx="3733800" cy="3273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111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 and Opportunity for OB</a:t>
            </a:r>
          </a:p>
        </p:txBody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1"/>
            <a:ext cx="8686800" cy="45259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en-US" sz="3600"/>
              <a:t>Responding to Globalization</a:t>
            </a:r>
          </a:p>
          <a:p>
            <a:pPr>
              <a:lnSpc>
                <a:spcPct val="120000"/>
              </a:lnSpc>
            </a:pPr>
            <a:r>
              <a:rPr lang="en-US" altLang="en-US" sz="3600"/>
              <a:t>Managing Workforce Diversity</a:t>
            </a:r>
          </a:p>
          <a:p>
            <a:pPr>
              <a:lnSpc>
                <a:spcPct val="120000"/>
              </a:lnSpc>
            </a:pPr>
            <a:r>
              <a:rPr lang="en-US" altLang="en-US" sz="3600"/>
              <a:t>Improving Quality and Productivity</a:t>
            </a:r>
          </a:p>
          <a:p>
            <a:pPr>
              <a:lnSpc>
                <a:spcPct val="120000"/>
              </a:lnSpc>
            </a:pPr>
            <a:r>
              <a:rPr lang="en-US" altLang="en-US" sz="3600"/>
              <a:t>Responding to the Labor Shortage</a:t>
            </a:r>
          </a:p>
          <a:p>
            <a:pPr>
              <a:lnSpc>
                <a:spcPct val="120000"/>
              </a:lnSpc>
            </a:pPr>
            <a:r>
              <a:rPr lang="en-US" altLang="en-US" sz="3600"/>
              <a:t>Improving Customer Service</a:t>
            </a:r>
          </a:p>
        </p:txBody>
      </p:sp>
      <p:pic>
        <p:nvPicPr>
          <p:cNvPr id="620548" name="Picture 4" descr="pe0238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4756150"/>
            <a:ext cx="2057400" cy="2025650"/>
          </a:xfrm>
          <a:prstGeom prst="rect">
            <a:avLst/>
          </a:prstGeo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val="40291294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0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0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0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2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20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547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en-US" altLang="en-US" sz="4000"/>
              <a:t>Challenges and Opportunity for OB (cont..)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798638"/>
            <a:ext cx="8458200" cy="4525962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</a:pPr>
            <a:r>
              <a:rPr lang="en-US" altLang="en-US" sz="3600"/>
              <a:t>Improving People Skills</a:t>
            </a:r>
          </a:p>
          <a:p>
            <a:pPr>
              <a:lnSpc>
                <a:spcPct val="130000"/>
              </a:lnSpc>
            </a:pPr>
            <a:r>
              <a:rPr lang="en-US" altLang="en-US" sz="3600"/>
              <a:t>Empowering People</a:t>
            </a:r>
          </a:p>
          <a:p>
            <a:pPr>
              <a:lnSpc>
                <a:spcPct val="130000"/>
              </a:lnSpc>
            </a:pPr>
            <a:r>
              <a:rPr lang="en-US" altLang="en-US" sz="3600"/>
              <a:t>Stimulation Innovation and Change</a:t>
            </a:r>
          </a:p>
          <a:p>
            <a:pPr>
              <a:lnSpc>
                <a:spcPct val="130000"/>
              </a:lnSpc>
            </a:pPr>
            <a:r>
              <a:rPr lang="en-US" altLang="en-US" sz="3600"/>
              <a:t>Helping Employees Balance Work/Life Conflicts</a:t>
            </a:r>
          </a:p>
          <a:p>
            <a:pPr>
              <a:lnSpc>
                <a:spcPct val="130000"/>
              </a:lnSpc>
            </a:pPr>
            <a:r>
              <a:rPr lang="en-US" altLang="en-US" sz="3600"/>
              <a:t>Improving Ethical Behavior</a:t>
            </a:r>
          </a:p>
        </p:txBody>
      </p:sp>
    </p:spTree>
    <p:extLst>
      <p:ext uri="{BB962C8B-B14F-4D97-AF65-F5344CB8AC3E}">
        <p14:creationId xmlns:p14="http://schemas.microsoft.com/office/powerpoint/2010/main" val="6792156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21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AutoShape 2"/>
          <p:cNvSpPr>
            <a:spLocks noChangeArrowheads="1"/>
          </p:cNvSpPr>
          <p:nvPr/>
        </p:nvSpPr>
        <p:spPr bwMode="auto">
          <a:xfrm>
            <a:off x="3657600" y="1524000"/>
            <a:ext cx="4876800" cy="449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rgbClr val="FFFF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endParaRPr lang="en-AU" altLang="en-US" sz="3200" b="1"/>
          </a:p>
          <a:p>
            <a:pPr algn="ctr" eaLnBrk="0" hangingPunct="0"/>
            <a:r>
              <a:rPr lang="en-AU" altLang="en-US" sz="3200" b="1"/>
              <a:t>Organizational</a:t>
            </a:r>
          </a:p>
          <a:p>
            <a:pPr algn="ctr" eaLnBrk="0" hangingPunct="0"/>
            <a:r>
              <a:rPr lang="en-US" altLang="en-US" sz="3200" b="1"/>
              <a:t>Behavior</a:t>
            </a:r>
            <a:endParaRPr lang="en-AU" altLang="en-US" sz="3200" b="1"/>
          </a:p>
          <a:p>
            <a:pPr algn="ctr" eaLnBrk="0" hangingPunct="0"/>
            <a:r>
              <a:rPr lang="en-AU" altLang="en-US" sz="3200" b="1"/>
              <a:t>Research</a:t>
            </a:r>
          </a:p>
        </p:txBody>
      </p:sp>
      <p:sp>
        <p:nvSpPr>
          <p:cNvPr id="657411" name="Rectangle 3"/>
          <p:cNvSpPr>
            <a:spLocks noChangeArrowheads="1"/>
          </p:cNvSpPr>
          <p:nvPr/>
        </p:nvSpPr>
        <p:spPr bwMode="auto">
          <a:xfrm>
            <a:off x="4267200" y="304800"/>
            <a:ext cx="3886200" cy="18288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 sz="2800" b="1" dirty="0"/>
              <a:t>Understand</a:t>
            </a:r>
          </a:p>
          <a:p>
            <a:pPr algn="ctr" eaLnBrk="0" hangingPunct="0"/>
            <a:r>
              <a:rPr lang="en-US" altLang="en-US" sz="2800" b="1" dirty="0"/>
              <a:t>organizational</a:t>
            </a:r>
          </a:p>
          <a:p>
            <a:pPr algn="ctr" eaLnBrk="0" hangingPunct="0"/>
            <a:r>
              <a:rPr lang="en-US" altLang="en-US" sz="2800" b="1" dirty="0"/>
              <a:t>events</a:t>
            </a:r>
          </a:p>
        </p:txBody>
      </p:sp>
      <p:sp>
        <p:nvSpPr>
          <p:cNvPr id="657412" name="Rectangle 4"/>
          <p:cNvSpPr>
            <a:spLocks noChangeArrowheads="1"/>
          </p:cNvSpPr>
          <p:nvPr/>
        </p:nvSpPr>
        <p:spPr bwMode="auto">
          <a:xfrm>
            <a:off x="7696200" y="5181600"/>
            <a:ext cx="2895600" cy="16764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 sz="3200" b="1"/>
              <a:t>Predict</a:t>
            </a:r>
          </a:p>
          <a:p>
            <a:pPr algn="ctr" eaLnBrk="0" hangingPunct="0"/>
            <a:r>
              <a:rPr lang="en-US" altLang="en-US" sz="3200" b="1"/>
              <a:t>organizational</a:t>
            </a:r>
          </a:p>
          <a:p>
            <a:pPr algn="ctr" eaLnBrk="0" hangingPunct="0"/>
            <a:r>
              <a:rPr lang="en-US" altLang="en-US" sz="3200" b="1"/>
              <a:t>events</a:t>
            </a:r>
          </a:p>
        </p:txBody>
      </p:sp>
      <p:sp>
        <p:nvSpPr>
          <p:cNvPr id="657413" name="Rectangle 5"/>
          <p:cNvSpPr>
            <a:spLocks noChangeArrowheads="1"/>
          </p:cNvSpPr>
          <p:nvPr/>
        </p:nvSpPr>
        <p:spPr bwMode="auto">
          <a:xfrm>
            <a:off x="1524000" y="5181600"/>
            <a:ext cx="3200400" cy="16764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 sz="3200" b="1"/>
              <a:t>Influence</a:t>
            </a:r>
          </a:p>
          <a:p>
            <a:pPr algn="ctr" eaLnBrk="0" hangingPunct="0"/>
            <a:r>
              <a:rPr lang="en-US" altLang="en-US" sz="3200" b="1"/>
              <a:t>organizational</a:t>
            </a:r>
          </a:p>
          <a:p>
            <a:pPr algn="ctr" eaLnBrk="0" hangingPunct="0"/>
            <a:r>
              <a:rPr lang="en-US" altLang="en-US" sz="3200" b="1"/>
              <a:t>events</a:t>
            </a:r>
          </a:p>
        </p:txBody>
      </p:sp>
    </p:spTree>
    <p:extLst>
      <p:ext uri="{BB962C8B-B14F-4D97-AF65-F5344CB8AC3E}">
        <p14:creationId xmlns:p14="http://schemas.microsoft.com/office/powerpoint/2010/main" val="286321642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5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5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11" grpId="0" animBg="1" autoUpdateAnimBg="0"/>
      <p:bldP spid="657412" grpId="0" animBg="1" autoUpdateAnimBg="0"/>
      <p:bldP spid="657413" grpId="0" animBg="1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6000"/>
              <a:t>Issues for the future</a:t>
            </a:r>
          </a:p>
        </p:txBody>
      </p:sp>
      <p:graphicFrame>
        <p:nvGraphicFramePr>
          <p:cNvPr id="230403" name="Object 3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1752600" y="2209800"/>
          <a:ext cx="3276600" cy="327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lip" r:id="rId4" imgW="2952720" imgH="2971800" progId="MS_ClipArt_Gallery.2">
                  <p:embed/>
                </p:oleObj>
              </mc:Choice>
              <mc:Fallback>
                <p:oleObj name="Clip" r:id="rId4" imgW="2952720" imgH="297180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209800"/>
                        <a:ext cx="3276600" cy="327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04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638800" y="1600201"/>
            <a:ext cx="5029200" cy="452596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altLang="en-US"/>
              <a:t>Learning organizations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altLang="en-US"/>
              <a:t>Virtual organizations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altLang="en-US"/>
              <a:t>Intellectual capital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altLang="en-US"/>
              <a:t>Growth of the small business sector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altLang="en-US"/>
              <a:t>Globalization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GB" altLang="en-US"/>
              <a:t>Increasing importance of business ethics</a:t>
            </a:r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187565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0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0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0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0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0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0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0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04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04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4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304800"/>
            <a:ext cx="8764588" cy="4343400"/>
          </a:xfrm>
          <a:noFill/>
          <a:ln/>
        </p:spPr>
        <p:txBody>
          <a:bodyPr vert="horz" lIns="92075" tIns="46038" rIns="92075" bIns="46038" rtlCol="0">
            <a:normAutofit fontScale="85000" lnSpcReduction="10000"/>
          </a:bodyPr>
          <a:lstStyle/>
          <a:p>
            <a:pPr algn="ctr">
              <a:lnSpc>
                <a:spcPct val="120000"/>
              </a:lnSpc>
              <a:buSzPct val="90000"/>
              <a:buFont typeface="Wingdings" panose="05000000000000000000" pitchFamily="2" charset="2"/>
              <a:buNone/>
            </a:pPr>
            <a:r>
              <a:rPr lang="en-US" altLang="en-US" sz="4400" b="1">
                <a:solidFill>
                  <a:srgbClr val="FFFF00"/>
                </a:solidFill>
              </a:rPr>
              <a:t>Modern Workplace Trends</a:t>
            </a:r>
          </a:p>
          <a:p>
            <a:pPr lvl="1">
              <a:lnSpc>
                <a:spcPct val="120000"/>
              </a:lnSpc>
              <a:buSzPct val="90000"/>
            </a:pPr>
            <a:r>
              <a:rPr lang="en-US" altLang="en-US" sz="3200">
                <a:cs typeface="Times New Roman" panose="02020603050405020304" pitchFamily="18" charset="0"/>
              </a:rPr>
              <a:t>Commitment to ethical behavior.</a:t>
            </a:r>
          </a:p>
          <a:p>
            <a:pPr lvl="1">
              <a:lnSpc>
                <a:spcPct val="120000"/>
              </a:lnSpc>
              <a:buSzPct val="90000"/>
            </a:pPr>
            <a:r>
              <a:rPr lang="en-US" altLang="en-US" sz="3200">
                <a:cs typeface="Times New Roman" panose="02020603050405020304" pitchFamily="18" charset="0"/>
              </a:rPr>
              <a:t>Importance of human capital.</a:t>
            </a:r>
          </a:p>
          <a:p>
            <a:pPr lvl="1">
              <a:lnSpc>
                <a:spcPct val="120000"/>
              </a:lnSpc>
              <a:buSzPct val="90000"/>
            </a:pPr>
            <a:r>
              <a:rPr lang="en-US" altLang="en-US" sz="3200">
                <a:cs typeface="Times New Roman" panose="02020603050405020304" pitchFamily="18" charset="0"/>
              </a:rPr>
              <a:t>Demise of “command and control.”</a:t>
            </a:r>
          </a:p>
          <a:p>
            <a:pPr lvl="1">
              <a:lnSpc>
                <a:spcPct val="120000"/>
              </a:lnSpc>
              <a:buSzPct val="90000"/>
            </a:pPr>
            <a:r>
              <a:rPr lang="en-US" altLang="en-US" sz="3200">
                <a:cs typeface="Times New Roman" panose="02020603050405020304" pitchFamily="18" charset="0"/>
              </a:rPr>
              <a:t>Emphasis on teamwork.</a:t>
            </a:r>
          </a:p>
          <a:p>
            <a:pPr lvl="1">
              <a:lnSpc>
                <a:spcPct val="120000"/>
              </a:lnSpc>
              <a:buSzPct val="90000"/>
            </a:pPr>
            <a:r>
              <a:rPr lang="en-US" altLang="en-US" sz="3200">
                <a:cs typeface="Times New Roman" panose="02020603050405020304" pitchFamily="18" charset="0"/>
              </a:rPr>
              <a:t>Pervasive influence of information technology.</a:t>
            </a:r>
          </a:p>
          <a:p>
            <a:pPr lvl="1">
              <a:lnSpc>
                <a:spcPct val="120000"/>
              </a:lnSpc>
              <a:buSzPct val="90000"/>
            </a:pPr>
            <a:r>
              <a:rPr lang="en-US" altLang="en-US" sz="3200">
                <a:cs typeface="Times New Roman" panose="02020603050405020304" pitchFamily="18" charset="0"/>
              </a:rPr>
              <a:t>Respect for new workforce expectations.</a:t>
            </a:r>
          </a:p>
          <a:p>
            <a:pPr lvl="1">
              <a:lnSpc>
                <a:spcPct val="120000"/>
              </a:lnSpc>
              <a:buSzPct val="90000"/>
            </a:pPr>
            <a:r>
              <a:rPr lang="en-US" altLang="en-US" sz="3200">
                <a:cs typeface="Times New Roman" panose="02020603050405020304" pitchFamily="18" charset="0"/>
              </a:rPr>
              <a:t>Changing definition of “jobs” and “career.”</a:t>
            </a:r>
            <a:endParaRPr lang="en-US" altLang="en-US" sz="3200"/>
          </a:p>
        </p:txBody>
      </p:sp>
    </p:spTree>
    <p:extLst>
      <p:ext uri="{BB962C8B-B14F-4D97-AF65-F5344CB8AC3E}">
        <p14:creationId xmlns:p14="http://schemas.microsoft.com/office/powerpoint/2010/main" val="306942516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253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253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00200" y="228600"/>
            <a:ext cx="8991600" cy="3810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 fontScale="85000" lnSpcReduction="10000"/>
          </a:bodyPr>
          <a:lstStyle/>
          <a:p>
            <a:pPr>
              <a:buFontTx/>
              <a:buNone/>
            </a:pPr>
            <a:r>
              <a:rPr lang="en-US" altLang="en-US" sz="5400" b="1" dirty="0">
                <a:solidFill>
                  <a:schemeClr val="accent1"/>
                </a:solidFill>
              </a:rPr>
              <a:t>Organizational Behavior</a:t>
            </a:r>
          </a:p>
          <a:p>
            <a:pPr>
              <a:buFontTx/>
              <a:buNone/>
            </a:pPr>
            <a:r>
              <a:rPr lang="en-US" altLang="en-US" sz="4400" dirty="0" smtClean="0"/>
              <a:t> IS a </a:t>
            </a:r>
            <a:r>
              <a:rPr lang="en-US" altLang="en-US" sz="4400" dirty="0"/>
              <a:t>field of study that investigates the impact that </a:t>
            </a:r>
            <a:r>
              <a:rPr lang="en-US" altLang="en-US" sz="4400" u="sng" dirty="0"/>
              <a:t>individuals</a:t>
            </a:r>
            <a:r>
              <a:rPr lang="en-US" altLang="en-US" sz="4400" dirty="0"/>
              <a:t>, </a:t>
            </a:r>
            <a:r>
              <a:rPr lang="en-US" altLang="en-US" sz="4400" u="sng" dirty="0"/>
              <a:t>groups</a:t>
            </a:r>
            <a:r>
              <a:rPr lang="en-US" altLang="en-US" sz="4400" dirty="0"/>
              <a:t> and </a:t>
            </a:r>
            <a:r>
              <a:rPr lang="en-US" altLang="en-US" sz="4400" u="sng" dirty="0"/>
              <a:t>structure</a:t>
            </a:r>
            <a:r>
              <a:rPr lang="en-US" altLang="en-US" sz="4400" dirty="0"/>
              <a:t> have on behavior within organizations, for the purpose of applying such knowledge toward improving an organization’s effectiveness</a:t>
            </a:r>
            <a:r>
              <a:rPr lang="en-US" altLang="en-US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30114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6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6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6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6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754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 fontScale="90000"/>
          </a:bodyPr>
          <a:lstStyle/>
          <a:p>
            <a:pPr>
              <a:lnSpc>
                <a:spcPct val="110000"/>
              </a:lnSpc>
            </a:pPr>
            <a:r>
              <a:rPr lang="en-US" altLang="en-US" sz="4800"/>
              <a:t>Watchwords for Organizations</a:t>
            </a:r>
            <a:br>
              <a:rPr lang="en-US" altLang="en-US" sz="4800"/>
            </a:br>
            <a:r>
              <a:rPr lang="en-US" altLang="en-US" sz="4800"/>
              <a:t>in These Changing Times</a:t>
            </a:r>
          </a:p>
        </p:txBody>
      </p:sp>
      <p:pic>
        <p:nvPicPr>
          <p:cNvPr id="630787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088" y="2354263"/>
            <a:ext cx="3109912" cy="19748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0788" name="Picture 4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3954463"/>
            <a:ext cx="4389438" cy="22987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2471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altLang="en-US" sz="5400"/>
              <a:t>The Challenge of Change</a:t>
            </a:r>
          </a:p>
        </p:txBody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r>
              <a:rPr lang="en-US" altLang="en-US"/>
              <a:t>Too much change = chaos</a:t>
            </a:r>
          </a:p>
          <a:p>
            <a:r>
              <a:rPr lang="en-US" altLang="en-US"/>
              <a:t>Too little change = stagnation</a:t>
            </a:r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r>
              <a:rPr lang="en-US" altLang="en-US"/>
              <a:t>How do you view change?</a:t>
            </a:r>
          </a:p>
        </p:txBody>
      </p:sp>
      <p:sp>
        <p:nvSpPr>
          <p:cNvPr id="632836" name="AutoShape 4"/>
          <p:cNvSpPr>
            <a:spLocks noChangeArrowheads="1"/>
          </p:cNvSpPr>
          <p:nvPr/>
        </p:nvSpPr>
        <p:spPr bwMode="auto">
          <a:xfrm rot="16200000" flipH="1">
            <a:off x="3321050" y="3702050"/>
            <a:ext cx="1663700" cy="3568700"/>
          </a:xfrm>
          <a:prstGeom prst="rightArrow">
            <a:avLst>
              <a:gd name="adj1" fmla="val 50000"/>
              <a:gd name="adj2" fmla="val 50051"/>
            </a:avLst>
          </a:prstGeom>
          <a:solidFill>
            <a:schemeClr val="accent1"/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632837" name="AutoShape 5"/>
          <p:cNvSpPr>
            <a:spLocks noChangeArrowheads="1"/>
          </p:cNvSpPr>
          <p:nvPr/>
        </p:nvSpPr>
        <p:spPr bwMode="auto">
          <a:xfrm rot="16200000">
            <a:off x="6861175" y="3508375"/>
            <a:ext cx="2355850" cy="3416300"/>
          </a:xfrm>
          <a:prstGeom prst="rightArrow">
            <a:avLst>
              <a:gd name="adj1" fmla="val 50000"/>
              <a:gd name="adj2" fmla="val 50051"/>
            </a:avLst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2838" name="Rectangle 6"/>
          <p:cNvSpPr>
            <a:spLocks noChangeArrowheads="1"/>
          </p:cNvSpPr>
          <p:nvPr/>
        </p:nvSpPr>
        <p:spPr bwMode="auto">
          <a:xfrm>
            <a:off x="3408364" y="4994276"/>
            <a:ext cx="1294843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3200" b="1" dirty="0"/>
              <a:t>Threat</a:t>
            </a:r>
          </a:p>
        </p:txBody>
      </p:sp>
      <p:sp>
        <p:nvSpPr>
          <p:cNvPr id="632839" name="Rectangle 7"/>
          <p:cNvSpPr>
            <a:spLocks noChangeArrowheads="1"/>
          </p:cNvSpPr>
          <p:nvPr/>
        </p:nvSpPr>
        <p:spPr bwMode="auto">
          <a:xfrm>
            <a:off x="6858001" y="4648201"/>
            <a:ext cx="2285883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3200" b="1"/>
              <a:t>Opportunity</a:t>
            </a:r>
          </a:p>
        </p:txBody>
      </p:sp>
    </p:spTree>
    <p:extLst>
      <p:ext uri="{BB962C8B-B14F-4D97-AF65-F5344CB8AC3E}">
        <p14:creationId xmlns:p14="http://schemas.microsoft.com/office/powerpoint/2010/main" val="14097095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762001"/>
            <a:ext cx="86868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20000"/>
              </a:lnSpc>
              <a:buFontTx/>
              <a:buNone/>
            </a:pPr>
            <a:r>
              <a:rPr lang="en-US" altLang="en-US" sz="7200"/>
              <a:t>“Knowledge and experiences are available but often ignored”</a:t>
            </a:r>
          </a:p>
        </p:txBody>
      </p:sp>
    </p:spTree>
    <p:extLst>
      <p:ext uri="{BB962C8B-B14F-4D97-AF65-F5344CB8AC3E}">
        <p14:creationId xmlns:p14="http://schemas.microsoft.com/office/powerpoint/2010/main" val="319315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667000"/>
            <a:ext cx="9144000" cy="1143000"/>
          </a:xfrm>
          <a:noFill/>
          <a:ln/>
        </p:spPr>
        <p:txBody>
          <a:bodyPr>
            <a:normAutofit fontScale="90000"/>
          </a:bodyPr>
          <a:lstStyle/>
          <a:p>
            <a:pPr>
              <a:lnSpc>
                <a:spcPct val="85000"/>
              </a:lnSpc>
            </a:pPr>
            <a:r>
              <a:rPr lang="en-US" altLang="en-US" sz="8000"/>
              <a:t>Forces reshaping the process of management</a:t>
            </a:r>
          </a:p>
        </p:txBody>
      </p:sp>
    </p:spTree>
    <p:extLst>
      <p:ext uri="{BB962C8B-B14F-4D97-AF65-F5344CB8AC3E}">
        <p14:creationId xmlns:p14="http://schemas.microsoft.com/office/powerpoint/2010/main" val="15950202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ChangeArrowheads="1"/>
          </p:cNvSpPr>
          <p:nvPr/>
        </p:nvSpPr>
        <p:spPr bwMode="auto">
          <a:xfrm>
            <a:off x="1598613" y="1219200"/>
            <a:ext cx="4267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9827" name="Rectangle 3"/>
          <p:cNvSpPr>
            <a:spLocks noChangeArrowheads="1"/>
          </p:cNvSpPr>
          <p:nvPr/>
        </p:nvSpPr>
        <p:spPr bwMode="auto">
          <a:xfrm>
            <a:off x="1598613" y="3048000"/>
            <a:ext cx="4267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9828" name="Rectangle 4"/>
          <p:cNvSpPr>
            <a:spLocks noChangeArrowheads="1"/>
          </p:cNvSpPr>
          <p:nvPr/>
        </p:nvSpPr>
        <p:spPr bwMode="auto">
          <a:xfrm>
            <a:off x="1598613" y="1219200"/>
            <a:ext cx="4267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9829" name="Rectangle 5"/>
          <p:cNvSpPr>
            <a:spLocks noChangeArrowheads="1"/>
          </p:cNvSpPr>
          <p:nvPr/>
        </p:nvSpPr>
        <p:spPr bwMode="auto">
          <a:xfrm>
            <a:off x="6251576" y="838200"/>
            <a:ext cx="4492625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300" indent="-292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20000"/>
              </a:spcBef>
            </a:pPr>
            <a:r>
              <a:rPr lang="en-US" altLang="en-US" sz="3000" b="1">
                <a:solidFill>
                  <a:schemeClr val="bg1"/>
                </a:solidFill>
              </a:rPr>
              <a:t>Cultural Diversity</a:t>
            </a:r>
            <a:endParaRPr lang="en-US" altLang="en-US" sz="3000">
              <a:solidFill>
                <a:schemeClr val="bg1"/>
              </a:solidFill>
            </a:endParaRPr>
          </a:p>
        </p:txBody>
      </p:sp>
      <p:graphicFrame>
        <p:nvGraphicFramePr>
          <p:cNvPr id="589830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7162800" y="1752600"/>
          <a:ext cx="3048000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Microsoft ClipArt Gallery" r:id="rId3" imgW="4052880" imgH="2536560" progId="MS_ClipArt_Gallery">
                  <p:embed/>
                </p:oleObj>
              </mc:Choice>
              <mc:Fallback>
                <p:oleObj name="Microsoft ClipArt Gallery" r:id="rId3" imgW="4052880" imgH="2536560" progId="MS_ClipArt_Gallery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752600"/>
                        <a:ext cx="3048000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9831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1905000" y="1905000"/>
          <a:ext cx="2819400" cy="127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Microsoft ClipArt Gallery" r:id="rId5" imgW="3168360" imgH="1284120" progId="MS_ClipArt_Gallery">
                  <p:embed/>
                </p:oleObj>
              </mc:Choice>
              <mc:Fallback>
                <p:oleObj name="Microsoft ClipArt Gallery" r:id="rId5" imgW="3168360" imgH="1284120" progId="MS_ClipArt_Gallery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905000"/>
                        <a:ext cx="2819400" cy="1271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9832" name="Rectangle 8"/>
          <p:cNvSpPr>
            <a:spLocks noChangeArrowheads="1"/>
          </p:cNvSpPr>
          <p:nvPr/>
        </p:nvSpPr>
        <p:spPr bwMode="auto">
          <a:xfrm>
            <a:off x="1600201" y="685801"/>
            <a:ext cx="41878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300" indent="-292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20000"/>
              </a:spcBef>
            </a:pPr>
            <a:r>
              <a:rPr lang="en-US" altLang="en-US" sz="2800" b="1">
                <a:solidFill>
                  <a:schemeClr val="bg1"/>
                </a:solidFill>
              </a:rPr>
              <a:t>Power of Human Resources</a:t>
            </a:r>
            <a:endParaRPr lang="en-US" altLang="en-US" sz="3000" b="1">
              <a:solidFill>
                <a:schemeClr val="bg1"/>
              </a:solidFill>
            </a:endParaRPr>
          </a:p>
        </p:txBody>
      </p:sp>
      <p:graphicFrame>
        <p:nvGraphicFramePr>
          <p:cNvPr id="589833" name="Object 9">
            <a:hlinkClick r:id="" action="ppaction://ole?verb=0"/>
          </p:cNvPr>
          <p:cNvGraphicFramePr>
            <a:graphicFrameLocks/>
          </p:cNvGraphicFramePr>
          <p:nvPr/>
        </p:nvGraphicFramePr>
        <p:xfrm>
          <a:off x="4876800" y="2819400"/>
          <a:ext cx="251460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Microsoft ClipArt Gallery" r:id="rId7" imgW="5376600" imgH="2368440" progId="MS_ClipArt_Gallery">
                  <p:embed/>
                </p:oleObj>
              </mc:Choice>
              <mc:Fallback>
                <p:oleObj name="Microsoft ClipArt Gallery" r:id="rId7" imgW="5376600" imgH="2368440" progId="MS_ClipArt_Gallery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819400"/>
                        <a:ext cx="2514600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9834" name="Rectangle 10"/>
          <p:cNvSpPr>
            <a:spLocks noChangeArrowheads="1"/>
          </p:cNvSpPr>
          <p:nvPr/>
        </p:nvSpPr>
        <p:spPr bwMode="auto">
          <a:xfrm>
            <a:off x="4664076" y="3938589"/>
            <a:ext cx="24987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300" indent="-292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20000"/>
              </a:spcBef>
            </a:pPr>
            <a:r>
              <a:rPr lang="en-US" altLang="en-US" sz="2800" b="1">
                <a:solidFill>
                  <a:schemeClr val="bg1"/>
                </a:solidFill>
              </a:rPr>
              <a:t>Globalization</a:t>
            </a:r>
          </a:p>
        </p:txBody>
      </p:sp>
      <p:graphicFrame>
        <p:nvGraphicFramePr>
          <p:cNvPr id="589835" name="Object 11">
            <a:hlinkClick r:id="" action="ppaction://ole?verb=0"/>
          </p:cNvPr>
          <p:cNvGraphicFramePr>
            <a:graphicFrameLocks/>
          </p:cNvGraphicFramePr>
          <p:nvPr/>
        </p:nvGraphicFramePr>
        <p:xfrm>
          <a:off x="2133600" y="4038600"/>
          <a:ext cx="18288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Microsoft ClipArt Gallery" r:id="rId9" imgW="5217840" imgH="5035320" progId="MS_ClipArt_Gallery">
                  <p:embed/>
                </p:oleObj>
              </mc:Choice>
              <mc:Fallback>
                <p:oleObj name="Microsoft ClipArt Gallery" r:id="rId9" imgW="5217840" imgH="5035320" progId="MS_ClipArt_Gallery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038600"/>
                        <a:ext cx="1828800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9836" name="Rectangle 12"/>
          <p:cNvSpPr>
            <a:spLocks noChangeArrowheads="1"/>
          </p:cNvSpPr>
          <p:nvPr/>
        </p:nvSpPr>
        <p:spPr bwMode="auto">
          <a:xfrm>
            <a:off x="1981201" y="5732464"/>
            <a:ext cx="2435225" cy="973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300" indent="-292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20000"/>
              </a:spcBef>
            </a:pPr>
            <a:r>
              <a:rPr lang="en-US" altLang="en-US" sz="3000" b="1">
                <a:solidFill>
                  <a:schemeClr val="bg1"/>
                </a:solidFill>
              </a:rPr>
              <a:t> </a:t>
            </a:r>
            <a:r>
              <a:rPr lang="en-US" altLang="en-US" sz="2800" b="1">
                <a:solidFill>
                  <a:schemeClr val="bg1"/>
                </a:solidFill>
              </a:rPr>
              <a:t>Rapid Change</a:t>
            </a:r>
            <a:endParaRPr lang="en-US" altLang="en-US" sz="3000" b="1">
              <a:solidFill>
                <a:schemeClr val="bg1"/>
              </a:solidFill>
            </a:endParaRPr>
          </a:p>
        </p:txBody>
      </p:sp>
      <p:sp>
        <p:nvSpPr>
          <p:cNvPr id="589837" name="Rectangle 13"/>
          <p:cNvSpPr>
            <a:spLocks noChangeArrowheads="1"/>
          </p:cNvSpPr>
          <p:nvPr/>
        </p:nvSpPr>
        <p:spPr bwMode="auto">
          <a:xfrm>
            <a:off x="6099176" y="5732464"/>
            <a:ext cx="4340225" cy="973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300" indent="-292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20000"/>
              </a:spcBef>
            </a:pPr>
            <a:r>
              <a:rPr lang="en-US" altLang="en-US" sz="3000" b="1">
                <a:solidFill>
                  <a:schemeClr val="bg1"/>
                </a:solidFill>
              </a:rPr>
              <a:t> </a:t>
            </a:r>
            <a:r>
              <a:rPr lang="en-US" altLang="en-US" sz="2800" b="1">
                <a:solidFill>
                  <a:schemeClr val="bg1"/>
                </a:solidFill>
              </a:rPr>
              <a:t>New Psychological Contract</a:t>
            </a:r>
            <a:endParaRPr lang="en-US" altLang="en-US" sz="3000" b="1">
              <a:solidFill>
                <a:schemeClr val="bg1"/>
              </a:solidFill>
            </a:endParaRPr>
          </a:p>
        </p:txBody>
      </p:sp>
      <p:grpSp>
        <p:nvGrpSpPr>
          <p:cNvPr id="589838" name="Group 14"/>
          <p:cNvGrpSpPr>
            <a:grpSpLocks/>
          </p:cNvGrpSpPr>
          <p:nvPr/>
        </p:nvGrpSpPr>
        <p:grpSpPr bwMode="auto">
          <a:xfrm>
            <a:off x="7391400" y="4267200"/>
            <a:ext cx="2819400" cy="1042988"/>
            <a:chOff x="3356" y="3128"/>
            <a:chExt cx="1976" cy="624"/>
          </a:xfrm>
        </p:grpSpPr>
        <p:graphicFrame>
          <p:nvGraphicFramePr>
            <p:cNvPr id="589839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3356" y="3128"/>
            <a:ext cx="1976" cy="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Microsoft ClipArt Gallery" r:id="rId11" imgW="5095800" imgH="2246040" progId="MS_ClipArt_Gallery">
                    <p:embed/>
                  </p:oleObj>
                </mc:Choice>
                <mc:Fallback>
                  <p:oleObj name="Microsoft ClipArt Gallery" r:id="rId11" imgW="5095800" imgH="2246040" progId="MS_ClipArt_Gallery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6" y="3128"/>
                          <a:ext cx="1976" cy="6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699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89840" name="Rectangle 16"/>
            <p:cNvSpPr>
              <a:spLocks noChangeArrowheads="1"/>
            </p:cNvSpPr>
            <p:nvPr/>
          </p:nvSpPr>
          <p:spPr bwMode="auto">
            <a:xfrm>
              <a:off x="3952" y="3270"/>
              <a:ext cx="784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9300" indent="-2921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hangingPunct="0">
                <a:lnSpc>
                  <a:spcPct val="70000"/>
                </a:lnSpc>
                <a:spcBef>
                  <a:spcPct val="20000"/>
                </a:spcBef>
              </a:pPr>
              <a:r>
                <a:rPr lang="en-US" altLang="en-US" b="1"/>
                <a:t>Employer-</a:t>
              </a:r>
            </a:p>
            <a:p>
              <a:pPr algn="ctr" eaLnBrk="0" hangingPunct="0">
                <a:lnSpc>
                  <a:spcPct val="70000"/>
                </a:lnSpc>
                <a:spcBef>
                  <a:spcPct val="20000"/>
                </a:spcBef>
              </a:pPr>
              <a:r>
                <a:rPr lang="en-US" altLang="en-US" b="1"/>
                <a:t>Employee</a:t>
              </a:r>
              <a:endParaRPr lang="en-US" altLang="en-US" sz="2000" b="1"/>
            </a:p>
          </p:txBody>
        </p:sp>
      </p:grpSp>
    </p:spTree>
    <p:extLst>
      <p:ext uri="{BB962C8B-B14F-4D97-AF65-F5344CB8AC3E}">
        <p14:creationId xmlns:p14="http://schemas.microsoft.com/office/powerpoint/2010/main" val="22859041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4800"/>
              <a:t>Organizational Behavior</a:t>
            </a:r>
          </a:p>
        </p:txBody>
      </p:sp>
      <p:sp>
        <p:nvSpPr>
          <p:cNvPr id="590852" name="Rectangle 4"/>
          <p:cNvSpPr>
            <a:spLocks noChangeArrowheads="1"/>
          </p:cNvSpPr>
          <p:nvPr/>
        </p:nvSpPr>
        <p:spPr bwMode="auto">
          <a:xfrm>
            <a:off x="2170189" y="1752601"/>
            <a:ext cx="7410298" cy="1074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altLang="en-US" sz="3200">
                <a:solidFill>
                  <a:schemeClr val="bg1"/>
                </a:solidFill>
              </a:rPr>
              <a:t>The study of individual behavior and group </a:t>
            </a:r>
          </a:p>
          <a:p>
            <a:pPr algn="ctr" eaLnBrk="0" hangingPunct="0"/>
            <a:r>
              <a:rPr lang="en-US" altLang="en-US" sz="3200">
                <a:solidFill>
                  <a:schemeClr val="bg1"/>
                </a:solidFill>
              </a:rPr>
              <a:t>dynamics in organizational settings</a:t>
            </a:r>
          </a:p>
        </p:txBody>
      </p:sp>
      <p:sp>
        <p:nvSpPr>
          <p:cNvPr id="590853" name="Rectangle 5"/>
          <p:cNvSpPr>
            <a:spLocks noChangeArrowheads="1"/>
          </p:cNvSpPr>
          <p:nvPr/>
        </p:nvSpPr>
        <p:spPr bwMode="auto">
          <a:xfrm>
            <a:off x="2667001" y="3200401"/>
            <a:ext cx="6550025" cy="3197225"/>
          </a:xfrm>
          <a:prstGeom prst="rect">
            <a:avLst/>
          </a:prstGeom>
          <a:solidFill>
            <a:schemeClr val="accent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0854" name="Rectangle 6"/>
          <p:cNvSpPr>
            <a:spLocks noChangeArrowheads="1"/>
          </p:cNvSpPr>
          <p:nvPr/>
        </p:nvSpPr>
        <p:spPr bwMode="auto">
          <a:xfrm>
            <a:off x="9347200" y="269875"/>
            <a:ext cx="20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0855" name="Rectangle 7"/>
          <p:cNvSpPr>
            <a:spLocks noChangeArrowheads="1"/>
          </p:cNvSpPr>
          <p:nvPr/>
        </p:nvSpPr>
        <p:spPr bwMode="auto">
          <a:xfrm>
            <a:off x="3767138" y="3157539"/>
            <a:ext cx="3797900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Organizational Variables</a:t>
            </a:r>
          </a:p>
        </p:txBody>
      </p:sp>
      <p:sp>
        <p:nvSpPr>
          <p:cNvPr id="590856" name="Rectangle 8"/>
          <p:cNvSpPr>
            <a:spLocks noChangeArrowheads="1"/>
          </p:cNvSpPr>
          <p:nvPr/>
        </p:nvSpPr>
        <p:spPr bwMode="auto">
          <a:xfrm rot="16140000">
            <a:off x="1315244" y="4465789"/>
            <a:ext cx="3009900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altLang="en-US" sz="2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Communications</a:t>
            </a:r>
            <a:endParaRPr lang="en-US" altLang="en-US" sz="2200" b="1" dirty="0">
              <a:solidFill>
                <a:srgbClr val="FFFF00"/>
              </a:solidFill>
            </a:endParaRPr>
          </a:p>
        </p:txBody>
      </p:sp>
      <p:sp>
        <p:nvSpPr>
          <p:cNvPr id="590857" name="Rectangle 9"/>
          <p:cNvSpPr>
            <a:spLocks noChangeArrowheads="1"/>
          </p:cNvSpPr>
          <p:nvPr/>
        </p:nvSpPr>
        <p:spPr bwMode="auto">
          <a:xfrm>
            <a:off x="3309939" y="3614738"/>
            <a:ext cx="4468725" cy="428322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Performance appraisal   Work design</a:t>
            </a:r>
          </a:p>
        </p:txBody>
      </p:sp>
      <p:sp>
        <p:nvSpPr>
          <p:cNvPr id="590858" name="Rectangle 10"/>
          <p:cNvSpPr>
            <a:spLocks noChangeArrowheads="1"/>
          </p:cNvSpPr>
          <p:nvPr/>
        </p:nvSpPr>
        <p:spPr bwMode="auto">
          <a:xfrm rot="5400000">
            <a:off x="7698041" y="4615014"/>
            <a:ext cx="2731583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Organizational Design</a:t>
            </a:r>
          </a:p>
        </p:txBody>
      </p:sp>
      <p:sp>
        <p:nvSpPr>
          <p:cNvPr id="590859" name="Rectangle 11"/>
          <p:cNvSpPr>
            <a:spLocks noChangeArrowheads="1"/>
          </p:cNvSpPr>
          <p:nvPr/>
        </p:nvSpPr>
        <p:spPr bwMode="auto">
          <a:xfrm>
            <a:off x="3538539" y="5900738"/>
            <a:ext cx="3991863" cy="42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2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Organizational Structure       Jobs</a:t>
            </a:r>
          </a:p>
        </p:txBody>
      </p:sp>
      <p:sp>
        <p:nvSpPr>
          <p:cNvPr id="590860" name="Oval 12"/>
          <p:cNvSpPr>
            <a:spLocks noChangeArrowheads="1"/>
          </p:cNvSpPr>
          <p:nvPr/>
        </p:nvSpPr>
        <p:spPr bwMode="auto">
          <a:xfrm>
            <a:off x="3657600" y="4343400"/>
            <a:ext cx="4648200" cy="1447800"/>
          </a:xfrm>
          <a:prstGeom prst="ellipse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altLang="en-US" sz="3200" b="1"/>
              <a:t>Human Behavior</a:t>
            </a:r>
          </a:p>
        </p:txBody>
      </p:sp>
      <p:sp>
        <p:nvSpPr>
          <p:cNvPr id="590861" name="AutoShape 13"/>
          <p:cNvSpPr>
            <a:spLocks noChangeArrowheads="1"/>
          </p:cNvSpPr>
          <p:nvPr/>
        </p:nvSpPr>
        <p:spPr bwMode="auto">
          <a:xfrm rot="16200000" flipH="1">
            <a:off x="4305300" y="4229100"/>
            <a:ext cx="304800" cy="76200"/>
          </a:xfrm>
          <a:prstGeom prst="rightArrow">
            <a:avLst>
              <a:gd name="adj1" fmla="val 50000"/>
              <a:gd name="adj2" fmla="val 100407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0862" name="AutoShape 14"/>
          <p:cNvSpPr>
            <a:spLocks noChangeArrowheads="1"/>
          </p:cNvSpPr>
          <p:nvPr/>
        </p:nvSpPr>
        <p:spPr bwMode="auto">
          <a:xfrm rot="16200000" flipH="1">
            <a:off x="7353300" y="4229100"/>
            <a:ext cx="304800" cy="76200"/>
          </a:xfrm>
          <a:prstGeom prst="rightArrow">
            <a:avLst>
              <a:gd name="adj1" fmla="val 50000"/>
              <a:gd name="adj2" fmla="val 100407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0863" name="AutoShape 15"/>
          <p:cNvSpPr>
            <a:spLocks noChangeArrowheads="1"/>
          </p:cNvSpPr>
          <p:nvPr/>
        </p:nvSpPr>
        <p:spPr bwMode="auto">
          <a:xfrm>
            <a:off x="3124200" y="4953000"/>
            <a:ext cx="457200" cy="76200"/>
          </a:xfrm>
          <a:prstGeom prst="rightArrow">
            <a:avLst>
              <a:gd name="adj1" fmla="val 50000"/>
              <a:gd name="adj2" fmla="val 150611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0864" name="AutoShape 16"/>
          <p:cNvSpPr>
            <a:spLocks noChangeArrowheads="1"/>
          </p:cNvSpPr>
          <p:nvPr/>
        </p:nvSpPr>
        <p:spPr bwMode="auto">
          <a:xfrm flipH="1">
            <a:off x="8382000" y="4953000"/>
            <a:ext cx="457200" cy="76200"/>
          </a:xfrm>
          <a:prstGeom prst="rightArrow">
            <a:avLst>
              <a:gd name="adj1" fmla="val 50000"/>
              <a:gd name="adj2" fmla="val 150611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0865" name="AutoShape 17"/>
          <p:cNvSpPr>
            <a:spLocks noChangeArrowheads="1"/>
          </p:cNvSpPr>
          <p:nvPr/>
        </p:nvSpPr>
        <p:spPr bwMode="auto">
          <a:xfrm rot="16200000">
            <a:off x="4305300" y="5753100"/>
            <a:ext cx="304800" cy="76200"/>
          </a:xfrm>
          <a:prstGeom prst="rightArrow">
            <a:avLst>
              <a:gd name="adj1" fmla="val 50000"/>
              <a:gd name="adj2" fmla="val 100407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0866" name="AutoShape 18"/>
          <p:cNvSpPr>
            <a:spLocks noChangeArrowheads="1"/>
          </p:cNvSpPr>
          <p:nvPr/>
        </p:nvSpPr>
        <p:spPr bwMode="auto">
          <a:xfrm rot="16200000">
            <a:off x="7429500" y="5753100"/>
            <a:ext cx="304800" cy="76200"/>
          </a:xfrm>
          <a:prstGeom prst="rightArrow">
            <a:avLst>
              <a:gd name="adj1" fmla="val 50000"/>
              <a:gd name="adj2" fmla="val 100407"/>
            </a:avLst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20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00200" y="1371600"/>
            <a:ext cx="9067800" cy="3881438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6600" dirty="0"/>
              <a:t>Behavior is a function of both the </a:t>
            </a:r>
            <a:r>
              <a:rPr lang="en-US" altLang="en-US" sz="6600" b="1" dirty="0">
                <a:solidFill>
                  <a:schemeClr val="accent1"/>
                </a:solidFill>
              </a:rPr>
              <a:t>Person</a:t>
            </a:r>
            <a:r>
              <a:rPr lang="en-US" altLang="en-US" sz="6600" dirty="0">
                <a:solidFill>
                  <a:schemeClr val="accent1"/>
                </a:solidFill>
              </a:rPr>
              <a:t> </a:t>
            </a:r>
            <a:r>
              <a:rPr lang="en-US" altLang="en-US" sz="6600" dirty="0"/>
              <a:t>and the </a:t>
            </a:r>
            <a:r>
              <a:rPr lang="en-US" altLang="en-US" sz="6600" b="1" dirty="0">
                <a:solidFill>
                  <a:schemeClr val="accent1"/>
                </a:solidFill>
              </a:rPr>
              <a:t>Environment</a:t>
            </a:r>
            <a:r>
              <a:rPr lang="en-US" altLang="en-US" sz="6600" dirty="0">
                <a:solidFill>
                  <a:schemeClr val="accent1"/>
                </a:solidFill>
              </a:rPr>
              <a:t>.</a:t>
            </a:r>
          </a:p>
          <a:p>
            <a:pPr algn="ctr">
              <a:buFontTx/>
              <a:buNone/>
            </a:pPr>
            <a:r>
              <a:rPr lang="en-US" altLang="en-US" sz="6600" b="1" dirty="0">
                <a:solidFill>
                  <a:schemeClr val="accent1"/>
                </a:solidFill>
              </a:rPr>
              <a:t>B = </a:t>
            </a:r>
            <a:r>
              <a:rPr lang="en-US" altLang="en-US" sz="6600" b="1" i="1" dirty="0">
                <a:solidFill>
                  <a:schemeClr val="accent1"/>
                </a:solidFill>
              </a:rPr>
              <a:t>f </a:t>
            </a:r>
            <a:r>
              <a:rPr lang="en-US" altLang="en-US" sz="6600" b="1" dirty="0">
                <a:solidFill>
                  <a:schemeClr val="accent1"/>
                </a:solidFill>
              </a:rPr>
              <a:t>(P/E)</a:t>
            </a:r>
          </a:p>
        </p:txBody>
      </p:sp>
    </p:spTree>
    <p:extLst>
      <p:ext uri="{BB962C8B-B14F-4D97-AF65-F5344CB8AC3E}">
        <p14:creationId xmlns:p14="http://schemas.microsoft.com/office/powerpoint/2010/main" val="2709752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1074</Words>
  <Application>Microsoft Office PowerPoint</Application>
  <PresentationFormat>Widescreen</PresentationFormat>
  <Paragraphs>329</Paragraphs>
  <Slides>52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52</vt:i4>
      </vt:variant>
    </vt:vector>
  </HeadingPairs>
  <TitlesOfParts>
    <vt:vector size="64" baseType="lpstr">
      <vt:lpstr>Arial</vt:lpstr>
      <vt:lpstr>Calibri</vt:lpstr>
      <vt:lpstr>Calibri Light</vt:lpstr>
      <vt:lpstr>新細明體</vt:lpstr>
      <vt:lpstr>Tahoma</vt:lpstr>
      <vt:lpstr>Times New Roman</vt:lpstr>
      <vt:lpstr>Verdana</vt:lpstr>
      <vt:lpstr>Wingdings</vt:lpstr>
      <vt:lpstr>Office Theme</vt:lpstr>
      <vt:lpstr>Microsoft ClipArt Gallery</vt:lpstr>
      <vt:lpstr>VISIO</vt:lpstr>
      <vt:lpstr>Clip</vt:lpstr>
      <vt:lpstr>Organizational Behavior  (PSYC-6223)</vt:lpstr>
      <vt:lpstr>PowerPoint Presentation</vt:lpstr>
      <vt:lpstr>In OB, everything depends. . . </vt:lpstr>
      <vt:lpstr>Organizational Behavior</vt:lpstr>
      <vt:lpstr>PowerPoint Presentation</vt:lpstr>
      <vt:lpstr>Forces reshaping the process of management</vt:lpstr>
      <vt:lpstr>PowerPoint Presentation</vt:lpstr>
      <vt:lpstr>Organizational Behavior</vt:lpstr>
      <vt:lpstr>PowerPoint Presentation</vt:lpstr>
      <vt:lpstr>PowerPoint Presentation</vt:lpstr>
      <vt:lpstr>OB</vt:lpstr>
      <vt:lpstr>What is an Organization?</vt:lpstr>
      <vt:lpstr>PowerPoint Presentation</vt:lpstr>
      <vt:lpstr>Stages in the Organizational Life Cycle</vt:lpstr>
      <vt:lpstr>Organizational Strategy</vt:lpstr>
      <vt:lpstr>Basic OB Model</vt:lpstr>
      <vt:lpstr>Variables Influencing  Individual Behavior</vt:lpstr>
      <vt:lpstr>PowerPoint Presentation</vt:lpstr>
      <vt:lpstr>PowerPoint Presentation</vt:lpstr>
      <vt:lpstr>Individual Level Factors</vt:lpstr>
      <vt:lpstr>Group &amp; Interpersonal Factors</vt:lpstr>
      <vt:lpstr>Organizational Factors</vt:lpstr>
      <vt:lpstr>What is Organizational Behavior?</vt:lpstr>
      <vt:lpstr>Why Study  Organizational Behavior?</vt:lpstr>
      <vt:lpstr>PowerPoint Presentation</vt:lpstr>
      <vt:lpstr>PowerPoint Presentation</vt:lpstr>
      <vt:lpstr>The Nature of Organizational Behavior</vt:lpstr>
      <vt:lpstr>Organizational Behavior</vt:lpstr>
      <vt:lpstr>Some Key Trends Impacting OB</vt:lpstr>
      <vt:lpstr>Learning About OB Through A  Combination of Theory, Research, and Practice</vt:lpstr>
      <vt:lpstr>Developing an OB Model</vt:lpstr>
      <vt:lpstr>The History of OB</vt:lpstr>
      <vt:lpstr>The Historical Backdrop</vt:lpstr>
      <vt:lpstr>Historical Timeline of the Emergence of Organizational Behavior</vt:lpstr>
      <vt:lpstr>OB in a Performance Context</vt:lpstr>
      <vt:lpstr>PowerPoint Presentation</vt:lpstr>
      <vt:lpstr>Competencies Required for Managers</vt:lpstr>
      <vt:lpstr>The Skill Triangle</vt:lpstr>
      <vt:lpstr>How To Develop Team Synergy</vt:lpstr>
      <vt:lpstr>Responding to Changes in Expectations</vt:lpstr>
      <vt:lpstr>PowerPoint Presentation</vt:lpstr>
      <vt:lpstr>Prominent Trends</vt:lpstr>
      <vt:lpstr>Shifting Demographics</vt:lpstr>
      <vt:lpstr>Alternative forms of organization</vt:lpstr>
      <vt:lpstr>Challenges and Opportunity for OB</vt:lpstr>
      <vt:lpstr>Challenges and Opportunity for OB (cont..)</vt:lpstr>
      <vt:lpstr>PowerPoint Presentation</vt:lpstr>
      <vt:lpstr>Issues for the future</vt:lpstr>
      <vt:lpstr>PowerPoint Presentation</vt:lpstr>
      <vt:lpstr>Watchwords for Organizations in These Changing Times</vt:lpstr>
      <vt:lpstr>The Challenge of Change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Behavior  (PSYC-6223)</dc:title>
  <dc:creator>Nouman Awan</dc:creator>
  <cp:lastModifiedBy>Nouman Awan</cp:lastModifiedBy>
  <cp:revision>3</cp:revision>
  <dcterms:created xsi:type="dcterms:W3CDTF">2020-05-02T23:56:54Z</dcterms:created>
  <dcterms:modified xsi:type="dcterms:W3CDTF">2020-05-03T09:25:28Z</dcterms:modified>
</cp:coreProperties>
</file>