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60"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10/7/2020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808" y="735993"/>
            <a:ext cx="9886682" cy="951136"/>
          </a:xfrm>
        </p:spPr>
        <p:txBody>
          <a:bodyPr>
            <a:normAutofit fontScale="90000"/>
          </a:bodyPr>
          <a:lstStyle/>
          <a:p>
            <a:r>
              <a:rPr lang="en-US" dirty="0"/>
              <a:t>What is branding in simple words?</a:t>
            </a:r>
            <a:endParaRPr lang="en-US" dirty="0"/>
          </a:p>
        </p:txBody>
      </p:sp>
      <p:sp>
        <p:nvSpPr>
          <p:cNvPr id="3" name="Subtitle 2"/>
          <p:cNvSpPr>
            <a:spLocks noGrp="1"/>
          </p:cNvSpPr>
          <p:nvPr>
            <p:ph type="subTitle" idx="1"/>
          </p:nvPr>
        </p:nvSpPr>
        <p:spPr>
          <a:xfrm>
            <a:off x="1524000" y="1764397"/>
            <a:ext cx="9144000" cy="3760631"/>
          </a:xfrm>
        </p:spPr>
        <p:txBody>
          <a:bodyPr>
            <a:normAutofit/>
          </a:bodyPr>
          <a:lstStyle/>
          <a:p>
            <a:r>
              <a:rPr lang="en-US" dirty="0"/>
              <a:t>Branding has been around since 350 A.D and is derived from the word </a:t>
            </a:r>
            <a:r>
              <a:rPr lang="en-US" dirty="0" smtClean="0"/>
              <a:t>“</a:t>
            </a:r>
            <a:r>
              <a:rPr lang="en-US" dirty="0" err="1" smtClean="0"/>
              <a:t>Brandr</a:t>
            </a:r>
            <a:r>
              <a:rPr lang="en-US" dirty="0" smtClean="0"/>
              <a:t>”, </a:t>
            </a:r>
            <a:r>
              <a:rPr lang="en-US" dirty="0"/>
              <a:t>meaning “to burn” in Ancient Norse language. By the 1500s, it </a:t>
            </a:r>
            <a:r>
              <a:rPr lang="en-US" dirty="0" smtClean="0"/>
              <a:t>had </a:t>
            </a:r>
            <a:r>
              <a:rPr lang="en-US" dirty="0"/>
              <a:t>come to mean the mark that ranchers burned on cattle to signify ownership—a precursor of the modern logo.</a:t>
            </a:r>
          </a:p>
          <a:p>
            <a:r>
              <a:rPr lang="en-US" dirty="0"/>
              <a:t>Yet branding today is so much more than just a look or a logo. It has come to signify the emotional “gut feeling” reaction a company can elicit from its customers.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6409" y="4417452"/>
            <a:ext cx="2143125" cy="2133600"/>
          </a:xfrm>
          <a:prstGeom prst="rect">
            <a:avLst/>
          </a:prstGeom>
        </p:spPr>
      </p:pic>
    </p:spTree>
    <p:extLst>
      <p:ext uri="{BB962C8B-B14F-4D97-AF65-F5344CB8AC3E}">
        <p14:creationId xmlns:p14="http://schemas.microsoft.com/office/powerpoint/2010/main" val="452289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a:t>What is branding in simple words?</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A brand is a name, term, design, symbol or any other feature that identifies one seller's good or service as distinct from those of other sellers</a:t>
            </a:r>
            <a:r>
              <a:rPr lang="en-US" dirty="0" smtClean="0"/>
              <a:t>.</a:t>
            </a:r>
          </a:p>
          <a:p>
            <a:r>
              <a:rPr lang="en-US" dirty="0" smtClean="0"/>
              <a:t>Branding is the process of creating a strong, positive perception of your company, and it’s product in your customer's</a:t>
            </a:r>
            <a:r>
              <a:rPr lang="en-US" dirty="0" smtClean="0"/>
              <a:t> mind.</a:t>
            </a:r>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6409" y="4417452"/>
            <a:ext cx="2143125" cy="2133600"/>
          </a:xfrm>
          <a:prstGeom prst="rect">
            <a:avLst/>
          </a:prstGeom>
        </p:spPr>
      </p:pic>
    </p:spTree>
    <p:extLst>
      <p:ext uri="{BB962C8B-B14F-4D97-AF65-F5344CB8AC3E}">
        <p14:creationId xmlns:p14="http://schemas.microsoft.com/office/powerpoint/2010/main" val="295539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901" t="7886" r="16114" b="14179"/>
          <a:stretch/>
        </p:blipFill>
        <p:spPr>
          <a:xfrm>
            <a:off x="1422171" y="0"/>
            <a:ext cx="9237642" cy="6858000"/>
          </a:xfrm>
          <a:prstGeom prst="rect">
            <a:avLst/>
          </a:prstGeom>
        </p:spPr>
      </p:pic>
    </p:spTree>
    <p:extLst>
      <p:ext uri="{BB962C8B-B14F-4D97-AF65-F5344CB8AC3E}">
        <p14:creationId xmlns:p14="http://schemas.microsoft.com/office/powerpoint/2010/main" val="93872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fontScale="90000"/>
          </a:bodyPr>
          <a:lstStyle/>
          <a:p>
            <a:r>
              <a:rPr lang="en-US" dirty="0"/>
              <a:t>What is branding and examples?</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b="1" dirty="0"/>
              <a:t>Branding</a:t>
            </a:r>
            <a:r>
              <a:rPr lang="en-US" dirty="0"/>
              <a:t> is the process of communicating a unique selling proposition, or differential, that sets a product or service apart from the competition. </a:t>
            </a:r>
            <a:r>
              <a:rPr lang="en-US" b="1" dirty="0"/>
              <a:t>Examples</a:t>
            </a:r>
            <a:r>
              <a:rPr lang="en-US" dirty="0"/>
              <a:t> of </a:t>
            </a:r>
            <a:r>
              <a:rPr lang="en-US" b="1" dirty="0"/>
              <a:t>branding</a:t>
            </a:r>
            <a:r>
              <a:rPr lang="en-US" dirty="0"/>
              <a:t> techniques include the use of logos, taglines, </a:t>
            </a:r>
            <a:r>
              <a:rPr lang="en-US" dirty="0" smtClean="0"/>
              <a:t>jingles </a:t>
            </a:r>
            <a:r>
              <a:rPr lang="en-US" b="1" dirty="0"/>
              <a:t>“I'm </a:t>
            </a:r>
            <a:r>
              <a:rPr lang="en-US" b="1" dirty="0" err="1"/>
              <a:t>lovin</a:t>
            </a:r>
            <a:r>
              <a:rPr lang="en-US" b="1" dirty="0"/>
              <a:t>' it.”</a:t>
            </a:r>
            <a:r>
              <a:rPr lang="en-US" b="1" dirty="0" smtClean="0"/>
              <a:t> </a:t>
            </a:r>
            <a:r>
              <a:rPr lang="en-US" dirty="0"/>
              <a:t>or </a:t>
            </a:r>
            <a:r>
              <a:rPr lang="en-US" dirty="0" smtClean="0"/>
              <a:t>mascots “</a:t>
            </a:r>
            <a:r>
              <a:rPr lang="en-US" b="1" dirty="0"/>
              <a:t>Ronald McDonald</a:t>
            </a:r>
            <a:r>
              <a:rPr lang="en-US" dirty="0"/>
              <a:t> is a </a:t>
            </a:r>
            <a:r>
              <a:rPr lang="en-US" b="1" dirty="0"/>
              <a:t>clown </a:t>
            </a:r>
            <a:r>
              <a:rPr lang="en-US" b="1" dirty="0" smtClean="0"/>
              <a:t>character”</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3622" y="4354668"/>
            <a:ext cx="2352675" cy="19431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3686" y="4540405"/>
            <a:ext cx="2905125" cy="1571625"/>
          </a:xfrm>
          <a:prstGeom prst="rect">
            <a:avLst/>
          </a:prstGeom>
        </p:spPr>
      </p:pic>
    </p:spTree>
    <p:extLst>
      <p:ext uri="{BB962C8B-B14F-4D97-AF65-F5344CB8AC3E}">
        <p14:creationId xmlns:p14="http://schemas.microsoft.com/office/powerpoint/2010/main" val="61924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71598"/>
            <a:ext cx="9144000" cy="951136"/>
          </a:xfrm>
        </p:spPr>
        <p:txBody>
          <a:bodyPr>
            <a:normAutofit/>
          </a:bodyPr>
          <a:lstStyle/>
          <a:p>
            <a:r>
              <a:rPr lang="en-US" dirty="0" smtClean="0"/>
              <a:t>why </a:t>
            </a:r>
            <a:r>
              <a:rPr lang="en-US" dirty="0"/>
              <a:t>is it important?</a:t>
            </a:r>
            <a:endParaRPr lang="en-US" dirty="0" smtClean="0"/>
          </a:p>
        </p:txBody>
      </p:sp>
      <p:sp>
        <p:nvSpPr>
          <p:cNvPr id="3" name="Subtitle 2"/>
          <p:cNvSpPr>
            <a:spLocks noGrp="1"/>
          </p:cNvSpPr>
          <p:nvPr>
            <p:ph type="subTitle" idx="1"/>
          </p:nvPr>
        </p:nvSpPr>
        <p:spPr>
          <a:xfrm>
            <a:off x="1524000" y="1841678"/>
            <a:ext cx="9144000" cy="3760631"/>
          </a:xfrm>
        </p:spPr>
        <p:txBody>
          <a:bodyPr>
            <a:normAutofit/>
          </a:bodyPr>
          <a:lstStyle/>
          <a:p>
            <a:r>
              <a:rPr lang="en-US" b="1" dirty="0"/>
              <a:t>Branding</a:t>
            </a:r>
            <a:r>
              <a:rPr lang="en-US" dirty="0"/>
              <a:t> is </a:t>
            </a:r>
            <a:r>
              <a:rPr lang="en-US" b="1" dirty="0"/>
              <a:t>important</a:t>
            </a:r>
            <a:r>
              <a:rPr lang="en-US" dirty="0"/>
              <a:t> because not only is it what makes a memorable impression on consumers but it allows your customers and clients to know what to expect from your company. It is a way of distinguishing yourself from the competitors and clarifying what it is you offer that makes you the better choice.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6231" y="4031082"/>
            <a:ext cx="2839538" cy="2826918"/>
          </a:xfrm>
          <a:prstGeom prst="rect">
            <a:avLst/>
          </a:prstGeom>
        </p:spPr>
      </p:pic>
    </p:spTree>
    <p:extLst>
      <p:ext uri="{BB962C8B-B14F-4D97-AF65-F5344CB8AC3E}">
        <p14:creationId xmlns:p14="http://schemas.microsoft.com/office/powerpoint/2010/main" val="1871638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2818"/>
            <a:ext cx="9144000" cy="951136"/>
          </a:xfrm>
        </p:spPr>
        <p:txBody>
          <a:bodyPr>
            <a:normAutofit/>
          </a:bodyPr>
          <a:lstStyle/>
          <a:p>
            <a:r>
              <a:rPr lang="en-US" dirty="0"/>
              <a:t>Who does it affect?</a:t>
            </a:r>
            <a:endParaRPr lang="en-US" dirty="0"/>
          </a:p>
        </p:txBody>
      </p:sp>
      <p:sp>
        <p:nvSpPr>
          <p:cNvPr id="3" name="Subtitle 2"/>
          <p:cNvSpPr>
            <a:spLocks noGrp="1"/>
          </p:cNvSpPr>
          <p:nvPr>
            <p:ph type="subTitle" idx="1"/>
          </p:nvPr>
        </p:nvSpPr>
        <p:spPr>
          <a:xfrm>
            <a:off x="1524000" y="1790163"/>
            <a:ext cx="9144000" cy="4803820"/>
          </a:xfrm>
        </p:spPr>
        <p:txBody>
          <a:bodyPr>
            <a:normAutofit/>
          </a:bodyPr>
          <a:lstStyle/>
          <a:p>
            <a:r>
              <a:rPr lang="en-US" b="1" u="sng" dirty="0" smtClean="0"/>
              <a:t>Consumers</a:t>
            </a:r>
            <a:r>
              <a:rPr lang="en-US" b="1" u="sng" dirty="0"/>
              <a:t>:</a:t>
            </a:r>
            <a:r>
              <a:rPr lang="en-US" b="1" dirty="0"/>
              <a:t> </a:t>
            </a:r>
            <a:r>
              <a:rPr lang="en-US" dirty="0"/>
              <a:t>As discussed above, a brand provides consumers with a decision-making-shortcut when feeling indecisive about the same product from different companies.</a:t>
            </a:r>
          </a:p>
          <a:p>
            <a:r>
              <a:rPr lang="en-US" b="1" u="sng" dirty="0"/>
              <a:t>Employees/shareholders/third-parties:</a:t>
            </a:r>
            <a:r>
              <a:rPr lang="en-US" dirty="0"/>
              <a:t> Besides helping consumers to distinguish similar products, successful branding strategies are also adding to a company’s reputation. This asset can affect a range of people, from consumers to employees, investors, shareholders, providers, and distributors. As an example, if you don’t like or don’t feel connected to a brand, you would probably not want to work for it. However, if you feel like the brand understands you and offers products that inspire you, you would probably desire to work for it and be part of its world.</a:t>
            </a:r>
          </a:p>
        </p:txBody>
      </p:sp>
    </p:spTree>
    <p:extLst>
      <p:ext uri="{BB962C8B-B14F-4D97-AF65-F5344CB8AC3E}">
        <p14:creationId xmlns:p14="http://schemas.microsoft.com/office/powerpoint/2010/main" val="164990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5081"/>
            <a:ext cx="9144000" cy="951136"/>
          </a:xfrm>
        </p:spPr>
        <p:txBody>
          <a:bodyPr>
            <a:normAutofit/>
          </a:bodyPr>
          <a:lstStyle/>
          <a:p>
            <a:r>
              <a:rPr lang="en-US" sz="4800" b="1" dirty="0"/>
              <a:t>What are the elements of branding</a:t>
            </a:r>
            <a:r>
              <a:rPr lang="en-US" sz="4800" b="1" dirty="0" smtClean="0"/>
              <a:t>?</a:t>
            </a:r>
            <a:endParaRPr lang="en-US" sz="4800" b="1" dirty="0"/>
          </a:p>
        </p:txBody>
      </p:sp>
      <p:sp>
        <p:nvSpPr>
          <p:cNvPr id="3" name="Subtitle 2"/>
          <p:cNvSpPr>
            <a:spLocks noGrp="1"/>
          </p:cNvSpPr>
          <p:nvPr>
            <p:ph type="subTitle" idx="1"/>
          </p:nvPr>
        </p:nvSpPr>
        <p:spPr>
          <a:xfrm>
            <a:off x="1524000" y="1390918"/>
            <a:ext cx="9144000" cy="5241701"/>
          </a:xfrm>
        </p:spPr>
        <p:txBody>
          <a:bodyPr>
            <a:normAutofit fontScale="92500" lnSpcReduction="10000"/>
          </a:bodyPr>
          <a:lstStyle/>
          <a:p>
            <a:r>
              <a:rPr lang="en-US" dirty="0" smtClean="0"/>
              <a:t>Companies </a:t>
            </a:r>
            <a:r>
              <a:rPr lang="en-US" dirty="0"/>
              <a:t>tend to use different tools to create and shape a brand. For example, branding can be achieved through:</a:t>
            </a:r>
          </a:p>
          <a:p>
            <a:r>
              <a:rPr lang="en-US" b="1" dirty="0"/>
              <a:t>Brand definition:</a:t>
            </a:r>
            <a:r>
              <a:rPr lang="en-US" dirty="0"/>
              <a:t> purpose, values, promise</a:t>
            </a:r>
          </a:p>
          <a:p>
            <a:r>
              <a:rPr lang="en-US" b="1" dirty="0"/>
              <a:t>Brand positioning statement</a:t>
            </a:r>
            <a:endParaRPr lang="en-US" dirty="0"/>
          </a:p>
          <a:p>
            <a:r>
              <a:rPr lang="en-US" b="1" dirty="0"/>
              <a:t>Brand identity:</a:t>
            </a:r>
            <a:r>
              <a:rPr lang="en-US" dirty="0"/>
              <a:t> name, tone of voice, visual identity design (which includes the logo design, color palette, typographies…)</a:t>
            </a:r>
          </a:p>
          <a:p>
            <a:r>
              <a:rPr lang="en-US" b="1" dirty="0"/>
              <a:t>Advertising and communications:</a:t>
            </a:r>
            <a:r>
              <a:rPr lang="en-US" dirty="0"/>
              <a:t> TV, radio, magazines, outdoor ads, website, mobile apps…</a:t>
            </a:r>
          </a:p>
          <a:p>
            <a:r>
              <a:rPr lang="en-US" b="1" dirty="0"/>
              <a:t>Sponsoring and partnerships</a:t>
            </a:r>
            <a:endParaRPr lang="en-US" dirty="0"/>
          </a:p>
          <a:p>
            <a:r>
              <a:rPr lang="en-US" b="1" dirty="0"/>
              <a:t>Product and packaging design</a:t>
            </a:r>
            <a:endParaRPr lang="en-US" dirty="0"/>
          </a:p>
          <a:p>
            <a:r>
              <a:rPr lang="en-US" b="1" dirty="0"/>
              <a:t>In-store experience</a:t>
            </a:r>
            <a:endParaRPr lang="en-US" dirty="0"/>
          </a:p>
          <a:p>
            <a:r>
              <a:rPr lang="en-US" b="1" dirty="0"/>
              <a:t>Workspace experience and management style</a:t>
            </a:r>
            <a:endParaRPr lang="en-US" dirty="0"/>
          </a:p>
          <a:p>
            <a:r>
              <a:rPr lang="en-US" b="1" dirty="0"/>
              <a:t>Customer service</a:t>
            </a:r>
            <a:endParaRPr lang="en-US" dirty="0"/>
          </a:p>
          <a:p>
            <a:r>
              <a:rPr lang="en-US" b="1" dirty="0"/>
              <a:t>Pricing strategy</a:t>
            </a:r>
            <a:endParaRPr lang="en-US" dirty="0"/>
          </a:p>
        </p:txBody>
      </p:sp>
    </p:spTree>
    <p:extLst>
      <p:ext uri="{BB962C8B-B14F-4D97-AF65-F5344CB8AC3E}">
        <p14:creationId xmlns:p14="http://schemas.microsoft.com/office/powerpoint/2010/main" val="3666624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191</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What is branding in simple words?</vt:lpstr>
      <vt:lpstr>What is branding in simple words?</vt:lpstr>
      <vt:lpstr>PowerPoint Presentation</vt:lpstr>
      <vt:lpstr>What is branding and examples?</vt:lpstr>
      <vt:lpstr>why is it important?</vt:lpstr>
      <vt:lpstr>Who does it affect?</vt:lpstr>
      <vt:lpstr>What are the elements of branding?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muhammadfarhan chaudhary</cp:lastModifiedBy>
  <cp:revision>27</cp:revision>
  <dcterms:created xsi:type="dcterms:W3CDTF">2020-10-03T18:20:05Z</dcterms:created>
  <dcterms:modified xsi:type="dcterms:W3CDTF">2020-10-07T18:26:27Z</dcterms:modified>
</cp:coreProperties>
</file>