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905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769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74638"/>
            <a:ext cx="17907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1683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7162800" cy="4525963"/>
          </a:xfrm>
        </p:spPr>
        <p:txBody>
          <a:bodyPr/>
          <a:lstStyle/>
          <a:p>
            <a:r>
              <a:rPr lang="en-US" smtClean="0"/>
              <a:t>Click icon to add table</a:t>
            </a:r>
            <a:endParaRPr lang="en-AU"/>
          </a:p>
        </p:txBody>
      </p:sp>
    </p:spTree>
    <p:extLst>
      <p:ext uri="{BB962C8B-B14F-4D97-AF65-F5344CB8AC3E}">
        <p14:creationId xmlns:p14="http://schemas.microsoft.com/office/powerpoint/2010/main" val="3234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08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1148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985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6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1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7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5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7785100" y="0"/>
            <a:ext cx="1435100" cy="6862763"/>
            <a:chOff x="4904" y="-3"/>
            <a:chExt cx="904" cy="4323"/>
          </a:xfrm>
        </p:grpSpPr>
        <p:sp>
          <p:nvSpPr>
            <p:cNvPr id="1032" name="Rectangle 8"/>
            <p:cNvSpPr>
              <a:spLocks noChangeArrowheads="1"/>
            </p:cNvSpPr>
            <p:nvPr userDrawn="1"/>
          </p:nvSpPr>
          <p:spPr bwMode="auto">
            <a:xfrm rot="5400000">
              <a:off x="3216" y="1776"/>
              <a:ext cx="4320" cy="768"/>
            </a:xfrm>
            <a:prstGeom prst="rect">
              <a:avLst/>
            </a:prstGeom>
            <a:solidFill>
              <a:srgbClr val="D89F00"/>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033" name="Object 9"/>
            <p:cNvGraphicFramePr>
              <a:graphicFrameLocks noChangeAspect="1"/>
            </p:cNvGraphicFramePr>
            <p:nvPr userDrawn="1"/>
          </p:nvGraphicFramePr>
          <p:xfrm>
            <a:off x="5064" y="3552"/>
            <a:ext cx="624" cy="665"/>
          </p:xfrm>
          <a:graphic>
            <a:graphicData uri="http://schemas.openxmlformats.org/presentationml/2006/ole">
              <mc:AlternateContent xmlns:mc="http://schemas.openxmlformats.org/markup-compatibility/2006">
                <mc:Choice xmlns:v="urn:schemas-microsoft-com:vml" Requires="v">
                  <p:oleObj spid="_x0000_s1040" name="CorelDRAW" r:id="rId15" imgW="2877480" imgH="2906280" progId="CorelDRAW.Graphic.9">
                    <p:embed/>
                  </p:oleObj>
                </mc:Choice>
                <mc:Fallback>
                  <p:oleObj name="CorelDRAW" r:id="rId15" imgW="2877480" imgH="2906280" progId="CorelDRAW.Graphic.9">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4" y="3552"/>
                          <a:ext cx="624" cy="6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0"/>
            <p:cNvSpPr txBox="1">
              <a:spLocks noChangeArrowheads="1"/>
            </p:cNvSpPr>
            <p:nvPr userDrawn="1"/>
          </p:nvSpPr>
          <p:spPr bwMode="auto">
            <a:xfrm>
              <a:off x="5040" y="1152"/>
              <a:ext cx="768"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0" b="1">
                  <a:solidFill>
                    <a:srgbClr val="000066"/>
                  </a:solidFill>
                  <a:latin typeface="Times New Roman" charset="0"/>
                </a:rPr>
                <a:t>U</a:t>
              </a:r>
            </a:p>
            <a:p>
              <a:r>
                <a:rPr lang="en-US" sz="8000" b="1">
                  <a:solidFill>
                    <a:srgbClr val="000066"/>
                  </a:solidFill>
                  <a:latin typeface="Times New Roman" charset="0"/>
                </a:rPr>
                <a:t>O</a:t>
              </a:r>
            </a:p>
            <a:p>
              <a:r>
                <a:rPr lang="en-US" sz="800" b="1">
                  <a:solidFill>
                    <a:srgbClr val="000066"/>
                  </a:solidFill>
                  <a:latin typeface="Times New Roman" charset="0"/>
                </a:rPr>
                <a:t>     </a:t>
              </a:r>
              <a:r>
                <a:rPr lang="en-US" sz="8800" b="1">
                  <a:solidFill>
                    <a:srgbClr val="000066"/>
                  </a:solidFill>
                  <a:latin typeface="Times New Roman" charset="0"/>
                </a:rPr>
                <a:t>S</a:t>
              </a:r>
            </a:p>
          </p:txBody>
        </p:sp>
        <p:pic>
          <p:nvPicPr>
            <p:cNvPr id="1035" name="Picture 11"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92" y="144"/>
              <a:ext cx="768" cy="1007"/>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ChangeArrowheads="1"/>
            </p:cNvSpPr>
            <p:nvPr userDrawn="1"/>
          </p:nvSpPr>
          <p:spPr bwMode="auto">
            <a:xfrm rot="5400000">
              <a:off x="2792" y="2109"/>
              <a:ext cx="4320" cy="96"/>
            </a:xfrm>
            <a:prstGeom prst="rect">
              <a:avLst/>
            </a:prstGeom>
            <a:solidFill>
              <a:srgbClr val="000066"/>
            </a:solidFill>
            <a:ln>
              <a:noFill/>
            </a:ln>
            <a:effectLst/>
            <a:extLst>
              <a:ext uri="{91240B29-F687-4F45-9708-019B960494DF}">
                <a14:hiddenLine xmlns:a14="http://schemas.microsoft.com/office/drawing/2010/main" w="9525">
                  <a:solidFill>
                    <a:srgbClr val="CE9D3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Arial" charset="0"/>
        </a:defRPr>
      </a:lvl2pPr>
      <a:lvl3pPr algn="ctr" rtl="0" eaLnBrk="1" fontAlgn="base" hangingPunct="1">
        <a:spcBef>
          <a:spcPct val="0"/>
        </a:spcBef>
        <a:spcAft>
          <a:spcPct val="0"/>
        </a:spcAft>
        <a:defRPr sz="4400">
          <a:solidFill>
            <a:srgbClr val="000066"/>
          </a:solidFill>
          <a:latin typeface="Arial" charset="0"/>
        </a:defRPr>
      </a:lvl3pPr>
      <a:lvl4pPr algn="ctr" rtl="0" eaLnBrk="1" fontAlgn="base" hangingPunct="1">
        <a:spcBef>
          <a:spcPct val="0"/>
        </a:spcBef>
        <a:spcAft>
          <a:spcPct val="0"/>
        </a:spcAft>
        <a:defRPr sz="4400">
          <a:solidFill>
            <a:srgbClr val="000066"/>
          </a:solidFill>
          <a:latin typeface="Arial" charset="0"/>
        </a:defRPr>
      </a:lvl4pPr>
      <a:lvl5pPr algn="ctr" rtl="0" eaLnBrk="1" fontAlgn="base" hangingPunct="1">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66"/>
          </a:solidFill>
          <a:latin typeface="+mn-lt"/>
        </a:defRPr>
      </a:lvl2pPr>
      <a:lvl3pPr marL="1143000" indent="-228600" algn="l" rtl="0" eaLnBrk="1" fontAlgn="base" hangingPunct="1">
        <a:spcBef>
          <a:spcPct val="20000"/>
        </a:spcBef>
        <a:spcAft>
          <a:spcPct val="0"/>
        </a:spcAft>
        <a:buChar char="•"/>
        <a:defRPr sz="24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ppropedia.org/index.php?title=Relative_humidity&amp;action=edit&amp;redlink=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Cold Storage</a:t>
            </a:r>
            <a:endParaRPr lang="en-US" b="1" dirty="0"/>
          </a:p>
        </p:txBody>
      </p:sp>
      <p:sp>
        <p:nvSpPr>
          <p:cNvPr id="3" name="Content Placeholder 2"/>
          <p:cNvSpPr>
            <a:spLocks noGrp="1"/>
          </p:cNvSpPr>
          <p:nvPr>
            <p:ph idx="1"/>
          </p:nvPr>
        </p:nvSpPr>
        <p:spPr/>
        <p:txBody>
          <a:bodyPr/>
          <a:lstStyle/>
          <a:p>
            <a:r>
              <a:rPr lang="en-US" dirty="0"/>
              <a:t>Deterioration of fruits and vegetables during storage depends largely on temperature. One way to slow down this change and so increase the length of time fruits and vegetables can be stored, is by lowering the temperature to an appropriate </a:t>
            </a:r>
            <a:r>
              <a:rPr lang="en-US" dirty="0" smtClean="0"/>
              <a:t>level.</a:t>
            </a:r>
            <a:endParaRPr lang="en-US" dirty="0"/>
          </a:p>
        </p:txBody>
      </p:sp>
    </p:spTree>
    <p:extLst>
      <p:ext uri="{BB962C8B-B14F-4D97-AF65-F5344CB8AC3E}">
        <p14:creationId xmlns:p14="http://schemas.microsoft.com/office/powerpoint/2010/main" val="29649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 </a:t>
            </a:r>
            <a:br>
              <a:rPr lang="en-US" sz="3600" b="1" dirty="0"/>
            </a:br>
            <a:r>
              <a:rPr lang="en-US" sz="3600" b="1" dirty="0"/>
              <a:t>Crates used for storage &amp; transport</a:t>
            </a:r>
            <a:br>
              <a:rPr lang="en-US" sz="3600" b="1" dirty="0"/>
            </a:br>
            <a:endParaRPr lang="en-US" sz="36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5400808" cy="407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50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Cold storage depends </a:t>
            </a:r>
            <a:r>
              <a:rPr lang="en-US" sz="3600" b="1" dirty="0" smtClean="0"/>
              <a:t>upon</a:t>
            </a:r>
            <a:endParaRPr lang="en-US" sz="3600" dirty="0"/>
          </a:p>
        </p:txBody>
      </p:sp>
      <p:sp>
        <p:nvSpPr>
          <p:cNvPr id="3" name="Content Placeholder 2"/>
          <p:cNvSpPr>
            <a:spLocks noGrp="1"/>
          </p:cNvSpPr>
          <p:nvPr>
            <p:ph idx="1"/>
          </p:nvPr>
        </p:nvSpPr>
        <p:spPr/>
        <p:txBody>
          <a:bodyPr/>
          <a:lstStyle/>
          <a:p>
            <a:r>
              <a:rPr lang="en-US" sz="2300" b="1" dirty="0"/>
              <a:t>Initial quality</a:t>
            </a:r>
            <a:endParaRPr lang="en-US" sz="2300" dirty="0"/>
          </a:p>
          <a:p>
            <a:r>
              <a:rPr lang="en-US" sz="2300" dirty="0"/>
              <a:t>The recommended conditions (especially the length of storage) are valid for </a:t>
            </a:r>
            <a:r>
              <a:rPr lang="en-US" sz="2300" i="1" dirty="0"/>
              <a:t>produce, which is perfectly fresh, and of good quality</a:t>
            </a:r>
            <a:r>
              <a:rPr lang="en-US" sz="2300" dirty="0"/>
              <a:t>, such as freshly harvested fruits and vegetables, freshly caught fish, newly and hygienically slaughtered meat, bacon after an appropriate curing process, new-laid eggs. It is thus that chilled storage of the perishable foodstuff begins as soon as possible after harvesting or production. </a:t>
            </a:r>
          </a:p>
        </p:txBody>
      </p:sp>
    </p:spTree>
    <p:extLst>
      <p:ext uri="{BB962C8B-B14F-4D97-AF65-F5344CB8AC3E}">
        <p14:creationId xmlns:p14="http://schemas.microsoft.com/office/powerpoint/2010/main" val="191130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200" dirty="0"/>
              <a:t>Delay in placing the produce in cold store will reduce the time for which it can be kept (beef may be an exception because it is aged) either because deterioration has advanced during the interval, or because the produce has changed in the interim and would be damaged by the conditions recommended. An example of the latter type is that of pears, which should not be cold stored once they have begun to </a:t>
            </a:r>
            <a:r>
              <a:rPr lang="en-US" sz="2200" dirty="0" smtClean="0"/>
              <a:t>ripen.</a:t>
            </a:r>
          </a:p>
          <a:p>
            <a:r>
              <a:rPr lang="en-US" sz="2200" dirty="0" smtClean="0"/>
              <a:t>Further </a:t>
            </a:r>
            <a:r>
              <a:rPr lang="en-US" sz="2200" dirty="0"/>
              <a:t>requirements are that the produce should be sound and clean, free from any form of mechanical injury, infestation or physiological disorder and without any visible sign of microbiological </a:t>
            </a:r>
            <a:r>
              <a:rPr lang="en-US" sz="2200" dirty="0" smtClean="0"/>
              <a:t>attack</a:t>
            </a:r>
            <a:endParaRPr lang="en-US" sz="2200" dirty="0"/>
          </a:p>
          <a:p>
            <a:endParaRPr lang="en-US" sz="2200" dirty="0"/>
          </a:p>
        </p:txBody>
      </p:sp>
    </p:spTree>
    <p:extLst>
      <p:ext uri="{BB962C8B-B14F-4D97-AF65-F5344CB8AC3E}">
        <p14:creationId xmlns:p14="http://schemas.microsoft.com/office/powerpoint/2010/main" val="340818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 In some cases (e.g. chilled beef and poultry) particular care must be taken to keep the initial load of spoilage organisms low so as to ensure an adequate storage life. Some kinds of produce should be adequately packed (in wrapping films, boxes, containers, etc.) and for these purposes, the packaging process should be carried out hygienically.</a:t>
            </a:r>
          </a:p>
        </p:txBody>
      </p:sp>
    </p:spTree>
    <p:extLst>
      <p:ext uri="{BB962C8B-B14F-4D97-AF65-F5344CB8AC3E}">
        <p14:creationId xmlns:p14="http://schemas.microsoft.com/office/powerpoint/2010/main" val="400111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Cooling </a:t>
            </a:r>
            <a:r>
              <a:rPr lang="en-US" b="1" dirty="0" smtClean="0"/>
              <a:t>Down</a:t>
            </a:r>
            <a:endParaRPr lang="en-US" dirty="0"/>
          </a:p>
        </p:txBody>
      </p:sp>
      <p:sp>
        <p:nvSpPr>
          <p:cNvPr id="3" name="Content Placeholder 2"/>
          <p:cNvSpPr>
            <a:spLocks noGrp="1"/>
          </p:cNvSpPr>
          <p:nvPr>
            <p:ph idx="1"/>
          </p:nvPr>
        </p:nvSpPr>
        <p:spPr/>
        <p:txBody>
          <a:bodyPr/>
          <a:lstStyle/>
          <a:p>
            <a:r>
              <a:rPr lang="en-US" sz="2300" dirty="0"/>
              <a:t>Generally, regardless of whether the storage of perishable foodstuffs is envisaged for a short or long term, the cooling down period should be as short as </a:t>
            </a:r>
            <a:r>
              <a:rPr lang="en-US" sz="2300" dirty="0" err="1" smtClean="0"/>
              <a:t>possible.The</a:t>
            </a:r>
            <a:r>
              <a:rPr lang="en-US" sz="2300" dirty="0" smtClean="0"/>
              <a:t> </a:t>
            </a:r>
            <a:r>
              <a:rPr lang="en-US" sz="2300" dirty="0"/>
              <a:t>cooling down of foodstuffs could be carried out either by forced cold air in the storage room or in a special pre-cooling chamber or tunnel or by using vacuum, ice, chilled water, seawater or brine, or by employing cold air and sprayed chilled water at the same time (</a:t>
            </a:r>
            <a:r>
              <a:rPr lang="en-US" sz="2300" dirty="0" err="1"/>
              <a:t>hydrair</a:t>
            </a:r>
            <a:r>
              <a:rPr lang="en-US" sz="2300" dirty="0"/>
              <a:t> cooling).</a:t>
            </a:r>
          </a:p>
          <a:p>
            <a:r>
              <a:rPr lang="en-US" sz="2300" dirty="0"/>
              <a:t>The foodstuffs should be packed and stacked in such a way that the cooling medium is in as good contact with it as possible; it is difficult to cool quickly large masses of foodstuff.</a:t>
            </a:r>
          </a:p>
          <a:p>
            <a:endParaRPr lang="en-US" sz="2300" dirty="0"/>
          </a:p>
        </p:txBody>
      </p:sp>
    </p:spTree>
    <p:extLst>
      <p:ext uri="{BB962C8B-B14F-4D97-AF65-F5344CB8AC3E}">
        <p14:creationId xmlns:p14="http://schemas.microsoft.com/office/powerpoint/2010/main" val="4219665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Storage </a:t>
            </a:r>
            <a:r>
              <a:rPr lang="en-US" b="1" dirty="0" smtClean="0"/>
              <a:t>Temperature</a:t>
            </a:r>
            <a:endParaRPr lang="en-US" dirty="0"/>
          </a:p>
        </p:txBody>
      </p:sp>
      <p:sp>
        <p:nvSpPr>
          <p:cNvPr id="3" name="Content Placeholder 2"/>
          <p:cNvSpPr>
            <a:spLocks noGrp="1"/>
          </p:cNvSpPr>
          <p:nvPr>
            <p:ph idx="1"/>
          </p:nvPr>
        </p:nvSpPr>
        <p:spPr/>
        <p:txBody>
          <a:bodyPr/>
          <a:lstStyle/>
          <a:p>
            <a:r>
              <a:rPr lang="en-US" sz="2300" dirty="0"/>
              <a:t>Chilled storage of perishable produce is normally carried out at a temperature between - 1.5 and +10°C; higher temperatures for some fruits and vegetables are recommended. Detailed information is given in annex.</a:t>
            </a:r>
          </a:p>
          <a:p>
            <a:r>
              <a:rPr lang="en-US" sz="2300" dirty="0"/>
              <a:t>The foodstuff temperature should be kept as constant as possible for the whole period of storage. For some kinds of produce a variation of about ±1°C may have serious consequences on storage life. For example, the life of Williams pears at –1°C is almost double that at +1°C and the life of many varieties of apples, peaches and plums is about 25 per cent greater at +0.5°C than at +1.5°C. </a:t>
            </a:r>
          </a:p>
        </p:txBody>
      </p:sp>
    </p:spTree>
    <p:extLst>
      <p:ext uri="{BB962C8B-B14F-4D97-AF65-F5344CB8AC3E}">
        <p14:creationId xmlns:p14="http://schemas.microsoft.com/office/powerpoint/2010/main" val="325001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Because of this greater sensitivity to temperature near the freezing point the best storage of those kinds of fruits and vegetables for which storage at low temperature is safe and recommended, </a:t>
            </a:r>
            <a:r>
              <a:rPr lang="en-US" sz="2300" dirty="0" smtClean="0"/>
              <a:t>requires close </a:t>
            </a:r>
            <a:r>
              <a:rPr lang="en-US" sz="2300" dirty="0"/>
              <a:t>control of </a:t>
            </a:r>
            <a:r>
              <a:rPr lang="en-US" sz="2300" dirty="0" smtClean="0"/>
              <a:t>temperature.</a:t>
            </a:r>
          </a:p>
          <a:p>
            <a:r>
              <a:rPr lang="en-US" sz="2400" dirty="0"/>
              <a:t>Thus, when planning conditions for long term storage a temperature difference of no more than 1°C in the circulating air should be aimed at, together with a short-term fluctuation of less than 0.5°C.</a:t>
            </a:r>
          </a:p>
          <a:p>
            <a:endParaRPr lang="en-US" sz="2300" dirty="0"/>
          </a:p>
        </p:txBody>
      </p:sp>
    </p:spTree>
    <p:extLst>
      <p:ext uri="{BB962C8B-B14F-4D97-AF65-F5344CB8AC3E}">
        <p14:creationId xmlns:p14="http://schemas.microsoft.com/office/powerpoint/2010/main" val="203497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Fluctuations in temperature often cause condensation or moisture on stored products, which is undesirable because it may </a:t>
            </a:r>
            <a:r>
              <a:rPr lang="en-US" sz="2300" dirty="0" err="1"/>
              <a:t>favour</a:t>
            </a:r>
            <a:r>
              <a:rPr lang="en-US" sz="2300" dirty="0"/>
              <a:t> the growth of micro organisms, in the case of fruits and vegetables, the growth of </a:t>
            </a:r>
            <a:r>
              <a:rPr lang="en-US" sz="2300" dirty="0" err="1"/>
              <a:t>mould</a:t>
            </a:r>
            <a:r>
              <a:rPr lang="en-US" sz="2300" dirty="0"/>
              <a:t> and the development of decay.</a:t>
            </a:r>
          </a:p>
          <a:p>
            <a:r>
              <a:rPr lang="en-US" sz="2300" dirty="0"/>
              <a:t>Temperature variations can be minimized if the storage room is well insulated and has adequate refrigeration and if the spread between the temperature of the refrigerant and that of the room to be refrigerated is kept small.</a:t>
            </a:r>
          </a:p>
        </p:txBody>
      </p:sp>
    </p:spTree>
    <p:extLst>
      <p:ext uri="{BB962C8B-B14F-4D97-AF65-F5344CB8AC3E}">
        <p14:creationId xmlns:p14="http://schemas.microsoft.com/office/powerpoint/2010/main" val="415528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Proper stacking, adequate air circulation and appropriate design of the package help to minimize </a:t>
            </a:r>
            <a:r>
              <a:rPr lang="en-US" sz="2300" dirty="0" smtClean="0"/>
              <a:t>temperature fluctuations.</a:t>
            </a:r>
          </a:p>
          <a:p>
            <a:r>
              <a:rPr lang="en-US" sz="2300" dirty="0"/>
              <a:t>For the control of temperatures the sensing element of the thermostat should be placed in a carefully chosen location so that the temperature is representative of the average temperature of the room and that there is no risk of freezing the stored products, particularly fruit and vegetables.</a:t>
            </a:r>
          </a:p>
          <a:p>
            <a:endParaRPr lang="en-US" sz="2300" dirty="0"/>
          </a:p>
        </p:txBody>
      </p:sp>
    </p:spTree>
    <p:extLst>
      <p:ext uri="{BB962C8B-B14F-4D97-AF65-F5344CB8AC3E}">
        <p14:creationId xmlns:p14="http://schemas.microsoft.com/office/powerpoint/2010/main" val="256045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dirty="0"/>
              <a:t/>
            </a:r>
            <a:br>
              <a:rPr lang="en-US" dirty="0"/>
            </a:br>
            <a:r>
              <a:rPr lang="en-US" b="1" dirty="0"/>
              <a:t>Relative Humidity</a:t>
            </a:r>
            <a:r>
              <a:rPr lang="en-US" dirty="0"/>
              <a:t/>
            </a:r>
            <a:br>
              <a:rPr lang="en-US" dirty="0"/>
            </a:br>
            <a:endParaRPr lang="en-US" dirty="0"/>
          </a:p>
        </p:txBody>
      </p:sp>
      <p:sp>
        <p:nvSpPr>
          <p:cNvPr id="3" name="Content Placeholder 2"/>
          <p:cNvSpPr>
            <a:spLocks noGrp="1"/>
          </p:cNvSpPr>
          <p:nvPr>
            <p:ph idx="1"/>
          </p:nvPr>
        </p:nvSpPr>
        <p:spPr/>
        <p:txBody>
          <a:bodyPr/>
          <a:lstStyle/>
          <a:p>
            <a:r>
              <a:rPr lang="en-US" sz="2300" dirty="0"/>
              <a:t>Most foodstuffs, which are held in cool stores in non-sealed packs, evaporate water more or less freely, depending on the nature of the product, surface per unit volume ratio, the difference between the saturated </a:t>
            </a:r>
            <a:r>
              <a:rPr lang="en-US" sz="2300" dirty="0" err="1"/>
              <a:t>vapour</a:t>
            </a:r>
            <a:r>
              <a:rPr lang="en-US" sz="2300" dirty="0"/>
              <a:t> pressure in equilibrium with the product and the ambient </a:t>
            </a:r>
            <a:r>
              <a:rPr lang="en-US" sz="2300" dirty="0" err="1"/>
              <a:t>vapour</a:t>
            </a:r>
            <a:r>
              <a:rPr lang="en-US" sz="2300" dirty="0"/>
              <a:t> pressure and, finally the air circulation rate. </a:t>
            </a:r>
            <a:endParaRPr lang="en-US" sz="2300" dirty="0" smtClean="0"/>
          </a:p>
          <a:p>
            <a:r>
              <a:rPr lang="en-US" sz="2300" dirty="0" smtClean="0"/>
              <a:t>A </a:t>
            </a:r>
            <a:r>
              <a:rPr lang="en-US" sz="2300" dirty="0"/>
              <a:t>high relative humidity in the store is generally necessary to prevent excessive loss and secondary effects such as </a:t>
            </a:r>
            <a:r>
              <a:rPr lang="en-US" sz="2300" dirty="0" err="1"/>
              <a:t>shrivelling</a:t>
            </a:r>
            <a:r>
              <a:rPr lang="en-US" sz="2300" dirty="0"/>
              <a:t> or wilting.</a:t>
            </a:r>
          </a:p>
        </p:txBody>
      </p:sp>
    </p:spTree>
    <p:extLst>
      <p:ext uri="{BB962C8B-B14F-4D97-AF65-F5344CB8AC3E}">
        <p14:creationId xmlns:p14="http://schemas.microsoft.com/office/powerpoint/2010/main" val="212005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must be remembered that if the temperature is too low the produce will be damaged and also that as soon as the produce leaves the cold store, deterioration starts again and often at a faster rate.</a:t>
            </a:r>
          </a:p>
          <a:p>
            <a:endParaRPr lang="en-US" dirty="0"/>
          </a:p>
        </p:txBody>
      </p:sp>
    </p:spTree>
    <p:extLst>
      <p:ext uri="{BB962C8B-B14F-4D97-AF65-F5344CB8AC3E}">
        <p14:creationId xmlns:p14="http://schemas.microsoft.com/office/powerpoint/2010/main" val="406454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On the other hand too high values of relative humidity may stimulate the growth of micro organisms. The relative </a:t>
            </a:r>
            <a:r>
              <a:rPr lang="en-US" sz="2300" dirty="0" smtClean="0"/>
              <a:t>humidity which have </a:t>
            </a:r>
            <a:r>
              <a:rPr lang="en-US" sz="2300" dirty="0"/>
              <a:t>been found in practice to be sufficiently safe as far as micro organisms are concerned, although some moisture loss has to be accepted. A relative humidity of at least 90% is desirable for most fruits and vegetables. It is usually possible to design stores so that the required humidity will adjust itself naturally at about this level unless there is only a small amount of the fruit in the store.</a:t>
            </a:r>
          </a:p>
          <a:p>
            <a:endParaRPr lang="en-US" sz="2300" dirty="0"/>
          </a:p>
        </p:txBody>
      </p:sp>
    </p:spTree>
    <p:extLst>
      <p:ext uri="{BB962C8B-B14F-4D97-AF65-F5344CB8AC3E}">
        <p14:creationId xmlns:p14="http://schemas.microsoft.com/office/powerpoint/2010/main" val="68750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During the period of discharge, the room is partly empty and the balance between humidity supply from the produce and removal of moisture on the surface of the cooler is modified. Hence the relative humidity is generally lower and shrinkage greater in rooms, which are partly filled.</a:t>
            </a:r>
          </a:p>
          <a:p>
            <a:r>
              <a:rPr lang="en-US" sz="2300" dirty="0"/>
              <a:t>The relative humidity in the cold room is a function of the relative size of the evaporator of the cooler compared to the amount of heat that must be removed. For a given size and loading of a cold room the larger the evaporator surface the higher the relative humidity. Good insulation also </a:t>
            </a:r>
            <a:r>
              <a:rPr lang="en-US" sz="2300" dirty="0" err="1"/>
              <a:t>favours</a:t>
            </a:r>
            <a:r>
              <a:rPr lang="en-US" sz="2300" dirty="0"/>
              <a:t> high relative humidity.</a:t>
            </a:r>
          </a:p>
          <a:p>
            <a:endParaRPr lang="en-US" sz="2300" dirty="0"/>
          </a:p>
        </p:txBody>
      </p:sp>
    </p:spTree>
    <p:extLst>
      <p:ext uri="{BB962C8B-B14F-4D97-AF65-F5344CB8AC3E}">
        <p14:creationId xmlns:p14="http://schemas.microsoft.com/office/powerpoint/2010/main" val="333938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200" dirty="0"/>
              <a:t>The relative humidity can be estimated by taking the average temperature difference between air cooler surface temperature and storage temperature. If this difference is small relative humidity is high, and vice versa. The water holding capacity of air increases as the temperature rises, hence air of 90% R. H. at 21°C contains much more water by weight than air of the same relative humidity at 0°C. A rise in temperature will considerably reduce the pressure of the water </a:t>
            </a:r>
            <a:r>
              <a:rPr lang="en-US" sz="2200" dirty="0" err="1"/>
              <a:t>vapour</a:t>
            </a:r>
            <a:r>
              <a:rPr lang="en-US" sz="2200" dirty="0"/>
              <a:t> in the air and increase its drying power. Therefore maintenance of low and uniform temperatures is often the main factor in limiting shrinkage and wilting.</a:t>
            </a:r>
          </a:p>
          <a:p>
            <a:endParaRPr lang="en-US" sz="2200" dirty="0"/>
          </a:p>
        </p:txBody>
      </p:sp>
    </p:spTree>
    <p:extLst>
      <p:ext uri="{BB962C8B-B14F-4D97-AF65-F5344CB8AC3E}">
        <p14:creationId xmlns:p14="http://schemas.microsoft.com/office/powerpoint/2010/main" val="2223452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Some vegetables, e.g. broccoli, celery, dill, lettuce, parsley, spinach are particularly subject to wilting and humidity above 90% are desirable for them unless protective packaging or some other measures to restrict water loss are used. A few products, which are cold stored, are relatively dry and precautions may be necessary to prevent uptake of water by them. Some of these, e.g., nuts, dried fruits and fish, are in equilibrium at about 70% relative humidity. If these are held in cold rooms containing no other produce, which evaporates water freely, they will rarely be injured by absorption of water.</a:t>
            </a:r>
          </a:p>
        </p:txBody>
      </p:sp>
    </p:spTree>
    <p:extLst>
      <p:ext uri="{BB962C8B-B14F-4D97-AF65-F5344CB8AC3E}">
        <p14:creationId xmlns:p14="http://schemas.microsoft.com/office/powerpoint/2010/main" val="130511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Air </a:t>
            </a:r>
            <a:r>
              <a:rPr lang="en-US" b="1" dirty="0" smtClean="0"/>
              <a:t>Circulation</a:t>
            </a:r>
            <a:endParaRPr lang="en-US" dirty="0"/>
          </a:p>
        </p:txBody>
      </p:sp>
      <p:sp>
        <p:nvSpPr>
          <p:cNvPr id="3" name="Content Placeholder 2"/>
          <p:cNvSpPr>
            <a:spLocks noGrp="1"/>
          </p:cNvSpPr>
          <p:nvPr>
            <p:ph idx="1"/>
          </p:nvPr>
        </p:nvSpPr>
        <p:spPr/>
        <p:txBody>
          <a:bodyPr/>
          <a:lstStyle/>
          <a:p>
            <a:r>
              <a:rPr lang="en-US" sz="2100" dirty="0"/>
              <a:t>Cooling in cold rooms is accomplished by transferring the heat to an air stream. Heat to be transferred depends on the product temperature, the respiration rate in the case of fruits and vegetables, and the heat entering the storage room by heat transfer through the walls and by air exchange</a:t>
            </a:r>
            <a:r>
              <a:rPr lang="en-US" sz="2100" dirty="0" smtClean="0"/>
              <a:t>.</a:t>
            </a:r>
          </a:p>
          <a:p>
            <a:r>
              <a:rPr lang="en-US" sz="2100" dirty="0"/>
              <a:t>During the cooling down period a large heat load must be removed and during the storage period it is important to reduce temperature differences to a minimum. However, some spread of temperature must be accepted in order to allow transfer of heat from the room to the cooler as well as from the produce to the air. Air is the transport vehicle for heat; therefore air circulation needs full consideration.</a:t>
            </a:r>
          </a:p>
          <a:p>
            <a:endParaRPr lang="en-US" sz="2100" dirty="0"/>
          </a:p>
          <a:p>
            <a:endParaRPr lang="en-US" sz="2100" dirty="0"/>
          </a:p>
        </p:txBody>
      </p:sp>
    </p:spTree>
    <p:extLst>
      <p:ext uri="{BB962C8B-B14F-4D97-AF65-F5344CB8AC3E}">
        <p14:creationId xmlns:p14="http://schemas.microsoft.com/office/powerpoint/2010/main" val="31761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Airflows and stacking should be arranged so that air travels in the same direction as the corridors between stacks. The maximum allowable airflow around stacks depends on the type and the way that the produce is packaged. Continuous air circulation at a high rate tends to equalize the temperature throughout the room but the higher the air </a:t>
            </a:r>
            <a:r>
              <a:rPr lang="en-US" sz="2300" dirty="0" smtClean="0"/>
              <a:t>flows </a:t>
            </a:r>
            <a:r>
              <a:rPr lang="en-US" sz="2300" dirty="0"/>
              <a:t>the greater the water loss</a:t>
            </a:r>
            <a:r>
              <a:rPr lang="en-US" sz="2300" dirty="0" smtClean="0"/>
              <a:t>.</a:t>
            </a:r>
          </a:p>
          <a:p>
            <a:r>
              <a:rPr lang="en-US" sz="2300" dirty="0"/>
              <a:t>The circulation of air by natural convection, or by fan, should be sufficient to maintain a reasonable uniformity of temperature and humidity within the cold store; the free horizontal flow system with high velocities of primary air has shown to be a reasonable efficient solution. </a:t>
            </a:r>
          </a:p>
        </p:txBody>
      </p:sp>
    </p:spTree>
    <p:extLst>
      <p:ext uri="{BB962C8B-B14F-4D97-AF65-F5344CB8AC3E}">
        <p14:creationId xmlns:p14="http://schemas.microsoft.com/office/powerpoint/2010/main" val="1530209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The space on top of stacks needed for handling by forklift trucks is adequate for good air circulation. Care has to be taken to provide enough space for the down stream along the wall opposite to the cooler units, and for the return air through the stack; air channels of appropriate width have to be arranged in the main flow </a:t>
            </a:r>
            <a:r>
              <a:rPr lang="en-US" sz="2300" dirty="0" smtClean="0"/>
              <a:t>direction.</a:t>
            </a:r>
            <a:endParaRPr lang="en-US" sz="2300" dirty="0"/>
          </a:p>
          <a:p>
            <a:endParaRPr lang="en-US" sz="2300" dirty="0"/>
          </a:p>
        </p:txBody>
      </p:sp>
    </p:spTree>
    <p:extLst>
      <p:ext uri="{BB962C8B-B14F-4D97-AF65-F5344CB8AC3E}">
        <p14:creationId xmlns:p14="http://schemas.microsoft.com/office/powerpoint/2010/main" val="1681661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Ventilation</a:t>
            </a:r>
            <a:endParaRPr lang="en-US" dirty="0"/>
          </a:p>
        </p:txBody>
      </p:sp>
      <p:sp>
        <p:nvSpPr>
          <p:cNvPr id="3" name="Content Placeholder 2"/>
          <p:cNvSpPr>
            <a:spLocks noGrp="1"/>
          </p:cNvSpPr>
          <p:nvPr>
            <p:ph idx="1"/>
          </p:nvPr>
        </p:nvSpPr>
        <p:spPr/>
        <p:txBody>
          <a:bodyPr/>
          <a:lstStyle/>
          <a:p>
            <a:r>
              <a:rPr lang="en-US" sz="2300" dirty="0"/>
              <a:t>Because of economic considerations, ventilation, air change or air renewal (introduction of outside air) should be kept to the minimum. Only clean, uncontaminated and </a:t>
            </a:r>
            <a:r>
              <a:rPr lang="en-US" sz="2300" dirty="0" err="1"/>
              <a:t>odour</a:t>
            </a:r>
            <a:r>
              <a:rPr lang="en-US" sz="2300" dirty="0"/>
              <a:t> free air should be supplied to the cold store. Some ventilation may be essential in the storage of fruits, vegetables and other commodities, such as cheese, which may give off odoriferous products. Often enough air is supplied by infiltration, changes in atmospheric pressure, opening of doors, etc., but for certain foodstuffs, such as citrus, special facilities for ventilation may be </a:t>
            </a:r>
            <a:r>
              <a:rPr lang="en-US" sz="2300" dirty="0" smtClean="0"/>
              <a:t>necessary.</a:t>
            </a:r>
            <a:endParaRPr lang="en-US" sz="2300" dirty="0"/>
          </a:p>
        </p:txBody>
      </p:sp>
    </p:spTree>
    <p:extLst>
      <p:ext uri="{BB962C8B-B14F-4D97-AF65-F5344CB8AC3E}">
        <p14:creationId xmlns:p14="http://schemas.microsoft.com/office/powerpoint/2010/main" val="3490770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smtClean="0"/>
              <a:t>. Ventilation is not normally required in the storage of fish and meat. If any fresh air is introduced, it should be directed over the cooler to avoid condensation on the colder surface of the products.</a:t>
            </a:r>
          </a:p>
          <a:p>
            <a:r>
              <a:rPr lang="en-US" sz="2300" dirty="0" smtClean="0"/>
              <a:t>In introducing fresh air, care should be taken to allow for the removal of an equal amount of storage room air. The air renewal or air change rate indicates how many times per hour a volume of fresh air equivalent to the volume of the empty cold room is introduced in the room.</a:t>
            </a:r>
            <a:endParaRPr lang="en-US" sz="2300" dirty="0"/>
          </a:p>
        </p:txBody>
      </p:sp>
    </p:spTree>
    <p:extLst>
      <p:ext uri="{BB962C8B-B14F-4D97-AF65-F5344CB8AC3E}">
        <p14:creationId xmlns:p14="http://schemas.microsoft.com/office/powerpoint/2010/main" val="19662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Calculation of the reduction of CO</a:t>
            </a:r>
            <a:r>
              <a:rPr lang="en-US" sz="2300" baseline="-25000" dirty="0"/>
              <a:t>2 </a:t>
            </a:r>
            <a:r>
              <a:rPr lang="en-US" sz="2300" dirty="0"/>
              <a:t>in the atmosphere in a cold room, required for storage of some products, can be made by taking into account the mass of product, the cold room volume, the respiration rate of the produce at the storage temperature and the maximum concentration of carbon dioxide tolerated by the product.</a:t>
            </a:r>
          </a:p>
          <a:p>
            <a:endParaRPr lang="en-US" sz="2300" dirty="0"/>
          </a:p>
        </p:txBody>
      </p:sp>
    </p:spTree>
    <p:extLst>
      <p:ext uri="{BB962C8B-B14F-4D97-AF65-F5344CB8AC3E}">
        <p14:creationId xmlns:p14="http://schemas.microsoft.com/office/powerpoint/2010/main" val="322166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Harvesting</a:t>
            </a:r>
            <a:endParaRPr lang="en-US" sz="3600" b="1" dirty="0"/>
          </a:p>
        </p:txBody>
      </p:sp>
      <p:sp>
        <p:nvSpPr>
          <p:cNvPr id="3" name="Content Placeholder 2"/>
          <p:cNvSpPr>
            <a:spLocks noGrp="1"/>
          </p:cNvSpPr>
          <p:nvPr>
            <p:ph idx="1"/>
          </p:nvPr>
        </p:nvSpPr>
        <p:spPr/>
        <p:txBody>
          <a:bodyPr/>
          <a:lstStyle/>
          <a:p>
            <a:r>
              <a:rPr lang="en-US" sz="2400" dirty="0"/>
              <a:t>	It is essential that fruits and vegetables are not damaged during harvest and that they are kept clean. Damaged and bruised produce have much shorter storage lives and very poor appearance after storage. Dirty produce can introduce pests and </a:t>
            </a:r>
            <a:r>
              <a:rPr lang="en-US" sz="2400" dirty="0" err="1"/>
              <a:t>moulds</a:t>
            </a:r>
            <a:r>
              <a:rPr lang="en-US" sz="2400" dirty="0"/>
              <a:t> into the store.</a:t>
            </a:r>
          </a:p>
          <a:p>
            <a:r>
              <a:rPr lang="en-US" sz="2400" dirty="0"/>
              <a:t>The produce should be harvested carefully using a sharp stainless steel knife. The fruits and vegetables should not be placed on the ground where they could pick up dirt. Either a clean harvesting basket or clean mats should be used.</a:t>
            </a:r>
          </a:p>
          <a:p>
            <a:r>
              <a:rPr lang="en-US" sz="2400" dirty="0"/>
              <a:t>It is essential that the fruits and vegetables are harvested at the correct harvesting time.</a:t>
            </a:r>
          </a:p>
        </p:txBody>
      </p:sp>
    </p:spTree>
    <p:extLst>
      <p:ext uri="{BB962C8B-B14F-4D97-AF65-F5344CB8AC3E}">
        <p14:creationId xmlns:p14="http://schemas.microsoft.com/office/powerpoint/2010/main" val="2807267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Packaging and </a:t>
            </a:r>
            <a:r>
              <a:rPr lang="en-US" b="1" dirty="0" smtClean="0"/>
              <a:t>Stacking</a:t>
            </a:r>
            <a:endParaRPr lang="en-US" dirty="0"/>
          </a:p>
        </p:txBody>
      </p:sp>
      <p:sp>
        <p:nvSpPr>
          <p:cNvPr id="3" name="Content Placeholder 2"/>
          <p:cNvSpPr>
            <a:spLocks noGrp="1"/>
          </p:cNvSpPr>
          <p:nvPr>
            <p:ph idx="1"/>
          </p:nvPr>
        </p:nvSpPr>
        <p:spPr/>
        <p:txBody>
          <a:bodyPr/>
          <a:lstStyle/>
          <a:p>
            <a:r>
              <a:rPr lang="en-US" dirty="0"/>
              <a:t>It is assumed that produce is packaged in the usual way (normal materials or containers, etc.) and that the goods are stacked in such a manner as not to impair circulation of air; an adequate system for air distribution is useless if poor stacking prevents airflow. </a:t>
            </a:r>
          </a:p>
        </p:txBody>
      </p:sp>
    </p:spTree>
    <p:extLst>
      <p:ext uri="{BB962C8B-B14F-4D97-AF65-F5344CB8AC3E}">
        <p14:creationId xmlns:p14="http://schemas.microsoft.com/office/powerpoint/2010/main" val="3049509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Air follows the path of least resistance; thus if spacing is irregular, wider spaces get a greater volume of air than narrower ones. If some spaces are partially blocked, dead air zones occur with resultant higher temperatures; no direct contact of goods with the walls or floor (except in jacketed rooms) should be allowed. It is important that the nature of the packages and the way in which they are stacked neither </a:t>
            </a:r>
            <a:r>
              <a:rPr lang="en-US" sz="2300" dirty="0" err="1"/>
              <a:t>neither</a:t>
            </a:r>
            <a:r>
              <a:rPr lang="en-US" sz="2300" dirty="0"/>
              <a:t> reduce the heat transfer</a:t>
            </a:r>
          </a:p>
          <a:p>
            <a:r>
              <a:rPr lang="en-US" sz="2300" dirty="0"/>
              <a:t>coefficient nor allow the build-up of an atmosphere, which might be harmful to the produce.</a:t>
            </a:r>
          </a:p>
          <a:p>
            <a:endParaRPr lang="en-US" sz="2300" dirty="0"/>
          </a:p>
        </p:txBody>
      </p:sp>
    </p:spTree>
    <p:extLst>
      <p:ext uri="{BB962C8B-B14F-4D97-AF65-F5344CB8AC3E}">
        <p14:creationId xmlns:p14="http://schemas.microsoft.com/office/powerpoint/2010/main" val="422111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Generalization on stacking is difficult with the large variety of containers in use for different commodities, and with the increasing use of pallets, bulk bins and corrugated containers. Special precautions should be taken in stacking containers on pallets so that as much container surface as possible is exposed to circulating air.</a:t>
            </a:r>
          </a:p>
          <a:p>
            <a:r>
              <a:rPr lang="en-US" sz="2400" dirty="0"/>
              <a:t>The arrangement of the produce packages greatly affects the storage conditions. Stripes should be painted on the floor, indicating the position for pallets and packages and the necessary passageways.</a:t>
            </a:r>
          </a:p>
          <a:p>
            <a:endParaRPr lang="en-US" sz="2300" dirty="0"/>
          </a:p>
        </p:txBody>
      </p:sp>
    </p:spTree>
    <p:extLst>
      <p:ext uri="{BB962C8B-B14F-4D97-AF65-F5344CB8AC3E}">
        <p14:creationId xmlns:p14="http://schemas.microsoft.com/office/powerpoint/2010/main" val="195603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800" dirty="0"/>
              <a:t>In the free horizontal flow system stacking should be as high as possible and the air stream should reach each packing unit. Stacks up to 9 m high with bulk bins are common for long-term storage. A stack of 3 pallets high is common for boxes and cartons without an auxiliary construction. If pallets are equipped with a supporting frame higher stacks are possible. Pallets should be placed with their openings </a:t>
            </a:r>
            <a:r>
              <a:rPr lang="en-US" sz="1800" dirty="0" smtClean="0"/>
              <a:t>facing </a:t>
            </a:r>
            <a:r>
              <a:rPr lang="en-US" sz="1800" dirty="0"/>
              <a:t>the direction of </a:t>
            </a:r>
            <a:r>
              <a:rPr lang="en-US" sz="1800" dirty="0" smtClean="0"/>
              <a:t>airflow.</a:t>
            </a:r>
          </a:p>
          <a:p>
            <a:r>
              <a:rPr lang="en-US" sz="1800" dirty="0"/>
              <a:t>Special packages are necessary for the cold storage of foodstuffs. They must be strong enough to withstand handling in the cold store, protect the produce, allow stable loading, and permit rapid heat removal and adequate air circulation</a:t>
            </a:r>
            <a:r>
              <a:rPr lang="en-US" sz="1800" dirty="0" smtClean="0"/>
              <a:t>.</a:t>
            </a:r>
          </a:p>
          <a:p>
            <a:r>
              <a:rPr lang="en-US" sz="1800" dirty="0"/>
              <a:t>Conventional packages consist of wood, plastics, solid carton, corrugated </a:t>
            </a:r>
            <a:r>
              <a:rPr lang="en-US" sz="1800" dirty="0" err="1"/>
              <a:t>fibreboard</a:t>
            </a:r>
            <a:r>
              <a:rPr lang="en-US" sz="1800" dirty="0"/>
              <a:t> or a combination of these materials. They can be constructed with or without lids but should allow horizontal air movement.</a:t>
            </a:r>
          </a:p>
          <a:p>
            <a:endParaRPr lang="en-US" sz="1800" dirty="0"/>
          </a:p>
          <a:p>
            <a:endParaRPr lang="en-US" sz="1800" dirty="0"/>
          </a:p>
          <a:p>
            <a:endParaRPr lang="en-US" sz="1800" dirty="0"/>
          </a:p>
        </p:txBody>
      </p:sp>
    </p:spTree>
    <p:extLst>
      <p:ext uri="{BB962C8B-B14F-4D97-AF65-F5344CB8AC3E}">
        <p14:creationId xmlns:p14="http://schemas.microsoft.com/office/powerpoint/2010/main" val="3777288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Hygiene</a:t>
            </a:r>
            <a:endParaRPr lang="en-US" dirty="0"/>
          </a:p>
        </p:txBody>
      </p:sp>
      <p:sp>
        <p:nvSpPr>
          <p:cNvPr id="3" name="Content Placeholder 2"/>
          <p:cNvSpPr>
            <a:spLocks noGrp="1"/>
          </p:cNvSpPr>
          <p:nvPr>
            <p:ph idx="1"/>
          </p:nvPr>
        </p:nvSpPr>
        <p:spPr/>
        <p:txBody>
          <a:bodyPr/>
          <a:lstStyle/>
          <a:p>
            <a:r>
              <a:rPr lang="en-US" sz="2300" dirty="0" smtClean="0"/>
              <a:t>Cleaning </a:t>
            </a:r>
            <a:r>
              <a:rPr lang="en-US" sz="2300" dirty="0"/>
              <a:t>is, of course, also necessary to maintain the cold store in hygienic conditions because microbial growth can be rapid at temperatures above 0°C. In addition to frequent removal of dirt and all food debris, the following points may be noted:</a:t>
            </a:r>
          </a:p>
          <a:p>
            <a:r>
              <a:rPr lang="en-US" sz="2300" dirty="0"/>
              <a:t>a)</a:t>
            </a:r>
            <a:r>
              <a:rPr lang="en-US" sz="2300" dirty="0" err="1"/>
              <a:t>Mould</a:t>
            </a:r>
            <a:r>
              <a:rPr lang="en-US" sz="2300" dirty="0"/>
              <a:t> growth appearing on walls and ceilings may be indicative of defective insulation and/or defective moisture </a:t>
            </a:r>
            <a:r>
              <a:rPr lang="en-US" sz="2300" dirty="0" err="1"/>
              <a:t>vapour</a:t>
            </a:r>
            <a:r>
              <a:rPr lang="en-US" sz="2300" dirty="0"/>
              <a:t> barriers. Apart from renewal of the affected areas, only palliative measures, such as frequent disinfection, can be used</a:t>
            </a:r>
            <a:r>
              <a:rPr lang="en-US" sz="2300" dirty="0" smtClean="0"/>
              <a:t>.</a:t>
            </a:r>
            <a:endParaRPr lang="en-US" sz="2300" dirty="0"/>
          </a:p>
        </p:txBody>
      </p:sp>
    </p:spTree>
    <p:extLst>
      <p:ext uri="{BB962C8B-B14F-4D97-AF65-F5344CB8AC3E}">
        <p14:creationId xmlns:p14="http://schemas.microsoft.com/office/powerpoint/2010/main" val="1364239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100" dirty="0"/>
              <a:t>b)When </a:t>
            </a:r>
            <a:r>
              <a:rPr lang="en-US" sz="2100" dirty="0" err="1"/>
              <a:t>mould</a:t>
            </a:r>
            <a:r>
              <a:rPr lang="en-US" sz="2100" dirty="0"/>
              <a:t> attack occurs on walls, ceilings, ducts, pillars, etc., which are in good physical condition, thorough cleaning and disinfection should be undertaken</a:t>
            </a:r>
          </a:p>
          <a:p>
            <a:r>
              <a:rPr lang="en-US" sz="2100" dirty="0"/>
              <a:t>at the first opportunity. This operation should begin with the scrubbing of all affected surfaces with hot water containing a good detergent, followed by rinsing with potable water, then fogging or spraying with a solution containing about 0.3% available chlorine. This should preferably be followed by fumigation of the room with gaseous formaldehyde, which can best be generated by heating paraformaldehyde tablets in special stoves using one gram of tablets for each cubic meter of free air space</a:t>
            </a:r>
            <a:r>
              <a:rPr lang="en-US" sz="2100" dirty="0" smtClean="0"/>
              <a:t>.</a:t>
            </a:r>
            <a:endParaRPr lang="en-US" sz="2100" dirty="0"/>
          </a:p>
        </p:txBody>
      </p:sp>
    </p:spTree>
    <p:extLst>
      <p:ext uri="{BB962C8B-B14F-4D97-AF65-F5344CB8AC3E}">
        <p14:creationId xmlns:p14="http://schemas.microsoft.com/office/powerpoint/2010/main" val="2029195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a:t>c) Rooms used for chilling and storing meat and fish should have impervious, easily cleaned linings or coatings on floors and walls. Rooms used for the cooling of freshly processed carcasses, should be cleaned and disinfected daily, and other rooms at least weekly.</a:t>
            </a:r>
          </a:p>
          <a:p>
            <a:r>
              <a:rPr lang="en-US" sz="2300" dirty="0"/>
              <a:t>The use of sawdust, or similar organic material, on the floors of meat storage rooms should be avoided. While it gives an appearance of cleanliness it is a fertile medium for the growth of </a:t>
            </a:r>
            <a:r>
              <a:rPr lang="en-US" sz="2300" dirty="0" err="1"/>
              <a:t>moulds</a:t>
            </a:r>
            <a:r>
              <a:rPr lang="en-US" sz="2300" dirty="0"/>
              <a:t> and bacteria when it becomes moist.</a:t>
            </a:r>
          </a:p>
          <a:p>
            <a:r>
              <a:rPr lang="en-US" sz="2300" dirty="0"/>
              <a:t>d) Fungicidal additives to wall paints may be useful at high relative humidity in the store.</a:t>
            </a:r>
          </a:p>
          <a:p>
            <a:endParaRPr lang="en-US" sz="2300" dirty="0"/>
          </a:p>
          <a:p>
            <a:endParaRPr lang="en-US" sz="2300" dirty="0"/>
          </a:p>
          <a:p>
            <a:endParaRPr lang="en-US" sz="2300" dirty="0"/>
          </a:p>
        </p:txBody>
      </p:sp>
    </p:spTree>
    <p:extLst>
      <p:ext uri="{BB962C8B-B14F-4D97-AF65-F5344CB8AC3E}">
        <p14:creationId xmlns:p14="http://schemas.microsoft.com/office/powerpoint/2010/main" val="3138927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Condensation</a:t>
            </a:r>
            <a:endParaRPr lang="en-US" dirty="0"/>
          </a:p>
        </p:txBody>
      </p:sp>
      <p:sp>
        <p:nvSpPr>
          <p:cNvPr id="3" name="Content Placeholder 2"/>
          <p:cNvSpPr>
            <a:spLocks noGrp="1"/>
          </p:cNvSpPr>
          <p:nvPr>
            <p:ph idx="1"/>
          </p:nvPr>
        </p:nvSpPr>
        <p:spPr/>
        <p:txBody>
          <a:bodyPr/>
          <a:lstStyle/>
          <a:p>
            <a:r>
              <a:rPr lang="en-US" sz="2300" dirty="0"/>
              <a:t>On removal from cold stores care must be taken to prevent condensation on the surface of the cold produce; this will happen when the dew point of the air is higher than the surface temperature of produce or of its packaging material. The package in which the commodity is packed may act as a barrier to condensation on its contents. Tight packages for dried fruits, shelled nuts, canned goods etc., offer good protection. Sometimes a pallet-load of packages can be covered until it warms to above the dew point of the surrounding, thus avoiding heavy </a:t>
            </a:r>
            <a:r>
              <a:rPr lang="en-US" sz="2300" dirty="0" smtClean="0"/>
              <a:t>condensation.</a:t>
            </a:r>
            <a:endParaRPr lang="en-US" sz="2300" dirty="0"/>
          </a:p>
        </p:txBody>
      </p:sp>
    </p:spTree>
    <p:extLst>
      <p:ext uri="{BB962C8B-B14F-4D97-AF65-F5344CB8AC3E}">
        <p14:creationId xmlns:p14="http://schemas.microsoft.com/office/powerpoint/2010/main" val="2243060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300" dirty="0" smtClean="0"/>
              <a:t>If </a:t>
            </a:r>
            <a:r>
              <a:rPr lang="en-US" sz="2300" dirty="0"/>
              <a:t>condensation occurs, steps must be taken to dissipate condensed moisture as soon as possible. This could be done for instance by slow warming up in sufficiently dry air.</a:t>
            </a:r>
          </a:p>
          <a:p>
            <a:r>
              <a:rPr lang="en-US" sz="2300" dirty="0"/>
              <a:t>Condensation is harmful to goods as it stimulates the growth of micro organisms. Many packaging materials, such as cartons, will also suffer in rigidity.</a:t>
            </a:r>
          </a:p>
          <a:p>
            <a:endParaRPr lang="en-US" sz="2300" dirty="0"/>
          </a:p>
        </p:txBody>
      </p:sp>
    </p:spTree>
    <p:extLst>
      <p:ext uri="{BB962C8B-B14F-4D97-AF65-F5344CB8AC3E}">
        <p14:creationId xmlns:p14="http://schemas.microsoft.com/office/powerpoint/2010/main" val="389375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Handling</a:t>
            </a:r>
            <a:endParaRPr lang="en-US" dirty="0"/>
          </a:p>
        </p:txBody>
      </p:sp>
      <p:sp>
        <p:nvSpPr>
          <p:cNvPr id="3" name="Content Placeholder 2"/>
          <p:cNvSpPr>
            <a:spLocks noGrp="1"/>
          </p:cNvSpPr>
          <p:nvPr>
            <p:ph idx="1"/>
          </p:nvPr>
        </p:nvSpPr>
        <p:spPr/>
        <p:txBody>
          <a:bodyPr/>
          <a:lstStyle/>
          <a:p>
            <a:r>
              <a:rPr lang="en-US" sz="2400" dirty="0"/>
              <a:t>It is important that the produce does not get dirty or damaged during handling. Careful handling should be the rule. The best option is for the produce to be prepared for storage in the field and placed carefully in the storage containers used in the cold store. This considerably reduces the amount of handling and will keep damage to a minimum. It is essential that the produce is handled and placed in the store as quickly as possible as delays between harvesting and cooling can substantially reduce storage life.</a:t>
            </a:r>
          </a:p>
          <a:p>
            <a:endParaRPr lang="en-US" sz="2400" dirty="0"/>
          </a:p>
        </p:txBody>
      </p:sp>
    </p:spTree>
    <p:extLst>
      <p:ext uri="{BB962C8B-B14F-4D97-AF65-F5344CB8AC3E}">
        <p14:creationId xmlns:p14="http://schemas.microsoft.com/office/powerpoint/2010/main" val="108619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Preparation</a:t>
            </a:r>
            <a:endParaRPr lang="en-US" dirty="0"/>
          </a:p>
        </p:txBody>
      </p:sp>
      <p:sp>
        <p:nvSpPr>
          <p:cNvPr id="3" name="Content Placeholder 2"/>
          <p:cNvSpPr>
            <a:spLocks noGrp="1"/>
          </p:cNvSpPr>
          <p:nvPr>
            <p:ph idx="1"/>
          </p:nvPr>
        </p:nvSpPr>
        <p:spPr/>
        <p:txBody>
          <a:bodyPr/>
          <a:lstStyle/>
          <a:p>
            <a:r>
              <a:rPr lang="en-US" sz="2800" dirty="0"/>
              <a:t>If the produce is dirty it should be cleaned before storage. The water used has to be kept clean or fungus spores will be spread throughout the produce.</a:t>
            </a:r>
          </a:p>
          <a:p>
            <a:r>
              <a:rPr lang="en-US" sz="2800" dirty="0"/>
              <a:t>Some fruit and vegetables need their outer leaves removed before storage. However, usually it is better to leave the leaves on during storage to reduce moisture loss, and then remove them before sale.</a:t>
            </a:r>
          </a:p>
          <a:p>
            <a:endParaRPr lang="en-US" sz="2800" dirty="0"/>
          </a:p>
        </p:txBody>
      </p:sp>
    </p:spTree>
    <p:extLst>
      <p:ext uri="{BB962C8B-B14F-4D97-AF65-F5344CB8AC3E}">
        <p14:creationId xmlns:p14="http://schemas.microsoft.com/office/powerpoint/2010/main" val="230224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Preliminary </a:t>
            </a:r>
            <a:r>
              <a:rPr lang="en-US" b="1" dirty="0" smtClean="0"/>
              <a:t>cooling</a:t>
            </a:r>
            <a:endParaRPr lang="en-US" dirty="0"/>
          </a:p>
        </p:txBody>
      </p:sp>
      <p:sp>
        <p:nvSpPr>
          <p:cNvPr id="3" name="Content Placeholder 2"/>
          <p:cNvSpPr>
            <a:spLocks noGrp="1"/>
          </p:cNvSpPr>
          <p:nvPr>
            <p:ph idx="1"/>
          </p:nvPr>
        </p:nvSpPr>
        <p:spPr/>
        <p:txBody>
          <a:bodyPr/>
          <a:lstStyle/>
          <a:p>
            <a:r>
              <a:rPr lang="en-US" dirty="0"/>
              <a:t>Dipping the produce in cool water to remove field heat can reduce the energy requirements of the store. However, this can spread fungus spores throughout the produce. A suitable alternative is to pick the produce either early in the morning when it is cool or late in the evening and leave it overnight to cool down.</a:t>
            </a:r>
          </a:p>
          <a:p>
            <a:endParaRPr lang="en-US" dirty="0"/>
          </a:p>
        </p:txBody>
      </p:sp>
    </p:spTree>
    <p:extLst>
      <p:ext uri="{BB962C8B-B14F-4D97-AF65-F5344CB8AC3E}">
        <p14:creationId xmlns:p14="http://schemas.microsoft.com/office/powerpoint/2010/main" val="292603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Storage </a:t>
            </a:r>
            <a:r>
              <a:rPr lang="en-US" b="1" dirty="0" smtClean="0"/>
              <a:t>conditions</a:t>
            </a:r>
            <a:endParaRPr lang="en-US" dirty="0"/>
          </a:p>
        </p:txBody>
      </p:sp>
      <p:sp>
        <p:nvSpPr>
          <p:cNvPr id="3" name="Content Placeholder 2"/>
          <p:cNvSpPr>
            <a:spLocks noGrp="1"/>
          </p:cNvSpPr>
          <p:nvPr>
            <p:ph idx="1"/>
          </p:nvPr>
        </p:nvSpPr>
        <p:spPr/>
        <p:txBody>
          <a:bodyPr/>
          <a:lstStyle/>
          <a:p>
            <a:r>
              <a:rPr lang="en-US" sz="2000" b="1" dirty="0"/>
              <a:t>Temperature</a:t>
            </a:r>
            <a:r>
              <a:rPr lang="en-US" sz="2000" dirty="0"/>
              <a:t> </a:t>
            </a:r>
            <a:br>
              <a:rPr lang="en-US" sz="2000" dirty="0"/>
            </a:br>
            <a:r>
              <a:rPr lang="en-US" sz="2000" dirty="0"/>
              <a:t>All fruits and vegetables have a 'critical temperature' below which undesirable and irreversible reactions or 'chill damage' takes place. Carrots for example blacken and become soft, and the cell structure of potatoes is destroyed. The storage temperature always has to be above this critical temperature. One has to be careful that even though the thermostat is set at a temperature above the critical temperature, the thermostatic oscillation in temperature does not result in storage temperature falling below the critical temperature. Even 0.5°C below the critical temperature can result in chill damage. </a:t>
            </a:r>
          </a:p>
          <a:p>
            <a:endParaRPr lang="en-US" sz="2000" dirty="0"/>
          </a:p>
        </p:txBody>
      </p:sp>
    </p:spTree>
    <p:extLst>
      <p:ext uri="{BB962C8B-B14F-4D97-AF65-F5344CB8AC3E}">
        <p14:creationId xmlns:p14="http://schemas.microsoft.com/office/powerpoint/2010/main" val="36577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Relative humidity</a:t>
            </a:r>
            <a:r>
              <a:rPr lang="en-US" dirty="0"/>
              <a:t> </a:t>
            </a:r>
          </a:p>
        </p:txBody>
      </p:sp>
      <p:sp>
        <p:nvSpPr>
          <p:cNvPr id="3" name="Content Placeholder 2"/>
          <p:cNvSpPr>
            <a:spLocks noGrp="1"/>
          </p:cNvSpPr>
          <p:nvPr>
            <p:ph idx="1"/>
          </p:nvPr>
        </p:nvSpPr>
        <p:spPr/>
        <p:txBody>
          <a:bodyPr/>
          <a:lstStyle/>
          <a:p>
            <a:r>
              <a:rPr lang="en-US" sz="2300" dirty="0" smtClean="0"/>
              <a:t>For </a:t>
            </a:r>
            <a:r>
              <a:rPr lang="en-US" sz="2300" dirty="0"/>
              <a:t>most produce, a high but not saturated, </a:t>
            </a:r>
            <a:r>
              <a:rPr lang="en-US" sz="2300" dirty="0">
                <a:solidFill>
                  <a:schemeClr val="accent6"/>
                </a:solidFill>
                <a:hlinkClick r:id="rId2" tooltip="Relative humidity (page does not exist)"/>
              </a:rPr>
              <a:t>relative humidity</a:t>
            </a:r>
            <a:r>
              <a:rPr lang="en-US" sz="2300" dirty="0"/>
              <a:t> is required, </a:t>
            </a:r>
            <a:r>
              <a:rPr lang="en-US" sz="2300" dirty="0" err="1"/>
              <a:t>eg</a:t>
            </a:r>
            <a:r>
              <a:rPr lang="en-US" sz="2300" dirty="0"/>
              <a:t> 85 - 95</a:t>
            </a:r>
            <a:r>
              <a:rPr lang="en-US" sz="2300" dirty="0" smtClean="0"/>
              <a:t>%.There </a:t>
            </a:r>
            <a:r>
              <a:rPr lang="en-US" sz="2300" dirty="0"/>
              <a:t>is always some moisture loss during cold storage but excessive moisture loss is a problem. It is essential that the relative humidity is kept above 85%. This can be done by: </a:t>
            </a:r>
            <a:br>
              <a:rPr lang="en-US" sz="2300" dirty="0"/>
            </a:br>
            <a:r>
              <a:rPr lang="en-US" sz="2300" dirty="0"/>
              <a:t>• allowing the produce to reach storage temperature and then covering in plastic </a:t>
            </a:r>
            <a:br>
              <a:rPr lang="en-US" sz="2300" dirty="0"/>
            </a:br>
            <a:r>
              <a:rPr lang="en-US" sz="2300" dirty="0"/>
              <a:t>• sprinkling the produce with water, this should be done before storage since if the vegetables are sprinkled during storage condensation occurs at the refrigeration </a:t>
            </a:r>
            <a:r>
              <a:rPr lang="en-US" sz="2300" dirty="0" smtClean="0"/>
              <a:t>unit.</a:t>
            </a:r>
            <a:endParaRPr lang="en-US" sz="2300" dirty="0"/>
          </a:p>
        </p:txBody>
      </p:sp>
    </p:spTree>
    <p:extLst>
      <p:ext uri="{BB962C8B-B14F-4D97-AF65-F5344CB8AC3E}">
        <p14:creationId xmlns:p14="http://schemas.microsoft.com/office/powerpoint/2010/main" val="87848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Packing system</a:t>
            </a:r>
            <a:endParaRPr lang="en-US" dirty="0"/>
          </a:p>
        </p:txBody>
      </p:sp>
      <p:sp>
        <p:nvSpPr>
          <p:cNvPr id="3" name="Content Placeholder 2"/>
          <p:cNvSpPr>
            <a:spLocks noGrp="1"/>
          </p:cNvSpPr>
          <p:nvPr>
            <p:ph idx="1"/>
          </p:nvPr>
        </p:nvSpPr>
        <p:spPr/>
        <p:txBody>
          <a:bodyPr/>
          <a:lstStyle/>
          <a:p>
            <a:r>
              <a:rPr lang="en-US" sz="2000" dirty="0"/>
              <a:t> </a:t>
            </a:r>
            <a:r>
              <a:rPr lang="en-US" sz="2000" dirty="0" smtClean="0"/>
              <a:t>A </a:t>
            </a:r>
            <a:r>
              <a:rPr lang="en-US" sz="2000" dirty="0"/>
              <a:t>packing system is required so that the produce can be loaded and unloaded easily and safely. This can be a system using crates that can be stacked or a more complicated system using racks and trays. It is important that the crates are small enough to be moved easily when full of vegetables; are able to be easily and safely stacked; and are strong enough to hold the weight of the other crates. It is essential that the airflow is not restricted, therefore a two foot gap should be left between the walls and the crates and three foot gap left between the crates, the ceiling and refrigeration units. Figure </a:t>
            </a:r>
            <a:r>
              <a:rPr lang="en-US" sz="2000" dirty="0" smtClean="0"/>
              <a:t>below </a:t>
            </a:r>
            <a:r>
              <a:rPr lang="en-US" sz="2000" dirty="0"/>
              <a:t>shows the design of a crate that is suitable for cold stores. For small-scale cold storage systems, stackable crates are the most appropriate packing system.</a:t>
            </a:r>
          </a:p>
        </p:txBody>
      </p:sp>
    </p:spTree>
    <p:extLst>
      <p:ext uri="{BB962C8B-B14F-4D97-AF65-F5344CB8AC3E}">
        <p14:creationId xmlns:p14="http://schemas.microsoft.com/office/powerpoint/2010/main" val="1816632647"/>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58</TotalTime>
  <Words>2526</Words>
  <Application>Microsoft Office PowerPoint</Application>
  <PresentationFormat>On-screen Show (4:3)</PresentationFormat>
  <Paragraphs>81</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Theme1</vt:lpstr>
      <vt:lpstr>CorelDRAW</vt:lpstr>
      <vt:lpstr>Cold Storage</vt:lpstr>
      <vt:lpstr>PowerPoint Presentation</vt:lpstr>
      <vt:lpstr>Harvesting</vt:lpstr>
      <vt:lpstr>Handling</vt:lpstr>
      <vt:lpstr>Preparation</vt:lpstr>
      <vt:lpstr>Preliminary cooling</vt:lpstr>
      <vt:lpstr>Storage conditions</vt:lpstr>
      <vt:lpstr>Relative humidity </vt:lpstr>
      <vt:lpstr>Packing system</vt:lpstr>
      <vt:lpstr>  Crates used for storage &amp; transport </vt:lpstr>
      <vt:lpstr>Cold storage depends upon</vt:lpstr>
      <vt:lpstr>PowerPoint Presentation</vt:lpstr>
      <vt:lpstr>PowerPoint Presentation</vt:lpstr>
      <vt:lpstr>Cooling Down</vt:lpstr>
      <vt:lpstr>Storage Temperature</vt:lpstr>
      <vt:lpstr>PowerPoint Presentation</vt:lpstr>
      <vt:lpstr>PowerPoint Presentation</vt:lpstr>
      <vt:lpstr>PowerPoint Presentation</vt:lpstr>
      <vt:lpstr>  Relative Humidity </vt:lpstr>
      <vt:lpstr>PowerPoint Presentation</vt:lpstr>
      <vt:lpstr>PowerPoint Presentation</vt:lpstr>
      <vt:lpstr>PowerPoint Presentation</vt:lpstr>
      <vt:lpstr>PowerPoint Presentation</vt:lpstr>
      <vt:lpstr>Air Circulation</vt:lpstr>
      <vt:lpstr>PowerPoint Presentation</vt:lpstr>
      <vt:lpstr>PowerPoint Presentation</vt:lpstr>
      <vt:lpstr>Ventilation</vt:lpstr>
      <vt:lpstr>PowerPoint Presentation</vt:lpstr>
      <vt:lpstr>PowerPoint Presentation</vt:lpstr>
      <vt:lpstr>Packaging and Stacking</vt:lpstr>
      <vt:lpstr>PowerPoint Presentation</vt:lpstr>
      <vt:lpstr>PowerPoint Presentation</vt:lpstr>
      <vt:lpstr>PowerPoint Presentation</vt:lpstr>
      <vt:lpstr>Hygiene</vt:lpstr>
      <vt:lpstr>PowerPoint Presentation</vt:lpstr>
      <vt:lpstr>PowerPoint Presentation</vt:lpstr>
      <vt:lpstr>Condensation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Storage</dc:title>
  <dc:creator>Dr Sarfaraz Hussain</dc:creator>
  <cp:lastModifiedBy>Dr Sarfaraz Hussain</cp:lastModifiedBy>
  <cp:revision>14</cp:revision>
  <dcterms:created xsi:type="dcterms:W3CDTF">2006-08-16T00:00:00Z</dcterms:created>
  <dcterms:modified xsi:type="dcterms:W3CDTF">2021-01-13T05:47:26Z</dcterms:modified>
</cp:coreProperties>
</file>