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2" r:id="rId1"/>
  </p:sldMasterIdLst>
  <p:sldIdLst>
    <p:sldId id="256" r:id="rId2"/>
    <p:sldId id="283" r:id="rId3"/>
    <p:sldId id="284" r:id="rId4"/>
    <p:sldId id="311" r:id="rId5"/>
    <p:sldId id="288" r:id="rId6"/>
    <p:sldId id="312" r:id="rId7"/>
    <p:sldId id="289" r:id="rId8"/>
    <p:sldId id="290" r:id="rId9"/>
    <p:sldId id="291" r:id="rId10"/>
    <p:sldId id="292" r:id="rId11"/>
    <p:sldId id="293" r:id="rId12"/>
    <p:sldId id="294" r:id="rId13"/>
    <p:sldId id="295" r:id="rId14"/>
    <p:sldId id="296" r:id="rId15"/>
    <p:sldId id="297" r:id="rId16"/>
    <p:sldId id="298" r:id="rId17"/>
    <p:sldId id="300" r:id="rId18"/>
    <p:sldId id="301" r:id="rId19"/>
    <p:sldId id="257" r:id="rId20"/>
    <p:sldId id="258" r:id="rId21"/>
    <p:sldId id="307" r:id="rId22"/>
    <p:sldId id="308" r:id="rId23"/>
    <p:sldId id="309" r:id="rId24"/>
    <p:sldId id="310" r:id="rId25"/>
    <p:sldId id="262" r:id="rId26"/>
    <p:sldId id="259" r:id="rId27"/>
    <p:sldId id="260" r:id="rId28"/>
    <p:sldId id="261" r:id="rId29"/>
    <p:sldId id="267" r:id="rId30"/>
    <p:sldId id="265" r:id="rId31"/>
    <p:sldId id="268" r:id="rId32"/>
    <p:sldId id="271" r:id="rId33"/>
    <p:sldId id="272" r:id="rId34"/>
    <p:sldId id="276" r:id="rId35"/>
    <p:sldId id="275" r:id="rId36"/>
    <p:sldId id="277" r:id="rId37"/>
    <p:sldId id="278" r:id="rId38"/>
    <p:sldId id="279" r:id="rId39"/>
    <p:sldId id="280" r:id="rId40"/>
    <p:sldId id="281" r:id="rId41"/>
    <p:sldId id="282" r:id="rId42"/>
    <p:sldId id="306" r:id="rId43"/>
    <p:sldId id="302" r:id="rId44"/>
    <p:sldId id="303" r:id="rId45"/>
    <p:sldId id="304" r:id="rId46"/>
    <p:sldId id="305" r:id="rId47"/>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9144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0000"/>
                    <a:lumOff val="10000"/>
                  </a:schemeClr>
                </a:solidFill>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1D8BD707-D9CF-40AE-B4C6-C98DA3205C09}" type="datetimeFigureOut">
              <a:rPr lang="en-US" smtClean="0"/>
              <a:t>15-May-20</a:t>
            </a:fld>
            <a:endParaRPr lang="en-US"/>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pPr marL="83185">
              <a:lnSpc>
                <a:spcPts val="955"/>
              </a:lnSpc>
            </a:pPr>
            <a:fld id="{81D60167-4931-47E6-BA6A-407CBD079E47}" type="slidenum">
              <a:rPr lang="x-none" smtClean="0"/>
              <a:t>‹#›</a:t>
            </a:fld>
            <a:endParaRPr lang="x-none" dirty="0"/>
          </a:p>
        </p:txBody>
      </p:sp>
      <p:cxnSp>
        <p:nvCxnSpPr>
          <p:cNvPr id="8" name="Straight Connector 7"/>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0078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15-May-20</a:t>
            </a:fld>
            <a:endParaRPr lang="en-US"/>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pPr marL="83185">
              <a:lnSpc>
                <a:spcPts val="955"/>
              </a:lnSpc>
            </a:pPr>
            <a:fld id="{81D60167-4931-47E6-BA6A-407CBD079E47}" type="slidenum">
              <a:rPr lang="x-none" smtClean="0"/>
              <a:t>‹#›</a:t>
            </a:fld>
            <a:endParaRPr lang="x-none" dirty="0"/>
          </a:p>
        </p:txBody>
      </p:sp>
    </p:spTree>
    <p:extLst>
      <p:ext uri="{BB962C8B-B14F-4D97-AF65-F5344CB8AC3E}">
        <p14:creationId xmlns:p14="http://schemas.microsoft.com/office/powerpoint/2010/main" val="1737442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15-May-20</a:t>
            </a:fld>
            <a:endParaRPr lang="en-US"/>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pPr marL="83185">
              <a:lnSpc>
                <a:spcPts val="955"/>
              </a:lnSpc>
            </a:pPr>
            <a:fld id="{81D60167-4931-47E6-BA6A-407CBD079E47}" type="slidenum">
              <a:rPr lang="x-none" smtClean="0"/>
              <a:t>‹#›</a:t>
            </a:fld>
            <a:endParaRPr lang="x-none" dirty="0"/>
          </a:p>
        </p:txBody>
      </p:sp>
      <p:cxnSp>
        <p:nvCxnSpPr>
          <p:cNvPr id="7" name="Straight Connector 6"/>
          <p:cNvCxnSpPr/>
          <p:nvPr/>
        </p:nvCxnSpPr>
        <p:spPr>
          <a:xfrm rot="5400000" flipV="1">
            <a:off x="7543800" y="173563"/>
            <a:ext cx="0" cy="6858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23823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1_Title Slide">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ctrTitle"/>
          </p:nvPr>
        </p:nvSpPr>
        <p:spPr>
          <a:xfrm>
            <a:off x="1938309" y="430730"/>
            <a:ext cx="5267380" cy="574040"/>
          </a:xfrm>
          <a:prstGeom prst="rect">
            <a:avLst/>
          </a:prstGeom>
        </p:spPr>
        <p:txBody>
          <a:bodyPr wrap="square" lIns="0" tIns="0" rIns="0" bIns="0">
            <a:spAutoFit/>
          </a:bodyPr>
          <a:lstStyle>
            <a:lvl1pPr>
              <a:defRPr sz="3600" b="1" i="0">
                <a:solidFill>
                  <a:schemeClr val="bg1"/>
                </a:solidFill>
                <a:latin typeface="Arial"/>
                <a:cs typeface="Arial"/>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15-May-20</a:t>
            </a:fld>
            <a:endParaRPr lang="en-US"/>
          </a:p>
        </p:txBody>
      </p:sp>
      <p:sp>
        <p:nvSpPr>
          <p:cNvPr id="6" name="Holder 6"/>
          <p:cNvSpPr>
            <a:spLocks noGrp="1"/>
          </p:cNvSpPr>
          <p:nvPr>
            <p:ph type="sldNum" sz="quarter" idx="7"/>
          </p:nvPr>
        </p:nvSpPr>
        <p:spPr/>
        <p:txBody>
          <a:bodyPr lIns="0" tIns="0" rIns="0" bIns="0"/>
          <a:lstStyle>
            <a:lvl1pPr>
              <a:defRPr sz="900" b="0" i="0">
                <a:solidFill>
                  <a:srgbClr val="8A8A8A"/>
                </a:solidFill>
                <a:latin typeface="Calibri"/>
                <a:cs typeface="Calibri"/>
              </a:defRPr>
            </a:lvl1pPr>
          </a:lstStyle>
          <a:p>
            <a:pPr marL="83185">
              <a:lnSpc>
                <a:spcPts val="955"/>
              </a:lnSpc>
            </a:pPr>
            <a:fld id="{81D60167-4931-47E6-BA6A-407CBD079E47}" type="slidenum">
              <a:rPr dirty="0"/>
              <a:t>‹#›</a:t>
            </a:fld>
            <a:endParaRPr dirty="0"/>
          </a:p>
        </p:txBody>
      </p:sp>
    </p:spTree>
    <p:extLst>
      <p:ext uri="{BB962C8B-B14F-4D97-AF65-F5344CB8AC3E}">
        <p14:creationId xmlns:p14="http://schemas.microsoft.com/office/powerpoint/2010/main" val="3708989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15-May-20</a:t>
            </a:fld>
            <a:endParaRPr lang="en-US"/>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pPr marL="83185">
              <a:lnSpc>
                <a:spcPts val="955"/>
              </a:lnSpc>
            </a:pPr>
            <a:fld id="{81D60167-4931-47E6-BA6A-407CBD079E47}" type="slidenum">
              <a:rPr lang="x-none" smtClean="0"/>
              <a:t>‹#›</a:t>
            </a:fld>
            <a:endParaRPr lang="x-none" dirty="0"/>
          </a:p>
        </p:txBody>
      </p:sp>
    </p:spTree>
    <p:extLst>
      <p:ext uri="{BB962C8B-B14F-4D97-AF65-F5344CB8AC3E}">
        <p14:creationId xmlns:p14="http://schemas.microsoft.com/office/powerpoint/2010/main" val="2494247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9144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457189" indent="0">
              <a:buNone/>
              <a:defRPr sz="16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15-May-20</a:t>
            </a:fld>
            <a:endParaRPr lang="en-US"/>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pPr marL="83185">
              <a:lnSpc>
                <a:spcPts val="955"/>
              </a:lnSpc>
            </a:pPr>
            <a:fld id="{81D60167-4931-47E6-BA6A-407CBD079E47}" type="slidenum">
              <a:rPr lang="x-none" smtClean="0"/>
              <a:t>‹#›</a:t>
            </a:fld>
            <a:endParaRPr lang="x-none" dirty="0"/>
          </a:p>
        </p:txBody>
      </p:sp>
      <p:cxnSp>
        <p:nvCxnSpPr>
          <p:cNvPr id="8" name="Straight Connector 7"/>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0669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15-May-20</a:t>
            </a:fld>
            <a:endParaRPr lang="en-US"/>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pPr marL="83185">
              <a:lnSpc>
                <a:spcPts val="955"/>
              </a:lnSpc>
            </a:pPr>
            <a:fld id="{81D60167-4931-47E6-BA6A-407CBD079E47}" type="slidenum">
              <a:rPr lang="x-none" smtClean="0"/>
              <a:t>‹#›</a:t>
            </a:fld>
            <a:endParaRPr lang="x-none" dirty="0"/>
          </a:p>
        </p:txBody>
      </p:sp>
    </p:spTree>
    <p:extLst>
      <p:ext uri="{BB962C8B-B14F-4D97-AF65-F5344CB8AC3E}">
        <p14:creationId xmlns:p14="http://schemas.microsoft.com/office/powerpoint/2010/main" val="2904896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2">
                    <a:lumMod val="75000"/>
                  </a:schemeClr>
                </a:solidFill>
                <a:latin typeface="+mn-lt"/>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2">
                    <a:lumMod val="75000"/>
                  </a:schemeClr>
                </a:solidFill>
                <a:latin typeface="+mn-lt"/>
                <a:ea typeface="+mn-ea"/>
                <a:cs typeface="+mn-cs"/>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marL="0" lvl="0" indent="0" algn="l" defTabSz="914377"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15-May-20</a:t>
            </a:fld>
            <a:endParaRPr lang="en-US"/>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pPr marL="83185">
              <a:lnSpc>
                <a:spcPts val="955"/>
              </a:lnSpc>
            </a:pPr>
            <a:fld id="{81D60167-4931-47E6-BA6A-407CBD079E47}" type="slidenum">
              <a:rPr lang="x-none" smtClean="0"/>
              <a:t>‹#›</a:t>
            </a:fld>
            <a:endParaRPr lang="x-none" dirty="0"/>
          </a:p>
        </p:txBody>
      </p:sp>
    </p:spTree>
    <p:extLst>
      <p:ext uri="{BB962C8B-B14F-4D97-AF65-F5344CB8AC3E}">
        <p14:creationId xmlns:p14="http://schemas.microsoft.com/office/powerpoint/2010/main" val="3010603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t>15-May-20</a:t>
            </a:fld>
            <a:endParaRPr lang="en-US"/>
          </a:p>
        </p:txBody>
      </p:sp>
      <p:sp>
        <p:nvSpPr>
          <p:cNvPr id="4" name="Footer Placeholder 3"/>
          <p:cNvSpPr>
            <a:spLocks noGrp="1"/>
          </p:cNvSpPr>
          <p:nvPr>
            <p:ph type="ftr" sz="quarter" idx="11"/>
          </p:nvPr>
        </p:nvSpPr>
        <p:spPr/>
        <p:txBody>
          <a:bodyPr/>
          <a:lstStyle/>
          <a:p>
            <a:endParaRPr lang="x-none"/>
          </a:p>
        </p:txBody>
      </p:sp>
      <p:sp>
        <p:nvSpPr>
          <p:cNvPr id="5" name="Slide Number Placeholder 4"/>
          <p:cNvSpPr>
            <a:spLocks noGrp="1"/>
          </p:cNvSpPr>
          <p:nvPr>
            <p:ph type="sldNum" sz="quarter" idx="12"/>
          </p:nvPr>
        </p:nvSpPr>
        <p:spPr/>
        <p:txBody>
          <a:bodyPr/>
          <a:lstStyle/>
          <a:p>
            <a:pPr marL="83185">
              <a:lnSpc>
                <a:spcPts val="955"/>
              </a:lnSpc>
            </a:pPr>
            <a:fld id="{81D60167-4931-47E6-BA6A-407CBD079E47}" type="slidenum">
              <a:rPr lang="x-none" smtClean="0"/>
              <a:t>‹#›</a:t>
            </a:fld>
            <a:endParaRPr lang="x-none" dirty="0"/>
          </a:p>
        </p:txBody>
      </p:sp>
    </p:spTree>
    <p:extLst>
      <p:ext uri="{BB962C8B-B14F-4D97-AF65-F5344CB8AC3E}">
        <p14:creationId xmlns:p14="http://schemas.microsoft.com/office/powerpoint/2010/main" val="511515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15-May-20</a:t>
            </a:fld>
            <a:endParaRPr lang="en-US"/>
          </a:p>
        </p:txBody>
      </p:sp>
      <p:sp>
        <p:nvSpPr>
          <p:cNvPr id="3" name="Footer Placeholder 2"/>
          <p:cNvSpPr>
            <a:spLocks noGrp="1"/>
          </p:cNvSpPr>
          <p:nvPr>
            <p:ph type="ftr" sz="quarter" idx="11"/>
          </p:nvPr>
        </p:nvSpPr>
        <p:spPr/>
        <p:txBody>
          <a:bodyPr/>
          <a:lstStyle/>
          <a:p>
            <a:endParaRPr lang="x-none"/>
          </a:p>
        </p:txBody>
      </p:sp>
      <p:sp>
        <p:nvSpPr>
          <p:cNvPr id="4" name="Slide Number Placeholder 3"/>
          <p:cNvSpPr>
            <a:spLocks noGrp="1"/>
          </p:cNvSpPr>
          <p:nvPr>
            <p:ph type="sldNum" sz="quarter" idx="12"/>
          </p:nvPr>
        </p:nvSpPr>
        <p:spPr/>
        <p:txBody>
          <a:bodyPr/>
          <a:lstStyle/>
          <a:p>
            <a:pPr marL="83185">
              <a:lnSpc>
                <a:spcPts val="955"/>
              </a:lnSpc>
            </a:pPr>
            <a:fld id="{81D60167-4931-47E6-BA6A-407CBD079E47}" type="slidenum">
              <a:rPr lang="x-none" smtClean="0"/>
              <a:t>‹#›</a:t>
            </a:fld>
            <a:endParaRPr lang="x-none" dirty="0"/>
          </a:p>
        </p:txBody>
      </p:sp>
    </p:spTree>
    <p:extLst>
      <p:ext uri="{BB962C8B-B14F-4D97-AF65-F5344CB8AC3E}">
        <p14:creationId xmlns:p14="http://schemas.microsoft.com/office/powerpoint/2010/main" val="3209335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15-May-20</a:t>
            </a:fld>
            <a:endParaRPr lang="en-US"/>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pPr marL="83185">
              <a:lnSpc>
                <a:spcPts val="955"/>
              </a:lnSpc>
            </a:pPr>
            <a:fld id="{81D60167-4931-47E6-BA6A-407CBD079E47}" type="slidenum">
              <a:rPr lang="x-none" smtClean="0"/>
              <a:t>‹#›</a:t>
            </a:fld>
            <a:endParaRPr lang="x-none" dirty="0"/>
          </a:p>
        </p:txBody>
      </p:sp>
    </p:spTree>
    <p:extLst>
      <p:ext uri="{BB962C8B-B14F-4D97-AF65-F5344CB8AC3E}">
        <p14:creationId xmlns:p14="http://schemas.microsoft.com/office/powerpoint/2010/main" val="3231494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2">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15-May-20</a:t>
            </a:fld>
            <a:endParaRPr lang="en-US"/>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pPr marL="83185">
              <a:lnSpc>
                <a:spcPts val="955"/>
              </a:lnSpc>
            </a:pPr>
            <a:fld id="{81D60167-4931-47E6-BA6A-407CBD079E47}" type="slidenum">
              <a:rPr lang="x-none" smtClean="0"/>
              <a:t>‹#›</a:t>
            </a:fld>
            <a:endParaRPr lang="x-none" dirty="0"/>
          </a:p>
        </p:txBody>
      </p:sp>
      <p:cxnSp>
        <p:nvCxnSpPr>
          <p:cNvPr id="9" name="Straight Connector 8"/>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5820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1D8BD707-D9CF-40AE-B4C6-C98DA3205C09}" type="datetimeFigureOut">
              <a:rPr lang="en-US" smtClean="0"/>
              <a:t>15-May-20</a:t>
            </a:fld>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x-none"/>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pPr marL="83185">
              <a:lnSpc>
                <a:spcPts val="955"/>
              </a:lnSpc>
            </a:pPr>
            <a:fld id="{81D60167-4931-47E6-BA6A-407CBD079E47}" type="slidenum">
              <a:rPr lang="x-none" smtClean="0"/>
              <a:t>‹#›</a:t>
            </a:fld>
            <a:endParaRPr lang="x-none" dirty="0"/>
          </a:p>
        </p:txBody>
      </p:sp>
      <p:cxnSp>
        <p:nvCxnSpPr>
          <p:cNvPr id="7" name="Straight Connector 6"/>
          <p:cNvCxnSpPr/>
          <p:nvPr/>
        </p:nvCxnSpPr>
        <p:spPr>
          <a:xfrm flipV="1">
            <a:off x="5715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0947144"/>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 id="2147483834" r:id="rId12"/>
  </p:sldLayoutIdLst>
  <p:txStyles>
    <p:titleStyle>
      <a:lvl1pPr algn="l" defTabSz="914377" rtl="0" eaLnBrk="1" latinLnBrk="0" hangingPunct="1">
        <a:lnSpc>
          <a:spcPct val="80000"/>
        </a:lnSpc>
        <a:spcBef>
          <a:spcPct val="0"/>
        </a:spcBef>
        <a:buNone/>
        <a:defRPr sz="4400" kern="1200" cap="all" spc="100" baseline="0">
          <a:solidFill>
            <a:schemeClr val="tx1">
              <a:lumMod val="90000"/>
              <a:lumOff val="10000"/>
            </a:schemeClr>
          </a:solidFill>
          <a:latin typeface="+mj-lt"/>
          <a:ea typeface="+mj-ea"/>
          <a:cs typeface="+mj-cs"/>
        </a:defRPr>
      </a:lvl1pPr>
    </p:titleStyle>
    <p:bodyStyle>
      <a:lvl1pPr marL="91440" indent="-91440" algn="l" defTabSz="914377"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600" kern="1200">
          <a:solidFill>
            <a:schemeClr val="tx1"/>
          </a:solidFill>
          <a:latin typeface="+mn-lt"/>
          <a:ea typeface="+mn-ea"/>
          <a:cs typeface="+mn-cs"/>
        </a:defRPr>
      </a:lvl2pPr>
      <a:lvl3pPr marL="4480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3pPr>
      <a:lvl4pPr marL="59436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4pPr>
      <a:lvl5pPr marL="77724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5pPr>
      <a:lvl6pPr marL="91440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6pPr>
      <a:lvl7pPr marL="1060704"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7pPr>
      <a:lvl8pPr marL="1216152"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8pPr>
      <a:lvl9pPr marL="13624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en.wikipedia.org/wiki/Language_proficiency" TargetMode="External"/><Relationship Id="rId2" Type="http://schemas.openxmlformats.org/officeDocument/2006/relationships/hyperlink" Target="http://en.wikipedia.org/wiki/Customer_service" TargetMode="External"/><Relationship Id="rId1" Type="http://schemas.openxmlformats.org/officeDocument/2006/relationships/slideLayout" Target="../slideLayouts/slideLayout2.xml"/><Relationship Id="rId4" Type="http://schemas.openxmlformats.org/officeDocument/2006/relationships/hyperlink" Target="http://en.wikipedia.org/wiki/Soft_skills"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Layout" Target="../slideLayouts/slideLayout6.xml"/><Relationship Id="rId5" Type="http://schemas.openxmlformats.org/officeDocument/2006/relationships/image" Target="../media/image9.png"/><Relationship Id="rId4" Type="http://schemas.openxmlformats.org/officeDocument/2006/relationships/image" Target="../media/image8.png"/></Relationships>
</file>

<file path=ppt/slides/_rels/slide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dr.ntu.edu.sg/handle/10220/6105"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www.britannica.com/" TargetMode="External"/><Relationship Id="rId2" Type="http://schemas.openxmlformats.org/officeDocument/2006/relationships/hyperlink" Target="http://comminfo.rutgers.edu/~muresan/IR/Docs/Books/Ingwersen_IRI/"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abcclio.com/ODLIS/searchODLIS.aspx" TargetMode="External"/><Relationship Id="rId2" Type="http://schemas.openxmlformats.org/officeDocument/2006/relationships/hyperlink" Target="http://files.eric.ed.gov/fulltex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2">
            <a:extLst>
              <a:ext uri="{FF2B5EF4-FFF2-40B4-BE49-F238E27FC236}">
                <a16:creationId xmlns="" xmlns:a16="http://schemas.microsoft.com/office/drawing/2014/main" id="{207A420B-0247-419C-A65A-AE47C6718598}"/>
              </a:ext>
            </a:extLst>
          </p:cNvPr>
          <p:cNvSpPr txBox="1"/>
          <p:nvPr/>
        </p:nvSpPr>
        <p:spPr>
          <a:xfrm>
            <a:off x="990600" y="2362200"/>
            <a:ext cx="7086600" cy="1769715"/>
          </a:xfrm>
          <a:prstGeom prst="rect">
            <a:avLst/>
          </a:prstGeom>
          <a:solidFill>
            <a:srgbClr val="6F2F9F"/>
          </a:solidFill>
          <a:ln w="9144">
            <a:solidFill>
              <a:srgbClr val="404040"/>
            </a:solidFill>
          </a:ln>
        </p:spPr>
        <p:txBody>
          <a:bodyPr vert="horz" wrap="square" lIns="0" tIns="0" rIns="0" bIns="0" rtlCol="0">
            <a:spAutoFit/>
          </a:bodyPr>
          <a:lstStyle/>
          <a:p>
            <a:pPr marR="32384">
              <a:lnSpc>
                <a:spcPts val="2340"/>
              </a:lnSpc>
              <a:tabLst>
                <a:tab pos="2080260" algn="l"/>
                <a:tab pos="2661285" algn="l"/>
              </a:tabLst>
            </a:pPr>
            <a:r>
              <a:rPr lang="en-US" sz="2400" dirty="0">
                <a:solidFill>
                  <a:schemeClr val="bg1"/>
                </a:solidFill>
              </a:rPr>
              <a:t>LIS-8109</a:t>
            </a:r>
            <a:endParaRPr lang="pt-BR" sz="2200" spc="-5" dirty="0" smtClean="0">
              <a:solidFill>
                <a:schemeClr val="bg1"/>
              </a:solidFill>
              <a:latin typeface="Arial"/>
              <a:cs typeface="Arial"/>
            </a:endParaRPr>
          </a:p>
          <a:p>
            <a:pPr marR="32384" algn="ctr">
              <a:lnSpc>
                <a:spcPts val="2340"/>
              </a:lnSpc>
              <a:tabLst>
                <a:tab pos="2080260" algn="l"/>
                <a:tab pos="2661285" algn="l"/>
              </a:tabLst>
            </a:pPr>
            <a:endParaRPr lang="pt-BR" sz="2200" spc="-5" dirty="0">
              <a:solidFill>
                <a:srgbClr val="FFFFFF"/>
              </a:solidFill>
              <a:latin typeface="Arial"/>
              <a:cs typeface="Arial"/>
            </a:endParaRPr>
          </a:p>
          <a:p>
            <a:pPr marR="32384" algn="ctr">
              <a:lnSpc>
                <a:spcPts val="2340"/>
              </a:lnSpc>
              <a:tabLst>
                <a:tab pos="2080260" algn="l"/>
                <a:tab pos="2661285" algn="l"/>
              </a:tabLst>
            </a:pPr>
            <a:r>
              <a:rPr lang="pt-BR" sz="2200" b="1" spc="-5" dirty="0">
                <a:solidFill>
                  <a:srgbClr val="FFFFFF"/>
                </a:solidFill>
                <a:latin typeface="Arial"/>
                <a:cs typeface="Arial"/>
              </a:rPr>
              <a:t>STRUCTURE OF LIBRARY &amp; INFORMATION</a:t>
            </a:r>
          </a:p>
          <a:p>
            <a:pPr marR="32384" algn="ctr">
              <a:lnSpc>
                <a:spcPts val="2340"/>
              </a:lnSpc>
              <a:tabLst>
                <a:tab pos="2080260" algn="l"/>
                <a:tab pos="2661285" algn="l"/>
              </a:tabLst>
            </a:pPr>
            <a:endParaRPr lang="pt-BR" sz="2200" b="1" spc="-5" dirty="0">
              <a:solidFill>
                <a:srgbClr val="FFFFFF"/>
              </a:solidFill>
              <a:latin typeface="Arial"/>
              <a:cs typeface="Arial"/>
            </a:endParaRPr>
          </a:p>
          <a:p>
            <a:pPr marR="32384" algn="ctr">
              <a:lnSpc>
                <a:spcPts val="2340"/>
              </a:lnSpc>
              <a:tabLst>
                <a:tab pos="2080260" algn="l"/>
                <a:tab pos="2661285" algn="l"/>
              </a:tabLst>
            </a:pPr>
            <a:r>
              <a:rPr lang="pt-BR" sz="2200" b="1" spc="-5" dirty="0">
                <a:solidFill>
                  <a:srgbClr val="FFFFFF"/>
                </a:solidFill>
                <a:latin typeface="Arial"/>
                <a:cs typeface="Arial"/>
              </a:rPr>
              <a:t> PROFESSION</a:t>
            </a:r>
            <a:endParaRPr lang="pt-BR" sz="2200" b="1" spc="-315" dirty="0">
              <a:solidFill>
                <a:srgbClr val="FFFFFF"/>
              </a:solidFill>
              <a:latin typeface="Arial"/>
              <a:cs typeface="Arial"/>
            </a:endParaRPr>
          </a:p>
          <a:p>
            <a:pPr marR="32384" algn="ctr">
              <a:lnSpc>
                <a:spcPts val="2340"/>
              </a:lnSpc>
              <a:tabLst>
                <a:tab pos="2080260" algn="l"/>
                <a:tab pos="2661285" algn="l"/>
              </a:tabLst>
            </a:pPr>
            <a:endParaRPr sz="2200" dirty="0">
              <a:latin typeface="Aria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60400" y="2360762"/>
            <a:ext cx="7662333" cy="3892797"/>
          </a:xfrm>
          <a:prstGeom prst="rect">
            <a:avLst/>
          </a:prstGeom>
        </p:spPr>
        <p:txBody>
          <a:bodyPr vert="horz" wrap="square" lIns="0" tIns="12700" rIns="0" bIns="0" rtlCol="0">
            <a:spAutoFit/>
          </a:bodyPr>
          <a:lstStyle/>
          <a:p>
            <a:pPr marL="12700" marR="12700">
              <a:lnSpc>
                <a:spcPct val="140000"/>
              </a:lnSpc>
              <a:spcBef>
                <a:spcPts val="100"/>
              </a:spcBef>
              <a:buFont typeface="Wingdings"/>
              <a:buChar char=""/>
              <a:tabLst>
                <a:tab pos="287020" algn="l"/>
              </a:tabLst>
            </a:pPr>
            <a:r>
              <a:rPr sz="2000" spc="-20" dirty="0">
                <a:latin typeface="Arial"/>
                <a:cs typeface="Arial"/>
              </a:rPr>
              <a:t>Later, </a:t>
            </a:r>
            <a:r>
              <a:rPr sz="2000" dirty="0">
                <a:latin typeface="Arial"/>
                <a:cs typeface="Arial"/>
              </a:rPr>
              <a:t>the term </a:t>
            </a:r>
            <a:r>
              <a:rPr sz="2000" spc="-5" dirty="0">
                <a:latin typeface="Arial"/>
                <a:cs typeface="Arial"/>
              </a:rPr>
              <a:t>Library Science </a:t>
            </a:r>
            <a:r>
              <a:rPr sz="2000" spc="-15" dirty="0">
                <a:latin typeface="Arial"/>
                <a:cs typeface="Arial"/>
              </a:rPr>
              <a:t>was </a:t>
            </a:r>
            <a:r>
              <a:rPr sz="2000" spc="-5" dirty="0">
                <a:latin typeface="Arial"/>
                <a:cs typeface="Arial"/>
              </a:rPr>
              <a:t>used in </a:t>
            </a:r>
            <a:r>
              <a:rPr sz="2000" dirty="0">
                <a:latin typeface="Arial"/>
                <a:cs typeface="Arial"/>
              </a:rPr>
              <a:t>the title of S. R.  </a:t>
            </a:r>
            <a:r>
              <a:rPr sz="2000" spc="-5" dirty="0">
                <a:latin typeface="Arial"/>
                <a:cs typeface="Arial"/>
              </a:rPr>
              <a:t>Ranganathan's </a:t>
            </a:r>
            <a:r>
              <a:rPr sz="2000" dirty="0">
                <a:latin typeface="Arial"/>
                <a:cs typeface="Arial"/>
              </a:rPr>
              <a:t>The Five </a:t>
            </a:r>
            <a:r>
              <a:rPr sz="2000" spc="-15" dirty="0">
                <a:latin typeface="Arial"/>
                <a:cs typeface="Arial"/>
              </a:rPr>
              <a:t>Laws </a:t>
            </a:r>
            <a:r>
              <a:rPr sz="2000" dirty="0">
                <a:latin typeface="Arial"/>
                <a:cs typeface="Arial"/>
              </a:rPr>
              <a:t>of </a:t>
            </a:r>
            <a:r>
              <a:rPr sz="2000" spc="-5" dirty="0">
                <a:latin typeface="Arial"/>
                <a:cs typeface="Arial"/>
              </a:rPr>
              <a:t>Library Science, published in 1931,  and in </a:t>
            </a:r>
            <a:r>
              <a:rPr sz="2000" dirty="0">
                <a:latin typeface="Arial"/>
                <a:cs typeface="Arial"/>
              </a:rPr>
              <a:t>the title of </a:t>
            </a:r>
            <a:r>
              <a:rPr sz="2000" spc="-5" dirty="0">
                <a:latin typeface="Arial"/>
                <a:cs typeface="Arial"/>
              </a:rPr>
              <a:t>Lee Pierce Butler's 1933 book, an introduction </a:t>
            </a:r>
            <a:r>
              <a:rPr sz="2000" dirty="0">
                <a:latin typeface="Arial"/>
                <a:cs typeface="Arial"/>
              </a:rPr>
              <a:t>to  </a:t>
            </a:r>
            <a:r>
              <a:rPr sz="2000" spc="-5" dirty="0">
                <a:latin typeface="Arial"/>
                <a:cs typeface="Arial"/>
              </a:rPr>
              <a:t>library science (University </a:t>
            </a:r>
            <a:r>
              <a:rPr sz="2000" dirty="0">
                <a:latin typeface="Arial"/>
                <a:cs typeface="Arial"/>
              </a:rPr>
              <a:t>of </a:t>
            </a:r>
            <a:r>
              <a:rPr sz="2000" spc="-5" dirty="0">
                <a:latin typeface="Arial"/>
                <a:cs typeface="Arial"/>
              </a:rPr>
              <a:t>Chicago </a:t>
            </a:r>
            <a:r>
              <a:rPr sz="2000" dirty="0">
                <a:latin typeface="Arial"/>
                <a:cs typeface="Arial"/>
              </a:rPr>
              <a:t>Press).</a:t>
            </a:r>
            <a:r>
              <a:rPr sz="2000" spc="60" dirty="0">
                <a:latin typeface="Arial"/>
                <a:cs typeface="Arial"/>
              </a:rPr>
              <a:t> </a:t>
            </a:r>
            <a:r>
              <a:rPr sz="2000" spc="-5" dirty="0">
                <a:latin typeface="Arial"/>
                <a:cs typeface="Arial"/>
              </a:rPr>
              <a:t>Wikipedia</a:t>
            </a:r>
            <a:endParaRPr sz="2000" dirty="0">
              <a:latin typeface="Arial"/>
              <a:cs typeface="Arial"/>
            </a:endParaRPr>
          </a:p>
          <a:p>
            <a:pPr marL="12700" marR="5080">
              <a:lnSpc>
                <a:spcPct val="140000"/>
              </a:lnSpc>
              <a:spcBef>
                <a:spcPts val="430"/>
              </a:spcBef>
              <a:buFont typeface="Wingdings"/>
              <a:buChar char=""/>
              <a:tabLst>
                <a:tab pos="287020" algn="l"/>
              </a:tabLst>
            </a:pPr>
            <a:r>
              <a:rPr sz="2000" dirty="0">
                <a:latin typeface="Arial"/>
                <a:cs typeface="Arial"/>
              </a:rPr>
              <a:t>The </a:t>
            </a:r>
            <a:r>
              <a:rPr sz="2000" spc="-5" dirty="0">
                <a:latin typeface="Arial"/>
                <a:cs typeface="Arial"/>
              </a:rPr>
              <a:t>earliest formal use </a:t>
            </a:r>
            <a:r>
              <a:rPr sz="2000" dirty="0">
                <a:latin typeface="Arial"/>
                <a:cs typeface="Arial"/>
              </a:rPr>
              <a:t>of the term </a:t>
            </a:r>
            <a:r>
              <a:rPr sz="2000" spc="-5" dirty="0">
                <a:latin typeface="Arial"/>
                <a:cs typeface="Arial"/>
              </a:rPr>
              <a:t>information science dates back  </a:t>
            </a:r>
            <a:r>
              <a:rPr sz="2000" dirty="0">
                <a:latin typeface="Arial"/>
                <a:cs typeface="Arial"/>
              </a:rPr>
              <a:t>to </a:t>
            </a:r>
            <a:r>
              <a:rPr sz="2000" spc="-5" dirty="0">
                <a:latin typeface="Arial"/>
                <a:cs typeface="Arial"/>
              </a:rPr>
              <a:t>1958 </a:t>
            </a:r>
            <a:r>
              <a:rPr sz="2000" spc="-15" dirty="0">
                <a:latin typeface="Arial"/>
                <a:cs typeface="Arial"/>
              </a:rPr>
              <a:t>when </a:t>
            </a:r>
            <a:r>
              <a:rPr sz="2000" dirty="0">
                <a:latin typeface="Arial"/>
                <a:cs typeface="Arial"/>
              </a:rPr>
              <a:t>the </a:t>
            </a:r>
            <a:r>
              <a:rPr sz="2000" spc="-5" dirty="0">
                <a:latin typeface="Arial"/>
                <a:cs typeface="Arial"/>
              </a:rPr>
              <a:t>institute </a:t>
            </a:r>
            <a:r>
              <a:rPr sz="2000" dirty="0">
                <a:latin typeface="Arial"/>
                <a:cs typeface="Arial"/>
              </a:rPr>
              <a:t>of </a:t>
            </a:r>
            <a:r>
              <a:rPr sz="2000" spc="-5" dirty="0">
                <a:latin typeface="Arial"/>
                <a:cs typeface="Arial"/>
              </a:rPr>
              <a:t>information scientists </a:t>
            </a:r>
            <a:r>
              <a:rPr sz="2000" dirty="0">
                <a:latin typeface="Arial"/>
                <a:cs typeface="Arial"/>
              </a:rPr>
              <a:t>(IIS) </a:t>
            </a:r>
            <a:r>
              <a:rPr sz="2000" spc="-20" dirty="0">
                <a:latin typeface="Arial"/>
                <a:cs typeface="Arial"/>
              </a:rPr>
              <a:t>was </a:t>
            </a:r>
            <a:r>
              <a:rPr sz="2000" dirty="0">
                <a:latin typeface="Arial"/>
                <a:cs typeface="Arial"/>
              </a:rPr>
              <a:t>formed  in </a:t>
            </a:r>
            <a:r>
              <a:rPr sz="2000" spc="-5" dirty="0">
                <a:latin typeface="Arial"/>
                <a:cs typeface="Arial"/>
              </a:rPr>
              <a:t>the United </a:t>
            </a:r>
            <a:r>
              <a:rPr sz="2000" spc="-10" dirty="0">
                <a:latin typeface="Arial"/>
                <a:cs typeface="Arial"/>
              </a:rPr>
              <a:t>Kingdom. </a:t>
            </a:r>
            <a:r>
              <a:rPr sz="2000" spc="-5" dirty="0">
                <a:latin typeface="Arial"/>
                <a:cs typeface="Arial"/>
              </a:rPr>
              <a:t>According </a:t>
            </a:r>
            <a:r>
              <a:rPr sz="2000" dirty="0">
                <a:latin typeface="Arial"/>
                <a:cs typeface="Arial"/>
              </a:rPr>
              <a:t>to its </a:t>
            </a:r>
            <a:r>
              <a:rPr sz="2000" spc="-20" dirty="0">
                <a:latin typeface="Arial"/>
                <a:cs typeface="Arial"/>
              </a:rPr>
              <a:t>founder, </a:t>
            </a:r>
            <a:r>
              <a:rPr sz="2000" spc="-5" dirty="0">
                <a:latin typeface="Arial"/>
                <a:cs typeface="Arial"/>
              </a:rPr>
              <a:t>Jason Farradane,  the use </a:t>
            </a:r>
            <a:r>
              <a:rPr sz="2000" dirty="0">
                <a:latin typeface="Arial"/>
                <a:cs typeface="Arial"/>
              </a:rPr>
              <a:t>of the term </a:t>
            </a:r>
            <a:r>
              <a:rPr sz="2000" spc="-5" dirty="0">
                <a:latin typeface="Arial"/>
                <a:cs typeface="Arial"/>
              </a:rPr>
              <a:t>information</a:t>
            </a:r>
            <a:r>
              <a:rPr sz="2000" spc="-15" dirty="0">
                <a:latin typeface="Arial"/>
                <a:cs typeface="Arial"/>
              </a:rPr>
              <a:t> </a:t>
            </a:r>
            <a:r>
              <a:rPr sz="2000" spc="-5" dirty="0">
                <a:latin typeface="Arial"/>
                <a:cs typeface="Arial"/>
              </a:rPr>
              <a:t>scientist,</a:t>
            </a:r>
            <a:r>
              <a:rPr lang="en-US" sz="2000" spc="-5" dirty="0">
                <a:latin typeface="Arial"/>
                <a:cs typeface="Arial"/>
              </a:rPr>
              <a:t> was first time coined.</a:t>
            </a:r>
            <a:endParaRPr sz="2000" dirty="0">
              <a:latin typeface="Arial"/>
              <a:cs typeface="Arial"/>
            </a:endParaRPr>
          </a:p>
        </p:txBody>
      </p:sp>
      <p:sp>
        <p:nvSpPr>
          <p:cNvPr id="6" name="object 6"/>
          <p:cNvSpPr txBox="1"/>
          <p:nvPr/>
        </p:nvSpPr>
        <p:spPr>
          <a:xfrm>
            <a:off x="1371600" y="1295400"/>
            <a:ext cx="6400800" cy="685800"/>
          </a:xfrm>
          <a:prstGeom prst="rect">
            <a:avLst/>
          </a:prstGeom>
        </p:spPr>
        <p:txBody>
          <a:bodyPr vert="horz" wrap="square" lIns="0" tIns="85090" rIns="0" bIns="0" rtlCol="0">
            <a:spAutoFit/>
          </a:bodyPr>
          <a:lstStyle/>
          <a:p>
            <a:pPr marL="555625">
              <a:lnSpc>
                <a:spcPct val="100000"/>
              </a:lnSpc>
              <a:spcBef>
                <a:spcPts val="670"/>
              </a:spcBef>
              <a:tabLst>
                <a:tab pos="2255520" algn="l"/>
                <a:tab pos="2750185" algn="l"/>
                <a:tab pos="4086225" algn="l"/>
                <a:tab pos="5455920" algn="l"/>
              </a:tabLst>
            </a:pPr>
            <a:r>
              <a:rPr sz="1800" dirty="0">
                <a:solidFill>
                  <a:srgbClr val="FFFFFF"/>
                </a:solidFill>
                <a:latin typeface="Arial"/>
                <a:cs typeface="Arial"/>
              </a:rPr>
              <a:t>P</a:t>
            </a:r>
            <a:r>
              <a:rPr sz="1800" spc="-204" dirty="0">
                <a:solidFill>
                  <a:srgbClr val="FFFFFF"/>
                </a:solidFill>
                <a:latin typeface="Arial"/>
                <a:cs typeface="Arial"/>
              </a:rPr>
              <a:t> </a:t>
            </a:r>
            <a:r>
              <a:rPr sz="1800" spc="-5" dirty="0">
                <a:solidFill>
                  <a:srgbClr val="FFFFFF"/>
                </a:solidFill>
                <a:latin typeface="Arial"/>
                <a:cs typeface="Arial"/>
              </a:rPr>
              <a:t>R</a:t>
            </a:r>
            <a:r>
              <a:rPr sz="1800" spc="-204" dirty="0">
                <a:solidFill>
                  <a:srgbClr val="FFFFFF"/>
                </a:solidFill>
                <a:latin typeface="Arial"/>
                <a:cs typeface="Arial"/>
              </a:rPr>
              <a:t> </a:t>
            </a:r>
            <a:r>
              <a:rPr sz="1800" dirty="0">
                <a:solidFill>
                  <a:srgbClr val="FFFFFF"/>
                </a:solidFill>
                <a:latin typeface="Arial"/>
                <a:cs typeface="Arial"/>
              </a:rPr>
              <a:t>O</a:t>
            </a:r>
            <a:r>
              <a:rPr sz="1800" spc="-200" dirty="0">
                <a:solidFill>
                  <a:srgbClr val="FFFFFF"/>
                </a:solidFill>
                <a:latin typeface="Arial"/>
                <a:cs typeface="Arial"/>
              </a:rPr>
              <a:t> </a:t>
            </a:r>
            <a:r>
              <a:rPr sz="1800" dirty="0">
                <a:solidFill>
                  <a:srgbClr val="FFFFFF"/>
                </a:solidFill>
                <a:latin typeface="Arial"/>
                <a:cs typeface="Arial"/>
              </a:rPr>
              <a:t>G</a:t>
            </a:r>
            <a:r>
              <a:rPr sz="1800" spc="-200" dirty="0">
                <a:solidFill>
                  <a:srgbClr val="FFFFFF"/>
                </a:solidFill>
                <a:latin typeface="Arial"/>
                <a:cs typeface="Arial"/>
              </a:rPr>
              <a:t> </a:t>
            </a:r>
            <a:r>
              <a:rPr sz="1800" spc="-5" dirty="0">
                <a:solidFill>
                  <a:srgbClr val="FFFFFF"/>
                </a:solidFill>
                <a:latin typeface="Arial"/>
                <a:cs typeface="Arial"/>
              </a:rPr>
              <a:t>R</a:t>
            </a:r>
            <a:r>
              <a:rPr sz="1800" spc="-204" dirty="0">
                <a:solidFill>
                  <a:srgbClr val="FFFFFF"/>
                </a:solidFill>
                <a:latin typeface="Arial"/>
                <a:cs typeface="Arial"/>
              </a:rPr>
              <a:t> </a:t>
            </a:r>
            <a:r>
              <a:rPr sz="1800" dirty="0">
                <a:solidFill>
                  <a:srgbClr val="FFFFFF"/>
                </a:solidFill>
                <a:latin typeface="Arial"/>
                <a:cs typeface="Arial"/>
              </a:rPr>
              <a:t>E</a:t>
            </a:r>
            <a:r>
              <a:rPr sz="1800" spc="-200" dirty="0">
                <a:solidFill>
                  <a:srgbClr val="FFFFFF"/>
                </a:solidFill>
                <a:latin typeface="Arial"/>
                <a:cs typeface="Arial"/>
              </a:rPr>
              <a:t> </a:t>
            </a:r>
            <a:r>
              <a:rPr sz="1800" dirty="0">
                <a:solidFill>
                  <a:srgbClr val="FFFFFF"/>
                </a:solidFill>
                <a:latin typeface="Arial"/>
                <a:cs typeface="Arial"/>
              </a:rPr>
              <a:t>S</a:t>
            </a:r>
            <a:r>
              <a:rPr sz="1800" spc="-204" dirty="0">
                <a:solidFill>
                  <a:srgbClr val="FFFFFF"/>
                </a:solidFill>
                <a:latin typeface="Arial"/>
                <a:cs typeface="Arial"/>
              </a:rPr>
              <a:t> </a:t>
            </a:r>
            <a:r>
              <a:rPr sz="1800" dirty="0">
                <a:solidFill>
                  <a:srgbClr val="FFFFFF"/>
                </a:solidFill>
                <a:latin typeface="Arial"/>
                <a:cs typeface="Arial"/>
              </a:rPr>
              <a:t>S	O</a:t>
            </a:r>
            <a:r>
              <a:rPr sz="1800" spc="-200" dirty="0">
                <a:solidFill>
                  <a:srgbClr val="FFFFFF"/>
                </a:solidFill>
                <a:latin typeface="Arial"/>
                <a:cs typeface="Arial"/>
              </a:rPr>
              <a:t> </a:t>
            </a:r>
            <a:r>
              <a:rPr sz="1800" dirty="0">
                <a:solidFill>
                  <a:srgbClr val="FFFFFF"/>
                </a:solidFill>
                <a:latin typeface="Arial"/>
                <a:cs typeface="Arial"/>
              </a:rPr>
              <a:t>F	</a:t>
            </a:r>
            <a:r>
              <a:rPr sz="1800" spc="-5" dirty="0">
                <a:solidFill>
                  <a:srgbClr val="FFFFFF"/>
                </a:solidFill>
                <a:latin typeface="Arial"/>
                <a:cs typeface="Arial"/>
              </a:rPr>
              <a:t>L</a:t>
            </a:r>
            <a:r>
              <a:rPr sz="1800" spc="-210" dirty="0">
                <a:solidFill>
                  <a:srgbClr val="FFFFFF"/>
                </a:solidFill>
                <a:latin typeface="Arial"/>
                <a:cs typeface="Arial"/>
              </a:rPr>
              <a:t> </a:t>
            </a:r>
            <a:r>
              <a:rPr sz="1800" dirty="0">
                <a:solidFill>
                  <a:srgbClr val="FFFFFF"/>
                </a:solidFill>
                <a:latin typeface="Arial"/>
                <a:cs typeface="Arial"/>
              </a:rPr>
              <a:t>I</a:t>
            </a:r>
            <a:r>
              <a:rPr sz="1800" spc="-200" dirty="0">
                <a:solidFill>
                  <a:srgbClr val="FFFFFF"/>
                </a:solidFill>
                <a:latin typeface="Arial"/>
                <a:cs typeface="Arial"/>
              </a:rPr>
              <a:t> </a:t>
            </a:r>
            <a:r>
              <a:rPr sz="1800" dirty="0">
                <a:solidFill>
                  <a:srgbClr val="FFFFFF"/>
                </a:solidFill>
                <a:latin typeface="Arial"/>
                <a:cs typeface="Arial"/>
              </a:rPr>
              <a:t>B</a:t>
            </a:r>
            <a:r>
              <a:rPr sz="1800" spc="-200" dirty="0">
                <a:solidFill>
                  <a:srgbClr val="FFFFFF"/>
                </a:solidFill>
                <a:latin typeface="Arial"/>
                <a:cs typeface="Arial"/>
              </a:rPr>
              <a:t> </a:t>
            </a:r>
            <a:r>
              <a:rPr sz="1800" spc="-5" dirty="0">
                <a:solidFill>
                  <a:srgbClr val="FFFFFF"/>
                </a:solidFill>
                <a:latin typeface="Arial"/>
                <a:cs typeface="Arial"/>
              </a:rPr>
              <a:t>R</a:t>
            </a:r>
            <a:r>
              <a:rPr sz="1800" spc="-204" dirty="0">
                <a:solidFill>
                  <a:srgbClr val="FFFFFF"/>
                </a:solidFill>
                <a:latin typeface="Arial"/>
                <a:cs typeface="Arial"/>
              </a:rPr>
              <a:t> </a:t>
            </a:r>
            <a:r>
              <a:rPr sz="1800" dirty="0">
                <a:solidFill>
                  <a:srgbClr val="FFFFFF"/>
                </a:solidFill>
                <a:latin typeface="Arial"/>
                <a:cs typeface="Arial"/>
              </a:rPr>
              <a:t>A</a:t>
            </a:r>
            <a:r>
              <a:rPr sz="1800" spc="-204" dirty="0">
                <a:solidFill>
                  <a:srgbClr val="FFFFFF"/>
                </a:solidFill>
                <a:latin typeface="Arial"/>
                <a:cs typeface="Arial"/>
              </a:rPr>
              <a:t> </a:t>
            </a:r>
            <a:r>
              <a:rPr sz="1800" spc="-5" dirty="0">
                <a:solidFill>
                  <a:srgbClr val="FFFFFF"/>
                </a:solidFill>
                <a:latin typeface="Arial"/>
                <a:cs typeface="Arial"/>
              </a:rPr>
              <a:t>R</a:t>
            </a:r>
            <a:r>
              <a:rPr sz="1800" spc="-240" dirty="0">
                <a:solidFill>
                  <a:srgbClr val="FFFFFF"/>
                </a:solidFill>
                <a:latin typeface="Arial"/>
                <a:cs typeface="Arial"/>
              </a:rPr>
              <a:t> </a:t>
            </a:r>
            <a:r>
              <a:rPr sz="1800" dirty="0">
                <a:solidFill>
                  <a:srgbClr val="FFFFFF"/>
                </a:solidFill>
                <a:latin typeface="Arial"/>
                <a:cs typeface="Arial"/>
              </a:rPr>
              <a:t>Y	S</a:t>
            </a:r>
            <a:r>
              <a:rPr sz="1800" spc="-204" dirty="0">
                <a:solidFill>
                  <a:srgbClr val="FFFFFF"/>
                </a:solidFill>
                <a:latin typeface="Arial"/>
                <a:cs typeface="Arial"/>
              </a:rPr>
              <a:t> </a:t>
            </a:r>
            <a:r>
              <a:rPr sz="1800" spc="-5" dirty="0">
                <a:solidFill>
                  <a:srgbClr val="FFFFFF"/>
                </a:solidFill>
                <a:latin typeface="Arial"/>
                <a:cs typeface="Arial"/>
              </a:rPr>
              <a:t>C</a:t>
            </a:r>
            <a:r>
              <a:rPr sz="1800" spc="-204" dirty="0">
                <a:solidFill>
                  <a:srgbClr val="FFFFFF"/>
                </a:solidFill>
                <a:latin typeface="Arial"/>
                <a:cs typeface="Arial"/>
              </a:rPr>
              <a:t> </a:t>
            </a:r>
            <a:r>
              <a:rPr sz="1800" dirty="0">
                <a:solidFill>
                  <a:srgbClr val="FFFFFF"/>
                </a:solidFill>
                <a:latin typeface="Arial"/>
                <a:cs typeface="Arial"/>
              </a:rPr>
              <a:t>I</a:t>
            </a:r>
            <a:r>
              <a:rPr sz="1800" spc="-195" dirty="0">
                <a:solidFill>
                  <a:srgbClr val="FFFFFF"/>
                </a:solidFill>
                <a:latin typeface="Arial"/>
                <a:cs typeface="Arial"/>
              </a:rPr>
              <a:t> </a:t>
            </a:r>
            <a:r>
              <a:rPr sz="1800" dirty="0">
                <a:solidFill>
                  <a:srgbClr val="FFFFFF"/>
                </a:solidFill>
                <a:latin typeface="Arial"/>
                <a:cs typeface="Arial"/>
              </a:rPr>
              <a:t>E</a:t>
            </a:r>
            <a:r>
              <a:rPr sz="1800" spc="-204" dirty="0">
                <a:solidFill>
                  <a:srgbClr val="FFFFFF"/>
                </a:solidFill>
                <a:latin typeface="Arial"/>
                <a:cs typeface="Arial"/>
              </a:rPr>
              <a:t> </a:t>
            </a:r>
            <a:r>
              <a:rPr sz="1800" spc="-5" dirty="0">
                <a:solidFill>
                  <a:srgbClr val="FFFFFF"/>
                </a:solidFill>
                <a:latin typeface="Arial"/>
                <a:cs typeface="Arial"/>
              </a:rPr>
              <a:t>N</a:t>
            </a:r>
            <a:r>
              <a:rPr sz="1800" spc="-204" dirty="0">
                <a:solidFill>
                  <a:srgbClr val="FFFFFF"/>
                </a:solidFill>
                <a:latin typeface="Arial"/>
                <a:cs typeface="Arial"/>
              </a:rPr>
              <a:t> </a:t>
            </a:r>
            <a:r>
              <a:rPr sz="1800" spc="-5" dirty="0">
                <a:solidFill>
                  <a:srgbClr val="FFFFFF"/>
                </a:solidFill>
                <a:latin typeface="Arial"/>
                <a:cs typeface="Arial"/>
              </a:rPr>
              <a:t>C</a:t>
            </a:r>
            <a:r>
              <a:rPr sz="1800" spc="-200" dirty="0">
                <a:solidFill>
                  <a:srgbClr val="FFFFFF"/>
                </a:solidFill>
                <a:latin typeface="Arial"/>
                <a:cs typeface="Arial"/>
              </a:rPr>
              <a:t> </a:t>
            </a:r>
            <a:r>
              <a:rPr sz="1800" dirty="0">
                <a:solidFill>
                  <a:srgbClr val="FFFFFF"/>
                </a:solidFill>
                <a:latin typeface="Arial"/>
                <a:cs typeface="Arial"/>
              </a:rPr>
              <a:t>E	A</a:t>
            </a:r>
            <a:r>
              <a:rPr sz="1800" spc="-215" dirty="0">
                <a:solidFill>
                  <a:srgbClr val="FFFFFF"/>
                </a:solidFill>
                <a:latin typeface="Arial"/>
                <a:cs typeface="Arial"/>
              </a:rPr>
              <a:t> </a:t>
            </a:r>
            <a:r>
              <a:rPr sz="1800" dirty="0">
                <a:solidFill>
                  <a:srgbClr val="FFFFFF"/>
                </a:solidFill>
                <a:latin typeface="Arial"/>
                <a:cs typeface="Arial"/>
              </a:rPr>
              <a:t>S</a:t>
            </a:r>
            <a:endParaRPr sz="1800">
              <a:latin typeface="Arial"/>
              <a:cs typeface="Arial"/>
            </a:endParaRPr>
          </a:p>
          <a:p>
            <a:pPr marL="494030">
              <a:lnSpc>
                <a:spcPct val="100000"/>
              </a:lnSpc>
              <a:tabLst>
                <a:tab pos="2514600" algn="l"/>
                <a:tab pos="4616450" algn="l"/>
              </a:tabLst>
            </a:pPr>
            <a:r>
              <a:rPr sz="1800" dirty="0">
                <a:solidFill>
                  <a:srgbClr val="FFFFFF"/>
                </a:solidFill>
                <a:latin typeface="Arial"/>
                <a:cs typeface="Arial"/>
              </a:rPr>
              <a:t>L</a:t>
            </a:r>
            <a:r>
              <a:rPr sz="1800" spc="-210" dirty="0">
                <a:solidFill>
                  <a:srgbClr val="FFFFFF"/>
                </a:solidFill>
                <a:latin typeface="Arial"/>
                <a:cs typeface="Arial"/>
              </a:rPr>
              <a:t> </a:t>
            </a:r>
            <a:r>
              <a:rPr sz="1800" dirty="0">
                <a:solidFill>
                  <a:srgbClr val="FFFFFF"/>
                </a:solidFill>
                <a:latin typeface="Arial"/>
                <a:cs typeface="Arial"/>
              </a:rPr>
              <a:t>I</a:t>
            </a:r>
            <a:r>
              <a:rPr sz="1800" spc="-200" dirty="0">
                <a:solidFill>
                  <a:srgbClr val="FFFFFF"/>
                </a:solidFill>
                <a:latin typeface="Arial"/>
                <a:cs typeface="Arial"/>
              </a:rPr>
              <a:t> </a:t>
            </a:r>
            <a:r>
              <a:rPr sz="1800" dirty="0">
                <a:solidFill>
                  <a:srgbClr val="FFFFFF"/>
                </a:solidFill>
                <a:latin typeface="Arial"/>
                <a:cs typeface="Arial"/>
              </a:rPr>
              <a:t>B</a:t>
            </a:r>
            <a:r>
              <a:rPr sz="1800" spc="-204" dirty="0">
                <a:solidFill>
                  <a:srgbClr val="FFFFFF"/>
                </a:solidFill>
                <a:latin typeface="Arial"/>
                <a:cs typeface="Arial"/>
              </a:rPr>
              <a:t> </a:t>
            </a:r>
            <a:r>
              <a:rPr sz="1800" dirty="0">
                <a:solidFill>
                  <a:srgbClr val="FFFFFF"/>
                </a:solidFill>
                <a:latin typeface="Arial"/>
                <a:cs typeface="Arial"/>
              </a:rPr>
              <a:t>R</a:t>
            </a:r>
            <a:r>
              <a:rPr sz="1800" spc="-210" dirty="0">
                <a:solidFill>
                  <a:srgbClr val="FFFFFF"/>
                </a:solidFill>
                <a:latin typeface="Arial"/>
                <a:cs typeface="Arial"/>
              </a:rPr>
              <a:t> </a:t>
            </a:r>
            <a:r>
              <a:rPr sz="1800" dirty="0">
                <a:solidFill>
                  <a:srgbClr val="FFFFFF"/>
                </a:solidFill>
                <a:latin typeface="Arial"/>
                <a:cs typeface="Arial"/>
              </a:rPr>
              <a:t>A</a:t>
            </a:r>
            <a:r>
              <a:rPr sz="1800" spc="-204" dirty="0">
                <a:solidFill>
                  <a:srgbClr val="FFFFFF"/>
                </a:solidFill>
                <a:latin typeface="Arial"/>
                <a:cs typeface="Arial"/>
              </a:rPr>
              <a:t> </a:t>
            </a:r>
            <a:r>
              <a:rPr sz="1800" dirty="0">
                <a:solidFill>
                  <a:srgbClr val="FFFFFF"/>
                </a:solidFill>
                <a:latin typeface="Arial"/>
                <a:cs typeface="Arial"/>
              </a:rPr>
              <a:t>R</a:t>
            </a:r>
            <a:r>
              <a:rPr sz="1800" spc="-240" dirty="0">
                <a:solidFill>
                  <a:srgbClr val="FFFFFF"/>
                </a:solidFill>
                <a:latin typeface="Arial"/>
                <a:cs typeface="Arial"/>
              </a:rPr>
              <a:t> </a:t>
            </a:r>
            <a:r>
              <a:rPr sz="1800" dirty="0">
                <a:solidFill>
                  <a:srgbClr val="FFFFFF"/>
                </a:solidFill>
                <a:latin typeface="Arial"/>
                <a:cs typeface="Arial"/>
              </a:rPr>
              <a:t>Y</a:t>
            </a:r>
            <a:r>
              <a:rPr sz="1800" spc="475" dirty="0">
                <a:solidFill>
                  <a:srgbClr val="FFFFFF"/>
                </a:solidFill>
                <a:latin typeface="Arial"/>
                <a:cs typeface="Arial"/>
              </a:rPr>
              <a:t> </a:t>
            </a:r>
            <a:r>
              <a:rPr sz="1800" dirty="0">
                <a:solidFill>
                  <a:srgbClr val="FFFFFF"/>
                </a:solidFill>
                <a:latin typeface="Arial"/>
                <a:cs typeface="Arial"/>
              </a:rPr>
              <a:t>A</a:t>
            </a:r>
            <a:r>
              <a:rPr sz="1800" spc="-200" dirty="0">
                <a:solidFill>
                  <a:srgbClr val="FFFFFF"/>
                </a:solidFill>
                <a:latin typeface="Arial"/>
                <a:cs typeface="Arial"/>
              </a:rPr>
              <a:t> </a:t>
            </a:r>
            <a:r>
              <a:rPr sz="1800" dirty="0">
                <a:solidFill>
                  <a:srgbClr val="FFFFFF"/>
                </a:solidFill>
                <a:latin typeface="Arial"/>
                <a:cs typeface="Arial"/>
              </a:rPr>
              <a:t>N</a:t>
            </a:r>
            <a:r>
              <a:rPr sz="1800" spc="-210" dirty="0">
                <a:solidFill>
                  <a:srgbClr val="FFFFFF"/>
                </a:solidFill>
                <a:latin typeface="Arial"/>
                <a:cs typeface="Arial"/>
              </a:rPr>
              <a:t> </a:t>
            </a:r>
            <a:r>
              <a:rPr sz="1800" dirty="0">
                <a:solidFill>
                  <a:srgbClr val="FFFFFF"/>
                </a:solidFill>
                <a:latin typeface="Arial"/>
                <a:cs typeface="Arial"/>
              </a:rPr>
              <a:t>D	I</a:t>
            </a:r>
            <a:r>
              <a:rPr sz="1800" spc="-200" dirty="0">
                <a:solidFill>
                  <a:srgbClr val="FFFFFF"/>
                </a:solidFill>
                <a:latin typeface="Arial"/>
                <a:cs typeface="Arial"/>
              </a:rPr>
              <a:t> </a:t>
            </a:r>
            <a:r>
              <a:rPr sz="1800" dirty="0">
                <a:solidFill>
                  <a:srgbClr val="FFFFFF"/>
                </a:solidFill>
                <a:latin typeface="Arial"/>
                <a:cs typeface="Arial"/>
              </a:rPr>
              <a:t>N</a:t>
            </a:r>
            <a:r>
              <a:rPr sz="1800" spc="-210" dirty="0">
                <a:solidFill>
                  <a:srgbClr val="FFFFFF"/>
                </a:solidFill>
                <a:latin typeface="Arial"/>
                <a:cs typeface="Arial"/>
              </a:rPr>
              <a:t> </a:t>
            </a:r>
            <a:r>
              <a:rPr sz="1800" dirty="0">
                <a:solidFill>
                  <a:srgbClr val="FFFFFF"/>
                </a:solidFill>
                <a:latin typeface="Arial"/>
                <a:cs typeface="Arial"/>
              </a:rPr>
              <a:t>F</a:t>
            </a:r>
            <a:r>
              <a:rPr sz="1800" spc="-195" dirty="0">
                <a:solidFill>
                  <a:srgbClr val="FFFFFF"/>
                </a:solidFill>
                <a:latin typeface="Arial"/>
                <a:cs typeface="Arial"/>
              </a:rPr>
              <a:t> </a:t>
            </a:r>
            <a:r>
              <a:rPr sz="1800" dirty="0">
                <a:solidFill>
                  <a:srgbClr val="FFFFFF"/>
                </a:solidFill>
                <a:latin typeface="Arial"/>
                <a:cs typeface="Arial"/>
              </a:rPr>
              <a:t>O</a:t>
            </a:r>
            <a:r>
              <a:rPr sz="1800" spc="-204" dirty="0">
                <a:solidFill>
                  <a:srgbClr val="FFFFFF"/>
                </a:solidFill>
                <a:latin typeface="Arial"/>
                <a:cs typeface="Arial"/>
              </a:rPr>
              <a:t> </a:t>
            </a:r>
            <a:r>
              <a:rPr sz="1800" dirty="0">
                <a:solidFill>
                  <a:srgbClr val="FFFFFF"/>
                </a:solidFill>
                <a:latin typeface="Arial"/>
                <a:cs typeface="Arial"/>
              </a:rPr>
              <a:t>R</a:t>
            </a:r>
            <a:r>
              <a:rPr sz="1800" spc="-210" dirty="0">
                <a:solidFill>
                  <a:srgbClr val="FFFFFF"/>
                </a:solidFill>
                <a:latin typeface="Arial"/>
                <a:cs typeface="Arial"/>
              </a:rPr>
              <a:t> </a:t>
            </a:r>
            <a:r>
              <a:rPr sz="1800" dirty="0">
                <a:solidFill>
                  <a:srgbClr val="FFFFFF"/>
                </a:solidFill>
                <a:latin typeface="Arial"/>
                <a:cs typeface="Arial"/>
              </a:rPr>
              <a:t>M</a:t>
            </a:r>
            <a:r>
              <a:rPr sz="1800" spc="-204" dirty="0">
                <a:solidFill>
                  <a:srgbClr val="FFFFFF"/>
                </a:solidFill>
                <a:latin typeface="Arial"/>
                <a:cs typeface="Arial"/>
              </a:rPr>
              <a:t> </a:t>
            </a:r>
            <a:r>
              <a:rPr sz="1800" spc="80" dirty="0">
                <a:solidFill>
                  <a:srgbClr val="FFFFFF"/>
                </a:solidFill>
                <a:latin typeface="Arial"/>
                <a:cs typeface="Arial"/>
              </a:rPr>
              <a:t>AT</a:t>
            </a:r>
            <a:r>
              <a:rPr sz="1800" spc="-185" dirty="0">
                <a:solidFill>
                  <a:srgbClr val="FFFFFF"/>
                </a:solidFill>
                <a:latin typeface="Arial"/>
                <a:cs typeface="Arial"/>
              </a:rPr>
              <a:t> </a:t>
            </a:r>
            <a:r>
              <a:rPr sz="1800" dirty="0">
                <a:solidFill>
                  <a:srgbClr val="FFFFFF"/>
                </a:solidFill>
                <a:latin typeface="Arial"/>
                <a:cs typeface="Arial"/>
              </a:rPr>
              <a:t>I</a:t>
            </a:r>
            <a:r>
              <a:rPr sz="1800" spc="-200" dirty="0">
                <a:solidFill>
                  <a:srgbClr val="FFFFFF"/>
                </a:solidFill>
                <a:latin typeface="Arial"/>
                <a:cs typeface="Arial"/>
              </a:rPr>
              <a:t> </a:t>
            </a:r>
            <a:r>
              <a:rPr sz="1800" dirty="0">
                <a:solidFill>
                  <a:srgbClr val="FFFFFF"/>
                </a:solidFill>
                <a:latin typeface="Arial"/>
                <a:cs typeface="Arial"/>
              </a:rPr>
              <a:t>O</a:t>
            </a:r>
            <a:r>
              <a:rPr sz="1800" spc="-204" dirty="0">
                <a:solidFill>
                  <a:srgbClr val="FFFFFF"/>
                </a:solidFill>
                <a:latin typeface="Arial"/>
                <a:cs typeface="Arial"/>
              </a:rPr>
              <a:t> </a:t>
            </a:r>
            <a:r>
              <a:rPr sz="1800" dirty="0">
                <a:solidFill>
                  <a:srgbClr val="FFFFFF"/>
                </a:solidFill>
                <a:latin typeface="Arial"/>
                <a:cs typeface="Arial"/>
              </a:rPr>
              <a:t>N	S</a:t>
            </a:r>
            <a:r>
              <a:rPr sz="1800" spc="-210" dirty="0">
                <a:solidFill>
                  <a:srgbClr val="FFFFFF"/>
                </a:solidFill>
                <a:latin typeface="Arial"/>
                <a:cs typeface="Arial"/>
              </a:rPr>
              <a:t> </a:t>
            </a:r>
            <a:r>
              <a:rPr sz="1800" dirty="0">
                <a:solidFill>
                  <a:srgbClr val="FFFFFF"/>
                </a:solidFill>
                <a:latin typeface="Arial"/>
                <a:cs typeface="Arial"/>
              </a:rPr>
              <a:t>C</a:t>
            </a:r>
            <a:r>
              <a:rPr sz="1800" spc="-210" dirty="0">
                <a:solidFill>
                  <a:srgbClr val="FFFFFF"/>
                </a:solidFill>
                <a:latin typeface="Arial"/>
                <a:cs typeface="Arial"/>
              </a:rPr>
              <a:t> </a:t>
            </a:r>
            <a:r>
              <a:rPr sz="1800" dirty="0">
                <a:solidFill>
                  <a:srgbClr val="FFFFFF"/>
                </a:solidFill>
                <a:latin typeface="Arial"/>
                <a:cs typeface="Arial"/>
              </a:rPr>
              <a:t>I</a:t>
            </a:r>
            <a:r>
              <a:rPr sz="1800" spc="-204" dirty="0">
                <a:solidFill>
                  <a:srgbClr val="FFFFFF"/>
                </a:solidFill>
                <a:latin typeface="Arial"/>
                <a:cs typeface="Arial"/>
              </a:rPr>
              <a:t> </a:t>
            </a:r>
            <a:r>
              <a:rPr sz="1800" dirty="0">
                <a:solidFill>
                  <a:srgbClr val="FFFFFF"/>
                </a:solidFill>
                <a:latin typeface="Arial"/>
                <a:cs typeface="Arial"/>
              </a:rPr>
              <a:t>E</a:t>
            </a:r>
            <a:r>
              <a:rPr sz="1800" spc="-210" dirty="0">
                <a:solidFill>
                  <a:srgbClr val="FFFFFF"/>
                </a:solidFill>
                <a:latin typeface="Arial"/>
                <a:cs typeface="Arial"/>
              </a:rPr>
              <a:t> </a:t>
            </a:r>
            <a:r>
              <a:rPr sz="1800" dirty="0">
                <a:solidFill>
                  <a:srgbClr val="FFFFFF"/>
                </a:solidFill>
                <a:latin typeface="Arial"/>
                <a:cs typeface="Arial"/>
              </a:rPr>
              <a:t>N</a:t>
            </a:r>
            <a:r>
              <a:rPr sz="1800" spc="-215" dirty="0">
                <a:solidFill>
                  <a:srgbClr val="FFFFFF"/>
                </a:solidFill>
                <a:latin typeface="Arial"/>
                <a:cs typeface="Arial"/>
              </a:rPr>
              <a:t> </a:t>
            </a:r>
            <a:r>
              <a:rPr sz="1800" dirty="0">
                <a:solidFill>
                  <a:srgbClr val="FFFFFF"/>
                </a:solidFill>
                <a:latin typeface="Arial"/>
                <a:cs typeface="Arial"/>
              </a:rPr>
              <a:t>C</a:t>
            </a:r>
            <a:r>
              <a:rPr sz="1800" spc="-215" dirty="0">
                <a:solidFill>
                  <a:srgbClr val="FFFFFF"/>
                </a:solidFill>
                <a:latin typeface="Arial"/>
                <a:cs typeface="Arial"/>
              </a:rPr>
              <a:t> </a:t>
            </a:r>
            <a:r>
              <a:rPr sz="1800" dirty="0">
                <a:solidFill>
                  <a:srgbClr val="FFFFFF"/>
                </a:solidFill>
                <a:latin typeface="Arial"/>
                <a:cs typeface="Arial"/>
              </a:rPr>
              <a:t>E</a:t>
            </a:r>
            <a:endParaRPr sz="1800">
              <a:latin typeface="Arial"/>
              <a:cs typeface="Arial"/>
            </a:endParaRPr>
          </a:p>
        </p:txBody>
      </p:sp>
      <p:sp>
        <p:nvSpPr>
          <p:cNvPr id="7" name="object 2">
            <a:extLst>
              <a:ext uri="{FF2B5EF4-FFF2-40B4-BE49-F238E27FC236}">
                <a16:creationId xmlns="" xmlns:a16="http://schemas.microsoft.com/office/drawing/2014/main" id="{F7E2EDF5-FD81-4302-857D-D4CB93C311B3}"/>
              </a:ext>
            </a:extLst>
          </p:cNvPr>
          <p:cNvSpPr txBox="1"/>
          <p:nvPr/>
        </p:nvSpPr>
        <p:spPr>
          <a:xfrm>
            <a:off x="499533" y="604441"/>
            <a:ext cx="7848600" cy="1508105"/>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dirty="0">
              <a:solidFill>
                <a:srgbClr val="FFFFFF"/>
              </a:solidFill>
              <a:latin typeface="Arial"/>
              <a:cs typeface="Arial"/>
            </a:endParaRPr>
          </a:p>
          <a:p>
            <a:pPr marL="555625">
              <a:lnSpc>
                <a:spcPct val="100000"/>
              </a:lnSpc>
              <a:spcBef>
                <a:spcPts val="670"/>
              </a:spcBef>
              <a:tabLst>
                <a:tab pos="2255520" algn="l"/>
                <a:tab pos="2750185" algn="l"/>
                <a:tab pos="4086225" algn="l"/>
                <a:tab pos="5455920" algn="l"/>
              </a:tabLst>
            </a:pPr>
            <a:r>
              <a:rPr lang="pt-BR" sz="2400" dirty="0">
                <a:solidFill>
                  <a:srgbClr val="FFFFFF"/>
                </a:solidFill>
                <a:latin typeface="Arial"/>
                <a:cs typeface="Arial"/>
              </a:rPr>
              <a:t>P</a:t>
            </a:r>
            <a:r>
              <a:rPr lang="pt-BR" sz="2400" spc="-204" dirty="0">
                <a:solidFill>
                  <a:srgbClr val="FFFFFF"/>
                </a:solidFill>
                <a:latin typeface="Arial"/>
                <a:cs typeface="Arial"/>
              </a:rPr>
              <a:t> </a:t>
            </a:r>
            <a:r>
              <a:rPr lang="pt-BR" sz="2400" spc="-5" dirty="0">
                <a:solidFill>
                  <a:srgbClr val="FFFFFF"/>
                </a:solidFill>
                <a:latin typeface="Arial"/>
                <a:cs typeface="Arial"/>
              </a:rPr>
              <a:t>R</a:t>
            </a:r>
            <a:r>
              <a:rPr lang="pt-BR" sz="2400" spc="-204" dirty="0">
                <a:solidFill>
                  <a:srgbClr val="FFFFFF"/>
                </a:solidFill>
                <a:latin typeface="Arial"/>
                <a:cs typeface="Arial"/>
              </a:rPr>
              <a:t> </a:t>
            </a:r>
            <a:r>
              <a:rPr lang="pt-BR" sz="2400" dirty="0">
                <a:solidFill>
                  <a:srgbClr val="FFFFFF"/>
                </a:solidFill>
                <a:latin typeface="Arial"/>
                <a:cs typeface="Arial"/>
              </a:rPr>
              <a:t>O</a:t>
            </a:r>
            <a:r>
              <a:rPr lang="pt-BR" sz="2400" spc="-200" dirty="0">
                <a:solidFill>
                  <a:srgbClr val="FFFFFF"/>
                </a:solidFill>
                <a:latin typeface="Arial"/>
                <a:cs typeface="Arial"/>
              </a:rPr>
              <a:t> </a:t>
            </a:r>
            <a:r>
              <a:rPr lang="pt-BR" sz="2400" dirty="0">
                <a:solidFill>
                  <a:srgbClr val="FFFFFF"/>
                </a:solidFill>
                <a:latin typeface="Arial"/>
                <a:cs typeface="Arial"/>
              </a:rPr>
              <a:t>G</a:t>
            </a:r>
            <a:r>
              <a:rPr lang="pt-BR" sz="2400" spc="-200" dirty="0">
                <a:solidFill>
                  <a:srgbClr val="FFFFFF"/>
                </a:solidFill>
                <a:latin typeface="Arial"/>
                <a:cs typeface="Arial"/>
              </a:rPr>
              <a:t> </a:t>
            </a:r>
            <a:r>
              <a:rPr lang="pt-BR" sz="2400" spc="-5" dirty="0">
                <a:solidFill>
                  <a:srgbClr val="FFFFFF"/>
                </a:solidFill>
                <a:latin typeface="Arial"/>
                <a:cs typeface="Arial"/>
              </a:rPr>
              <a:t>R</a:t>
            </a:r>
            <a:r>
              <a:rPr lang="pt-BR" sz="2400" spc="-204" dirty="0">
                <a:solidFill>
                  <a:srgbClr val="FFFFFF"/>
                </a:solidFill>
                <a:latin typeface="Arial"/>
                <a:cs typeface="Arial"/>
              </a:rPr>
              <a:t> </a:t>
            </a:r>
            <a:r>
              <a:rPr lang="pt-BR" sz="2400" dirty="0">
                <a:solidFill>
                  <a:srgbClr val="FFFFFF"/>
                </a:solidFill>
                <a:latin typeface="Arial"/>
                <a:cs typeface="Arial"/>
              </a:rPr>
              <a:t>E</a:t>
            </a:r>
            <a:r>
              <a:rPr lang="pt-BR" sz="2400" spc="-200" dirty="0">
                <a:solidFill>
                  <a:srgbClr val="FFFFFF"/>
                </a:solidFill>
                <a:latin typeface="Arial"/>
                <a:cs typeface="Arial"/>
              </a:rPr>
              <a:t> </a:t>
            </a:r>
            <a:r>
              <a:rPr lang="pt-BR" sz="2400" dirty="0">
                <a:solidFill>
                  <a:srgbClr val="FFFFFF"/>
                </a:solidFill>
                <a:latin typeface="Arial"/>
                <a:cs typeface="Arial"/>
              </a:rPr>
              <a:t>S</a:t>
            </a:r>
            <a:r>
              <a:rPr lang="pt-BR" sz="2400" spc="-204" dirty="0">
                <a:solidFill>
                  <a:srgbClr val="FFFFFF"/>
                </a:solidFill>
                <a:latin typeface="Arial"/>
                <a:cs typeface="Arial"/>
              </a:rPr>
              <a:t> </a:t>
            </a:r>
            <a:r>
              <a:rPr lang="pt-BR" sz="2400" dirty="0">
                <a:solidFill>
                  <a:srgbClr val="FFFFFF"/>
                </a:solidFill>
                <a:latin typeface="Arial"/>
                <a:cs typeface="Arial"/>
              </a:rPr>
              <a:t>S	O</a:t>
            </a:r>
            <a:r>
              <a:rPr lang="pt-BR" sz="2400" spc="-200" dirty="0">
                <a:solidFill>
                  <a:srgbClr val="FFFFFF"/>
                </a:solidFill>
                <a:latin typeface="Arial"/>
                <a:cs typeface="Arial"/>
              </a:rPr>
              <a:t> </a:t>
            </a:r>
            <a:r>
              <a:rPr lang="pt-BR" sz="2400" dirty="0">
                <a:solidFill>
                  <a:srgbClr val="FFFFFF"/>
                </a:solidFill>
                <a:latin typeface="Arial"/>
                <a:cs typeface="Arial"/>
              </a:rPr>
              <a:t>F </a:t>
            </a:r>
            <a:r>
              <a:rPr lang="pt-BR" sz="2400" spc="-5" dirty="0">
                <a:solidFill>
                  <a:srgbClr val="FFFFFF"/>
                </a:solidFill>
                <a:latin typeface="Arial"/>
                <a:cs typeface="Arial"/>
              </a:rPr>
              <a:t>L</a:t>
            </a:r>
            <a:r>
              <a:rPr lang="pt-BR" sz="2400" spc="-210" dirty="0">
                <a:solidFill>
                  <a:srgbClr val="FFFFFF"/>
                </a:solidFill>
                <a:latin typeface="Arial"/>
                <a:cs typeface="Arial"/>
              </a:rPr>
              <a:t> </a:t>
            </a:r>
            <a:r>
              <a:rPr lang="pt-BR" sz="2400" dirty="0">
                <a:solidFill>
                  <a:srgbClr val="FFFFFF"/>
                </a:solidFill>
                <a:latin typeface="Arial"/>
                <a:cs typeface="Arial"/>
              </a:rPr>
              <a:t>I</a:t>
            </a:r>
            <a:r>
              <a:rPr lang="pt-BR" sz="2400" spc="-200" dirty="0">
                <a:solidFill>
                  <a:srgbClr val="FFFFFF"/>
                </a:solidFill>
                <a:latin typeface="Arial"/>
                <a:cs typeface="Arial"/>
              </a:rPr>
              <a:t> </a:t>
            </a:r>
            <a:r>
              <a:rPr lang="pt-BR" sz="2400" dirty="0">
                <a:solidFill>
                  <a:srgbClr val="FFFFFF"/>
                </a:solidFill>
                <a:latin typeface="Arial"/>
                <a:cs typeface="Arial"/>
              </a:rPr>
              <a:t>B</a:t>
            </a:r>
            <a:r>
              <a:rPr lang="pt-BR" sz="2400" spc="-200" dirty="0">
                <a:solidFill>
                  <a:srgbClr val="FFFFFF"/>
                </a:solidFill>
                <a:latin typeface="Arial"/>
                <a:cs typeface="Arial"/>
              </a:rPr>
              <a:t> </a:t>
            </a:r>
            <a:r>
              <a:rPr lang="pt-BR" sz="2400" spc="-5" dirty="0">
                <a:solidFill>
                  <a:srgbClr val="FFFFFF"/>
                </a:solidFill>
                <a:latin typeface="Arial"/>
                <a:cs typeface="Arial"/>
              </a:rPr>
              <a:t>R</a:t>
            </a:r>
            <a:r>
              <a:rPr lang="pt-BR" sz="2400" spc="-204" dirty="0">
                <a:solidFill>
                  <a:srgbClr val="FFFFFF"/>
                </a:solidFill>
                <a:latin typeface="Arial"/>
                <a:cs typeface="Arial"/>
              </a:rPr>
              <a:t> </a:t>
            </a:r>
            <a:r>
              <a:rPr lang="pt-BR" sz="2400" dirty="0">
                <a:solidFill>
                  <a:srgbClr val="FFFFFF"/>
                </a:solidFill>
                <a:latin typeface="Arial"/>
                <a:cs typeface="Arial"/>
              </a:rPr>
              <a:t>A</a:t>
            </a:r>
            <a:r>
              <a:rPr lang="pt-BR" sz="2400" spc="-204" dirty="0">
                <a:solidFill>
                  <a:srgbClr val="FFFFFF"/>
                </a:solidFill>
                <a:latin typeface="Arial"/>
                <a:cs typeface="Arial"/>
              </a:rPr>
              <a:t> </a:t>
            </a:r>
            <a:r>
              <a:rPr lang="pt-BR" sz="2400" spc="-5" dirty="0">
                <a:solidFill>
                  <a:srgbClr val="FFFFFF"/>
                </a:solidFill>
                <a:latin typeface="Arial"/>
                <a:cs typeface="Arial"/>
              </a:rPr>
              <a:t>R</a:t>
            </a:r>
            <a:r>
              <a:rPr lang="pt-BR" sz="2400" spc="-240" dirty="0">
                <a:solidFill>
                  <a:srgbClr val="FFFFFF"/>
                </a:solidFill>
                <a:latin typeface="Arial"/>
                <a:cs typeface="Arial"/>
              </a:rPr>
              <a:t> </a:t>
            </a:r>
            <a:r>
              <a:rPr lang="pt-BR" sz="2400" dirty="0">
                <a:solidFill>
                  <a:srgbClr val="FFFFFF"/>
                </a:solidFill>
                <a:latin typeface="Arial"/>
                <a:cs typeface="Arial"/>
              </a:rPr>
              <a:t>Y S</a:t>
            </a:r>
            <a:r>
              <a:rPr lang="pt-BR" sz="2400" spc="-204" dirty="0">
                <a:solidFill>
                  <a:srgbClr val="FFFFFF"/>
                </a:solidFill>
                <a:latin typeface="Arial"/>
                <a:cs typeface="Arial"/>
              </a:rPr>
              <a:t> </a:t>
            </a:r>
            <a:r>
              <a:rPr lang="pt-BR" sz="2400" spc="-5" dirty="0">
                <a:solidFill>
                  <a:srgbClr val="FFFFFF"/>
                </a:solidFill>
                <a:latin typeface="Arial"/>
                <a:cs typeface="Arial"/>
              </a:rPr>
              <a:t>C</a:t>
            </a:r>
            <a:r>
              <a:rPr lang="pt-BR" sz="2400" spc="-204" dirty="0">
                <a:solidFill>
                  <a:srgbClr val="FFFFFF"/>
                </a:solidFill>
                <a:latin typeface="Arial"/>
                <a:cs typeface="Arial"/>
              </a:rPr>
              <a:t> </a:t>
            </a:r>
            <a:r>
              <a:rPr lang="pt-BR" sz="2400" dirty="0">
                <a:solidFill>
                  <a:srgbClr val="FFFFFF"/>
                </a:solidFill>
                <a:latin typeface="Arial"/>
                <a:cs typeface="Arial"/>
              </a:rPr>
              <a:t>I</a:t>
            </a:r>
            <a:r>
              <a:rPr lang="pt-BR" sz="2400" spc="-195" dirty="0">
                <a:solidFill>
                  <a:srgbClr val="FFFFFF"/>
                </a:solidFill>
                <a:latin typeface="Arial"/>
                <a:cs typeface="Arial"/>
              </a:rPr>
              <a:t> </a:t>
            </a:r>
            <a:r>
              <a:rPr lang="pt-BR" sz="2400" dirty="0">
                <a:solidFill>
                  <a:srgbClr val="FFFFFF"/>
                </a:solidFill>
                <a:latin typeface="Arial"/>
                <a:cs typeface="Arial"/>
              </a:rPr>
              <a:t>E</a:t>
            </a:r>
            <a:r>
              <a:rPr lang="pt-BR" sz="2400" spc="-204" dirty="0">
                <a:solidFill>
                  <a:srgbClr val="FFFFFF"/>
                </a:solidFill>
                <a:latin typeface="Arial"/>
                <a:cs typeface="Arial"/>
              </a:rPr>
              <a:t> </a:t>
            </a:r>
            <a:r>
              <a:rPr lang="pt-BR" sz="2400" spc="-5" dirty="0">
                <a:solidFill>
                  <a:srgbClr val="FFFFFF"/>
                </a:solidFill>
                <a:latin typeface="Arial"/>
                <a:cs typeface="Arial"/>
              </a:rPr>
              <a:t>N</a:t>
            </a:r>
            <a:r>
              <a:rPr lang="pt-BR" sz="2400" spc="-204" dirty="0">
                <a:solidFill>
                  <a:srgbClr val="FFFFFF"/>
                </a:solidFill>
                <a:latin typeface="Arial"/>
                <a:cs typeface="Arial"/>
              </a:rPr>
              <a:t> </a:t>
            </a:r>
            <a:r>
              <a:rPr lang="pt-BR" sz="2400" spc="-5" dirty="0">
                <a:solidFill>
                  <a:srgbClr val="FFFFFF"/>
                </a:solidFill>
                <a:latin typeface="Arial"/>
                <a:cs typeface="Arial"/>
              </a:rPr>
              <a:t>C</a:t>
            </a:r>
            <a:r>
              <a:rPr lang="pt-BR" sz="2400" spc="-200" dirty="0">
                <a:solidFill>
                  <a:srgbClr val="FFFFFF"/>
                </a:solidFill>
                <a:latin typeface="Arial"/>
                <a:cs typeface="Arial"/>
              </a:rPr>
              <a:t> </a:t>
            </a:r>
            <a:r>
              <a:rPr lang="pt-BR" sz="2400" dirty="0">
                <a:solidFill>
                  <a:srgbClr val="FFFFFF"/>
                </a:solidFill>
                <a:latin typeface="Arial"/>
                <a:cs typeface="Arial"/>
              </a:rPr>
              <a:t>E	 A</a:t>
            </a:r>
            <a:r>
              <a:rPr lang="pt-BR" sz="2400" spc="-215" dirty="0">
                <a:solidFill>
                  <a:srgbClr val="FFFFFF"/>
                </a:solidFill>
                <a:latin typeface="Arial"/>
                <a:cs typeface="Arial"/>
              </a:rPr>
              <a:t> </a:t>
            </a:r>
            <a:r>
              <a:rPr lang="pt-BR" sz="2400" dirty="0">
                <a:solidFill>
                  <a:srgbClr val="FFFFFF"/>
                </a:solidFill>
                <a:latin typeface="Arial"/>
                <a:cs typeface="Arial"/>
              </a:rPr>
              <a:t>S</a:t>
            </a:r>
          </a:p>
          <a:p>
            <a:pPr marL="555625">
              <a:lnSpc>
                <a:spcPct val="100000"/>
              </a:lnSpc>
              <a:spcBef>
                <a:spcPts val="670"/>
              </a:spcBef>
              <a:tabLst>
                <a:tab pos="2255520" algn="l"/>
                <a:tab pos="2750185" algn="l"/>
                <a:tab pos="4086225" algn="l"/>
                <a:tab pos="5455920" algn="l"/>
              </a:tabLst>
            </a:pPr>
            <a:r>
              <a:rPr lang="pt-BR" sz="2400" dirty="0">
                <a:solidFill>
                  <a:srgbClr val="FFFFFF"/>
                </a:solidFill>
                <a:latin typeface="Arial"/>
                <a:cs typeface="Arial"/>
              </a:rPr>
              <a:t>L</a:t>
            </a:r>
            <a:r>
              <a:rPr lang="pt-BR" sz="2400" spc="-210" dirty="0">
                <a:solidFill>
                  <a:srgbClr val="FFFFFF"/>
                </a:solidFill>
                <a:latin typeface="Arial"/>
                <a:cs typeface="Arial"/>
              </a:rPr>
              <a:t> </a:t>
            </a:r>
            <a:r>
              <a:rPr lang="pt-BR" sz="2400" dirty="0">
                <a:solidFill>
                  <a:srgbClr val="FFFFFF"/>
                </a:solidFill>
                <a:latin typeface="Arial"/>
                <a:cs typeface="Arial"/>
              </a:rPr>
              <a:t>I</a:t>
            </a:r>
            <a:r>
              <a:rPr lang="pt-BR" sz="2400" spc="-200" dirty="0">
                <a:solidFill>
                  <a:srgbClr val="FFFFFF"/>
                </a:solidFill>
                <a:latin typeface="Arial"/>
                <a:cs typeface="Arial"/>
              </a:rPr>
              <a:t> </a:t>
            </a:r>
            <a:r>
              <a:rPr lang="pt-BR" sz="2400" dirty="0">
                <a:solidFill>
                  <a:srgbClr val="FFFFFF"/>
                </a:solidFill>
                <a:latin typeface="Arial"/>
                <a:cs typeface="Arial"/>
              </a:rPr>
              <a:t>B</a:t>
            </a:r>
            <a:r>
              <a:rPr lang="pt-BR" sz="2400" spc="-204" dirty="0">
                <a:solidFill>
                  <a:srgbClr val="FFFFFF"/>
                </a:solidFill>
                <a:latin typeface="Arial"/>
                <a:cs typeface="Arial"/>
              </a:rPr>
              <a:t> </a:t>
            </a:r>
            <a:r>
              <a:rPr lang="pt-BR" sz="2400" dirty="0">
                <a:solidFill>
                  <a:srgbClr val="FFFFFF"/>
                </a:solidFill>
                <a:latin typeface="Arial"/>
                <a:cs typeface="Arial"/>
              </a:rPr>
              <a:t>R</a:t>
            </a:r>
            <a:r>
              <a:rPr lang="pt-BR" sz="2400" spc="-210" dirty="0">
                <a:solidFill>
                  <a:srgbClr val="FFFFFF"/>
                </a:solidFill>
                <a:latin typeface="Arial"/>
                <a:cs typeface="Arial"/>
              </a:rPr>
              <a:t> </a:t>
            </a:r>
            <a:r>
              <a:rPr lang="pt-BR" sz="2400" dirty="0">
                <a:solidFill>
                  <a:srgbClr val="FFFFFF"/>
                </a:solidFill>
                <a:latin typeface="Arial"/>
                <a:cs typeface="Arial"/>
              </a:rPr>
              <a:t>A</a:t>
            </a:r>
            <a:r>
              <a:rPr lang="pt-BR" sz="2400" spc="-204" dirty="0">
                <a:solidFill>
                  <a:srgbClr val="FFFFFF"/>
                </a:solidFill>
                <a:latin typeface="Arial"/>
                <a:cs typeface="Arial"/>
              </a:rPr>
              <a:t> </a:t>
            </a:r>
            <a:r>
              <a:rPr lang="pt-BR" sz="2400" dirty="0">
                <a:solidFill>
                  <a:srgbClr val="FFFFFF"/>
                </a:solidFill>
                <a:latin typeface="Arial"/>
                <a:cs typeface="Arial"/>
              </a:rPr>
              <a:t>R</a:t>
            </a:r>
            <a:r>
              <a:rPr lang="pt-BR" sz="2400" spc="-240" dirty="0">
                <a:solidFill>
                  <a:srgbClr val="FFFFFF"/>
                </a:solidFill>
                <a:latin typeface="Arial"/>
                <a:cs typeface="Arial"/>
              </a:rPr>
              <a:t> </a:t>
            </a:r>
            <a:r>
              <a:rPr lang="pt-BR" sz="2400" dirty="0">
                <a:solidFill>
                  <a:srgbClr val="FFFFFF"/>
                </a:solidFill>
                <a:latin typeface="Arial"/>
                <a:cs typeface="Arial"/>
              </a:rPr>
              <a:t>Y</a:t>
            </a:r>
            <a:r>
              <a:rPr lang="pt-BR" sz="2400" spc="475" dirty="0">
                <a:solidFill>
                  <a:srgbClr val="FFFFFF"/>
                </a:solidFill>
                <a:latin typeface="Arial"/>
                <a:cs typeface="Arial"/>
              </a:rPr>
              <a:t> </a:t>
            </a:r>
            <a:r>
              <a:rPr lang="pt-BR" sz="2400" dirty="0">
                <a:solidFill>
                  <a:srgbClr val="FFFFFF"/>
                </a:solidFill>
                <a:latin typeface="Arial"/>
                <a:cs typeface="Arial"/>
              </a:rPr>
              <a:t>A</a:t>
            </a:r>
            <a:r>
              <a:rPr lang="pt-BR" sz="2400" spc="-200" dirty="0">
                <a:solidFill>
                  <a:srgbClr val="FFFFFF"/>
                </a:solidFill>
                <a:latin typeface="Arial"/>
                <a:cs typeface="Arial"/>
              </a:rPr>
              <a:t> </a:t>
            </a:r>
            <a:r>
              <a:rPr lang="pt-BR" sz="2400" dirty="0">
                <a:solidFill>
                  <a:srgbClr val="FFFFFF"/>
                </a:solidFill>
                <a:latin typeface="Arial"/>
                <a:cs typeface="Arial"/>
              </a:rPr>
              <a:t>N</a:t>
            </a:r>
            <a:r>
              <a:rPr lang="pt-BR" sz="2400" spc="-210" dirty="0">
                <a:solidFill>
                  <a:srgbClr val="FFFFFF"/>
                </a:solidFill>
                <a:latin typeface="Arial"/>
                <a:cs typeface="Arial"/>
              </a:rPr>
              <a:t> </a:t>
            </a:r>
            <a:r>
              <a:rPr lang="pt-BR" sz="2400" dirty="0">
                <a:solidFill>
                  <a:srgbClr val="FFFFFF"/>
                </a:solidFill>
                <a:latin typeface="Arial"/>
                <a:cs typeface="Arial"/>
              </a:rPr>
              <a:t>D I</a:t>
            </a:r>
            <a:r>
              <a:rPr lang="pt-BR" sz="2400" spc="-200" dirty="0">
                <a:solidFill>
                  <a:srgbClr val="FFFFFF"/>
                </a:solidFill>
                <a:latin typeface="Arial"/>
                <a:cs typeface="Arial"/>
              </a:rPr>
              <a:t> </a:t>
            </a:r>
            <a:r>
              <a:rPr lang="pt-BR" sz="2400" dirty="0">
                <a:solidFill>
                  <a:srgbClr val="FFFFFF"/>
                </a:solidFill>
                <a:latin typeface="Arial"/>
                <a:cs typeface="Arial"/>
              </a:rPr>
              <a:t>N</a:t>
            </a:r>
            <a:r>
              <a:rPr lang="pt-BR" sz="2400" spc="-210" dirty="0">
                <a:solidFill>
                  <a:srgbClr val="FFFFFF"/>
                </a:solidFill>
                <a:latin typeface="Arial"/>
                <a:cs typeface="Arial"/>
              </a:rPr>
              <a:t> </a:t>
            </a:r>
            <a:r>
              <a:rPr lang="pt-BR" sz="2400" dirty="0">
                <a:solidFill>
                  <a:srgbClr val="FFFFFF"/>
                </a:solidFill>
                <a:latin typeface="Arial"/>
                <a:cs typeface="Arial"/>
              </a:rPr>
              <a:t>F</a:t>
            </a:r>
            <a:r>
              <a:rPr lang="pt-BR" sz="2400" spc="-195" dirty="0">
                <a:solidFill>
                  <a:srgbClr val="FFFFFF"/>
                </a:solidFill>
                <a:latin typeface="Arial"/>
                <a:cs typeface="Arial"/>
              </a:rPr>
              <a:t> </a:t>
            </a:r>
            <a:r>
              <a:rPr lang="pt-BR" sz="2400" dirty="0">
                <a:solidFill>
                  <a:srgbClr val="FFFFFF"/>
                </a:solidFill>
                <a:latin typeface="Arial"/>
                <a:cs typeface="Arial"/>
              </a:rPr>
              <a:t>O</a:t>
            </a:r>
            <a:r>
              <a:rPr lang="pt-BR" sz="2400" spc="-204" dirty="0">
                <a:solidFill>
                  <a:srgbClr val="FFFFFF"/>
                </a:solidFill>
                <a:latin typeface="Arial"/>
                <a:cs typeface="Arial"/>
              </a:rPr>
              <a:t> </a:t>
            </a:r>
            <a:r>
              <a:rPr lang="pt-BR" sz="2400" dirty="0">
                <a:solidFill>
                  <a:srgbClr val="FFFFFF"/>
                </a:solidFill>
                <a:latin typeface="Arial"/>
                <a:cs typeface="Arial"/>
              </a:rPr>
              <a:t>R</a:t>
            </a:r>
            <a:r>
              <a:rPr lang="pt-BR" sz="2400" spc="-210" dirty="0">
                <a:solidFill>
                  <a:srgbClr val="FFFFFF"/>
                </a:solidFill>
                <a:latin typeface="Arial"/>
                <a:cs typeface="Arial"/>
              </a:rPr>
              <a:t> </a:t>
            </a:r>
            <a:r>
              <a:rPr lang="pt-BR" sz="2400" dirty="0">
                <a:solidFill>
                  <a:srgbClr val="FFFFFF"/>
                </a:solidFill>
                <a:latin typeface="Arial"/>
                <a:cs typeface="Arial"/>
              </a:rPr>
              <a:t>M</a:t>
            </a:r>
            <a:r>
              <a:rPr lang="pt-BR" sz="2400" spc="-204" dirty="0">
                <a:solidFill>
                  <a:srgbClr val="FFFFFF"/>
                </a:solidFill>
                <a:latin typeface="Arial"/>
                <a:cs typeface="Arial"/>
              </a:rPr>
              <a:t> </a:t>
            </a:r>
            <a:r>
              <a:rPr lang="pt-BR" sz="2400" spc="80" dirty="0">
                <a:solidFill>
                  <a:srgbClr val="FFFFFF"/>
                </a:solidFill>
                <a:latin typeface="Arial"/>
                <a:cs typeface="Arial"/>
              </a:rPr>
              <a:t>AT</a:t>
            </a:r>
            <a:r>
              <a:rPr lang="pt-BR" sz="2400" spc="-185" dirty="0">
                <a:solidFill>
                  <a:srgbClr val="FFFFFF"/>
                </a:solidFill>
                <a:latin typeface="Arial"/>
                <a:cs typeface="Arial"/>
              </a:rPr>
              <a:t> </a:t>
            </a:r>
            <a:r>
              <a:rPr lang="pt-BR" sz="2400" dirty="0">
                <a:solidFill>
                  <a:srgbClr val="FFFFFF"/>
                </a:solidFill>
                <a:latin typeface="Arial"/>
                <a:cs typeface="Arial"/>
              </a:rPr>
              <a:t>I</a:t>
            </a:r>
            <a:r>
              <a:rPr lang="pt-BR" sz="2400" spc="-200" dirty="0">
                <a:solidFill>
                  <a:srgbClr val="FFFFFF"/>
                </a:solidFill>
                <a:latin typeface="Arial"/>
                <a:cs typeface="Arial"/>
              </a:rPr>
              <a:t> </a:t>
            </a:r>
            <a:r>
              <a:rPr lang="pt-BR" sz="2400" dirty="0">
                <a:solidFill>
                  <a:srgbClr val="FFFFFF"/>
                </a:solidFill>
                <a:latin typeface="Arial"/>
                <a:cs typeface="Arial"/>
              </a:rPr>
              <a:t>O</a:t>
            </a:r>
            <a:r>
              <a:rPr lang="pt-BR" sz="2400" spc="-204" dirty="0">
                <a:solidFill>
                  <a:srgbClr val="FFFFFF"/>
                </a:solidFill>
                <a:latin typeface="Arial"/>
                <a:cs typeface="Arial"/>
              </a:rPr>
              <a:t> </a:t>
            </a:r>
            <a:r>
              <a:rPr lang="pt-BR" sz="2400" dirty="0">
                <a:solidFill>
                  <a:srgbClr val="FFFFFF"/>
                </a:solidFill>
                <a:latin typeface="Arial"/>
                <a:cs typeface="Arial"/>
              </a:rPr>
              <a:t>N	S</a:t>
            </a:r>
            <a:r>
              <a:rPr lang="pt-BR" sz="2400" spc="-210" dirty="0">
                <a:solidFill>
                  <a:srgbClr val="FFFFFF"/>
                </a:solidFill>
                <a:latin typeface="Arial"/>
                <a:cs typeface="Arial"/>
              </a:rPr>
              <a:t> </a:t>
            </a:r>
            <a:r>
              <a:rPr lang="pt-BR" sz="2400" dirty="0">
                <a:solidFill>
                  <a:srgbClr val="FFFFFF"/>
                </a:solidFill>
                <a:latin typeface="Arial"/>
                <a:cs typeface="Arial"/>
              </a:rPr>
              <a:t>C</a:t>
            </a:r>
            <a:r>
              <a:rPr lang="pt-BR" sz="2400" spc="-210" dirty="0">
                <a:solidFill>
                  <a:srgbClr val="FFFFFF"/>
                </a:solidFill>
                <a:latin typeface="Arial"/>
                <a:cs typeface="Arial"/>
              </a:rPr>
              <a:t> </a:t>
            </a:r>
            <a:r>
              <a:rPr lang="pt-BR" sz="2400" dirty="0">
                <a:solidFill>
                  <a:srgbClr val="FFFFFF"/>
                </a:solidFill>
                <a:latin typeface="Arial"/>
                <a:cs typeface="Arial"/>
              </a:rPr>
              <a:t>I</a:t>
            </a:r>
            <a:r>
              <a:rPr lang="pt-BR" sz="2400" spc="-204" dirty="0">
                <a:solidFill>
                  <a:srgbClr val="FFFFFF"/>
                </a:solidFill>
                <a:latin typeface="Arial"/>
                <a:cs typeface="Arial"/>
              </a:rPr>
              <a:t> </a:t>
            </a:r>
            <a:r>
              <a:rPr lang="pt-BR" sz="2400" dirty="0">
                <a:solidFill>
                  <a:srgbClr val="FFFFFF"/>
                </a:solidFill>
                <a:latin typeface="Arial"/>
                <a:cs typeface="Arial"/>
              </a:rPr>
              <a:t>E</a:t>
            </a:r>
            <a:r>
              <a:rPr lang="pt-BR" sz="2400" spc="-210" dirty="0">
                <a:solidFill>
                  <a:srgbClr val="FFFFFF"/>
                </a:solidFill>
                <a:latin typeface="Arial"/>
                <a:cs typeface="Arial"/>
              </a:rPr>
              <a:t> </a:t>
            </a:r>
            <a:r>
              <a:rPr lang="pt-BR" sz="2400" dirty="0">
                <a:solidFill>
                  <a:srgbClr val="FFFFFF"/>
                </a:solidFill>
                <a:latin typeface="Arial"/>
                <a:cs typeface="Arial"/>
              </a:rPr>
              <a:t>N</a:t>
            </a:r>
            <a:r>
              <a:rPr lang="pt-BR" sz="2400" spc="-215" dirty="0">
                <a:solidFill>
                  <a:srgbClr val="FFFFFF"/>
                </a:solidFill>
                <a:latin typeface="Arial"/>
                <a:cs typeface="Arial"/>
              </a:rPr>
              <a:t> </a:t>
            </a:r>
            <a:r>
              <a:rPr lang="pt-BR" sz="2400" dirty="0">
                <a:solidFill>
                  <a:srgbClr val="FFFFFF"/>
                </a:solidFill>
                <a:latin typeface="Arial"/>
                <a:cs typeface="Arial"/>
              </a:rPr>
              <a:t>C</a:t>
            </a:r>
            <a:r>
              <a:rPr lang="pt-BR" sz="2400" spc="-215" dirty="0">
                <a:solidFill>
                  <a:srgbClr val="FFFFFF"/>
                </a:solidFill>
                <a:latin typeface="Arial"/>
                <a:cs typeface="Arial"/>
              </a:rPr>
              <a:t> </a:t>
            </a:r>
            <a:r>
              <a:rPr lang="pt-BR" sz="2400" dirty="0">
                <a:solidFill>
                  <a:srgbClr val="FFFFFF"/>
                </a:solidFill>
                <a:latin typeface="Arial"/>
                <a:cs typeface="Arial"/>
              </a:rPr>
              <a:t>E</a:t>
            </a:r>
            <a:endParaRPr lang="pt-BR" sz="2400" dirty="0">
              <a:latin typeface="Arial"/>
              <a:cs typeface="Arial"/>
            </a:endParaRPr>
          </a:p>
          <a:p>
            <a:pPr marR="32384" algn="ctr">
              <a:lnSpc>
                <a:spcPts val="2340"/>
              </a:lnSpc>
              <a:tabLst>
                <a:tab pos="2080260" algn="l"/>
                <a:tab pos="2661285" algn="l"/>
              </a:tabLst>
            </a:pPr>
            <a:endParaRPr sz="2200" dirty="0">
              <a:latin typeface="Arial"/>
              <a:cs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6"/>
          <p:cNvGraphicFramePr>
            <a:graphicFrameLocks noGrp="1"/>
          </p:cNvGraphicFramePr>
          <p:nvPr>
            <p:extLst>
              <p:ext uri="{D42A27DB-BD31-4B8C-83A1-F6EECF244321}">
                <p14:modId xmlns:p14="http://schemas.microsoft.com/office/powerpoint/2010/main" val="131319436"/>
              </p:ext>
            </p:extLst>
          </p:nvPr>
        </p:nvGraphicFramePr>
        <p:xfrm>
          <a:off x="381000" y="2133600"/>
          <a:ext cx="8382000" cy="4419600"/>
        </p:xfrm>
        <a:graphic>
          <a:graphicData uri="http://schemas.openxmlformats.org/drawingml/2006/table">
            <a:tbl>
              <a:tblPr firstRow="1" bandRow="1">
                <a:tableStyleId>{2D5ABB26-0587-4C30-8999-92F81FD0307C}</a:tableStyleId>
              </a:tblPr>
              <a:tblGrid>
                <a:gridCol w="4191000">
                  <a:extLst>
                    <a:ext uri="{9D8B030D-6E8A-4147-A177-3AD203B41FA5}">
                      <a16:colId xmlns="" xmlns:a16="http://schemas.microsoft.com/office/drawing/2014/main" val="20000"/>
                    </a:ext>
                  </a:extLst>
                </a:gridCol>
                <a:gridCol w="4191000">
                  <a:extLst>
                    <a:ext uri="{9D8B030D-6E8A-4147-A177-3AD203B41FA5}">
                      <a16:colId xmlns="" xmlns:a16="http://schemas.microsoft.com/office/drawing/2014/main" val="20001"/>
                    </a:ext>
                  </a:extLst>
                </a:gridCol>
              </a:tblGrid>
              <a:tr h="491067">
                <a:tc>
                  <a:txBody>
                    <a:bodyPr/>
                    <a:lstStyle/>
                    <a:p>
                      <a:pPr marL="91440">
                        <a:lnSpc>
                          <a:spcPct val="100000"/>
                        </a:lnSpc>
                        <a:spcBef>
                          <a:spcPts val="315"/>
                        </a:spcBef>
                      </a:pPr>
                      <a:r>
                        <a:rPr sz="1800" b="1" dirty="0">
                          <a:solidFill>
                            <a:srgbClr val="FFFFFF"/>
                          </a:solidFill>
                          <a:latin typeface="Arial"/>
                          <a:cs typeface="Arial"/>
                        </a:rPr>
                        <a:t>IS</a:t>
                      </a:r>
                      <a:endParaRPr sz="1800">
                        <a:latin typeface="Arial"/>
                        <a:cs typeface="Arial"/>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9E8E5C"/>
                    </a:solidFill>
                  </a:tcPr>
                </a:tc>
                <a:tc>
                  <a:txBody>
                    <a:bodyPr/>
                    <a:lstStyle/>
                    <a:p>
                      <a:pPr marL="92075">
                        <a:lnSpc>
                          <a:spcPct val="100000"/>
                        </a:lnSpc>
                        <a:spcBef>
                          <a:spcPts val="315"/>
                        </a:spcBef>
                      </a:pPr>
                      <a:r>
                        <a:rPr sz="1800" b="1" dirty="0">
                          <a:solidFill>
                            <a:srgbClr val="FFFFFF"/>
                          </a:solidFill>
                          <a:latin typeface="Arial"/>
                          <a:cs typeface="Arial"/>
                        </a:rPr>
                        <a:t>LS</a:t>
                      </a:r>
                      <a:endParaRPr sz="1800">
                        <a:latin typeface="Arial"/>
                        <a:cs typeface="Arial"/>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9E8E5C"/>
                    </a:solidFill>
                  </a:tcPr>
                </a:tc>
                <a:extLst>
                  <a:ext uri="{0D108BD9-81ED-4DB2-BD59-A6C34878D82A}">
                    <a16:rowId xmlns="" xmlns:a16="http://schemas.microsoft.com/office/drawing/2014/main" val="10000"/>
                  </a:ext>
                </a:extLst>
              </a:tr>
              <a:tr h="491067">
                <a:tc>
                  <a:txBody>
                    <a:bodyPr/>
                    <a:lstStyle/>
                    <a:p>
                      <a:pPr marL="91440">
                        <a:lnSpc>
                          <a:spcPct val="100000"/>
                        </a:lnSpc>
                        <a:spcBef>
                          <a:spcPts val="315"/>
                        </a:spcBef>
                      </a:pPr>
                      <a:r>
                        <a:rPr sz="1800" spc="-5" dirty="0">
                          <a:latin typeface="Arial"/>
                          <a:cs typeface="Arial"/>
                        </a:rPr>
                        <a:t>selecting</a:t>
                      </a:r>
                      <a:endParaRPr sz="1800">
                        <a:latin typeface="Arial"/>
                        <a:cs typeface="Arial"/>
                      </a:endParaRPr>
                    </a:p>
                  </a:txBody>
                  <a:tcPr marL="0" marR="0" marT="400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FDBD2"/>
                    </a:solidFill>
                  </a:tcPr>
                </a:tc>
                <a:tc>
                  <a:txBody>
                    <a:bodyPr/>
                    <a:lstStyle/>
                    <a:p>
                      <a:pPr marL="92075">
                        <a:lnSpc>
                          <a:spcPct val="100000"/>
                        </a:lnSpc>
                        <a:spcBef>
                          <a:spcPts val="315"/>
                        </a:spcBef>
                      </a:pPr>
                      <a:r>
                        <a:rPr sz="1800" spc="-5" dirty="0">
                          <a:latin typeface="Arial"/>
                          <a:cs typeface="Arial"/>
                        </a:rPr>
                        <a:t>selecting</a:t>
                      </a:r>
                      <a:endParaRPr sz="1800">
                        <a:latin typeface="Arial"/>
                        <a:cs typeface="Arial"/>
                      </a:endParaRPr>
                    </a:p>
                  </a:txBody>
                  <a:tcPr marL="0" marR="0" marT="400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FDBD2"/>
                    </a:solidFill>
                  </a:tcPr>
                </a:tc>
                <a:extLst>
                  <a:ext uri="{0D108BD9-81ED-4DB2-BD59-A6C34878D82A}">
                    <a16:rowId xmlns="" xmlns:a16="http://schemas.microsoft.com/office/drawing/2014/main" val="10001"/>
                  </a:ext>
                </a:extLst>
              </a:tr>
              <a:tr h="491066">
                <a:tc>
                  <a:txBody>
                    <a:bodyPr/>
                    <a:lstStyle/>
                    <a:p>
                      <a:pPr marL="91440">
                        <a:lnSpc>
                          <a:spcPct val="100000"/>
                        </a:lnSpc>
                        <a:spcBef>
                          <a:spcPts val="315"/>
                        </a:spcBef>
                      </a:pPr>
                      <a:r>
                        <a:rPr sz="1800" spc="-5" dirty="0">
                          <a:latin typeface="Arial"/>
                          <a:cs typeface="Arial"/>
                        </a:rPr>
                        <a:t>collection</a:t>
                      </a:r>
                      <a:endParaRPr sz="1800">
                        <a:latin typeface="Arial"/>
                        <a:cs typeface="Arial"/>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DEA"/>
                    </a:solidFill>
                  </a:tcPr>
                </a:tc>
                <a:tc>
                  <a:txBody>
                    <a:bodyPr/>
                    <a:lstStyle/>
                    <a:p>
                      <a:pPr marL="92075">
                        <a:lnSpc>
                          <a:spcPct val="100000"/>
                        </a:lnSpc>
                        <a:spcBef>
                          <a:spcPts val="315"/>
                        </a:spcBef>
                      </a:pPr>
                      <a:r>
                        <a:rPr sz="1800" spc="-5" dirty="0">
                          <a:latin typeface="Arial"/>
                          <a:cs typeface="Arial"/>
                        </a:rPr>
                        <a:t>acquiring</a:t>
                      </a:r>
                      <a:endParaRPr sz="1800">
                        <a:latin typeface="Arial"/>
                        <a:cs typeface="Arial"/>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DEA"/>
                    </a:solidFill>
                  </a:tcPr>
                </a:tc>
                <a:extLst>
                  <a:ext uri="{0D108BD9-81ED-4DB2-BD59-A6C34878D82A}">
                    <a16:rowId xmlns="" xmlns:a16="http://schemas.microsoft.com/office/drawing/2014/main" val="10002"/>
                  </a:ext>
                </a:extLst>
              </a:tr>
              <a:tr h="491067">
                <a:tc>
                  <a:txBody>
                    <a:bodyPr/>
                    <a:lstStyle/>
                    <a:p>
                      <a:pPr marL="91440">
                        <a:lnSpc>
                          <a:spcPct val="100000"/>
                        </a:lnSpc>
                        <a:spcBef>
                          <a:spcPts val="315"/>
                        </a:spcBef>
                      </a:pPr>
                      <a:r>
                        <a:rPr sz="1800" spc="-5" dirty="0">
                          <a:latin typeface="Arial"/>
                          <a:cs typeface="Arial"/>
                        </a:rPr>
                        <a:t>Organization</a:t>
                      </a:r>
                      <a:endParaRPr sz="1800">
                        <a:latin typeface="Arial"/>
                        <a:cs typeface="Arial"/>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FDBD2"/>
                    </a:solidFill>
                  </a:tcPr>
                </a:tc>
                <a:tc>
                  <a:txBody>
                    <a:bodyPr/>
                    <a:lstStyle/>
                    <a:p>
                      <a:pPr marL="92075">
                        <a:lnSpc>
                          <a:spcPct val="100000"/>
                        </a:lnSpc>
                        <a:spcBef>
                          <a:spcPts val="315"/>
                        </a:spcBef>
                      </a:pPr>
                      <a:r>
                        <a:rPr sz="1800" spc="-5" dirty="0">
                          <a:latin typeface="Arial"/>
                          <a:cs typeface="Arial"/>
                        </a:rPr>
                        <a:t>Organization</a:t>
                      </a:r>
                      <a:endParaRPr sz="1800" dirty="0">
                        <a:latin typeface="Arial"/>
                        <a:cs typeface="Arial"/>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FDBD2"/>
                    </a:solidFill>
                  </a:tcPr>
                </a:tc>
                <a:extLst>
                  <a:ext uri="{0D108BD9-81ED-4DB2-BD59-A6C34878D82A}">
                    <a16:rowId xmlns="" xmlns:a16="http://schemas.microsoft.com/office/drawing/2014/main" val="10003"/>
                  </a:ext>
                </a:extLst>
              </a:tr>
              <a:tr h="491067">
                <a:tc>
                  <a:txBody>
                    <a:bodyPr/>
                    <a:lstStyle/>
                    <a:p>
                      <a:pPr marL="91440">
                        <a:lnSpc>
                          <a:spcPct val="100000"/>
                        </a:lnSpc>
                        <a:spcBef>
                          <a:spcPts val="315"/>
                        </a:spcBef>
                      </a:pPr>
                      <a:r>
                        <a:rPr sz="1800" spc="-5" dirty="0">
                          <a:latin typeface="Arial"/>
                          <a:cs typeface="Arial"/>
                        </a:rPr>
                        <a:t>Particular</a:t>
                      </a:r>
                      <a:r>
                        <a:rPr sz="1800" dirty="0">
                          <a:latin typeface="Arial"/>
                          <a:cs typeface="Arial"/>
                        </a:rPr>
                        <a:t> </a:t>
                      </a:r>
                      <a:r>
                        <a:rPr sz="1800" spc="-5" dirty="0">
                          <a:latin typeface="Arial"/>
                          <a:cs typeface="Arial"/>
                        </a:rPr>
                        <a:t>place</a:t>
                      </a:r>
                      <a:endParaRPr sz="1800">
                        <a:latin typeface="Arial"/>
                        <a:cs typeface="Arial"/>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DEA"/>
                    </a:solidFill>
                  </a:tcPr>
                </a:tc>
                <a:tc>
                  <a:txBody>
                    <a:bodyPr/>
                    <a:lstStyle/>
                    <a:p>
                      <a:pPr marL="92075">
                        <a:lnSpc>
                          <a:spcPct val="100000"/>
                        </a:lnSpc>
                        <a:spcBef>
                          <a:spcPts val="315"/>
                        </a:spcBef>
                      </a:pPr>
                      <a:r>
                        <a:rPr sz="1800" spc="-5" dirty="0">
                          <a:latin typeface="Arial"/>
                          <a:cs typeface="Arial"/>
                        </a:rPr>
                        <a:t>Particular</a:t>
                      </a:r>
                      <a:r>
                        <a:rPr sz="1800" dirty="0">
                          <a:latin typeface="Arial"/>
                          <a:cs typeface="Arial"/>
                        </a:rPr>
                        <a:t> </a:t>
                      </a:r>
                      <a:r>
                        <a:rPr sz="1800" spc="-5" dirty="0">
                          <a:latin typeface="Arial"/>
                          <a:cs typeface="Arial"/>
                        </a:rPr>
                        <a:t>place</a:t>
                      </a:r>
                      <a:endParaRPr sz="1800">
                        <a:latin typeface="Arial"/>
                        <a:cs typeface="Arial"/>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DEA"/>
                    </a:solidFill>
                  </a:tcPr>
                </a:tc>
                <a:extLst>
                  <a:ext uri="{0D108BD9-81ED-4DB2-BD59-A6C34878D82A}">
                    <a16:rowId xmlns="" xmlns:a16="http://schemas.microsoft.com/office/drawing/2014/main" val="10004"/>
                  </a:ext>
                </a:extLst>
              </a:tr>
              <a:tr h="491067">
                <a:tc>
                  <a:txBody>
                    <a:bodyPr/>
                    <a:lstStyle/>
                    <a:p>
                      <a:pPr marL="91440">
                        <a:lnSpc>
                          <a:spcPct val="100000"/>
                        </a:lnSpc>
                        <a:spcBef>
                          <a:spcPts val="320"/>
                        </a:spcBef>
                      </a:pPr>
                      <a:r>
                        <a:rPr sz="1800" spc="-5" dirty="0">
                          <a:latin typeface="Arial"/>
                          <a:cs typeface="Arial"/>
                        </a:rPr>
                        <a:t>Retrieval</a:t>
                      </a:r>
                      <a:endParaRPr sz="1800">
                        <a:latin typeface="Arial"/>
                        <a:cs typeface="Arial"/>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FDBD2"/>
                    </a:solidFill>
                  </a:tcPr>
                </a:tc>
                <a:tc>
                  <a:txBody>
                    <a:bodyPr/>
                    <a:lstStyle/>
                    <a:p>
                      <a:pPr marL="92075">
                        <a:lnSpc>
                          <a:spcPct val="100000"/>
                        </a:lnSpc>
                        <a:spcBef>
                          <a:spcPts val="320"/>
                        </a:spcBef>
                      </a:pPr>
                      <a:r>
                        <a:rPr sz="1800" spc="-5" dirty="0">
                          <a:latin typeface="Arial"/>
                          <a:cs typeface="Arial"/>
                        </a:rPr>
                        <a:t>Retrieval</a:t>
                      </a:r>
                      <a:endParaRPr sz="1800">
                        <a:latin typeface="Arial"/>
                        <a:cs typeface="Arial"/>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FDBD2"/>
                    </a:solidFill>
                  </a:tcPr>
                </a:tc>
                <a:extLst>
                  <a:ext uri="{0D108BD9-81ED-4DB2-BD59-A6C34878D82A}">
                    <a16:rowId xmlns="" xmlns:a16="http://schemas.microsoft.com/office/drawing/2014/main" val="10005"/>
                  </a:ext>
                </a:extLst>
              </a:tr>
              <a:tr h="491066">
                <a:tc>
                  <a:txBody>
                    <a:bodyPr/>
                    <a:lstStyle/>
                    <a:p>
                      <a:pPr marL="91440">
                        <a:lnSpc>
                          <a:spcPct val="100000"/>
                        </a:lnSpc>
                        <a:spcBef>
                          <a:spcPts val="320"/>
                        </a:spcBef>
                      </a:pPr>
                      <a:r>
                        <a:rPr sz="1800" spc="-5" dirty="0">
                          <a:latin typeface="Arial"/>
                          <a:cs typeface="Arial"/>
                        </a:rPr>
                        <a:t>Interpretation</a:t>
                      </a:r>
                      <a:endParaRPr sz="1800">
                        <a:latin typeface="Arial"/>
                        <a:cs typeface="Arial"/>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DEA"/>
                    </a:solidFill>
                  </a:tcPr>
                </a:tc>
                <a:tc>
                  <a:txBody>
                    <a:bodyPr/>
                    <a:lstStyle/>
                    <a:p>
                      <a:pPr marL="92075">
                        <a:lnSpc>
                          <a:spcPct val="100000"/>
                        </a:lnSpc>
                        <a:spcBef>
                          <a:spcPts val="320"/>
                        </a:spcBef>
                      </a:pPr>
                      <a:r>
                        <a:rPr sz="1800" spc="-5" dirty="0">
                          <a:latin typeface="Arial"/>
                          <a:cs typeface="Arial"/>
                        </a:rPr>
                        <a:t>Interpretation</a:t>
                      </a:r>
                      <a:endParaRPr sz="1800">
                        <a:latin typeface="Arial"/>
                        <a:cs typeface="Arial"/>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DEA"/>
                    </a:solidFill>
                  </a:tcPr>
                </a:tc>
                <a:extLst>
                  <a:ext uri="{0D108BD9-81ED-4DB2-BD59-A6C34878D82A}">
                    <a16:rowId xmlns="" xmlns:a16="http://schemas.microsoft.com/office/drawing/2014/main" val="10006"/>
                  </a:ext>
                </a:extLst>
              </a:tr>
              <a:tr h="491067">
                <a:tc>
                  <a:txBody>
                    <a:bodyPr/>
                    <a:lstStyle/>
                    <a:p>
                      <a:pPr marL="91440">
                        <a:lnSpc>
                          <a:spcPct val="100000"/>
                        </a:lnSpc>
                        <a:spcBef>
                          <a:spcPts val="320"/>
                        </a:spcBef>
                      </a:pPr>
                      <a:r>
                        <a:rPr sz="1800" spc="-10" dirty="0">
                          <a:latin typeface="Arial"/>
                          <a:cs typeface="Arial"/>
                        </a:rPr>
                        <a:t>Transformation</a:t>
                      </a:r>
                      <a:endParaRPr sz="1800">
                        <a:latin typeface="Arial"/>
                        <a:cs typeface="Arial"/>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FDBD2"/>
                    </a:solidFill>
                  </a:tcPr>
                </a:tc>
                <a:tc>
                  <a:txBody>
                    <a:bodyPr/>
                    <a:lstStyle/>
                    <a:p>
                      <a:pPr marL="92075">
                        <a:lnSpc>
                          <a:spcPct val="100000"/>
                        </a:lnSpc>
                        <a:spcBef>
                          <a:spcPts val="320"/>
                        </a:spcBef>
                      </a:pPr>
                      <a:r>
                        <a:rPr sz="1800" spc="-10" dirty="0">
                          <a:latin typeface="Arial"/>
                          <a:cs typeface="Arial"/>
                        </a:rPr>
                        <a:t>Transformation</a:t>
                      </a:r>
                      <a:endParaRPr sz="1800">
                        <a:latin typeface="Arial"/>
                        <a:cs typeface="Arial"/>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FDBD2"/>
                    </a:solidFill>
                  </a:tcPr>
                </a:tc>
                <a:extLst>
                  <a:ext uri="{0D108BD9-81ED-4DB2-BD59-A6C34878D82A}">
                    <a16:rowId xmlns="" xmlns:a16="http://schemas.microsoft.com/office/drawing/2014/main" val="10007"/>
                  </a:ext>
                </a:extLst>
              </a:tr>
              <a:tr h="491066">
                <a:tc>
                  <a:txBody>
                    <a:bodyPr/>
                    <a:lstStyle/>
                    <a:p>
                      <a:pPr marL="91440">
                        <a:lnSpc>
                          <a:spcPct val="100000"/>
                        </a:lnSpc>
                        <a:spcBef>
                          <a:spcPts val="320"/>
                        </a:spcBef>
                      </a:pPr>
                      <a:r>
                        <a:rPr sz="1800" spc="-5" dirty="0">
                          <a:latin typeface="Arial"/>
                          <a:cs typeface="Arial"/>
                        </a:rPr>
                        <a:t>Utilization</a:t>
                      </a:r>
                      <a:endParaRPr sz="1800">
                        <a:latin typeface="Arial"/>
                        <a:cs typeface="Arial"/>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DEA"/>
                    </a:solidFill>
                  </a:tcPr>
                </a:tc>
                <a:tc>
                  <a:txBody>
                    <a:bodyPr/>
                    <a:lstStyle/>
                    <a:p>
                      <a:pPr marL="92075">
                        <a:lnSpc>
                          <a:spcPct val="100000"/>
                        </a:lnSpc>
                        <a:spcBef>
                          <a:spcPts val="320"/>
                        </a:spcBef>
                      </a:pPr>
                      <a:r>
                        <a:rPr sz="1800" spc="-5" dirty="0">
                          <a:latin typeface="Arial"/>
                          <a:cs typeface="Arial"/>
                        </a:rPr>
                        <a:t>Utilization</a:t>
                      </a:r>
                      <a:endParaRPr sz="1800" dirty="0">
                        <a:latin typeface="Arial"/>
                        <a:cs typeface="Arial"/>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DEA"/>
                    </a:solidFill>
                  </a:tcPr>
                </a:tc>
                <a:extLst>
                  <a:ext uri="{0D108BD9-81ED-4DB2-BD59-A6C34878D82A}">
                    <a16:rowId xmlns="" xmlns:a16="http://schemas.microsoft.com/office/drawing/2014/main" val="10008"/>
                  </a:ext>
                </a:extLst>
              </a:tr>
            </a:tbl>
          </a:graphicData>
        </a:graphic>
      </p:graphicFrame>
      <p:sp>
        <p:nvSpPr>
          <p:cNvPr id="10" name="object 2">
            <a:extLst>
              <a:ext uri="{FF2B5EF4-FFF2-40B4-BE49-F238E27FC236}">
                <a16:creationId xmlns="" xmlns:a16="http://schemas.microsoft.com/office/drawing/2014/main" id="{601D0F5C-2A2B-4D2A-B7F9-F0472282245C}"/>
              </a:ext>
            </a:extLst>
          </p:cNvPr>
          <p:cNvSpPr txBox="1"/>
          <p:nvPr/>
        </p:nvSpPr>
        <p:spPr>
          <a:xfrm>
            <a:off x="381000" y="838200"/>
            <a:ext cx="8382000" cy="1049005"/>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dirty="0">
              <a:solidFill>
                <a:srgbClr val="FFFFFF"/>
              </a:solidFill>
              <a:latin typeface="Arial"/>
              <a:cs typeface="Arial"/>
            </a:endParaRPr>
          </a:p>
          <a:p>
            <a:pPr marL="555625">
              <a:lnSpc>
                <a:spcPct val="100000"/>
              </a:lnSpc>
              <a:spcBef>
                <a:spcPts val="670"/>
              </a:spcBef>
              <a:tabLst>
                <a:tab pos="2255520" algn="l"/>
                <a:tab pos="2750185" algn="l"/>
                <a:tab pos="4086225" algn="l"/>
                <a:tab pos="5455920" algn="l"/>
              </a:tabLst>
            </a:pPr>
            <a:r>
              <a:rPr lang="pt-BR" sz="2400" dirty="0">
                <a:solidFill>
                  <a:srgbClr val="FFFFFF"/>
                </a:solidFill>
                <a:latin typeface="Arial"/>
                <a:cs typeface="Arial"/>
              </a:rPr>
              <a:t>    CONCERNED FUNCTIONS OF IS &amp; LS</a:t>
            </a:r>
            <a:endParaRPr lang="pt-BR" sz="2400" dirty="0">
              <a:latin typeface="Arial"/>
              <a:cs typeface="Arial"/>
            </a:endParaRPr>
          </a:p>
          <a:p>
            <a:pPr marR="32384" algn="ctr">
              <a:lnSpc>
                <a:spcPts val="2340"/>
              </a:lnSpc>
              <a:tabLst>
                <a:tab pos="2080260" algn="l"/>
                <a:tab pos="2661285" algn="l"/>
              </a:tabLst>
            </a:pPr>
            <a:endParaRPr sz="2200" dirty="0">
              <a:latin typeface="Arial"/>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304800" y="2057400"/>
            <a:ext cx="7958667" cy="5604098"/>
          </a:xfrm>
          <a:prstGeom prst="rect">
            <a:avLst/>
          </a:prstGeom>
        </p:spPr>
        <p:txBody>
          <a:bodyPr vert="horz" wrap="square" lIns="0" tIns="12700" rIns="0" bIns="0" rtlCol="0">
            <a:spAutoFit/>
          </a:bodyPr>
          <a:lstStyle/>
          <a:p>
            <a:pPr marL="12700" marR="5080">
              <a:lnSpc>
                <a:spcPct val="150000"/>
              </a:lnSpc>
              <a:spcBef>
                <a:spcPts val="100"/>
              </a:spcBef>
            </a:pPr>
            <a:r>
              <a:rPr sz="2000" dirty="0">
                <a:latin typeface="Arial"/>
                <a:cs typeface="Arial"/>
              </a:rPr>
              <a:t>The </a:t>
            </a:r>
            <a:r>
              <a:rPr sz="2000" spc="-5" dirty="0">
                <a:latin typeface="Arial"/>
                <a:cs typeface="Arial"/>
              </a:rPr>
              <a:t>common ground </a:t>
            </a:r>
            <a:r>
              <a:rPr sz="2000" spc="-10" dirty="0">
                <a:latin typeface="Arial"/>
                <a:cs typeface="Arial"/>
              </a:rPr>
              <a:t>between </a:t>
            </a:r>
            <a:r>
              <a:rPr sz="2000" spc="-5" dirty="0">
                <a:latin typeface="Arial"/>
                <a:cs typeface="Arial"/>
              </a:rPr>
              <a:t>library science and information  science, </a:t>
            </a:r>
            <a:r>
              <a:rPr sz="2000" spc="-15" dirty="0">
                <a:latin typeface="Arial"/>
                <a:cs typeface="Arial"/>
              </a:rPr>
              <a:t>which </a:t>
            </a:r>
            <a:r>
              <a:rPr sz="2000" spc="-5" dirty="0">
                <a:latin typeface="Arial"/>
                <a:cs typeface="Arial"/>
              </a:rPr>
              <a:t>is a strong </a:t>
            </a:r>
            <a:r>
              <a:rPr sz="2000" spc="-10" dirty="0">
                <a:latin typeface="Arial"/>
                <a:cs typeface="Arial"/>
              </a:rPr>
              <a:t>one, </a:t>
            </a:r>
            <a:r>
              <a:rPr sz="2000" spc="-5" dirty="0">
                <a:latin typeface="Arial"/>
                <a:cs typeface="Arial"/>
              </a:rPr>
              <a:t>is in </a:t>
            </a:r>
            <a:r>
              <a:rPr sz="2000" dirty="0">
                <a:latin typeface="Arial"/>
                <a:cs typeface="Arial"/>
              </a:rPr>
              <a:t>the </a:t>
            </a:r>
            <a:r>
              <a:rPr sz="2000" spc="-5" dirty="0">
                <a:latin typeface="Arial"/>
                <a:cs typeface="Arial"/>
              </a:rPr>
              <a:t>sharing </a:t>
            </a:r>
            <a:r>
              <a:rPr sz="2000" dirty="0">
                <a:latin typeface="Arial"/>
                <a:cs typeface="Arial"/>
              </a:rPr>
              <a:t>of </a:t>
            </a:r>
            <a:r>
              <a:rPr sz="2000" spc="-5" dirty="0">
                <a:latin typeface="Arial"/>
                <a:cs typeface="Arial"/>
              </a:rPr>
              <a:t>their social role  </a:t>
            </a:r>
            <a:r>
              <a:rPr sz="2000" spc="-10" dirty="0">
                <a:latin typeface="Arial"/>
                <a:cs typeface="Arial"/>
              </a:rPr>
              <a:t>and </a:t>
            </a:r>
            <a:r>
              <a:rPr sz="2000" dirty="0">
                <a:latin typeface="Arial"/>
                <a:cs typeface="Arial"/>
              </a:rPr>
              <a:t>in </a:t>
            </a:r>
            <a:r>
              <a:rPr sz="2000" spc="-5" dirty="0">
                <a:latin typeface="Arial"/>
                <a:cs typeface="Arial"/>
              </a:rPr>
              <a:t>their </a:t>
            </a:r>
            <a:r>
              <a:rPr sz="2000" spc="-10" dirty="0">
                <a:latin typeface="Arial"/>
                <a:cs typeface="Arial"/>
              </a:rPr>
              <a:t>general </a:t>
            </a:r>
            <a:r>
              <a:rPr sz="2000" spc="-5" dirty="0">
                <a:latin typeface="Arial"/>
                <a:cs typeface="Arial"/>
              </a:rPr>
              <a:t>concern </a:t>
            </a:r>
            <a:r>
              <a:rPr sz="2000" spc="-15" dirty="0">
                <a:latin typeface="Arial"/>
                <a:cs typeface="Arial"/>
              </a:rPr>
              <a:t>with </a:t>
            </a:r>
            <a:r>
              <a:rPr sz="2000" dirty="0">
                <a:latin typeface="Arial"/>
                <a:cs typeface="Arial"/>
              </a:rPr>
              <a:t>the </a:t>
            </a:r>
            <a:r>
              <a:rPr sz="2000" spc="-5" dirty="0">
                <a:latin typeface="Arial"/>
                <a:cs typeface="Arial"/>
              </a:rPr>
              <a:t>problems of </a:t>
            </a:r>
            <a:r>
              <a:rPr sz="2000" spc="-10" dirty="0">
                <a:latin typeface="Arial"/>
                <a:cs typeface="Arial"/>
              </a:rPr>
              <a:t>effective </a:t>
            </a:r>
            <a:r>
              <a:rPr sz="2000" spc="-5" dirty="0">
                <a:latin typeface="Arial"/>
                <a:cs typeface="Arial"/>
              </a:rPr>
              <a:t>utilization  </a:t>
            </a:r>
            <a:r>
              <a:rPr sz="2000" dirty="0">
                <a:latin typeface="Arial"/>
                <a:cs typeface="Arial"/>
              </a:rPr>
              <a:t>of </a:t>
            </a:r>
            <a:r>
              <a:rPr sz="2000" spc="-5" dirty="0">
                <a:latin typeface="Arial"/>
                <a:cs typeface="Arial"/>
              </a:rPr>
              <a:t>graphic</a:t>
            </a:r>
            <a:r>
              <a:rPr sz="2000" spc="5" dirty="0">
                <a:latin typeface="Arial"/>
                <a:cs typeface="Arial"/>
              </a:rPr>
              <a:t> </a:t>
            </a:r>
            <a:r>
              <a:rPr sz="2000" spc="-5" dirty="0">
                <a:latin typeface="Arial"/>
                <a:cs typeface="Arial"/>
              </a:rPr>
              <a:t>records.</a:t>
            </a:r>
            <a:endParaRPr sz="2000" dirty="0">
              <a:latin typeface="Arial"/>
              <a:cs typeface="Arial"/>
            </a:endParaRPr>
          </a:p>
          <a:p>
            <a:pPr marL="12700" marR="390525">
              <a:lnSpc>
                <a:spcPct val="150000"/>
              </a:lnSpc>
              <a:spcBef>
                <a:spcPts val="430"/>
              </a:spcBef>
            </a:pPr>
            <a:r>
              <a:rPr sz="2000" spc="-10" dirty="0">
                <a:latin typeface="Arial"/>
                <a:cs typeface="Arial"/>
              </a:rPr>
              <a:t>Different </a:t>
            </a:r>
            <a:r>
              <a:rPr sz="2000" spc="-5" dirty="0">
                <a:latin typeface="Arial"/>
                <a:cs typeface="Arial"/>
              </a:rPr>
              <a:t>library experts have mentioned </a:t>
            </a:r>
            <a:r>
              <a:rPr sz="2000" dirty="0">
                <a:latin typeface="Arial"/>
                <a:cs typeface="Arial"/>
              </a:rPr>
              <a:t>the </a:t>
            </a:r>
            <a:r>
              <a:rPr sz="2000" spc="-5" dirty="0">
                <a:latin typeface="Arial"/>
                <a:cs typeface="Arial"/>
              </a:rPr>
              <a:t>similarities </a:t>
            </a:r>
            <a:r>
              <a:rPr sz="2000" spc="-10" dirty="0">
                <a:latin typeface="Arial"/>
                <a:cs typeface="Arial"/>
              </a:rPr>
              <a:t>between  </a:t>
            </a:r>
            <a:r>
              <a:rPr sz="2000" spc="-5" dirty="0">
                <a:latin typeface="Arial"/>
                <a:cs typeface="Arial"/>
              </a:rPr>
              <a:t>library science and information science in their </a:t>
            </a:r>
            <a:r>
              <a:rPr sz="2000" spc="-20" dirty="0">
                <a:latin typeface="Arial"/>
                <a:cs typeface="Arial"/>
              </a:rPr>
              <a:t>own</a:t>
            </a:r>
            <a:r>
              <a:rPr sz="2000" spc="110" dirty="0">
                <a:latin typeface="Arial"/>
                <a:cs typeface="Arial"/>
              </a:rPr>
              <a:t> </a:t>
            </a:r>
            <a:r>
              <a:rPr sz="2000" spc="-50" dirty="0">
                <a:latin typeface="Arial"/>
                <a:cs typeface="Arial"/>
              </a:rPr>
              <a:t>way.</a:t>
            </a:r>
            <a:endParaRPr sz="2000" dirty="0">
              <a:latin typeface="Arial"/>
              <a:cs typeface="Arial"/>
            </a:endParaRPr>
          </a:p>
          <a:p>
            <a:pPr marL="12700">
              <a:lnSpc>
                <a:spcPct val="100000"/>
              </a:lnSpc>
              <a:spcBef>
                <a:spcPts val="1515"/>
              </a:spcBef>
            </a:pPr>
            <a:r>
              <a:rPr sz="2000" b="1" spc="-5" dirty="0">
                <a:latin typeface="Arial"/>
                <a:cs typeface="Arial"/>
              </a:rPr>
              <a:t>Here are their</a:t>
            </a:r>
            <a:r>
              <a:rPr sz="2000" b="1" spc="5" dirty="0">
                <a:latin typeface="Arial"/>
                <a:cs typeface="Arial"/>
              </a:rPr>
              <a:t> </a:t>
            </a:r>
            <a:r>
              <a:rPr sz="2000" b="1" spc="-15" dirty="0">
                <a:latin typeface="Arial"/>
                <a:cs typeface="Arial"/>
              </a:rPr>
              <a:t>views</a:t>
            </a:r>
            <a:endParaRPr lang="en-US" sz="2000" b="1" spc="-15" dirty="0">
              <a:latin typeface="Arial"/>
              <a:cs typeface="Arial"/>
            </a:endParaRPr>
          </a:p>
          <a:p>
            <a:pPr marL="287020" indent="-274320">
              <a:lnSpc>
                <a:spcPct val="100000"/>
              </a:lnSpc>
              <a:spcBef>
                <a:spcPts val="100"/>
              </a:spcBef>
              <a:buFont typeface="Wingdings"/>
              <a:buChar char=""/>
              <a:tabLst>
                <a:tab pos="287020" algn="l"/>
              </a:tabLst>
            </a:pPr>
            <a:r>
              <a:rPr lang="en-US" sz="2000" spc="-5" dirty="0">
                <a:latin typeface="Arial"/>
                <a:cs typeface="Arial"/>
              </a:rPr>
              <a:t>Both fields emerged </a:t>
            </a:r>
            <a:r>
              <a:rPr lang="en-US" sz="2000" dirty="0">
                <a:latin typeface="Arial"/>
                <a:cs typeface="Arial"/>
              </a:rPr>
              <a:t>from the </a:t>
            </a:r>
            <a:r>
              <a:rPr lang="en-US" sz="2000" spc="-5" dirty="0">
                <a:latin typeface="Arial"/>
                <a:cs typeface="Arial"/>
              </a:rPr>
              <a:t>humanistic environment</a:t>
            </a:r>
            <a:r>
              <a:rPr lang="en-US" sz="2000" spc="60" dirty="0">
                <a:latin typeface="Arial"/>
                <a:cs typeface="Arial"/>
              </a:rPr>
              <a:t> </a:t>
            </a:r>
            <a:r>
              <a:rPr lang="en-US" sz="2000" dirty="0">
                <a:latin typeface="Arial"/>
                <a:cs typeface="Arial"/>
              </a:rPr>
              <a:t>.</a:t>
            </a:r>
          </a:p>
          <a:p>
            <a:pPr marL="393700">
              <a:lnSpc>
                <a:spcPct val="100000"/>
              </a:lnSpc>
              <a:spcBef>
                <a:spcPts val="1295"/>
              </a:spcBef>
            </a:pPr>
            <a:r>
              <a:rPr lang="en-US" sz="2000" spc="-5" dirty="0">
                <a:latin typeface="Arial"/>
                <a:cs typeface="Arial"/>
              </a:rPr>
              <a:t>(</a:t>
            </a:r>
            <a:r>
              <a:rPr lang="en-US" sz="2000" spc="-5" dirty="0" err="1">
                <a:latin typeface="Arial"/>
                <a:cs typeface="Arial"/>
              </a:rPr>
              <a:t>Curras</a:t>
            </a:r>
            <a:r>
              <a:rPr lang="en-US" sz="2000" spc="-5" dirty="0">
                <a:latin typeface="Arial"/>
                <a:cs typeface="Arial"/>
              </a:rPr>
              <a:t>, as cited in </a:t>
            </a:r>
            <a:r>
              <a:rPr lang="en-US" sz="2000" spc="-5" dirty="0" err="1">
                <a:latin typeface="Arial"/>
                <a:cs typeface="Arial"/>
              </a:rPr>
              <a:t>Nitecki</a:t>
            </a:r>
            <a:r>
              <a:rPr lang="en-US" sz="2000" spc="-5" dirty="0">
                <a:latin typeface="Arial"/>
                <a:cs typeface="Arial"/>
              </a:rPr>
              <a:t>,</a:t>
            </a:r>
            <a:r>
              <a:rPr lang="en-US" sz="2000" spc="25" dirty="0">
                <a:latin typeface="Arial"/>
                <a:cs typeface="Arial"/>
              </a:rPr>
              <a:t> </a:t>
            </a:r>
            <a:r>
              <a:rPr lang="en-US" sz="2000" spc="-5" dirty="0">
                <a:latin typeface="Arial"/>
                <a:cs typeface="Arial"/>
              </a:rPr>
              <a:t>1995.)</a:t>
            </a:r>
            <a:endParaRPr lang="en-US" sz="2000" dirty="0">
              <a:latin typeface="Arial"/>
              <a:cs typeface="Arial"/>
            </a:endParaRPr>
          </a:p>
          <a:p>
            <a:pPr marL="287020" indent="-274320">
              <a:lnSpc>
                <a:spcPct val="100000"/>
              </a:lnSpc>
              <a:spcBef>
                <a:spcPts val="1300"/>
              </a:spcBef>
              <a:buFont typeface="Wingdings"/>
              <a:buChar char=""/>
              <a:tabLst>
                <a:tab pos="287020" algn="l"/>
              </a:tabLst>
            </a:pPr>
            <a:r>
              <a:rPr lang="en-US" sz="2000" spc="-5" dirty="0">
                <a:latin typeface="Arial"/>
                <a:cs typeface="Arial"/>
              </a:rPr>
              <a:t>Both fields are in transition </a:t>
            </a:r>
            <a:r>
              <a:rPr lang="en-US" sz="2000" dirty="0">
                <a:latin typeface="Arial"/>
                <a:cs typeface="Arial"/>
              </a:rPr>
              <a:t>. </a:t>
            </a:r>
            <a:r>
              <a:rPr lang="en-US" sz="2000" spc="-5" dirty="0">
                <a:latin typeface="Arial"/>
                <a:cs typeface="Arial"/>
              </a:rPr>
              <a:t>(</a:t>
            </a:r>
            <a:r>
              <a:rPr lang="en-US" sz="2000" spc="-5" dirty="0" err="1">
                <a:latin typeface="Arial"/>
                <a:cs typeface="Arial"/>
              </a:rPr>
              <a:t>Nitecki</a:t>
            </a:r>
            <a:r>
              <a:rPr lang="en-US" sz="2000" spc="-5" dirty="0">
                <a:latin typeface="Arial"/>
                <a:cs typeface="Arial"/>
              </a:rPr>
              <a:t>,</a:t>
            </a:r>
            <a:r>
              <a:rPr lang="en-US" sz="2000" spc="35" dirty="0">
                <a:latin typeface="Arial"/>
                <a:cs typeface="Arial"/>
              </a:rPr>
              <a:t> </a:t>
            </a:r>
            <a:r>
              <a:rPr lang="en-US" sz="2000" spc="-5" dirty="0">
                <a:latin typeface="Arial"/>
                <a:cs typeface="Arial"/>
              </a:rPr>
              <a:t>1995).</a:t>
            </a:r>
            <a:endParaRPr lang="en-US" sz="2000" dirty="0">
              <a:latin typeface="Arial"/>
              <a:cs typeface="Arial"/>
            </a:endParaRPr>
          </a:p>
          <a:p>
            <a:pPr marL="12700">
              <a:lnSpc>
                <a:spcPct val="100000"/>
              </a:lnSpc>
              <a:spcBef>
                <a:spcPts val="1515"/>
              </a:spcBef>
            </a:pPr>
            <a:endParaRPr lang="en-US" sz="2000" b="1" spc="-15" dirty="0">
              <a:latin typeface="Arial"/>
              <a:cs typeface="Arial"/>
            </a:endParaRPr>
          </a:p>
          <a:p>
            <a:pPr marL="12700">
              <a:lnSpc>
                <a:spcPct val="100000"/>
              </a:lnSpc>
              <a:spcBef>
                <a:spcPts val="1515"/>
              </a:spcBef>
            </a:pPr>
            <a:endParaRPr sz="2000" b="1" dirty="0">
              <a:latin typeface="Arial"/>
              <a:cs typeface="Arial"/>
            </a:endParaRPr>
          </a:p>
        </p:txBody>
      </p:sp>
      <p:sp>
        <p:nvSpPr>
          <p:cNvPr id="9" name="object 2">
            <a:extLst>
              <a:ext uri="{FF2B5EF4-FFF2-40B4-BE49-F238E27FC236}">
                <a16:creationId xmlns="" xmlns:a16="http://schemas.microsoft.com/office/drawing/2014/main" id="{D6728116-469E-4636-9C57-391C42FC9E62}"/>
              </a:ext>
            </a:extLst>
          </p:cNvPr>
          <p:cNvSpPr txBox="1"/>
          <p:nvPr/>
        </p:nvSpPr>
        <p:spPr>
          <a:xfrm>
            <a:off x="304800" y="685800"/>
            <a:ext cx="7848600" cy="1049005"/>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dirty="0">
              <a:solidFill>
                <a:srgbClr val="FFFFFF"/>
              </a:solidFill>
              <a:latin typeface="Arial"/>
              <a:cs typeface="Arial"/>
            </a:endParaRPr>
          </a:p>
          <a:p>
            <a:pPr marL="555625">
              <a:lnSpc>
                <a:spcPct val="100000"/>
              </a:lnSpc>
              <a:spcBef>
                <a:spcPts val="670"/>
              </a:spcBef>
              <a:tabLst>
                <a:tab pos="2255520" algn="l"/>
                <a:tab pos="2750185" algn="l"/>
                <a:tab pos="4086225" algn="l"/>
                <a:tab pos="5455920" algn="l"/>
              </a:tabLst>
            </a:pPr>
            <a:r>
              <a:rPr lang="pt-BR" sz="2400" dirty="0">
                <a:solidFill>
                  <a:srgbClr val="FFFFFF"/>
                </a:solidFill>
                <a:latin typeface="Arial"/>
                <a:cs typeface="Arial"/>
              </a:rPr>
              <a:t>SIMILARITIES / RELATIONSHIP OF IS WITH LS</a:t>
            </a:r>
            <a:endParaRPr lang="pt-BR" sz="2400" dirty="0">
              <a:latin typeface="Arial"/>
              <a:cs typeface="Arial"/>
            </a:endParaRPr>
          </a:p>
          <a:p>
            <a:pPr marR="32384" algn="ctr">
              <a:lnSpc>
                <a:spcPts val="2340"/>
              </a:lnSpc>
              <a:tabLst>
                <a:tab pos="2080260" algn="l"/>
                <a:tab pos="2661285" algn="l"/>
              </a:tabLst>
            </a:pPr>
            <a:endParaRPr sz="2200" dirty="0">
              <a:latin typeface="Arial"/>
              <a:cs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06666" y="1600200"/>
            <a:ext cx="7989634" cy="5077737"/>
          </a:xfrm>
          <a:prstGeom prst="rect">
            <a:avLst/>
          </a:prstGeom>
        </p:spPr>
        <p:txBody>
          <a:bodyPr vert="horz" wrap="square" lIns="0" tIns="12700" rIns="0" bIns="0" rtlCol="0">
            <a:spAutoFit/>
          </a:bodyPr>
          <a:lstStyle/>
          <a:p>
            <a:pPr marL="12700" marR="84455">
              <a:lnSpc>
                <a:spcPct val="140000"/>
              </a:lnSpc>
              <a:spcBef>
                <a:spcPts val="430"/>
              </a:spcBef>
              <a:buFont typeface="Wingdings"/>
              <a:buChar char=""/>
              <a:tabLst>
                <a:tab pos="287020" algn="l"/>
              </a:tabLst>
            </a:pPr>
            <a:r>
              <a:rPr sz="2000" spc="-5" dirty="0">
                <a:latin typeface="Arial"/>
                <a:cs typeface="Arial"/>
              </a:rPr>
              <a:t>Both study human behavior in information </a:t>
            </a:r>
            <a:r>
              <a:rPr sz="2000" spc="-10" dirty="0">
                <a:latin typeface="Arial"/>
                <a:cs typeface="Arial"/>
              </a:rPr>
              <a:t>exchange  </a:t>
            </a:r>
            <a:r>
              <a:rPr sz="2000" spc="-5" dirty="0">
                <a:latin typeface="Arial"/>
                <a:cs typeface="Arial"/>
              </a:rPr>
              <a:t>aiming </a:t>
            </a:r>
            <a:r>
              <a:rPr sz="2000" dirty="0">
                <a:latin typeface="Arial"/>
                <a:cs typeface="Arial"/>
              </a:rPr>
              <a:t>at </a:t>
            </a:r>
            <a:r>
              <a:rPr sz="2000" spc="-5" dirty="0">
                <a:latin typeface="Arial"/>
                <a:cs typeface="Arial"/>
              </a:rPr>
              <a:t>the creation </a:t>
            </a:r>
            <a:r>
              <a:rPr sz="2000" dirty="0">
                <a:latin typeface="Arial"/>
                <a:cs typeface="Arial"/>
              </a:rPr>
              <a:t>of </a:t>
            </a:r>
            <a:r>
              <a:rPr sz="2000" spc="-10" dirty="0">
                <a:latin typeface="Arial"/>
                <a:cs typeface="Arial"/>
              </a:rPr>
              <a:t>knowledge </a:t>
            </a:r>
            <a:r>
              <a:rPr sz="2000" spc="-5" dirty="0">
                <a:latin typeface="Arial"/>
                <a:cs typeface="Arial"/>
              </a:rPr>
              <a:t>and ideas .(Boyce, as  cited </a:t>
            </a:r>
            <a:r>
              <a:rPr sz="2000" dirty="0">
                <a:latin typeface="Arial"/>
                <a:cs typeface="Arial"/>
              </a:rPr>
              <a:t>in </a:t>
            </a:r>
            <a:r>
              <a:rPr sz="2000" spc="-5" dirty="0">
                <a:latin typeface="Arial"/>
                <a:cs typeface="Arial"/>
              </a:rPr>
              <a:t>Nitecki,</a:t>
            </a:r>
            <a:r>
              <a:rPr sz="2000" dirty="0">
                <a:latin typeface="Arial"/>
                <a:cs typeface="Arial"/>
              </a:rPr>
              <a:t> </a:t>
            </a:r>
            <a:r>
              <a:rPr sz="2000" spc="-10" dirty="0">
                <a:latin typeface="Arial"/>
                <a:cs typeface="Arial"/>
              </a:rPr>
              <a:t>1995).</a:t>
            </a:r>
            <a:endParaRPr sz="2000" dirty="0">
              <a:latin typeface="Arial"/>
              <a:cs typeface="Arial"/>
            </a:endParaRPr>
          </a:p>
          <a:p>
            <a:pPr marL="299085" marR="5080" indent="-287020">
              <a:lnSpc>
                <a:spcPct val="140000"/>
              </a:lnSpc>
              <a:spcBef>
                <a:spcPts val="434"/>
              </a:spcBef>
              <a:buFont typeface="Wingdings"/>
              <a:buChar char=""/>
              <a:tabLst>
                <a:tab pos="299720" algn="l"/>
              </a:tabLst>
            </a:pPr>
            <a:r>
              <a:rPr sz="2000" spc="-5" dirty="0">
                <a:latin typeface="Arial"/>
                <a:cs typeface="Arial"/>
              </a:rPr>
              <a:t>Both approaches procure and handle information and  apply new technology .(Bohnert as cited in</a:t>
            </a:r>
            <a:r>
              <a:rPr sz="2000" spc="85" dirty="0">
                <a:latin typeface="Arial"/>
                <a:cs typeface="Arial"/>
              </a:rPr>
              <a:t> </a:t>
            </a:r>
            <a:r>
              <a:rPr sz="2000" spc="-5" dirty="0">
                <a:latin typeface="Arial"/>
                <a:cs typeface="Arial"/>
              </a:rPr>
              <a:t>nitecki,1995)</a:t>
            </a:r>
            <a:endParaRPr lang="en-US" sz="2000" spc="-5" dirty="0">
              <a:latin typeface="Arial"/>
              <a:cs typeface="Arial"/>
            </a:endParaRPr>
          </a:p>
          <a:p>
            <a:pPr marL="12700" marR="666750">
              <a:lnSpc>
                <a:spcPct val="150000"/>
              </a:lnSpc>
              <a:spcBef>
                <a:spcPts val="100"/>
              </a:spcBef>
              <a:buFont typeface="Wingdings"/>
              <a:buChar char=""/>
              <a:tabLst>
                <a:tab pos="287020" algn="l"/>
              </a:tabLst>
            </a:pPr>
            <a:r>
              <a:rPr lang="en-US" sz="2000" dirty="0">
                <a:latin typeface="Arial"/>
                <a:cs typeface="Arial"/>
              </a:rPr>
              <a:t>Both shares the same problems in designing and operating  </a:t>
            </a:r>
            <a:r>
              <a:rPr lang="en-US" sz="2000" spc="-5" dirty="0">
                <a:latin typeface="Arial"/>
                <a:cs typeface="Arial"/>
              </a:rPr>
              <a:t>information</a:t>
            </a:r>
            <a:r>
              <a:rPr lang="en-US" sz="2000" dirty="0">
                <a:latin typeface="Arial"/>
                <a:cs typeface="Arial"/>
              </a:rPr>
              <a:t> </a:t>
            </a:r>
            <a:r>
              <a:rPr lang="en-US" sz="2000" spc="-5" dirty="0">
                <a:latin typeface="Arial"/>
                <a:cs typeface="Arial"/>
              </a:rPr>
              <a:t>systems;</a:t>
            </a:r>
            <a:endParaRPr lang="en-US" sz="2000" dirty="0">
              <a:latin typeface="Arial"/>
              <a:cs typeface="Arial"/>
            </a:endParaRPr>
          </a:p>
          <a:p>
            <a:pPr marL="12700" marR="165100">
              <a:lnSpc>
                <a:spcPct val="150000"/>
              </a:lnSpc>
              <a:spcBef>
                <a:spcPts val="409"/>
              </a:spcBef>
              <a:buFont typeface="Wingdings"/>
              <a:buChar char=""/>
              <a:tabLst>
                <a:tab pos="287020" algn="l"/>
              </a:tabLst>
            </a:pPr>
            <a:r>
              <a:rPr lang="en-US" sz="2000" dirty="0">
                <a:latin typeface="Arial"/>
                <a:cs typeface="Arial"/>
              </a:rPr>
              <a:t>Both are service oriented and changing </a:t>
            </a:r>
            <a:r>
              <a:rPr lang="en-US" sz="2000" spc="-5" dirty="0">
                <a:latin typeface="Arial"/>
                <a:cs typeface="Arial"/>
              </a:rPr>
              <a:t>fast </a:t>
            </a:r>
            <a:r>
              <a:rPr lang="en-US" sz="2000" dirty="0">
                <a:latin typeface="Arial"/>
                <a:cs typeface="Arial"/>
              </a:rPr>
              <a:t>.(</a:t>
            </a:r>
            <a:r>
              <a:rPr lang="en-US" sz="2000" dirty="0" err="1">
                <a:latin typeface="Arial"/>
                <a:cs typeface="Arial"/>
              </a:rPr>
              <a:t>vaginos,as</a:t>
            </a:r>
            <a:r>
              <a:rPr lang="en-US" sz="2000" dirty="0">
                <a:latin typeface="Arial"/>
                <a:cs typeface="Arial"/>
              </a:rPr>
              <a:t> cited in  </a:t>
            </a:r>
            <a:r>
              <a:rPr lang="en-US" sz="2000" dirty="0" err="1">
                <a:latin typeface="Arial"/>
                <a:cs typeface="Arial"/>
              </a:rPr>
              <a:t>Nitecki</a:t>
            </a:r>
            <a:r>
              <a:rPr lang="en-US" sz="2000" dirty="0">
                <a:latin typeface="Arial"/>
                <a:cs typeface="Arial"/>
              </a:rPr>
              <a:t>)</a:t>
            </a:r>
          </a:p>
          <a:p>
            <a:pPr marL="12700" marR="5080">
              <a:lnSpc>
                <a:spcPct val="150100"/>
              </a:lnSpc>
              <a:spcBef>
                <a:spcPts val="405"/>
              </a:spcBef>
              <a:buFont typeface="Wingdings"/>
              <a:buChar char=""/>
              <a:tabLst>
                <a:tab pos="287020" algn="l"/>
              </a:tabLst>
            </a:pPr>
            <a:r>
              <a:rPr lang="en-US" sz="2000" spc="-5" dirty="0">
                <a:latin typeface="Arial"/>
                <a:cs typeface="Arial"/>
              </a:rPr>
              <a:t>Information </a:t>
            </a:r>
            <a:r>
              <a:rPr lang="en-US" sz="2000" dirty="0">
                <a:latin typeface="Arial"/>
                <a:cs typeface="Arial"/>
              </a:rPr>
              <a:t>science is a part of library science, not a separate  discipline; </a:t>
            </a:r>
            <a:r>
              <a:rPr lang="en-US" sz="2000" spc="-5" dirty="0">
                <a:latin typeface="Arial"/>
                <a:cs typeface="Arial"/>
              </a:rPr>
              <a:t>its </a:t>
            </a:r>
            <a:r>
              <a:rPr lang="en-US" sz="2000" dirty="0">
                <a:latin typeface="Arial"/>
                <a:cs typeface="Arial"/>
              </a:rPr>
              <a:t>claim </a:t>
            </a:r>
            <a:r>
              <a:rPr lang="en-US" sz="2000" spc="-5" dirty="0">
                <a:latin typeface="Arial"/>
                <a:cs typeface="Arial"/>
              </a:rPr>
              <a:t>to </a:t>
            </a:r>
            <a:r>
              <a:rPr lang="en-US" sz="2000" dirty="0">
                <a:latin typeface="Arial"/>
                <a:cs typeface="Arial"/>
              </a:rPr>
              <a:t>uniqueness has no empirical, philosophical,  definitional or sociological evidence </a:t>
            </a:r>
            <a:r>
              <a:rPr lang="en-US" sz="2000" spc="-10" dirty="0">
                <a:latin typeface="Arial"/>
                <a:cs typeface="Arial"/>
              </a:rPr>
              <a:t>(</a:t>
            </a:r>
            <a:r>
              <a:rPr lang="en-US" sz="2000" spc="-10" dirty="0" err="1">
                <a:latin typeface="Arial"/>
                <a:cs typeface="Arial"/>
              </a:rPr>
              <a:t>Houster,as</a:t>
            </a:r>
            <a:r>
              <a:rPr lang="en-US" sz="2000" spc="-10" dirty="0">
                <a:latin typeface="Arial"/>
                <a:cs typeface="Arial"/>
              </a:rPr>
              <a:t> </a:t>
            </a:r>
            <a:r>
              <a:rPr lang="en-US" sz="2000" spc="-5" dirty="0">
                <a:latin typeface="Arial"/>
                <a:cs typeface="Arial"/>
              </a:rPr>
              <a:t>cited </a:t>
            </a:r>
            <a:r>
              <a:rPr lang="en-US" sz="2000" dirty="0">
                <a:latin typeface="Arial"/>
                <a:cs typeface="Arial"/>
              </a:rPr>
              <a:t>in</a:t>
            </a:r>
            <a:r>
              <a:rPr lang="en-US" sz="2000" spc="30" dirty="0">
                <a:latin typeface="Arial"/>
                <a:cs typeface="Arial"/>
              </a:rPr>
              <a:t> </a:t>
            </a:r>
            <a:r>
              <a:rPr lang="en-US" sz="2000" dirty="0">
                <a:latin typeface="Arial"/>
                <a:cs typeface="Arial"/>
              </a:rPr>
              <a:t>nitecki,1995)</a:t>
            </a:r>
            <a:endParaRPr sz="2000" dirty="0">
              <a:latin typeface="Arial"/>
              <a:cs typeface="Arial"/>
            </a:endParaRPr>
          </a:p>
        </p:txBody>
      </p:sp>
      <p:sp>
        <p:nvSpPr>
          <p:cNvPr id="10" name="object 2">
            <a:extLst>
              <a:ext uri="{FF2B5EF4-FFF2-40B4-BE49-F238E27FC236}">
                <a16:creationId xmlns="" xmlns:a16="http://schemas.microsoft.com/office/drawing/2014/main" id="{A2B72325-D416-43C9-9D04-605E724AC8F6}"/>
              </a:ext>
            </a:extLst>
          </p:cNvPr>
          <p:cNvSpPr txBox="1"/>
          <p:nvPr/>
        </p:nvSpPr>
        <p:spPr>
          <a:xfrm>
            <a:off x="506666" y="457200"/>
            <a:ext cx="7848600" cy="1049005"/>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dirty="0">
              <a:solidFill>
                <a:srgbClr val="FFFFFF"/>
              </a:solidFill>
              <a:latin typeface="Arial"/>
              <a:cs typeface="Arial"/>
            </a:endParaRPr>
          </a:p>
          <a:p>
            <a:pPr marL="555625">
              <a:lnSpc>
                <a:spcPct val="100000"/>
              </a:lnSpc>
              <a:spcBef>
                <a:spcPts val="670"/>
              </a:spcBef>
              <a:tabLst>
                <a:tab pos="2255520" algn="l"/>
                <a:tab pos="2750185" algn="l"/>
                <a:tab pos="4086225" algn="l"/>
                <a:tab pos="5455920" algn="l"/>
              </a:tabLst>
            </a:pPr>
            <a:r>
              <a:rPr lang="pt-BR" sz="2400" dirty="0">
                <a:solidFill>
                  <a:srgbClr val="FFFFFF"/>
                </a:solidFill>
                <a:latin typeface="Arial"/>
                <a:cs typeface="Arial"/>
              </a:rPr>
              <a:t>SIMILARITIES/RELATIONSHIP OF IS WITH LS</a:t>
            </a:r>
            <a:endParaRPr lang="pt-BR" sz="2400" dirty="0">
              <a:latin typeface="Arial"/>
              <a:cs typeface="Arial"/>
            </a:endParaRPr>
          </a:p>
          <a:p>
            <a:pPr marR="32384" algn="ctr">
              <a:lnSpc>
                <a:spcPts val="2340"/>
              </a:lnSpc>
              <a:tabLst>
                <a:tab pos="2080260" algn="l"/>
                <a:tab pos="2661285" algn="l"/>
              </a:tabLst>
            </a:pPr>
            <a:endParaRPr sz="2200" dirty="0">
              <a:latin typeface="Arial"/>
              <a:cs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4800" y="1524000"/>
            <a:ext cx="8382000" cy="5527154"/>
          </a:xfrm>
          <a:prstGeom prst="rect">
            <a:avLst/>
          </a:prstGeom>
        </p:spPr>
        <p:txBody>
          <a:bodyPr vert="horz" wrap="square" lIns="0" tIns="12700" rIns="0" bIns="0" rtlCol="0">
            <a:spAutoFit/>
          </a:bodyPr>
          <a:lstStyle/>
          <a:p>
            <a:pPr marL="12700" marR="5080" algn="just">
              <a:lnSpc>
                <a:spcPct val="150000"/>
              </a:lnSpc>
              <a:spcBef>
                <a:spcPts val="100"/>
              </a:spcBef>
              <a:buFont typeface="Wingdings"/>
              <a:buChar char=""/>
              <a:tabLst>
                <a:tab pos="350520" algn="l"/>
                <a:tab pos="351155" algn="l"/>
              </a:tabLst>
            </a:pPr>
            <a:r>
              <a:rPr sz="2000" spc="-5" dirty="0">
                <a:latin typeface="Arial"/>
                <a:cs typeface="Arial"/>
              </a:rPr>
              <a:t>Information science has both a pure science component,  </a:t>
            </a:r>
            <a:r>
              <a:rPr sz="2000" spc="-15" dirty="0">
                <a:latin typeface="Arial"/>
                <a:cs typeface="Arial"/>
              </a:rPr>
              <a:t>which </a:t>
            </a:r>
            <a:r>
              <a:rPr sz="2000" spc="-5" dirty="0">
                <a:latin typeface="Arial"/>
                <a:cs typeface="Arial"/>
              </a:rPr>
              <a:t>inquiries into the subject </a:t>
            </a:r>
            <a:r>
              <a:rPr sz="2000" spc="-10" dirty="0">
                <a:latin typeface="Arial"/>
                <a:cs typeface="Arial"/>
              </a:rPr>
              <a:t>without </a:t>
            </a:r>
            <a:r>
              <a:rPr sz="2000" spc="-5" dirty="0">
                <a:latin typeface="Arial"/>
                <a:cs typeface="Arial"/>
              </a:rPr>
              <a:t>regard </a:t>
            </a:r>
            <a:r>
              <a:rPr sz="2000" dirty="0">
                <a:latin typeface="Arial"/>
                <a:cs typeface="Arial"/>
              </a:rPr>
              <a:t>to its  </a:t>
            </a:r>
            <a:r>
              <a:rPr sz="2000" spc="-5" dirty="0">
                <a:latin typeface="Arial"/>
                <a:cs typeface="Arial"/>
              </a:rPr>
              <a:t>application, and an applied science component, </a:t>
            </a:r>
            <a:r>
              <a:rPr sz="2000" spc="-15" dirty="0">
                <a:latin typeface="Arial"/>
                <a:cs typeface="Arial"/>
              </a:rPr>
              <a:t>which  </a:t>
            </a:r>
            <a:r>
              <a:rPr sz="2000" spc="-5" dirty="0">
                <a:latin typeface="Arial"/>
                <a:cs typeface="Arial"/>
              </a:rPr>
              <a:t>develops services and</a:t>
            </a:r>
            <a:r>
              <a:rPr sz="2000" spc="35" dirty="0">
                <a:latin typeface="Arial"/>
                <a:cs typeface="Arial"/>
              </a:rPr>
              <a:t> </a:t>
            </a:r>
            <a:r>
              <a:rPr sz="2000" spc="-5" dirty="0">
                <a:latin typeface="Arial"/>
                <a:cs typeface="Arial"/>
              </a:rPr>
              <a:t>products.</a:t>
            </a:r>
            <a:endParaRPr sz="2000" dirty="0">
              <a:latin typeface="Arial"/>
              <a:cs typeface="Arial"/>
            </a:endParaRPr>
          </a:p>
          <a:p>
            <a:pPr marL="287020" indent="-274320" algn="just">
              <a:lnSpc>
                <a:spcPct val="100000"/>
              </a:lnSpc>
              <a:spcBef>
                <a:spcPts val="1510"/>
              </a:spcBef>
              <a:buFont typeface="Wingdings"/>
              <a:buChar char=""/>
              <a:tabLst>
                <a:tab pos="287020" algn="l"/>
              </a:tabLst>
            </a:pPr>
            <a:r>
              <a:rPr sz="2000" spc="-5" dirty="0">
                <a:latin typeface="Arial"/>
                <a:cs typeface="Arial"/>
              </a:rPr>
              <a:t>Librarianship and documentation are applied aspects</a:t>
            </a:r>
            <a:r>
              <a:rPr sz="2000" spc="85" dirty="0">
                <a:latin typeface="Arial"/>
                <a:cs typeface="Arial"/>
              </a:rPr>
              <a:t> </a:t>
            </a:r>
            <a:r>
              <a:rPr sz="2000" dirty="0">
                <a:latin typeface="Arial"/>
                <a:cs typeface="Arial"/>
              </a:rPr>
              <a:t>of</a:t>
            </a:r>
            <a:r>
              <a:rPr lang="en-US" sz="2000" dirty="0">
                <a:latin typeface="Arial"/>
                <a:cs typeface="Arial"/>
              </a:rPr>
              <a:t> </a:t>
            </a:r>
            <a:r>
              <a:rPr sz="2000" spc="-5" dirty="0">
                <a:latin typeface="Arial"/>
                <a:cs typeface="Arial"/>
              </a:rPr>
              <a:t>information science (Borko-cited </a:t>
            </a:r>
            <a:r>
              <a:rPr sz="2000" dirty="0">
                <a:latin typeface="Arial"/>
                <a:cs typeface="Arial"/>
              </a:rPr>
              <a:t>in </a:t>
            </a:r>
            <a:r>
              <a:rPr sz="2000" spc="-10" dirty="0">
                <a:latin typeface="Arial"/>
                <a:cs typeface="Arial"/>
              </a:rPr>
              <a:t>Viswanathan, </a:t>
            </a:r>
            <a:r>
              <a:rPr sz="2000" spc="-5" dirty="0">
                <a:latin typeface="Arial"/>
                <a:cs typeface="Arial"/>
              </a:rPr>
              <a:t>2000,</a:t>
            </a:r>
            <a:r>
              <a:rPr sz="2000" spc="170" dirty="0">
                <a:latin typeface="Arial"/>
                <a:cs typeface="Arial"/>
              </a:rPr>
              <a:t> </a:t>
            </a:r>
            <a:r>
              <a:rPr sz="2000" spc="-20" dirty="0">
                <a:latin typeface="Arial"/>
                <a:cs typeface="Arial"/>
              </a:rPr>
              <a:t>p.4)</a:t>
            </a:r>
            <a:endParaRPr sz="2000" dirty="0">
              <a:latin typeface="Arial"/>
              <a:cs typeface="Arial"/>
            </a:endParaRPr>
          </a:p>
          <a:p>
            <a:pPr marL="287020" indent="-274320">
              <a:lnSpc>
                <a:spcPct val="100000"/>
              </a:lnSpc>
              <a:spcBef>
                <a:spcPts val="1515"/>
              </a:spcBef>
              <a:buFont typeface="Wingdings"/>
              <a:buChar char=""/>
              <a:tabLst>
                <a:tab pos="287020" algn="l"/>
              </a:tabLst>
            </a:pPr>
            <a:r>
              <a:rPr sz="2000" spc="-5" dirty="0">
                <a:latin typeface="Arial"/>
                <a:cs typeface="Arial"/>
              </a:rPr>
              <a:t>Information science is </a:t>
            </a:r>
            <a:r>
              <a:rPr sz="2000" spc="-10" dirty="0">
                <a:latin typeface="Arial"/>
                <a:cs typeface="Arial"/>
              </a:rPr>
              <a:t>offshoot </a:t>
            </a:r>
            <a:r>
              <a:rPr sz="2000" dirty="0">
                <a:latin typeface="Arial"/>
                <a:cs typeface="Arial"/>
              </a:rPr>
              <a:t>of </a:t>
            </a:r>
            <a:r>
              <a:rPr sz="2000" spc="-5" dirty="0">
                <a:latin typeface="Arial"/>
                <a:cs typeface="Arial"/>
              </a:rPr>
              <a:t>library</a:t>
            </a:r>
            <a:r>
              <a:rPr sz="2000" spc="65" dirty="0">
                <a:latin typeface="Arial"/>
                <a:cs typeface="Arial"/>
              </a:rPr>
              <a:t> </a:t>
            </a:r>
            <a:r>
              <a:rPr sz="2000" spc="-5" dirty="0">
                <a:latin typeface="Arial"/>
                <a:cs typeface="Arial"/>
              </a:rPr>
              <a:t>science.</a:t>
            </a:r>
            <a:endParaRPr lang="en-US" sz="2000" spc="-5" dirty="0">
              <a:latin typeface="Arial"/>
              <a:cs typeface="Arial"/>
            </a:endParaRPr>
          </a:p>
          <a:p>
            <a:pPr marL="12700" marR="133985" algn="just">
              <a:lnSpc>
                <a:spcPct val="150000"/>
              </a:lnSpc>
              <a:spcBef>
                <a:spcPts val="100"/>
              </a:spcBef>
              <a:buFont typeface="Wingdings"/>
              <a:buChar char=""/>
              <a:tabLst>
                <a:tab pos="287020" algn="l"/>
              </a:tabLst>
            </a:pPr>
            <a:r>
              <a:rPr lang="en-US" sz="2000" spc="-5" dirty="0">
                <a:latin typeface="Arial"/>
                <a:cs typeface="Arial"/>
              </a:rPr>
              <a:t>Information science is sometimes </a:t>
            </a:r>
            <a:r>
              <a:rPr lang="en-US" sz="2000" dirty="0">
                <a:latin typeface="Arial"/>
                <a:cs typeface="Arial"/>
              </a:rPr>
              <a:t>the </a:t>
            </a:r>
            <a:r>
              <a:rPr lang="en-US" sz="2000" spc="-5" dirty="0">
                <a:latin typeface="Arial"/>
                <a:cs typeface="Arial"/>
              </a:rPr>
              <a:t>deinstitutionalized  library science- </a:t>
            </a:r>
            <a:r>
              <a:rPr lang="en-US" sz="2000" dirty="0">
                <a:latin typeface="Arial"/>
                <a:cs typeface="Arial"/>
              </a:rPr>
              <a:t>the </a:t>
            </a:r>
            <a:r>
              <a:rPr lang="en-US" sz="2000" spc="-5" dirty="0">
                <a:latin typeface="Arial"/>
                <a:cs typeface="Arial"/>
              </a:rPr>
              <a:t>library </a:t>
            </a:r>
            <a:r>
              <a:rPr lang="en-US" sz="2000" spc="-10" dirty="0">
                <a:latin typeface="Arial"/>
                <a:cs typeface="Arial"/>
              </a:rPr>
              <a:t>without walls,</a:t>
            </a:r>
            <a:r>
              <a:rPr lang="en-US" sz="2000" spc="130" dirty="0">
                <a:latin typeface="Arial"/>
                <a:cs typeface="Arial"/>
              </a:rPr>
              <a:t> </a:t>
            </a:r>
            <a:r>
              <a:rPr lang="en-US" sz="2000" spc="-15" dirty="0">
                <a:latin typeface="Arial"/>
                <a:cs typeface="Arial"/>
              </a:rPr>
              <a:t>where </a:t>
            </a:r>
            <a:r>
              <a:rPr lang="en-US" sz="2000" dirty="0">
                <a:latin typeface="Arial"/>
                <a:cs typeface="Arial"/>
              </a:rPr>
              <a:t>the </a:t>
            </a:r>
            <a:r>
              <a:rPr lang="en-US" sz="2000" spc="-5" dirty="0">
                <a:latin typeface="Arial"/>
                <a:cs typeface="Arial"/>
              </a:rPr>
              <a:t>entire </a:t>
            </a:r>
            <a:r>
              <a:rPr lang="en-US" sz="2000" spc="-15" dirty="0">
                <a:latin typeface="Arial"/>
                <a:cs typeface="Arial"/>
              </a:rPr>
              <a:t>world </a:t>
            </a:r>
            <a:r>
              <a:rPr lang="en-US" sz="2000" dirty="0">
                <a:latin typeface="Arial"/>
                <a:cs typeface="Arial"/>
              </a:rPr>
              <a:t>of </a:t>
            </a:r>
            <a:r>
              <a:rPr lang="en-US" sz="2000" spc="-5" dirty="0">
                <a:latin typeface="Arial"/>
                <a:cs typeface="Arial"/>
              </a:rPr>
              <a:t>information is collection</a:t>
            </a:r>
            <a:r>
              <a:rPr lang="en-US" sz="2000" spc="90" dirty="0">
                <a:latin typeface="Arial"/>
                <a:cs typeface="Arial"/>
              </a:rPr>
              <a:t> </a:t>
            </a:r>
            <a:r>
              <a:rPr lang="en-US" sz="2000" spc="-5" dirty="0">
                <a:latin typeface="Arial"/>
                <a:cs typeface="Arial"/>
              </a:rPr>
              <a:t>and </a:t>
            </a:r>
            <a:r>
              <a:rPr lang="en-US" sz="2000" dirty="0">
                <a:latin typeface="Arial"/>
                <a:cs typeface="Arial"/>
              </a:rPr>
              <a:t>the </a:t>
            </a:r>
            <a:r>
              <a:rPr lang="en-US" sz="2000" spc="-5" dirty="0">
                <a:latin typeface="Arial"/>
                <a:cs typeface="Arial"/>
              </a:rPr>
              <a:t>librarian or information scientist is </a:t>
            </a:r>
            <a:r>
              <a:rPr lang="en-US" sz="2000" dirty="0">
                <a:latin typeface="Arial"/>
                <a:cs typeface="Arial"/>
              </a:rPr>
              <a:t>the </a:t>
            </a:r>
            <a:r>
              <a:rPr lang="en-US" sz="2000" spc="-5" dirty="0">
                <a:latin typeface="Arial"/>
                <a:cs typeface="Arial"/>
              </a:rPr>
              <a:t>agent/facilitator  </a:t>
            </a:r>
            <a:r>
              <a:rPr lang="en-US" sz="2000" spc="-15" dirty="0">
                <a:latin typeface="Arial"/>
                <a:cs typeface="Arial"/>
              </a:rPr>
              <a:t>who </a:t>
            </a:r>
            <a:r>
              <a:rPr lang="en-US" sz="2000" spc="-5" dirty="0">
                <a:latin typeface="Arial"/>
                <a:cs typeface="Arial"/>
              </a:rPr>
              <a:t>acquires, organizes and disseminates that information  </a:t>
            </a:r>
            <a:r>
              <a:rPr lang="en-US" sz="2000" spc="-10" dirty="0">
                <a:latin typeface="Arial"/>
                <a:cs typeface="Arial"/>
              </a:rPr>
              <a:t>(Rubin, 2000,</a:t>
            </a:r>
            <a:r>
              <a:rPr lang="en-US" sz="2000" spc="35" dirty="0">
                <a:latin typeface="Arial"/>
                <a:cs typeface="Arial"/>
              </a:rPr>
              <a:t> </a:t>
            </a:r>
            <a:r>
              <a:rPr lang="en-US" sz="2000" spc="-5" dirty="0">
                <a:latin typeface="Arial"/>
                <a:cs typeface="Arial"/>
              </a:rPr>
              <a:t>pp.19-20).</a:t>
            </a:r>
            <a:endParaRPr lang="en-US" sz="2000" dirty="0">
              <a:latin typeface="Arial"/>
              <a:cs typeface="Arial"/>
            </a:endParaRPr>
          </a:p>
          <a:p>
            <a:pPr marL="287020" indent="-274320">
              <a:lnSpc>
                <a:spcPct val="100000"/>
              </a:lnSpc>
              <a:spcBef>
                <a:spcPts val="1515"/>
              </a:spcBef>
              <a:buFont typeface="Wingdings"/>
              <a:buChar char=""/>
              <a:tabLst>
                <a:tab pos="287020" algn="l"/>
              </a:tabLst>
            </a:pPr>
            <a:endParaRPr sz="2000" dirty="0">
              <a:latin typeface="Arial"/>
              <a:cs typeface="Arial"/>
            </a:endParaRPr>
          </a:p>
        </p:txBody>
      </p:sp>
      <p:sp>
        <p:nvSpPr>
          <p:cNvPr id="10" name="object 2">
            <a:extLst>
              <a:ext uri="{FF2B5EF4-FFF2-40B4-BE49-F238E27FC236}">
                <a16:creationId xmlns="" xmlns:a16="http://schemas.microsoft.com/office/drawing/2014/main" id="{24644420-AB1E-4245-AE5E-AEA598F8EEFB}"/>
              </a:ext>
            </a:extLst>
          </p:cNvPr>
          <p:cNvSpPr txBox="1"/>
          <p:nvPr/>
        </p:nvSpPr>
        <p:spPr>
          <a:xfrm>
            <a:off x="304800" y="304800"/>
            <a:ext cx="8382000" cy="1049005"/>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dirty="0">
              <a:solidFill>
                <a:srgbClr val="FFFFFF"/>
              </a:solidFill>
              <a:latin typeface="Arial"/>
              <a:cs typeface="Arial"/>
            </a:endParaRPr>
          </a:p>
          <a:p>
            <a:pPr marL="555625">
              <a:lnSpc>
                <a:spcPct val="100000"/>
              </a:lnSpc>
              <a:spcBef>
                <a:spcPts val="670"/>
              </a:spcBef>
              <a:tabLst>
                <a:tab pos="2255520" algn="l"/>
                <a:tab pos="2750185" algn="l"/>
                <a:tab pos="4086225" algn="l"/>
                <a:tab pos="5455920" algn="l"/>
              </a:tabLst>
            </a:pPr>
            <a:r>
              <a:rPr lang="pt-BR" sz="2400" dirty="0">
                <a:solidFill>
                  <a:srgbClr val="FFFFFF"/>
                </a:solidFill>
                <a:latin typeface="Arial"/>
                <a:cs typeface="Arial"/>
              </a:rPr>
              <a:t>    SIMILARITIES/RELATIONSHIP OF IS WITH LS</a:t>
            </a:r>
            <a:endParaRPr lang="pt-BR" sz="2400" dirty="0">
              <a:latin typeface="Arial"/>
              <a:cs typeface="Arial"/>
            </a:endParaRPr>
          </a:p>
          <a:p>
            <a:pPr marR="32384" algn="just">
              <a:lnSpc>
                <a:spcPts val="2340"/>
              </a:lnSpc>
              <a:tabLst>
                <a:tab pos="2080260" algn="l"/>
                <a:tab pos="2661285" algn="l"/>
              </a:tabLst>
            </a:pPr>
            <a:endParaRPr sz="2200" dirty="0">
              <a:latin typeface="Arial"/>
              <a:cs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4800" y="1387672"/>
            <a:ext cx="8686800" cy="5753113"/>
          </a:xfrm>
          <a:prstGeom prst="rect">
            <a:avLst/>
          </a:prstGeom>
        </p:spPr>
        <p:txBody>
          <a:bodyPr vert="horz" wrap="square" lIns="0" tIns="12700" rIns="0" bIns="0" rtlCol="0">
            <a:spAutoFit/>
          </a:bodyPr>
          <a:lstStyle/>
          <a:p>
            <a:pPr marL="12700" marR="367665">
              <a:lnSpc>
                <a:spcPct val="140000"/>
              </a:lnSpc>
              <a:spcBef>
                <a:spcPts val="100"/>
              </a:spcBef>
              <a:buFont typeface="Wingdings"/>
              <a:buChar char=""/>
              <a:tabLst>
                <a:tab pos="287020" algn="l"/>
              </a:tabLst>
            </a:pPr>
            <a:r>
              <a:rPr sz="1700" spc="-10" dirty="0">
                <a:latin typeface="Arial"/>
                <a:cs typeface="Arial"/>
              </a:rPr>
              <a:t>Traditional </a:t>
            </a:r>
            <a:r>
              <a:rPr sz="1700" spc="-5" dirty="0">
                <a:latin typeface="Arial"/>
                <a:cs typeface="Arial"/>
              </a:rPr>
              <a:t>librarianship (manual systems) is library  science </a:t>
            </a:r>
            <a:r>
              <a:rPr sz="1700" spc="-15" dirty="0">
                <a:latin typeface="Arial"/>
                <a:cs typeface="Arial"/>
              </a:rPr>
              <a:t>while </a:t>
            </a:r>
            <a:r>
              <a:rPr sz="1700" spc="-5" dirty="0">
                <a:latin typeface="Arial"/>
                <a:cs typeface="Arial"/>
              </a:rPr>
              <a:t>modern librarianship </a:t>
            </a:r>
            <a:r>
              <a:rPr sz="1700" spc="-20" dirty="0">
                <a:latin typeface="Arial"/>
                <a:cs typeface="Arial"/>
              </a:rPr>
              <a:t>(ICTs-based, </a:t>
            </a:r>
            <a:r>
              <a:rPr sz="1700" dirty="0">
                <a:latin typeface="Arial"/>
                <a:cs typeface="Arial"/>
              </a:rPr>
              <a:t>etc.) </a:t>
            </a:r>
            <a:r>
              <a:rPr sz="1700" spc="-5" dirty="0">
                <a:latin typeface="Arial"/>
                <a:cs typeface="Arial"/>
              </a:rPr>
              <a:t>is  information science (Fosdick, as cited </a:t>
            </a:r>
            <a:r>
              <a:rPr sz="1700" dirty="0">
                <a:latin typeface="Arial"/>
                <a:cs typeface="Arial"/>
              </a:rPr>
              <a:t>in </a:t>
            </a:r>
            <a:r>
              <a:rPr sz="1700" spc="-25" dirty="0">
                <a:latin typeface="Arial"/>
                <a:cs typeface="Arial"/>
              </a:rPr>
              <a:t>Chaudhry, </a:t>
            </a:r>
            <a:r>
              <a:rPr sz="1700" spc="-10" dirty="0">
                <a:latin typeface="Arial"/>
                <a:cs typeface="Arial"/>
              </a:rPr>
              <a:t>1992,  </a:t>
            </a:r>
            <a:r>
              <a:rPr sz="1700" spc="-5" dirty="0">
                <a:latin typeface="Arial"/>
                <a:cs typeface="Arial"/>
              </a:rPr>
              <a:t>p.95)</a:t>
            </a:r>
            <a:endParaRPr sz="1700" dirty="0">
              <a:latin typeface="Arial"/>
              <a:cs typeface="Arial"/>
            </a:endParaRPr>
          </a:p>
          <a:p>
            <a:pPr marL="12700" marR="5080">
              <a:lnSpc>
                <a:spcPct val="140000"/>
              </a:lnSpc>
              <a:spcBef>
                <a:spcPts val="430"/>
              </a:spcBef>
              <a:buFont typeface="Wingdings"/>
              <a:buChar char=""/>
              <a:tabLst>
                <a:tab pos="287020" algn="l"/>
                <a:tab pos="4201795" algn="l"/>
              </a:tabLst>
            </a:pPr>
            <a:r>
              <a:rPr sz="1700" spc="-5" dirty="0">
                <a:latin typeface="Arial"/>
                <a:cs typeface="Arial"/>
              </a:rPr>
              <a:t>Library science is </a:t>
            </a:r>
            <a:r>
              <a:rPr sz="1700" dirty="0">
                <a:latin typeface="Arial"/>
                <a:cs typeface="Arial"/>
              </a:rPr>
              <a:t>the </a:t>
            </a:r>
            <a:r>
              <a:rPr sz="1700" spc="-5" dirty="0">
                <a:latin typeface="Arial"/>
                <a:cs typeface="Arial"/>
              </a:rPr>
              <a:t>foundation </a:t>
            </a:r>
            <a:r>
              <a:rPr sz="1700" dirty="0">
                <a:latin typeface="Arial"/>
                <a:cs typeface="Arial"/>
              </a:rPr>
              <a:t>of </a:t>
            </a:r>
            <a:r>
              <a:rPr sz="1700" spc="-5" dirty="0">
                <a:latin typeface="Arial"/>
                <a:cs typeface="Arial"/>
              </a:rPr>
              <a:t>information science  </a:t>
            </a:r>
            <a:r>
              <a:rPr sz="1700" spc="-10" dirty="0">
                <a:latin typeface="Arial"/>
                <a:cs typeface="Arial"/>
              </a:rPr>
              <a:t>except </a:t>
            </a:r>
            <a:r>
              <a:rPr sz="1700" dirty="0">
                <a:latin typeface="Arial"/>
                <a:cs typeface="Arial"/>
              </a:rPr>
              <a:t>the </a:t>
            </a:r>
            <a:r>
              <a:rPr sz="1700" spc="-5" dirty="0">
                <a:latin typeface="Arial"/>
                <a:cs typeface="Arial"/>
              </a:rPr>
              <a:t>development</a:t>
            </a:r>
            <a:r>
              <a:rPr sz="1700" spc="80" dirty="0">
                <a:latin typeface="Arial"/>
                <a:cs typeface="Arial"/>
              </a:rPr>
              <a:t> </a:t>
            </a:r>
            <a:r>
              <a:rPr sz="1700" dirty="0">
                <a:latin typeface="Arial"/>
                <a:cs typeface="Arial"/>
              </a:rPr>
              <a:t>of</a:t>
            </a:r>
            <a:r>
              <a:rPr sz="1700" spc="10" dirty="0">
                <a:latin typeface="Arial"/>
                <a:cs typeface="Arial"/>
              </a:rPr>
              <a:t> </a:t>
            </a:r>
            <a:r>
              <a:rPr sz="1700" spc="-5" dirty="0">
                <a:latin typeface="Arial"/>
                <a:cs typeface="Arial"/>
              </a:rPr>
              <a:t>computers</a:t>
            </a:r>
            <a:r>
              <a:rPr lang="en-US" sz="1700" spc="-5" dirty="0">
                <a:latin typeface="Arial"/>
                <a:cs typeface="Arial"/>
              </a:rPr>
              <a:t> </a:t>
            </a:r>
            <a:r>
              <a:rPr sz="1700" spc="-5" dirty="0">
                <a:latin typeface="Arial"/>
                <a:cs typeface="Arial"/>
              </a:rPr>
              <a:t>(Rubin, 2000,</a:t>
            </a:r>
            <a:r>
              <a:rPr sz="1700" spc="-20" dirty="0">
                <a:latin typeface="Arial"/>
                <a:cs typeface="Arial"/>
              </a:rPr>
              <a:t> </a:t>
            </a:r>
            <a:r>
              <a:rPr sz="1700" spc="-5" dirty="0">
                <a:latin typeface="Arial"/>
                <a:cs typeface="Arial"/>
              </a:rPr>
              <a:t>p.20)</a:t>
            </a:r>
            <a:endParaRPr sz="1700" dirty="0">
              <a:latin typeface="Arial"/>
              <a:cs typeface="Arial"/>
            </a:endParaRPr>
          </a:p>
          <a:p>
            <a:pPr marL="12700" marR="62230">
              <a:lnSpc>
                <a:spcPct val="140000"/>
              </a:lnSpc>
              <a:spcBef>
                <a:spcPts val="434"/>
              </a:spcBef>
              <a:buFont typeface="Wingdings"/>
              <a:buChar char=""/>
              <a:tabLst>
                <a:tab pos="287020" algn="l"/>
              </a:tabLst>
            </a:pPr>
            <a:r>
              <a:rPr sz="1700" spc="-5" dirty="0">
                <a:latin typeface="Arial"/>
                <a:cs typeface="Arial"/>
              </a:rPr>
              <a:t>Concepts </a:t>
            </a:r>
            <a:r>
              <a:rPr sz="1700" dirty="0">
                <a:latin typeface="Arial"/>
                <a:cs typeface="Arial"/>
              </a:rPr>
              <a:t>of </a:t>
            </a:r>
            <a:r>
              <a:rPr sz="1700" spc="-5" dirty="0">
                <a:latin typeface="Arial"/>
                <a:cs typeface="Arial"/>
              </a:rPr>
              <a:t>information science are integrated </a:t>
            </a:r>
            <a:r>
              <a:rPr sz="1700" spc="-15" dirty="0">
                <a:latin typeface="Arial"/>
                <a:cs typeface="Arial"/>
              </a:rPr>
              <a:t>with </a:t>
            </a:r>
            <a:r>
              <a:rPr sz="1700" spc="-5" dirty="0">
                <a:latin typeface="Arial"/>
                <a:cs typeface="Arial"/>
              </a:rPr>
              <a:t>those  </a:t>
            </a:r>
            <a:r>
              <a:rPr sz="1700" dirty="0">
                <a:latin typeface="Arial"/>
                <a:cs typeface="Arial"/>
              </a:rPr>
              <a:t>of </a:t>
            </a:r>
            <a:r>
              <a:rPr sz="1700" spc="-5" dirty="0">
                <a:latin typeface="Arial"/>
                <a:cs typeface="Arial"/>
              </a:rPr>
              <a:t>library science (Borko, as cited in Nitecki,</a:t>
            </a:r>
            <a:r>
              <a:rPr sz="1700" spc="70" dirty="0">
                <a:latin typeface="Arial"/>
                <a:cs typeface="Arial"/>
              </a:rPr>
              <a:t> </a:t>
            </a:r>
            <a:r>
              <a:rPr sz="1700" spc="-5" dirty="0">
                <a:latin typeface="Arial"/>
                <a:cs typeface="Arial"/>
              </a:rPr>
              <a:t>1995)</a:t>
            </a:r>
            <a:endParaRPr lang="en-US" sz="1700" spc="-5" dirty="0">
              <a:latin typeface="Arial"/>
              <a:cs typeface="Arial"/>
            </a:endParaRPr>
          </a:p>
          <a:p>
            <a:pPr marL="12700" marR="626745">
              <a:lnSpc>
                <a:spcPct val="140000"/>
              </a:lnSpc>
              <a:spcBef>
                <a:spcPts val="100"/>
              </a:spcBef>
              <a:buFont typeface="Wingdings"/>
              <a:buChar char=""/>
              <a:tabLst>
                <a:tab pos="287020" algn="l"/>
              </a:tabLst>
            </a:pPr>
            <a:r>
              <a:rPr lang="en-US" sz="1700" dirty="0">
                <a:latin typeface="Arial"/>
                <a:cs typeface="Arial"/>
              </a:rPr>
              <a:t>Librarianship bridges </a:t>
            </a:r>
            <a:r>
              <a:rPr lang="en-US" sz="1700" spc="-5" dirty="0">
                <a:latin typeface="Arial"/>
                <a:cs typeface="Arial"/>
              </a:rPr>
              <a:t>the </a:t>
            </a:r>
            <a:r>
              <a:rPr lang="en-US" sz="1700" dirty="0">
                <a:latin typeface="Arial"/>
                <a:cs typeface="Arial"/>
              </a:rPr>
              <a:t>gap </a:t>
            </a:r>
            <a:r>
              <a:rPr lang="en-US" sz="1700" spc="-5" dirty="0">
                <a:latin typeface="Arial"/>
                <a:cs typeface="Arial"/>
              </a:rPr>
              <a:t>between information </a:t>
            </a:r>
            <a:r>
              <a:rPr lang="en-US" sz="1700" dirty="0">
                <a:latin typeface="Arial"/>
                <a:cs typeface="Arial"/>
              </a:rPr>
              <a:t>and </a:t>
            </a:r>
            <a:r>
              <a:rPr lang="en-US" sz="1700" spc="-5" dirty="0">
                <a:latin typeface="Arial"/>
                <a:cs typeface="Arial"/>
              </a:rPr>
              <a:t>its  </a:t>
            </a:r>
            <a:r>
              <a:rPr lang="en-US" sz="1700" dirty="0">
                <a:latin typeface="Arial"/>
                <a:cs typeface="Arial"/>
              </a:rPr>
              <a:t>applications </a:t>
            </a:r>
            <a:r>
              <a:rPr lang="en-US" sz="1700" spc="-5" dirty="0">
                <a:latin typeface="Arial"/>
                <a:cs typeface="Arial"/>
              </a:rPr>
              <a:t>(Mathews-cited </a:t>
            </a:r>
            <a:r>
              <a:rPr lang="en-US" sz="1700" dirty="0">
                <a:latin typeface="Arial"/>
                <a:cs typeface="Arial"/>
              </a:rPr>
              <a:t>in </a:t>
            </a:r>
            <a:r>
              <a:rPr lang="en-US" sz="1700" dirty="0" err="1">
                <a:latin typeface="Arial"/>
                <a:cs typeface="Arial"/>
              </a:rPr>
              <a:t>Nitecki</a:t>
            </a:r>
            <a:r>
              <a:rPr lang="en-US" sz="1700" dirty="0">
                <a:latin typeface="Arial"/>
                <a:cs typeface="Arial"/>
              </a:rPr>
              <a:t>,</a:t>
            </a:r>
            <a:r>
              <a:rPr lang="en-US" sz="1700" spc="-15" dirty="0">
                <a:latin typeface="Arial"/>
                <a:cs typeface="Arial"/>
              </a:rPr>
              <a:t> </a:t>
            </a:r>
            <a:r>
              <a:rPr lang="en-US" sz="1700" dirty="0">
                <a:latin typeface="Arial"/>
                <a:cs typeface="Arial"/>
              </a:rPr>
              <a:t>1995)</a:t>
            </a:r>
          </a:p>
          <a:p>
            <a:pPr marL="12700" marR="177800">
              <a:lnSpc>
                <a:spcPct val="140000"/>
              </a:lnSpc>
              <a:spcBef>
                <a:spcPts val="405"/>
              </a:spcBef>
              <a:buFont typeface="Wingdings"/>
              <a:buChar char=""/>
              <a:tabLst>
                <a:tab pos="287020" algn="l"/>
              </a:tabLst>
            </a:pPr>
            <a:r>
              <a:rPr lang="en-US" sz="1700" spc="5" dirty="0">
                <a:latin typeface="Arial"/>
                <a:cs typeface="Arial"/>
              </a:rPr>
              <a:t>The </a:t>
            </a:r>
            <a:r>
              <a:rPr lang="en-US" sz="1700" dirty="0">
                <a:latin typeface="Arial"/>
                <a:cs typeface="Arial"/>
              </a:rPr>
              <a:t>social role of </a:t>
            </a:r>
            <a:r>
              <a:rPr lang="en-US" sz="1700" spc="-5" dirty="0">
                <a:latin typeface="Arial"/>
                <a:cs typeface="Arial"/>
              </a:rPr>
              <a:t>information </a:t>
            </a:r>
            <a:r>
              <a:rPr lang="en-US" sz="1700" dirty="0">
                <a:latin typeface="Arial"/>
                <a:cs typeface="Arial"/>
              </a:rPr>
              <a:t>science </a:t>
            </a:r>
            <a:r>
              <a:rPr lang="en-US" sz="1700" spc="-5" dirty="0">
                <a:latin typeface="Arial"/>
                <a:cs typeface="Arial"/>
              </a:rPr>
              <a:t>was formulated </a:t>
            </a:r>
            <a:r>
              <a:rPr lang="en-US" sz="1700" dirty="0">
                <a:latin typeface="Arial"/>
                <a:cs typeface="Arial"/>
              </a:rPr>
              <a:t>by </a:t>
            </a:r>
            <a:r>
              <a:rPr lang="en-US" sz="1700" spc="-5" dirty="0">
                <a:latin typeface="Arial"/>
                <a:cs typeface="Arial"/>
              </a:rPr>
              <a:t>its  </a:t>
            </a:r>
            <a:r>
              <a:rPr lang="en-US" sz="1700" dirty="0">
                <a:latin typeface="Arial"/>
                <a:cs typeface="Arial"/>
              </a:rPr>
              <a:t>relations </a:t>
            </a:r>
            <a:r>
              <a:rPr lang="en-US" sz="1700" spc="-5" dirty="0">
                <a:latin typeface="Arial"/>
                <a:cs typeface="Arial"/>
              </a:rPr>
              <a:t>to </a:t>
            </a:r>
            <a:r>
              <a:rPr lang="en-US" sz="1700" dirty="0">
                <a:latin typeface="Arial"/>
                <a:cs typeface="Arial"/>
              </a:rPr>
              <a:t>librarianship &amp; </a:t>
            </a:r>
            <a:r>
              <a:rPr lang="en-US" sz="1700" spc="-5" dirty="0">
                <a:latin typeface="Arial"/>
                <a:cs typeface="Arial"/>
              </a:rPr>
              <a:t>other </a:t>
            </a:r>
            <a:r>
              <a:rPr lang="en-US" sz="1700" dirty="0">
                <a:latin typeface="Arial"/>
                <a:cs typeface="Arial"/>
              </a:rPr>
              <a:t>fields (</a:t>
            </a:r>
            <a:r>
              <a:rPr lang="en-US" sz="1700" dirty="0" err="1">
                <a:latin typeface="Arial"/>
                <a:cs typeface="Arial"/>
              </a:rPr>
              <a:t>Saracevic</a:t>
            </a:r>
            <a:r>
              <a:rPr lang="en-US" sz="1700" dirty="0">
                <a:latin typeface="Arial"/>
                <a:cs typeface="Arial"/>
              </a:rPr>
              <a:t>-cited in </a:t>
            </a:r>
            <a:r>
              <a:rPr lang="en-US" sz="1700" dirty="0" err="1">
                <a:latin typeface="Arial"/>
                <a:cs typeface="Arial"/>
              </a:rPr>
              <a:t>Nitecki</a:t>
            </a:r>
            <a:r>
              <a:rPr lang="en-US" sz="1700" dirty="0">
                <a:latin typeface="Arial"/>
                <a:cs typeface="Arial"/>
              </a:rPr>
              <a:t>,  1995)</a:t>
            </a:r>
          </a:p>
          <a:p>
            <a:pPr marL="12700" marR="5080">
              <a:lnSpc>
                <a:spcPct val="140000"/>
              </a:lnSpc>
              <a:spcBef>
                <a:spcPts val="409"/>
              </a:spcBef>
              <a:buFont typeface="Wingdings"/>
              <a:buChar char=""/>
              <a:tabLst>
                <a:tab pos="287020" algn="l"/>
              </a:tabLst>
            </a:pPr>
            <a:r>
              <a:rPr lang="en-US" sz="1700" dirty="0">
                <a:latin typeface="Arial"/>
                <a:cs typeface="Arial"/>
              </a:rPr>
              <a:t>Library science is concerned </a:t>
            </a:r>
            <a:r>
              <a:rPr lang="en-US" sz="1700" spc="-10" dirty="0">
                <a:latin typeface="Arial"/>
                <a:cs typeface="Arial"/>
              </a:rPr>
              <a:t>with </a:t>
            </a:r>
            <a:r>
              <a:rPr lang="en-US" sz="1700" spc="-5" dirty="0">
                <a:latin typeface="Arial"/>
                <a:cs typeface="Arial"/>
              </a:rPr>
              <a:t>the </a:t>
            </a:r>
            <a:r>
              <a:rPr lang="en-US" sz="1700" dirty="0">
                <a:latin typeface="Arial"/>
                <a:cs typeface="Arial"/>
              </a:rPr>
              <a:t>logistics and management  of document. </a:t>
            </a:r>
            <a:r>
              <a:rPr lang="en-US" sz="1700" spc="-5" dirty="0">
                <a:latin typeface="Arial"/>
                <a:cs typeface="Arial"/>
              </a:rPr>
              <a:t>Information </a:t>
            </a:r>
            <a:r>
              <a:rPr lang="en-US" sz="1700" dirty="0">
                <a:latin typeface="Arial"/>
                <a:cs typeface="Arial"/>
              </a:rPr>
              <a:t>Science is concerned </a:t>
            </a:r>
            <a:r>
              <a:rPr lang="en-US" sz="1700" spc="-5" dirty="0">
                <a:latin typeface="Arial"/>
                <a:cs typeface="Arial"/>
              </a:rPr>
              <a:t>with the </a:t>
            </a:r>
            <a:r>
              <a:rPr lang="en-US" sz="1700" dirty="0">
                <a:latin typeface="Arial"/>
                <a:cs typeface="Arial"/>
              </a:rPr>
              <a:t>content of  </a:t>
            </a:r>
            <a:r>
              <a:rPr lang="en-US" sz="1700" spc="-5" dirty="0">
                <a:latin typeface="Arial"/>
                <a:cs typeface="Arial"/>
              </a:rPr>
              <a:t>these </a:t>
            </a:r>
            <a:r>
              <a:rPr lang="en-US" sz="1700" dirty="0">
                <a:latin typeface="Arial"/>
                <a:cs typeface="Arial"/>
              </a:rPr>
              <a:t>documents and </a:t>
            </a:r>
            <a:r>
              <a:rPr lang="en-US" sz="1700" spc="-5" dirty="0">
                <a:latin typeface="Arial"/>
                <a:cs typeface="Arial"/>
              </a:rPr>
              <a:t>the work tasks </a:t>
            </a:r>
            <a:r>
              <a:rPr lang="en-US" sz="1700" dirty="0">
                <a:latin typeface="Arial"/>
                <a:cs typeface="Arial"/>
              </a:rPr>
              <a:t>of users including problem  solving and</a:t>
            </a:r>
            <a:r>
              <a:rPr lang="en-US" sz="1700" spc="-20" dirty="0">
                <a:latin typeface="Arial"/>
                <a:cs typeface="Arial"/>
              </a:rPr>
              <a:t> </a:t>
            </a:r>
            <a:r>
              <a:rPr lang="en-US" sz="1700" dirty="0">
                <a:latin typeface="Arial"/>
                <a:cs typeface="Arial"/>
              </a:rPr>
              <a:t>decision-making</a:t>
            </a:r>
          </a:p>
          <a:p>
            <a:pPr marL="12700" marR="62230">
              <a:lnSpc>
                <a:spcPct val="140000"/>
              </a:lnSpc>
              <a:spcBef>
                <a:spcPts val="434"/>
              </a:spcBef>
              <a:buFont typeface="Wingdings"/>
              <a:buChar char=""/>
              <a:tabLst>
                <a:tab pos="287020" algn="l"/>
              </a:tabLst>
            </a:pPr>
            <a:endParaRPr sz="1800" dirty="0">
              <a:latin typeface="Arial"/>
              <a:cs typeface="Arial"/>
            </a:endParaRPr>
          </a:p>
        </p:txBody>
      </p:sp>
      <p:sp>
        <p:nvSpPr>
          <p:cNvPr id="10" name="object 2">
            <a:extLst>
              <a:ext uri="{FF2B5EF4-FFF2-40B4-BE49-F238E27FC236}">
                <a16:creationId xmlns="" xmlns:a16="http://schemas.microsoft.com/office/drawing/2014/main" id="{E368AF3B-BA04-48A6-B2E7-DA4BD6CF1465}"/>
              </a:ext>
            </a:extLst>
          </p:cNvPr>
          <p:cNvSpPr txBox="1"/>
          <p:nvPr/>
        </p:nvSpPr>
        <p:spPr>
          <a:xfrm>
            <a:off x="304800" y="304800"/>
            <a:ext cx="8382000" cy="1049005"/>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dirty="0">
              <a:solidFill>
                <a:srgbClr val="FFFFFF"/>
              </a:solidFill>
              <a:latin typeface="Arial"/>
              <a:cs typeface="Arial"/>
            </a:endParaRPr>
          </a:p>
          <a:p>
            <a:pPr marL="555625">
              <a:lnSpc>
                <a:spcPct val="100000"/>
              </a:lnSpc>
              <a:spcBef>
                <a:spcPts val="670"/>
              </a:spcBef>
              <a:tabLst>
                <a:tab pos="2255520" algn="l"/>
                <a:tab pos="2750185" algn="l"/>
                <a:tab pos="4086225" algn="l"/>
                <a:tab pos="5455920" algn="l"/>
              </a:tabLst>
            </a:pPr>
            <a:r>
              <a:rPr lang="pt-BR" sz="2400" dirty="0">
                <a:solidFill>
                  <a:srgbClr val="FFFFFF"/>
                </a:solidFill>
                <a:latin typeface="Arial"/>
                <a:cs typeface="Arial"/>
              </a:rPr>
              <a:t>    SIMILARITIES/RELATIONSHIP OF IS WITH LS</a:t>
            </a:r>
            <a:endParaRPr lang="pt-BR" sz="2400" dirty="0">
              <a:latin typeface="Arial"/>
              <a:cs typeface="Arial"/>
            </a:endParaRPr>
          </a:p>
          <a:p>
            <a:pPr marR="32384" algn="ctr">
              <a:lnSpc>
                <a:spcPts val="2340"/>
              </a:lnSpc>
              <a:tabLst>
                <a:tab pos="2080260" algn="l"/>
                <a:tab pos="2661285" algn="l"/>
              </a:tabLst>
            </a:pPr>
            <a:endParaRPr sz="2200" dirty="0">
              <a:latin typeface="Arial"/>
              <a:cs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6"/>
          <p:cNvGraphicFramePr>
            <a:graphicFrameLocks noGrp="1"/>
          </p:cNvGraphicFramePr>
          <p:nvPr>
            <p:extLst>
              <p:ext uri="{D42A27DB-BD31-4B8C-83A1-F6EECF244321}">
                <p14:modId xmlns:p14="http://schemas.microsoft.com/office/powerpoint/2010/main" val="2584075144"/>
              </p:ext>
            </p:extLst>
          </p:nvPr>
        </p:nvGraphicFramePr>
        <p:xfrm>
          <a:off x="457200" y="1676400"/>
          <a:ext cx="8229600" cy="4587556"/>
        </p:xfrm>
        <a:graphic>
          <a:graphicData uri="http://schemas.openxmlformats.org/drawingml/2006/table">
            <a:tbl>
              <a:tblPr firstRow="1" bandRow="1">
                <a:tableStyleId>{2D5ABB26-0587-4C30-8999-92F81FD0307C}</a:tableStyleId>
              </a:tblPr>
              <a:tblGrid>
                <a:gridCol w="4114800">
                  <a:extLst>
                    <a:ext uri="{9D8B030D-6E8A-4147-A177-3AD203B41FA5}">
                      <a16:colId xmlns="" xmlns:a16="http://schemas.microsoft.com/office/drawing/2014/main" val="20000"/>
                    </a:ext>
                  </a:extLst>
                </a:gridCol>
                <a:gridCol w="4114800">
                  <a:extLst>
                    <a:ext uri="{9D8B030D-6E8A-4147-A177-3AD203B41FA5}">
                      <a16:colId xmlns="" xmlns:a16="http://schemas.microsoft.com/office/drawing/2014/main" val="20001"/>
                    </a:ext>
                  </a:extLst>
                </a:gridCol>
              </a:tblGrid>
              <a:tr h="767463">
                <a:tc>
                  <a:txBody>
                    <a:bodyPr/>
                    <a:lstStyle/>
                    <a:p>
                      <a:pPr marL="91440">
                        <a:lnSpc>
                          <a:spcPct val="100000"/>
                        </a:lnSpc>
                        <a:spcBef>
                          <a:spcPts val="315"/>
                        </a:spcBef>
                      </a:pPr>
                      <a:r>
                        <a:rPr sz="1800" b="1" spc="-15" dirty="0">
                          <a:solidFill>
                            <a:srgbClr val="FFFFFF"/>
                          </a:solidFill>
                          <a:latin typeface="Arial"/>
                          <a:cs typeface="Arial"/>
                        </a:rPr>
                        <a:t>Five </a:t>
                      </a:r>
                      <a:r>
                        <a:rPr sz="1800" b="1" dirty="0">
                          <a:solidFill>
                            <a:srgbClr val="FFFFFF"/>
                          </a:solidFill>
                          <a:latin typeface="Arial"/>
                          <a:cs typeface="Arial"/>
                        </a:rPr>
                        <a:t>Laws of </a:t>
                      </a:r>
                      <a:r>
                        <a:rPr sz="1800" b="1" spc="-5" dirty="0">
                          <a:solidFill>
                            <a:srgbClr val="FFFFFF"/>
                          </a:solidFill>
                          <a:latin typeface="Arial"/>
                          <a:cs typeface="Arial"/>
                        </a:rPr>
                        <a:t>Library</a:t>
                      </a:r>
                      <a:r>
                        <a:rPr sz="1800" b="1" spc="10" dirty="0">
                          <a:solidFill>
                            <a:srgbClr val="FFFFFF"/>
                          </a:solidFill>
                          <a:latin typeface="Arial"/>
                          <a:cs typeface="Arial"/>
                        </a:rPr>
                        <a:t> </a:t>
                      </a:r>
                      <a:r>
                        <a:rPr sz="1800" b="1" spc="-5" dirty="0">
                          <a:solidFill>
                            <a:srgbClr val="FFFFFF"/>
                          </a:solidFill>
                          <a:latin typeface="Arial"/>
                          <a:cs typeface="Arial"/>
                        </a:rPr>
                        <a:t>science</a:t>
                      </a:r>
                      <a:endParaRPr sz="1800" dirty="0">
                        <a:latin typeface="Arial"/>
                        <a:cs typeface="Arial"/>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9E8E5C"/>
                    </a:solidFill>
                  </a:tcPr>
                </a:tc>
                <a:tc>
                  <a:txBody>
                    <a:bodyPr/>
                    <a:lstStyle/>
                    <a:p>
                      <a:pPr marL="92075" marR="607695">
                        <a:lnSpc>
                          <a:spcPct val="100000"/>
                        </a:lnSpc>
                        <a:spcBef>
                          <a:spcPts val="315"/>
                        </a:spcBef>
                      </a:pPr>
                      <a:r>
                        <a:rPr sz="1800" b="1" spc="-15" dirty="0">
                          <a:solidFill>
                            <a:srgbClr val="FFFFFF"/>
                          </a:solidFill>
                          <a:latin typeface="Arial"/>
                          <a:cs typeface="Arial"/>
                        </a:rPr>
                        <a:t>Five </a:t>
                      </a:r>
                      <a:r>
                        <a:rPr sz="1800" b="1" dirty="0">
                          <a:solidFill>
                            <a:srgbClr val="FFFFFF"/>
                          </a:solidFill>
                          <a:latin typeface="Arial"/>
                          <a:cs typeface="Arial"/>
                        </a:rPr>
                        <a:t>laws on Information  </a:t>
                      </a:r>
                      <a:r>
                        <a:rPr sz="1800" b="1" spc="-5" dirty="0">
                          <a:solidFill>
                            <a:srgbClr val="FFFFFF"/>
                          </a:solidFill>
                          <a:latin typeface="Arial"/>
                          <a:cs typeface="Arial"/>
                        </a:rPr>
                        <a:t>science</a:t>
                      </a:r>
                      <a:endParaRPr sz="1800">
                        <a:latin typeface="Arial"/>
                        <a:cs typeface="Arial"/>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9E8E5C"/>
                    </a:solidFill>
                  </a:tcPr>
                </a:tc>
                <a:extLst>
                  <a:ext uri="{0D108BD9-81ED-4DB2-BD59-A6C34878D82A}">
                    <a16:rowId xmlns="" xmlns:a16="http://schemas.microsoft.com/office/drawing/2014/main" val="10000"/>
                  </a:ext>
                </a:extLst>
              </a:tr>
              <a:tr h="444555">
                <a:tc>
                  <a:txBody>
                    <a:bodyPr/>
                    <a:lstStyle/>
                    <a:p>
                      <a:pPr marL="91440">
                        <a:lnSpc>
                          <a:spcPct val="100000"/>
                        </a:lnSpc>
                        <a:spcBef>
                          <a:spcPts val="315"/>
                        </a:spcBef>
                      </a:pPr>
                      <a:r>
                        <a:rPr sz="1800" spc="-5" dirty="0">
                          <a:latin typeface="Arial"/>
                          <a:cs typeface="Arial"/>
                        </a:rPr>
                        <a:t>Books are </a:t>
                      </a:r>
                      <a:r>
                        <a:rPr sz="1800" dirty="0">
                          <a:latin typeface="Arial"/>
                          <a:cs typeface="Arial"/>
                        </a:rPr>
                        <a:t>for</a:t>
                      </a:r>
                      <a:r>
                        <a:rPr sz="1800" spc="-5" dirty="0">
                          <a:latin typeface="Arial"/>
                          <a:cs typeface="Arial"/>
                        </a:rPr>
                        <a:t> use.</a:t>
                      </a:r>
                      <a:endParaRPr sz="1800" dirty="0">
                        <a:latin typeface="Arial"/>
                        <a:cs typeface="Arial"/>
                      </a:endParaRPr>
                    </a:p>
                  </a:txBody>
                  <a:tcPr marL="0" marR="0" marT="400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FDBD2"/>
                    </a:solidFill>
                  </a:tcPr>
                </a:tc>
                <a:tc>
                  <a:txBody>
                    <a:bodyPr/>
                    <a:lstStyle/>
                    <a:p>
                      <a:pPr marL="92075">
                        <a:lnSpc>
                          <a:spcPct val="100000"/>
                        </a:lnSpc>
                        <a:spcBef>
                          <a:spcPts val="315"/>
                        </a:spcBef>
                      </a:pPr>
                      <a:r>
                        <a:rPr sz="1800" spc="-5" dirty="0">
                          <a:latin typeface="Arial"/>
                          <a:cs typeface="Arial"/>
                        </a:rPr>
                        <a:t>Information is </a:t>
                      </a:r>
                      <a:r>
                        <a:rPr sz="1800" dirty="0">
                          <a:latin typeface="Arial"/>
                          <a:cs typeface="Arial"/>
                        </a:rPr>
                        <a:t>for</a:t>
                      </a:r>
                      <a:r>
                        <a:rPr sz="1800" spc="-5" dirty="0">
                          <a:latin typeface="Arial"/>
                          <a:cs typeface="Arial"/>
                        </a:rPr>
                        <a:t> use.</a:t>
                      </a:r>
                      <a:endParaRPr sz="1800">
                        <a:latin typeface="Arial"/>
                        <a:cs typeface="Arial"/>
                      </a:endParaRPr>
                    </a:p>
                  </a:txBody>
                  <a:tcPr marL="0" marR="0" marT="400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FDBD2"/>
                    </a:solidFill>
                  </a:tcPr>
                </a:tc>
                <a:extLst>
                  <a:ext uri="{0D108BD9-81ED-4DB2-BD59-A6C34878D82A}">
                    <a16:rowId xmlns="" xmlns:a16="http://schemas.microsoft.com/office/drawing/2014/main" val="10001"/>
                  </a:ext>
                </a:extLst>
              </a:tr>
              <a:tr h="767314">
                <a:tc>
                  <a:txBody>
                    <a:bodyPr/>
                    <a:lstStyle/>
                    <a:p>
                      <a:pPr marL="91440">
                        <a:lnSpc>
                          <a:spcPct val="100000"/>
                        </a:lnSpc>
                        <a:spcBef>
                          <a:spcPts val="315"/>
                        </a:spcBef>
                      </a:pPr>
                      <a:r>
                        <a:rPr sz="1800" spc="-5" dirty="0">
                          <a:latin typeface="Arial"/>
                          <a:cs typeface="Arial"/>
                        </a:rPr>
                        <a:t>Every reader his </a:t>
                      </a:r>
                      <a:r>
                        <a:rPr sz="1800" dirty="0">
                          <a:latin typeface="Arial"/>
                          <a:cs typeface="Arial"/>
                        </a:rPr>
                        <a:t>[or </a:t>
                      </a:r>
                      <a:r>
                        <a:rPr sz="1800" spc="-5" dirty="0">
                          <a:latin typeface="Arial"/>
                          <a:cs typeface="Arial"/>
                        </a:rPr>
                        <a:t>her]</a:t>
                      </a:r>
                      <a:r>
                        <a:rPr sz="1800" dirty="0">
                          <a:latin typeface="Arial"/>
                          <a:cs typeface="Arial"/>
                        </a:rPr>
                        <a:t> </a:t>
                      </a:r>
                      <a:r>
                        <a:rPr sz="1800" spc="-5" dirty="0">
                          <a:latin typeface="Arial"/>
                          <a:cs typeface="Arial"/>
                        </a:rPr>
                        <a:t>book.</a:t>
                      </a:r>
                      <a:endParaRPr sz="1800">
                        <a:latin typeface="Arial"/>
                        <a:cs typeface="Arial"/>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DEA"/>
                    </a:solidFill>
                  </a:tcPr>
                </a:tc>
                <a:tc>
                  <a:txBody>
                    <a:bodyPr/>
                    <a:lstStyle/>
                    <a:p>
                      <a:pPr marL="92075" marR="1057275">
                        <a:lnSpc>
                          <a:spcPct val="100000"/>
                        </a:lnSpc>
                        <a:spcBef>
                          <a:spcPts val="315"/>
                        </a:spcBef>
                      </a:pPr>
                      <a:r>
                        <a:rPr sz="1800" spc="-5" dirty="0">
                          <a:latin typeface="Arial"/>
                          <a:cs typeface="Arial"/>
                        </a:rPr>
                        <a:t>Every user his </a:t>
                      </a:r>
                      <a:r>
                        <a:rPr sz="1800" dirty="0">
                          <a:latin typeface="Arial"/>
                          <a:cs typeface="Arial"/>
                        </a:rPr>
                        <a:t>[or</a:t>
                      </a:r>
                      <a:r>
                        <a:rPr sz="1800" spc="-45" dirty="0">
                          <a:latin typeface="Arial"/>
                          <a:cs typeface="Arial"/>
                        </a:rPr>
                        <a:t> </a:t>
                      </a:r>
                      <a:r>
                        <a:rPr sz="1800" spc="-5" dirty="0">
                          <a:latin typeface="Arial"/>
                          <a:cs typeface="Arial"/>
                        </a:rPr>
                        <a:t>her]  Information.</a:t>
                      </a:r>
                      <a:endParaRPr sz="1800">
                        <a:latin typeface="Arial"/>
                        <a:cs typeface="Arial"/>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DEA"/>
                    </a:solidFill>
                  </a:tcPr>
                </a:tc>
                <a:extLst>
                  <a:ext uri="{0D108BD9-81ED-4DB2-BD59-A6C34878D82A}">
                    <a16:rowId xmlns="" xmlns:a16="http://schemas.microsoft.com/office/drawing/2014/main" val="10002"/>
                  </a:ext>
                </a:extLst>
              </a:tr>
              <a:tr h="767462">
                <a:tc>
                  <a:txBody>
                    <a:bodyPr/>
                    <a:lstStyle/>
                    <a:p>
                      <a:pPr marL="91440">
                        <a:lnSpc>
                          <a:spcPct val="100000"/>
                        </a:lnSpc>
                        <a:spcBef>
                          <a:spcPts val="320"/>
                        </a:spcBef>
                      </a:pPr>
                      <a:r>
                        <a:rPr sz="1800" spc="-5" dirty="0">
                          <a:latin typeface="Arial"/>
                          <a:cs typeface="Arial"/>
                        </a:rPr>
                        <a:t>Every book </a:t>
                      </a:r>
                      <a:r>
                        <a:rPr sz="1800" dirty="0">
                          <a:latin typeface="Arial"/>
                          <a:cs typeface="Arial"/>
                        </a:rPr>
                        <a:t>its</a:t>
                      </a:r>
                      <a:r>
                        <a:rPr sz="1800" spc="-5" dirty="0">
                          <a:latin typeface="Arial"/>
                          <a:cs typeface="Arial"/>
                        </a:rPr>
                        <a:t> </a:t>
                      </a:r>
                      <a:r>
                        <a:rPr sz="1800" spc="-20" dirty="0">
                          <a:latin typeface="Arial"/>
                          <a:cs typeface="Arial"/>
                        </a:rPr>
                        <a:t>reader.</a:t>
                      </a:r>
                      <a:endParaRPr sz="1800">
                        <a:latin typeface="Arial"/>
                        <a:cs typeface="Arial"/>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FDBD2"/>
                    </a:solidFill>
                  </a:tcPr>
                </a:tc>
                <a:tc>
                  <a:txBody>
                    <a:bodyPr/>
                    <a:lstStyle/>
                    <a:p>
                      <a:pPr marL="92075">
                        <a:lnSpc>
                          <a:spcPct val="100000"/>
                        </a:lnSpc>
                        <a:spcBef>
                          <a:spcPts val="320"/>
                        </a:spcBef>
                      </a:pPr>
                      <a:r>
                        <a:rPr sz="1800" spc="-5" dirty="0">
                          <a:latin typeface="Arial"/>
                          <a:cs typeface="Arial"/>
                        </a:rPr>
                        <a:t>Every </a:t>
                      </a:r>
                      <a:r>
                        <a:rPr sz="1800" spc="-10" dirty="0">
                          <a:latin typeface="Arial"/>
                          <a:cs typeface="Arial"/>
                        </a:rPr>
                        <a:t>Byte </a:t>
                      </a:r>
                      <a:r>
                        <a:rPr sz="1800" spc="-5" dirty="0">
                          <a:latin typeface="Arial"/>
                          <a:cs typeface="Arial"/>
                        </a:rPr>
                        <a:t>of Information</a:t>
                      </a:r>
                      <a:r>
                        <a:rPr sz="1800" spc="30" dirty="0">
                          <a:latin typeface="Arial"/>
                          <a:cs typeface="Arial"/>
                        </a:rPr>
                        <a:t> </a:t>
                      </a:r>
                      <a:r>
                        <a:rPr sz="1800" dirty="0">
                          <a:latin typeface="Arial"/>
                          <a:cs typeface="Arial"/>
                        </a:rPr>
                        <a:t>its</a:t>
                      </a:r>
                      <a:endParaRPr sz="1800">
                        <a:latin typeface="Arial"/>
                        <a:cs typeface="Arial"/>
                      </a:endParaRPr>
                    </a:p>
                    <a:p>
                      <a:pPr marL="92075">
                        <a:lnSpc>
                          <a:spcPct val="100000"/>
                        </a:lnSpc>
                      </a:pPr>
                      <a:r>
                        <a:rPr sz="1800" spc="-25" dirty="0">
                          <a:latin typeface="Arial"/>
                          <a:cs typeface="Arial"/>
                        </a:rPr>
                        <a:t>user.</a:t>
                      </a:r>
                      <a:endParaRPr sz="1800">
                        <a:latin typeface="Arial"/>
                        <a:cs typeface="Arial"/>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FDBD2"/>
                    </a:solidFill>
                  </a:tcPr>
                </a:tc>
                <a:extLst>
                  <a:ext uri="{0D108BD9-81ED-4DB2-BD59-A6C34878D82A}">
                    <a16:rowId xmlns="" xmlns:a16="http://schemas.microsoft.com/office/drawing/2014/main" val="10003"/>
                  </a:ext>
                </a:extLst>
              </a:tr>
              <a:tr h="767314">
                <a:tc>
                  <a:txBody>
                    <a:bodyPr/>
                    <a:lstStyle/>
                    <a:p>
                      <a:pPr marL="91440">
                        <a:lnSpc>
                          <a:spcPct val="100000"/>
                        </a:lnSpc>
                        <a:spcBef>
                          <a:spcPts val="320"/>
                        </a:spcBef>
                      </a:pPr>
                      <a:r>
                        <a:rPr sz="1800" spc="-5" dirty="0">
                          <a:latin typeface="Arial"/>
                          <a:cs typeface="Arial"/>
                        </a:rPr>
                        <a:t>Save </a:t>
                      </a:r>
                      <a:r>
                        <a:rPr sz="1800" dirty="0">
                          <a:latin typeface="Arial"/>
                          <a:cs typeface="Arial"/>
                        </a:rPr>
                        <a:t>the time of the</a:t>
                      </a:r>
                      <a:r>
                        <a:rPr sz="1800" spc="-55" dirty="0">
                          <a:latin typeface="Arial"/>
                          <a:cs typeface="Arial"/>
                        </a:rPr>
                        <a:t> </a:t>
                      </a:r>
                      <a:r>
                        <a:rPr sz="1800" spc="-20" dirty="0">
                          <a:latin typeface="Arial"/>
                          <a:cs typeface="Arial"/>
                        </a:rPr>
                        <a:t>reader.</a:t>
                      </a:r>
                      <a:endParaRPr sz="1800">
                        <a:latin typeface="Arial"/>
                        <a:cs typeface="Arial"/>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DEA"/>
                    </a:solidFill>
                  </a:tcPr>
                </a:tc>
                <a:tc>
                  <a:txBody>
                    <a:bodyPr/>
                    <a:lstStyle/>
                    <a:p>
                      <a:pPr marL="92075" marR="433705">
                        <a:lnSpc>
                          <a:spcPct val="100000"/>
                        </a:lnSpc>
                        <a:spcBef>
                          <a:spcPts val="320"/>
                        </a:spcBef>
                      </a:pPr>
                      <a:r>
                        <a:rPr sz="1800" spc="-5" dirty="0">
                          <a:latin typeface="Arial"/>
                          <a:cs typeface="Arial"/>
                        </a:rPr>
                        <a:t>Save </a:t>
                      </a:r>
                      <a:r>
                        <a:rPr sz="1800" dirty="0">
                          <a:latin typeface="Arial"/>
                          <a:cs typeface="Arial"/>
                        </a:rPr>
                        <a:t>the time of</a:t>
                      </a:r>
                      <a:r>
                        <a:rPr sz="1800" spc="-60" dirty="0">
                          <a:latin typeface="Arial"/>
                          <a:cs typeface="Arial"/>
                        </a:rPr>
                        <a:t> </a:t>
                      </a:r>
                      <a:r>
                        <a:rPr sz="1800" spc="-5" dirty="0">
                          <a:latin typeface="Arial"/>
                          <a:cs typeface="Arial"/>
                        </a:rPr>
                        <a:t>Information  user and</a:t>
                      </a:r>
                      <a:r>
                        <a:rPr sz="1800" spc="5" dirty="0">
                          <a:latin typeface="Arial"/>
                          <a:cs typeface="Arial"/>
                        </a:rPr>
                        <a:t> </a:t>
                      </a:r>
                      <a:r>
                        <a:rPr sz="1800" spc="-10" dirty="0">
                          <a:latin typeface="Arial"/>
                          <a:cs typeface="Arial"/>
                        </a:rPr>
                        <a:t>staff.</a:t>
                      </a:r>
                      <a:endParaRPr sz="1800">
                        <a:latin typeface="Arial"/>
                        <a:cs typeface="Arial"/>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DEA"/>
                    </a:solidFill>
                  </a:tcPr>
                </a:tc>
                <a:extLst>
                  <a:ext uri="{0D108BD9-81ED-4DB2-BD59-A6C34878D82A}">
                    <a16:rowId xmlns="" xmlns:a16="http://schemas.microsoft.com/office/drawing/2014/main" val="10004"/>
                  </a:ext>
                </a:extLst>
              </a:tr>
              <a:tr h="1073448">
                <a:tc>
                  <a:txBody>
                    <a:bodyPr/>
                    <a:lstStyle/>
                    <a:p>
                      <a:pPr marL="91440" marR="936625">
                        <a:lnSpc>
                          <a:spcPct val="100000"/>
                        </a:lnSpc>
                        <a:spcBef>
                          <a:spcPts val="320"/>
                        </a:spcBef>
                      </a:pPr>
                      <a:r>
                        <a:rPr sz="1800" dirty="0">
                          <a:latin typeface="Arial"/>
                          <a:cs typeface="Arial"/>
                        </a:rPr>
                        <a:t>The </a:t>
                      </a:r>
                      <a:r>
                        <a:rPr sz="1800" spc="-5" dirty="0">
                          <a:latin typeface="Arial"/>
                          <a:cs typeface="Arial"/>
                        </a:rPr>
                        <a:t>library is a</a:t>
                      </a:r>
                      <a:r>
                        <a:rPr sz="1800" spc="-60" dirty="0">
                          <a:latin typeface="Arial"/>
                          <a:cs typeface="Arial"/>
                        </a:rPr>
                        <a:t> </a:t>
                      </a:r>
                      <a:r>
                        <a:rPr sz="1800" spc="-10" dirty="0">
                          <a:latin typeface="Arial"/>
                          <a:cs typeface="Arial"/>
                        </a:rPr>
                        <a:t>growing  </a:t>
                      </a:r>
                      <a:r>
                        <a:rPr sz="1800" spc="-5" dirty="0">
                          <a:latin typeface="Arial"/>
                          <a:cs typeface="Arial"/>
                        </a:rPr>
                        <a:t>organism.</a:t>
                      </a:r>
                      <a:endParaRPr sz="1800">
                        <a:latin typeface="Arial"/>
                        <a:cs typeface="Arial"/>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FDBD2"/>
                    </a:solidFill>
                  </a:tcPr>
                </a:tc>
                <a:tc>
                  <a:txBody>
                    <a:bodyPr/>
                    <a:lstStyle/>
                    <a:p>
                      <a:pPr marL="92075" marR="320040">
                        <a:lnSpc>
                          <a:spcPct val="100000"/>
                        </a:lnSpc>
                        <a:spcBef>
                          <a:spcPts val="320"/>
                        </a:spcBef>
                      </a:pPr>
                      <a:r>
                        <a:rPr sz="1800" spc="-5" dirty="0">
                          <a:latin typeface="Arial"/>
                          <a:cs typeface="Arial"/>
                        </a:rPr>
                        <a:t>Universe </a:t>
                      </a:r>
                      <a:r>
                        <a:rPr sz="1800" dirty="0">
                          <a:latin typeface="Arial"/>
                          <a:cs typeface="Arial"/>
                        </a:rPr>
                        <a:t>of </a:t>
                      </a:r>
                      <a:r>
                        <a:rPr sz="1800" spc="-5" dirty="0">
                          <a:latin typeface="Arial"/>
                          <a:cs typeface="Arial"/>
                        </a:rPr>
                        <a:t>Information is a  </a:t>
                      </a:r>
                      <a:r>
                        <a:rPr sz="1800" spc="-10" dirty="0">
                          <a:latin typeface="Arial"/>
                          <a:cs typeface="Arial"/>
                        </a:rPr>
                        <a:t>growing </a:t>
                      </a:r>
                      <a:r>
                        <a:rPr sz="1800" spc="-5" dirty="0">
                          <a:latin typeface="Arial"/>
                          <a:cs typeface="Arial"/>
                        </a:rPr>
                        <a:t>organism. (Sen, </a:t>
                      </a:r>
                      <a:r>
                        <a:rPr sz="1800" dirty="0">
                          <a:latin typeface="Arial"/>
                          <a:cs typeface="Arial"/>
                        </a:rPr>
                        <a:t>B K,  </a:t>
                      </a:r>
                      <a:r>
                        <a:rPr sz="1800" spc="-5" dirty="0">
                          <a:latin typeface="Arial"/>
                          <a:cs typeface="Arial"/>
                        </a:rPr>
                        <a:t>2008)</a:t>
                      </a:r>
                      <a:endParaRPr sz="1800" dirty="0">
                        <a:latin typeface="Arial"/>
                        <a:cs typeface="Arial"/>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FDBD2"/>
                    </a:solidFill>
                  </a:tcPr>
                </a:tc>
                <a:extLst>
                  <a:ext uri="{0D108BD9-81ED-4DB2-BD59-A6C34878D82A}">
                    <a16:rowId xmlns="" xmlns:a16="http://schemas.microsoft.com/office/drawing/2014/main" val="10005"/>
                  </a:ext>
                </a:extLst>
              </a:tr>
            </a:tbl>
          </a:graphicData>
        </a:graphic>
      </p:graphicFrame>
      <p:sp>
        <p:nvSpPr>
          <p:cNvPr id="10" name="object 2">
            <a:extLst>
              <a:ext uri="{FF2B5EF4-FFF2-40B4-BE49-F238E27FC236}">
                <a16:creationId xmlns="" xmlns:a16="http://schemas.microsoft.com/office/drawing/2014/main" id="{37E5D5BD-D99F-4AC3-94D6-CBFC97DC2484}"/>
              </a:ext>
            </a:extLst>
          </p:cNvPr>
          <p:cNvSpPr txBox="1"/>
          <p:nvPr/>
        </p:nvSpPr>
        <p:spPr>
          <a:xfrm>
            <a:off x="304800" y="304800"/>
            <a:ext cx="8382000" cy="1049005"/>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dirty="0">
              <a:solidFill>
                <a:srgbClr val="FFFFFF"/>
              </a:solidFill>
              <a:latin typeface="Arial"/>
              <a:cs typeface="Arial"/>
            </a:endParaRPr>
          </a:p>
          <a:p>
            <a:pPr marL="555625">
              <a:lnSpc>
                <a:spcPct val="100000"/>
              </a:lnSpc>
              <a:spcBef>
                <a:spcPts val="670"/>
              </a:spcBef>
              <a:tabLst>
                <a:tab pos="2255520" algn="l"/>
                <a:tab pos="2750185" algn="l"/>
                <a:tab pos="4086225" algn="l"/>
                <a:tab pos="5455920" algn="l"/>
              </a:tabLst>
            </a:pPr>
            <a:r>
              <a:rPr lang="pt-BR" sz="2400" dirty="0">
                <a:solidFill>
                  <a:srgbClr val="FFFFFF"/>
                </a:solidFill>
                <a:latin typeface="Arial"/>
                <a:cs typeface="Arial"/>
              </a:rPr>
              <a:t>    SIMILARITIES/RELATIONSHIP OF IS WITH LS</a:t>
            </a:r>
            <a:endParaRPr lang="pt-BR" sz="2400" dirty="0">
              <a:latin typeface="Arial"/>
              <a:cs typeface="Arial"/>
            </a:endParaRPr>
          </a:p>
          <a:p>
            <a:pPr marR="32384" algn="ctr">
              <a:lnSpc>
                <a:spcPts val="2340"/>
              </a:lnSpc>
              <a:tabLst>
                <a:tab pos="2080260" algn="l"/>
                <a:tab pos="2661285" algn="l"/>
              </a:tabLst>
            </a:pPr>
            <a:endParaRPr sz="2200" dirty="0">
              <a:latin typeface="Arial"/>
              <a:cs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304800" y="1600200"/>
            <a:ext cx="8686800" cy="5048433"/>
          </a:xfrm>
          <a:prstGeom prst="rect">
            <a:avLst/>
          </a:prstGeom>
        </p:spPr>
        <p:txBody>
          <a:bodyPr vert="horz" wrap="square" lIns="0" tIns="13335" rIns="0" bIns="0" rtlCol="0">
            <a:spAutoFit/>
          </a:bodyPr>
          <a:lstStyle/>
          <a:p>
            <a:pPr marL="287020" indent="-274320">
              <a:lnSpc>
                <a:spcPct val="100000"/>
              </a:lnSpc>
              <a:spcBef>
                <a:spcPts val="105"/>
              </a:spcBef>
              <a:buFont typeface="Wingdings"/>
              <a:buChar char=""/>
              <a:tabLst>
                <a:tab pos="287020" algn="l"/>
              </a:tabLst>
            </a:pPr>
            <a:r>
              <a:rPr sz="2000" dirty="0">
                <a:latin typeface="Arial"/>
                <a:cs typeface="Arial"/>
              </a:rPr>
              <a:t>Both have same objectives but </a:t>
            </a:r>
            <a:r>
              <a:rPr sz="2000" spc="-10" dirty="0">
                <a:latin typeface="Arial"/>
                <a:cs typeface="Arial"/>
              </a:rPr>
              <a:t>differ </a:t>
            </a:r>
            <a:r>
              <a:rPr sz="2000" dirty="0">
                <a:latin typeface="Arial"/>
                <a:cs typeface="Arial"/>
              </a:rPr>
              <a:t>in techniques</a:t>
            </a:r>
            <a:r>
              <a:rPr sz="2000" spc="40" dirty="0">
                <a:latin typeface="Arial"/>
                <a:cs typeface="Arial"/>
              </a:rPr>
              <a:t> </a:t>
            </a:r>
            <a:r>
              <a:rPr sz="2000" dirty="0">
                <a:latin typeface="Arial"/>
                <a:cs typeface="Arial"/>
              </a:rPr>
              <a:t>used</a:t>
            </a:r>
            <a:r>
              <a:rPr lang="en-US" sz="2000" dirty="0">
                <a:latin typeface="Arial"/>
                <a:cs typeface="Arial"/>
              </a:rPr>
              <a:t> as:</a:t>
            </a:r>
            <a:endParaRPr sz="2000" dirty="0">
              <a:latin typeface="Arial"/>
              <a:cs typeface="Arial"/>
            </a:endParaRPr>
          </a:p>
          <a:p>
            <a:pPr marL="287020" indent="-274320">
              <a:lnSpc>
                <a:spcPct val="100000"/>
              </a:lnSpc>
              <a:spcBef>
                <a:spcPts val="1220"/>
              </a:spcBef>
              <a:buFont typeface="Wingdings"/>
              <a:buChar char=""/>
              <a:tabLst>
                <a:tab pos="287020" algn="l"/>
              </a:tabLst>
            </a:pPr>
            <a:r>
              <a:rPr sz="2000" spc="-5" dirty="0">
                <a:latin typeface="Arial"/>
                <a:cs typeface="Arial"/>
              </a:rPr>
              <a:t>Information </a:t>
            </a:r>
            <a:r>
              <a:rPr sz="2000" dirty="0">
                <a:latin typeface="Arial"/>
                <a:cs typeface="Arial"/>
              </a:rPr>
              <a:t>science is independent of any</a:t>
            </a:r>
            <a:r>
              <a:rPr sz="2000" spc="35" dirty="0">
                <a:latin typeface="Arial"/>
                <a:cs typeface="Arial"/>
              </a:rPr>
              <a:t> </a:t>
            </a:r>
            <a:r>
              <a:rPr sz="2000" dirty="0">
                <a:latin typeface="Arial"/>
                <a:cs typeface="Arial"/>
              </a:rPr>
              <a:t>particular</a:t>
            </a:r>
            <a:r>
              <a:rPr lang="en-US" sz="2000" dirty="0">
                <a:latin typeface="Arial"/>
                <a:cs typeface="Arial"/>
              </a:rPr>
              <a:t> </a:t>
            </a:r>
            <a:r>
              <a:rPr sz="2000" dirty="0">
                <a:latin typeface="Arial"/>
                <a:cs typeface="Arial"/>
              </a:rPr>
              <a:t>environment,</a:t>
            </a:r>
            <a:r>
              <a:rPr sz="2000" spc="-10" dirty="0">
                <a:latin typeface="Arial"/>
                <a:cs typeface="Arial"/>
              </a:rPr>
              <a:t> </a:t>
            </a:r>
            <a:r>
              <a:rPr sz="2000" spc="-5" dirty="0">
                <a:latin typeface="Arial"/>
                <a:cs typeface="Arial"/>
              </a:rPr>
              <a:t>while,</a:t>
            </a:r>
            <a:endParaRPr sz="2000" dirty="0">
              <a:latin typeface="Arial"/>
              <a:cs typeface="Arial"/>
            </a:endParaRPr>
          </a:p>
          <a:p>
            <a:pPr marL="12700">
              <a:lnSpc>
                <a:spcPct val="100000"/>
              </a:lnSpc>
              <a:spcBef>
                <a:spcPts val="1230"/>
              </a:spcBef>
              <a:tabLst>
                <a:tab pos="287020" algn="l"/>
              </a:tabLst>
            </a:pPr>
            <a:r>
              <a:rPr lang="en-US" sz="2000" dirty="0">
                <a:latin typeface="Arial"/>
                <a:cs typeface="Arial"/>
              </a:rPr>
              <a:t>   </a:t>
            </a:r>
            <a:r>
              <a:rPr sz="2000" dirty="0">
                <a:latin typeface="Arial"/>
                <a:cs typeface="Arial"/>
              </a:rPr>
              <a:t>library science depends on parental </a:t>
            </a:r>
            <a:r>
              <a:rPr sz="2000" spc="-5" dirty="0">
                <a:latin typeface="Arial"/>
                <a:cs typeface="Arial"/>
              </a:rPr>
              <a:t>institution </a:t>
            </a:r>
            <a:r>
              <a:rPr sz="2000" dirty="0">
                <a:latin typeface="Arial"/>
                <a:cs typeface="Arial"/>
              </a:rPr>
              <a:t>or</a:t>
            </a:r>
            <a:r>
              <a:rPr sz="2000" spc="5" dirty="0">
                <a:latin typeface="Arial"/>
                <a:cs typeface="Arial"/>
              </a:rPr>
              <a:t> </a:t>
            </a:r>
            <a:r>
              <a:rPr sz="2000" spc="-15" dirty="0">
                <a:latin typeface="Arial"/>
                <a:cs typeface="Arial"/>
              </a:rPr>
              <a:t>community.</a:t>
            </a:r>
            <a:endParaRPr sz="2000" dirty="0">
              <a:latin typeface="Arial"/>
              <a:cs typeface="Arial"/>
            </a:endParaRPr>
          </a:p>
          <a:p>
            <a:pPr marL="287020" indent="-274320">
              <a:lnSpc>
                <a:spcPct val="100000"/>
              </a:lnSpc>
              <a:spcBef>
                <a:spcPts val="1225"/>
              </a:spcBef>
              <a:buFont typeface="Wingdings"/>
              <a:buChar char=""/>
              <a:tabLst>
                <a:tab pos="287020" algn="l"/>
              </a:tabLst>
            </a:pPr>
            <a:r>
              <a:rPr sz="2000" spc="-5" dirty="0">
                <a:latin typeface="Arial"/>
                <a:cs typeface="Arial"/>
              </a:rPr>
              <a:t>Information </a:t>
            </a:r>
            <a:r>
              <a:rPr sz="2000" dirty="0">
                <a:latin typeface="Arial"/>
                <a:cs typeface="Arial"/>
              </a:rPr>
              <a:t>science is not institution-based</a:t>
            </a:r>
            <a:r>
              <a:rPr sz="2000" spc="25" dirty="0">
                <a:latin typeface="Arial"/>
                <a:cs typeface="Arial"/>
              </a:rPr>
              <a:t> </a:t>
            </a:r>
            <a:r>
              <a:rPr sz="2000" spc="-5" dirty="0">
                <a:latin typeface="Arial"/>
                <a:cs typeface="Arial"/>
              </a:rPr>
              <a:t>while,</a:t>
            </a:r>
            <a:endParaRPr sz="2000" dirty="0">
              <a:latin typeface="Arial"/>
              <a:cs typeface="Arial"/>
            </a:endParaRPr>
          </a:p>
          <a:p>
            <a:pPr marL="12700" marR="1201420" algn="just">
              <a:lnSpc>
                <a:spcPts val="3270"/>
              </a:lnSpc>
              <a:spcBef>
                <a:spcPts val="305"/>
              </a:spcBef>
              <a:buFont typeface="Wingdings"/>
              <a:buChar char=""/>
              <a:tabLst>
                <a:tab pos="287020" algn="l"/>
              </a:tabLst>
            </a:pPr>
            <a:r>
              <a:rPr sz="2000" dirty="0">
                <a:latin typeface="Arial"/>
                <a:cs typeface="Arial"/>
              </a:rPr>
              <a:t>library science is institution/organization-based</a:t>
            </a:r>
            <a:r>
              <a:rPr sz="2000" spc="-60" dirty="0">
                <a:latin typeface="Arial"/>
                <a:cs typeface="Arial"/>
              </a:rPr>
              <a:t> </a:t>
            </a:r>
            <a:r>
              <a:rPr sz="2000" dirty="0">
                <a:latin typeface="Arial"/>
                <a:cs typeface="Arial"/>
              </a:rPr>
              <a:t>.</a:t>
            </a:r>
            <a:r>
              <a:rPr lang="x-none" sz="2000" dirty="0">
                <a:latin typeface="Arial"/>
                <a:cs typeface="Arial"/>
              </a:rPr>
              <a:t> </a:t>
            </a:r>
            <a:r>
              <a:rPr sz="2000" spc="-5" dirty="0">
                <a:latin typeface="Arial"/>
                <a:cs typeface="Arial"/>
              </a:rPr>
              <a:t>(Gates, </a:t>
            </a:r>
            <a:r>
              <a:rPr sz="2000" dirty="0">
                <a:latin typeface="Arial"/>
                <a:cs typeface="Arial"/>
              </a:rPr>
              <a:t>as </a:t>
            </a:r>
            <a:r>
              <a:rPr sz="2000" spc="-5" dirty="0">
                <a:latin typeface="Arial"/>
                <a:cs typeface="Arial"/>
              </a:rPr>
              <a:t>cited </a:t>
            </a:r>
            <a:r>
              <a:rPr lang="en-US" sz="2000" spc="-5" dirty="0">
                <a:latin typeface="Arial"/>
                <a:cs typeface="Arial"/>
              </a:rPr>
              <a:t> </a:t>
            </a:r>
          </a:p>
          <a:p>
            <a:pPr marL="12700" marR="1201420" algn="just">
              <a:lnSpc>
                <a:spcPts val="3270"/>
              </a:lnSpc>
              <a:spcBef>
                <a:spcPts val="305"/>
              </a:spcBef>
              <a:tabLst>
                <a:tab pos="287020" algn="l"/>
              </a:tabLst>
            </a:pPr>
            <a:r>
              <a:rPr lang="en-US" sz="2000" spc="-5" dirty="0">
                <a:latin typeface="Arial"/>
                <a:cs typeface="Arial"/>
              </a:rPr>
              <a:t>   </a:t>
            </a:r>
            <a:r>
              <a:rPr sz="2000" dirty="0">
                <a:latin typeface="Arial"/>
                <a:cs typeface="Arial"/>
              </a:rPr>
              <a:t>in</a:t>
            </a:r>
            <a:r>
              <a:rPr lang="en-US" sz="2000" dirty="0">
                <a:latin typeface="Arial"/>
                <a:cs typeface="Arial"/>
              </a:rPr>
              <a:t> </a:t>
            </a:r>
            <a:r>
              <a:rPr lang="en-US" sz="2000" dirty="0" err="1">
                <a:latin typeface="Arial"/>
                <a:cs typeface="Arial"/>
              </a:rPr>
              <a:t>Nitechi</a:t>
            </a:r>
            <a:r>
              <a:rPr sz="2000" dirty="0">
                <a:latin typeface="Arial"/>
                <a:cs typeface="Arial"/>
              </a:rPr>
              <a:t>,</a:t>
            </a:r>
            <a:r>
              <a:rPr lang="en-US" sz="2000" dirty="0">
                <a:latin typeface="Arial"/>
                <a:cs typeface="Arial"/>
              </a:rPr>
              <a:t>  </a:t>
            </a:r>
            <a:r>
              <a:rPr sz="2000" spc="10" dirty="0">
                <a:latin typeface="Arial"/>
                <a:cs typeface="Arial"/>
              </a:rPr>
              <a:t> </a:t>
            </a:r>
            <a:r>
              <a:rPr sz="2000" dirty="0">
                <a:latin typeface="Arial"/>
                <a:cs typeface="Arial"/>
              </a:rPr>
              <a:t>1995).</a:t>
            </a:r>
            <a:endParaRPr lang="en-US" sz="2000" dirty="0">
              <a:latin typeface="Arial"/>
              <a:cs typeface="Arial"/>
            </a:endParaRPr>
          </a:p>
          <a:p>
            <a:pPr marL="12700" marR="5080">
              <a:lnSpc>
                <a:spcPct val="150000"/>
              </a:lnSpc>
              <a:spcBef>
                <a:spcPts val="100"/>
              </a:spcBef>
              <a:buFont typeface="Wingdings"/>
              <a:buChar char=""/>
              <a:tabLst>
                <a:tab pos="287020" algn="l"/>
              </a:tabLst>
            </a:pPr>
            <a:r>
              <a:rPr lang="en-US" sz="2000" dirty="0">
                <a:latin typeface="Arial"/>
                <a:cs typeface="Arial"/>
              </a:rPr>
              <a:t>The </a:t>
            </a:r>
            <a:r>
              <a:rPr lang="en-US" sz="2000" spc="-5" dirty="0">
                <a:latin typeface="Arial"/>
                <a:cs typeface="Arial"/>
              </a:rPr>
              <a:t>focus </a:t>
            </a:r>
            <a:r>
              <a:rPr lang="en-US" sz="2000" dirty="0">
                <a:latin typeface="Arial"/>
                <a:cs typeface="Arial"/>
              </a:rPr>
              <a:t>of </a:t>
            </a:r>
            <a:r>
              <a:rPr lang="en-US" sz="2000" spc="-5" dirty="0">
                <a:latin typeface="Arial"/>
                <a:cs typeface="Arial"/>
              </a:rPr>
              <a:t>information science is on </a:t>
            </a:r>
            <a:r>
              <a:rPr lang="en-US" sz="2000" dirty="0">
                <a:latin typeface="Arial"/>
                <a:cs typeface="Arial"/>
              </a:rPr>
              <a:t>the </a:t>
            </a:r>
            <a:r>
              <a:rPr lang="en-US" sz="2000" spc="-5" dirty="0">
                <a:latin typeface="Arial"/>
                <a:cs typeface="Arial"/>
              </a:rPr>
              <a:t>phenomenon </a:t>
            </a:r>
            <a:r>
              <a:rPr lang="en-US" sz="2000" dirty="0">
                <a:latin typeface="Arial"/>
                <a:cs typeface="Arial"/>
              </a:rPr>
              <a:t>of  </a:t>
            </a:r>
            <a:r>
              <a:rPr lang="en-US" sz="2000" spc="-5" dirty="0">
                <a:latin typeface="Arial"/>
                <a:cs typeface="Arial"/>
              </a:rPr>
              <a:t>information.</a:t>
            </a:r>
            <a:endParaRPr lang="en-US" sz="2000" dirty="0">
              <a:latin typeface="Arial"/>
              <a:cs typeface="Arial"/>
            </a:endParaRPr>
          </a:p>
          <a:p>
            <a:pPr marL="12700" marR="540385">
              <a:lnSpc>
                <a:spcPct val="150000"/>
              </a:lnSpc>
              <a:spcBef>
                <a:spcPts val="430"/>
              </a:spcBef>
              <a:buFont typeface="Wingdings"/>
              <a:buChar char=""/>
              <a:tabLst>
                <a:tab pos="350520" algn="l"/>
                <a:tab pos="351155" algn="l"/>
              </a:tabLst>
            </a:pPr>
            <a:r>
              <a:rPr lang="en-US" sz="2000" spc="-5" dirty="0">
                <a:latin typeface="Arial"/>
                <a:cs typeface="Arial"/>
              </a:rPr>
              <a:t>Information science deals </a:t>
            </a:r>
            <a:r>
              <a:rPr lang="en-US" sz="2000" spc="-15" dirty="0">
                <a:latin typeface="Arial"/>
                <a:cs typeface="Arial"/>
              </a:rPr>
              <a:t>with </a:t>
            </a:r>
            <a:r>
              <a:rPr lang="en-US" sz="2000" dirty="0">
                <a:latin typeface="Arial"/>
                <a:cs typeface="Arial"/>
              </a:rPr>
              <a:t>the </a:t>
            </a:r>
            <a:r>
              <a:rPr lang="en-US" sz="2000" spc="-5" dirty="0">
                <a:latin typeface="Arial"/>
                <a:cs typeface="Arial"/>
              </a:rPr>
              <a:t>entire information  </a:t>
            </a:r>
            <a:r>
              <a:rPr lang="en-US" sz="2000" spc="-10" dirty="0">
                <a:latin typeface="Arial"/>
                <a:cs typeface="Arial"/>
              </a:rPr>
              <a:t>cycle, </a:t>
            </a:r>
            <a:r>
              <a:rPr lang="en-US" sz="2000" dirty="0">
                <a:latin typeface="Arial"/>
                <a:cs typeface="Arial"/>
              </a:rPr>
              <a:t>from   </a:t>
            </a:r>
          </a:p>
          <a:p>
            <a:pPr marL="12700" marR="540385">
              <a:lnSpc>
                <a:spcPct val="150000"/>
              </a:lnSpc>
              <a:spcBef>
                <a:spcPts val="430"/>
              </a:spcBef>
              <a:tabLst>
                <a:tab pos="350520" algn="l"/>
                <a:tab pos="351155" algn="l"/>
              </a:tabLst>
            </a:pPr>
            <a:r>
              <a:rPr lang="en-US" sz="2000" spc="-5" dirty="0">
                <a:latin typeface="Arial"/>
                <a:cs typeface="Arial"/>
              </a:rPr>
              <a:t>   creation </a:t>
            </a:r>
            <a:r>
              <a:rPr lang="en-US" sz="2000" dirty="0">
                <a:latin typeface="Arial"/>
                <a:cs typeface="Arial"/>
              </a:rPr>
              <a:t>to </a:t>
            </a:r>
            <a:r>
              <a:rPr lang="en-US" sz="2000" spc="-5" dirty="0">
                <a:latin typeface="Arial"/>
                <a:cs typeface="Arial"/>
              </a:rPr>
              <a:t>use</a:t>
            </a:r>
            <a:r>
              <a:rPr lang="en-US" sz="2000" spc="40" dirty="0">
                <a:latin typeface="Arial"/>
                <a:cs typeface="Arial"/>
              </a:rPr>
              <a:t> </a:t>
            </a:r>
            <a:r>
              <a:rPr lang="en-US" sz="2000" spc="-15" dirty="0">
                <a:latin typeface="Arial"/>
                <a:cs typeface="Arial"/>
              </a:rPr>
              <a:t>while </a:t>
            </a:r>
            <a:r>
              <a:rPr lang="en-US" sz="2000" spc="-5" dirty="0">
                <a:latin typeface="Arial"/>
                <a:cs typeface="Arial"/>
              </a:rPr>
              <a:t>library science </a:t>
            </a:r>
            <a:r>
              <a:rPr lang="en-US" sz="2000" dirty="0">
                <a:latin typeface="Arial"/>
                <a:cs typeface="Arial"/>
              </a:rPr>
              <a:t>starts after </a:t>
            </a:r>
            <a:r>
              <a:rPr lang="en-US" sz="2000" spc="-5" dirty="0">
                <a:latin typeface="Arial"/>
                <a:cs typeface="Arial"/>
              </a:rPr>
              <a:t>the creation </a:t>
            </a:r>
            <a:r>
              <a:rPr lang="en-US" sz="2000" dirty="0">
                <a:latin typeface="Arial"/>
                <a:cs typeface="Arial"/>
              </a:rPr>
              <a:t>of   </a:t>
            </a:r>
          </a:p>
          <a:p>
            <a:pPr marL="12700" marR="540385">
              <a:lnSpc>
                <a:spcPct val="150000"/>
              </a:lnSpc>
              <a:spcBef>
                <a:spcPts val="430"/>
              </a:spcBef>
              <a:tabLst>
                <a:tab pos="350520" algn="l"/>
                <a:tab pos="351155" algn="l"/>
              </a:tabLst>
            </a:pPr>
            <a:r>
              <a:rPr lang="en-US" sz="2000" spc="-5" dirty="0">
                <a:latin typeface="Arial"/>
                <a:cs typeface="Arial"/>
              </a:rPr>
              <a:t>   information. </a:t>
            </a:r>
            <a:r>
              <a:rPr lang="en-US" sz="2000" spc="-10" dirty="0">
                <a:latin typeface="Arial"/>
                <a:cs typeface="Arial"/>
              </a:rPr>
              <a:t>(Rubin, 2000,</a:t>
            </a:r>
            <a:r>
              <a:rPr lang="en-US" sz="2000" spc="35" dirty="0">
                <a:latin typeface="Arial"/>
                <a:cs typeface="Arial"/>
              </a:rPr>
              <a:t> </a:t>
            </a:r>
            <a:r>
              <a:rPr lang="en-US" sz="2000" spc="-5" dirty="0">
                <a:latin typeface="Arial"/>
                <a:cs typeface="Arial"/>
              </a:rPr>
              <a:t>pp.19-20).</a:t>
            </a:r>
            <a:endParaRPr lang="en-US" sz="2000" dirty="0">
              <a:latin typeface="Arial"/>
              <a:cs typeface="Arial"/>
            </a:endParaRPr>
          </a:p>
          <a:p>
            <a:pPr marL="12700" marR="1201420" algn="just">
              <a:lnSpc>
                <a:spcPts val="3270"/>
              </a:lnSpc>
              <a:spcBef>
                <a:spcPts val="305"/>
              </a:spcBef>
              <a:buFont typeface="Wingdings"/>
              <a:buChar char=""/>
              <a:tabLst>
                <a:tab pos="287020" algn="l"/>
              </a:tabLst>
            </a:pPr>
            <a:endParaRPr sz="1700" dirty="0">
              <a:latin typeface="Arial"/>
              <a:cs typeface="Arial"/>
            </a:endParaRPr>
          </a:p>
        </p:txBody>
      </p:sp>
      <p:sp>
        <p:nvSpPr>
          <p:cNvPr id="7" name="object 2">
            <a:extLst>
              <a:ext uri="{FF2B5EF4-FFF2-40B4-BE49-F238E27FC236}">
                <a16:creationId xmlns="" xmlns:a16="http://schemas.microsoft.com/office/drawing/2014/main" id="{3B732D37-9D87-456C-B585-845C478B6C54}"/>
              </a:ext>
            </a:extLst>
          </p:cNvPr>
          <p:cNvSpPr txBox="1"/>
          <p:nvPr/>
        </p:nvSpPr>
        <p:spPr>
          <a:xfrm>
            <a:off x="304800" y="304800"/>
            <a:ext cx="8382000" cy="1049005"/>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dirty="0">
              <a:solidFill>
                <a:srgbClr val="FFFFFF"/>
              </a:solidFill>
              <a:latin typeface="Arial"/>
              <a:cs typeface="Arial"/>
            </a:endParaRPr>
          </a:p>
          <a:p>
            <a:pPr marL="555625">
              <a:lnSpc>
                <a:spcPct val="100000"/>
              </a:lnSpc>
              <a:spcBef>
                <a:spcPts val="670"/>
              </a:spcBef>
              <a:tabLst>
                <a:tab pos="2255520" algn="l"/>
                <a:tab pos="2750185" algn="l"/>
                <a:tab pos="4086225" algn="l"/>
                <a:tab pos="5455920" algn="l"/>
              </a:tabLst>
            </a:pPr>
            <a:r>
              <a:rPr lang="pt-BR" sz="2400" dirty="0">
                <a:solidFill>
                  <a:srgbClr val="FFFFFF"/>
                </a:solidFill>
                <a:latin typeface="Arial"/>
                <a:cs typeface="Arial"/>
              </a:rPr>
              <a:t>    DIFFERENCE BETWEEN OF IS &amp; LS</a:t>
            </a:r>
            <a:endParaRPr lang="pt-BR" sz="2400" dirty="0">
              <a:latin typeface="Arial"/>
              <a:cs typeface="Arial"/>
            </a:endParaRPr>
          </a:p>
          <a:p>
            <a:pPr marR="32384" algn="ctr">
              <a:lnSpc>
                <a:spcPts val="2340"/>
              </a:lnSpc>
              <a:tabLst>
                <a:tab pos="2080260" algn="l"/>
                <a:tab pos="2661285" algn="l"/>
              </a:tabLst>
            </a:pPr>
            <a:endParaRPr sz="2200" dirty="0">
              <a:latin typeface="Arial"/>
              <a:cs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304800" y="1600200"/>
            <a:ext cx="8382000" cy="5151025"/>
          </a:xfrm>
          <a:prstGeom prst="rect">
            <a:avLst/>
          </a:prstGeom>
        </p:spPr>
        <p:txBody>
          <a:bodyPr vert="horz" wrap="square" lIns="0" tIns="13335" rIns="0" bIns="0" rtlCol="0">
            <a:spAutoFit/>
          </a:bodyPr>
          <a:lstStyle/>
          <a:p>
            <a:pPr marL="12700" marR="5080">
              <a:lnSpc>
                <a:spcPct val="150000"/>
              </a:lnSpc>
              <a:spcBef>
                <a:spcPts val="100"/>
              </a:spcBef>
              <a:buFont typeface="Wingdings"/>
              <a:buChar char=""/>
              <a:tabLst>
                <a:tab pos="287020" algn="l"/>
              </a:tabLst>
            </a:pPr>
            <a:r>
              <a:rPr lang="en-US" sz="2000" spc="-5" dirty="0">
                <a:latin typeface="Arial"/>
                <a:cs typeface="Arial"/>
              </a:rPr>
              <a:t>Information science is an emerging field </a:t>
            </a:r>
            <a:r>
              <a:rPr lang="en-US" sz="2000" spc="-15" dirty="0">
                <a:latin typeface="Arial"/>
                <a:cs typeface="Arial"/>
              </a:rPr>
              <a:t>which </a:t>
            </a:r>
            <a:r>
              <a:rPr lang="en-US" sz="2000" spc="-5" dirty="0">
                <a:latin typeface="Arial"/>
                <a:cs typeface="Arial"/>
              </a:rPr>
              <a:t>is now a  recognized discipline in an increasing number </a:t>
            </a:r>
            <a:r>
              <a:rPr lang="en-US" sz="2000" dirty="0">
                <a:latin typeface="Arial"/>
                <a:cs typeface="Arial"/>
              </a:rPr>
              <a:t>of </a:t>
            </a:r>
            <a:r>
              <a:rPr lang="en-US" sz="2000" spc="-5" dirty="0">
                <a:latin typeface="Arial"/>
                <a:cs typeface="Arial"/>
              </a:rPr>
              <a:t>major  universities (Norton, 2000,</a:t>
            </a:r>
            <a:r>
              <a:rPr lang="en-US" sz="2000" spc="50" dirty="0">
                <a:latin typeface="Arial"/>
                <a:cs typeface="Arial"/>
              </a:rPr>
              <a:t> </a:t>
            </a:r>
            <a:r>
              <a:rPr lang="en-US" sz="2000" spc="-5" dirty="0">
                <a:latin typeface="Arial"/>
                <a:cs typeface="Arial"/>
              </a:rPr>
              <a:t>p.25)</a:t>
            </a:r>
            <a:endParaRPr lang="en-US" sz="2000" dirty="0">
              <a:latin typeface="Arial"/>
              <a:cs typeface="Arial"/>
            </a:endParaRPr>
          </a:p>
          <a:p>
            <a:pPr marL="12700" marR="110489">
              <a:lnSpc>
                <a:spcPct val="150000"/>
              </a:lnSpc>
              <a:spcBef>
                <a:spcPts val="430"/>
              </a:spcBef>
              <a:buFont typeface="Wingdings"/>
              <a:buChar char=""/>
              <a:tabLst>
                <a:tab pos="287020" algn="l"/>
              </a:tabLst>
            </a:pPr>
            <a:r>
              <a:rPr lang="en-US" sz="2000" spc="-5" dirty="0">
                <a:latin typeface="Arial"/>
                <a:cs typeface="Arial"/>
              </a:rPr>
              <a:t>Information science is an </a:t>
            </a:r>
            <a:r>
              <a:rPr lang="en-US" sz="2000" spc="-25" dirty="0">
                <a:latin typeface="Arial"/>
                <a:cs typeface="Arial"/>
              </a:rPr>
              <a:t>inquiry, </a:t>
            </a:r>
            <a:r>
              <a:rPr lang="en-US" sz="2000" spc="-5" dirty="0">
                <a:latin typeface="Arial"/>
                <a:cs typeface="Arial"/>
              </a:rPr>
              <a:t>and library science a  service (Wilson, as cited in </a:t>
            </a:r>
            <a:r>
              <a:rPr lang="en-US" sz="2000" spc="-5" dirty="0" err="1">
                <a:latin typeface="Arial"/>
                <a:cs typeface="Arial"/>
              </a:rPr>
              <a:t>Nitecki</a:t>
            </a:r>
            <a:r>
              <a:rPr lang="en-US" sz="2000" spc="-5" dirty="0">
                <a:latin typeface="Arial"/>
                <a:cs typeface="Arial"/>
              </a:rPr>
              <a:t>,</a:t>
            </a:r>
            <a:r>
              <a:rPr lang="en-US" sz="2000" spc="40" dirty="0">
                <a:latin typeface="Arial"/>
                <a:cs typeface="Arial"/>
              </a:rPr>
              <a:t> </a:t>
            </a:r>
            <a:r>
              <a:rPr lang="en-US" sz="2000" spc="-5" dirty="0">
                <a:latin typeface="Arial"/>
                <a:cs typeface="Arial"/>
              </a:rPr>
              <a:t>1995).</a:t>
            </a:r>
            <a:endParaRPr lang="en-US" sz="2000" dirty="0">
              <a:latin typeface="Arial"/>
              <a:cs typeface="Arial"/>
            </a:endParaRPr>
          </a:p>
          <a:p>
            <a:pPr marL="12700" marR="182245">
              <a:lnSpc>
                <a:spcPct val="150000"/>
              </a:lnSpc>
              <a:spcBef>
                <a:spcPts val="100"/>
              </a:spcBef>
              <a:buFont typeface="Wingdings"/>
              <a:buChar char=""/>
              <a:tabLst>
                <a:tab pos="287020" algn="l"/>
              </a:tabLst>
            </a:pPr>
            <a:r>
              <a:rPr lang="en-US" sz="2000" spc="-5" dirty="0">
                <a:latin typeface="Arial"/>
                <a:cs typeface="Arial"/>
              </a:rPr>
              <a:t>Information science investigates properties and behavior  </a:t>
            </a:r>
            <a:r>
              <a:rPr lang="en-US" sz="2000" dirty="0">
                <a:latin typeface="Arial"/>
                <a:cs typeface="Arial"/>
              </a:rPr>
              <a:t>of </a:t>
            </a:r>
            <a:r>
              <a:rPr lang="en-US" sz="2000" spc="-5" dirty="0">
                <a:latin typeface="Arial"/>
                <a:cs typeface="Arial"/>
              </a:rPr>
              <a:t>information, </a:t>
            </a:r>
            <a:r>
              <a:rPr lang="en-US" sz="2000" dirty="0">
                <a:latin typeface="Arial"/>
                <a:cs typeface="Arial"/>
              </a:rPr>
              <a:t>its </a:t>
            </a:r>
            <a:r>
              <a:rPr lang="en-US" sz="2000" spc="-5" dirty="0">
                <a:latin typeface="Arial"/>
                <a:cs typeface="Arial"/>
              </a:rPr>
              <a:t>organization, storage, retrieval,  interpretation, and</a:t>
            </a:r>
            <a:r>
              <a:rPr lang="en-US" sz="2000" spc="20" dirty="0">
                <a:latin typeface="Arial"/>
                <a:cs typeface="Arial"/>
              </a:rPr>
              <a:t> </a:t>
            </a:r>
            <a:r>
              <a:rPr lang="en-US" sz="2000" spc="-5" dirty="0">
                <a:latin typeface="Arial"/>
                <a:cs typeface="Arial"/>
              </a:rPr>
              <a:t>utilization.</a:t>
            </a:r>
            <a:endParaRPr lang="en-US" sz="2000" dirty="0">
              <a:latin typeface="Arial"/>
              <a:cs typeface="Arial"/>
            </a:endParaRPr>
          </a:p>
          <a:p>
            <a:pPr marL="12700" marR="5080">
              <a:lnSpc>
                <a:spcPct val="150000"/>
              </a:lnSpc>
              <a:spcBef>
                <a:spcPts val="430"/>
              </a:spcBef>
              <a:buFont typeface="Wingdings"/>
              <a:buChar char=""/>
              <a:tabLst>
                <a:tab pos="287020" algn="l"/>
              </a:tabLst>
            </a:pPr>
            <a:r>
              <a:rPr lang="en-US" sz="2000" spc="-5" dirty="0">
                <a:latin typeface="Arial"/>
                <a:cs typeface="Arial"/>
              </a:rPr>
              <a:t>Library science </a:t>
            </a:r>
            <a:r>
              <a:rPr lang="en-US" sz="2000" dirty="0">
                <a:latin typeface="Arial"/>
                <a:cs typeface="Arial"/>
              </a:rPr>
              <a:t>concentrates </a:t>
            </a:r>
            <a:r>
              <a:rPr lang="en-US" sz="2000" spc="-5" dirty="0">
                <a:latin typeface="Arial"/>
                <a:cs typeface="Arial"/>
              </a:rPr>
              <a:t>on storing and disseminating  </a:t>
            </a:r>
            <a:r>
              <a:rPr lang="en-US" sz="2000" spc="-10" dirty="0">
                <a:latin typeface="Arial"/>
                <a:cs typeface="Arial"/>
              </a:rPr>
              <a:t>knowledge </a:t>
            </a:r>
            <a:r>
              <a:rPr lang="en-US" sz="2000" spc="-5" dirty="0">
                <a:latin typeface="Arial"/>
                <a:cs typeface="Arial"/>
              </a:rPr>
              <a:t>contained in documents. (</a:t>
            </a:r>
            <a:r>
              <a:rPr lang="en-US" sz="2000" spc="-5" dirty="0" err="1">
                <a:latin typeface="Arial"/>
                <a:cs typeface="Arial"/>
              </a:rPr>
              <a:t>Borko</a:t>
            </a:r>
            <a:r>
              <a:rPr lang="en-US" sz="2000" spc="-5" dirty="0">
                <a:latin typeface="Arial"/>
                <a:cs typeface="Arial"/>
              </a:rPr>
              <a:t>, as cited in  </a:t>
            </a:r>
            <a:r>
              <a:rPr lang="en-US" sz="2000" spc="-5" dirty="0" err="1">
                <a:latin typeface="Arial"/>
                <a:cs typeface="Arial"/>
              </a:rPr>
              <a:t>Nitecki</a:t>
            </a:r>
            <a:r>
              <a:rPr lang="en-US" sz="2000" spc="-5" dirty="0">
                <a:latin typeface="Arial"/>
                <a:cs typeface="Arial"/>
              </a:rPr>
              <a:t>, 1995).</a:t>
            </a:r>
            <a:endParaRPr lang="en-US" sz="2000" dirty="0">
              <a:latin typeface="Arial"/>
              <a:cs typeface="Arial"/>
            </a:endParaRPr>
          </a:p>
          <a:p>
            <a:pPr marL="12700" marR="1201420" algn="just">
              <a:lnSpc>
                <a:spcPts val="3270"/>
              </a:lnSpc>
              <a:spcBef>
                <a:spcPts val="305"/>
              </a:spcBef>
              <a:buFont typeface="Wingdings"/>
              <a:buChar char=""/>
              <a:tabLst>
                <a:tab pos="287020" algn="l"/>
              </a:tabLst>
            </a:pPr>
            <a:endParaRPr sz="1700" dirty="0">
              <a:latin typeface="Arial"/>
              <a:cs typeface="Arial"/>
            </a:endParaRPr>
          </a:p>
        </p:txBody>
      </p:sp>
      <p:sp>
        <p:nvSpPr>
          <p:cNvPr id="7" name="object 2">
            <a:extLst>
              <a:ext uri="{FF2B5EF4-FFF2-40B4-BE49-F238E27FC236}">
                <a16:creationId xmlns="" xmlns:a16="http://schemas.microsoft.com/office/drawing/2014/main" id="{3B732D37-9D87-456C-B585-845C478B6C54}"/>
              </a:ext>
            </a:extLst>
          </p:cNvPr>
          <p:cNvSpPr txBox="1"/>
          <p:nvPr/>
        </p:nvSpPr>
        <p:spPr>
          <a:xfrm>
            <a:off x="304800" y="304800"/>
            <a:ext cx="8382000" cy="1049005"/>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dirty="0">
              <a:solidFill>
                <a:srgbClr val="FFFFFF"/>
              </a:solidFill>
              <a:latin typeface="Arial"/>
              <a:cs typeface="Arial"/>
            </a:endParaRPr>
          </a:p>
          <a:p>
            <a:pPr marL="555625">
              <a:lnSpc>
                <a:spcPct val="100000"/>
              </a:lnSpc>
              <a:spcBef>
                <a:spcPts val="670"/>
              </a:spcBef>
              <a:tabLst>
                <a:tab pos="2255520" algn="l"/>
                <a:tab pos="2750185" algn="l"/>
                <a:tab pos="4086225" algn="l"/>
                <a:tab pos="5455920" algn="l"/>
              </a:tabLst>
            </a:pPr>
            <a:r>
              <a:rPr lang="pt-BR" sz="2400" dirty="0">
                <a:solidFill>
                  <a:srgbClr val="FFFFFF"/>
                </a:solidFill>
                <a:latin typeface="Arial"/>
                <a:cs typeface="Arial"/>
              </a:rPr>
              <a:t>    DIFFERENCE BETWEEN OF IS &amp; LS</a:t>
            </a:r>
            <a:endParaRPr lang="pt-BR" sz="2400" dirty="0">
              <a:latin typeface="Arial"/>
              <a:cs typeface="Arial"/>
            </a:endParaRPr>
          </a:p>
          <a:p>
            <a:pPr marR="32384" algn="ctr">
              <a:lnSpc>
                <a:spcPts val="2340"/>
              </a:lnSpc>
              <a:tabLst>
                <a:tab pos="2080260" algn="l"/>
                <a:tab pos="2661285" algn="l"/>
              </a:tabLst>
            </a:pPr>
            <a:endParaRPr sz="2200" dirty="0">
              <a:latin typeface="Arial"/>
              <a:cs typeface="Arial"/>
            </a:endParaRPr>
          </a:p>
        </p:txBody>
      </p:sp>
    </p:spTree>
    <p:extLst>
      <p:ext uri="{BB962C8B-B14F-4D97-AF65-F5344CB8AC3E}">
        <p14:creationId xmlns:p14="http://schemas.microsoft.com/office/powerpoint/2010/main" val="12432636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p:nvPr/>
        </p:nvSpPr>
        <p:spPr>
          <a:xfrm>
            <a:off x="347133" y="2353483"/>
            <a:ext cx="8073390" cy="3808478"/>
          </a:xfrm>
          <a:prstGeom prst="rect">
            <a:avLst/>
          </a:prstGeom>
        </p:spPr>
        <p:txBody>
          <a:bodyPr vert="horz" wrap="square" lIns="0" tIns="43815" rIns="0" bIns="0" rtlCol="0">
            <a:spAutoFit/>
          </a:bodyPr>
          <a:lstStyle/>
          <a:p>
            <a:pPr marL="184785" marR="5080" indent="-172720" algn="just">
              <a:lnSpc>
                <a:spcPts val="1939"/>
              </a:lnSpc>
              <a:spcBef>
                <a:spcPts val="345"/>
              </a:spcBef>
              <a:buFont typeface="Arial"/>
              <a:buChar char="•"/>
              <a:tabLst>
                <a:tab pos="185420" algn="l"/>
              </a:tabLst>
            </a:pPr>
            <a:r>
              <a:rPr lang="en-US" sz="2000" b="1" spc="-10" dirty="0">
                <a:latin typeface="Calibri"/>
                <a:cs typeface="Calibri"/>
              </a:rPr>
              <a:t>Librarians</a:t>
            </a:r>
            <a:r>
              <a:rPr lang="en-US" sz="2000" spc="-10" dirty="0">
                <a:latin typeface="Calibri"/>
                <a:cs typeface="Calibri"/>
              </a:rPr>
              <a:t> </a:t>
            </a:r>
            <a:r>
              <a:rPr lang="en-US" sz="2000" spc="-5" dirty="0">
                <a:latin typeface="Calibri"/>
                <a:cs typeface="Calibri"/>
              </a:rPr>
              <a:t>traditionally managed </a:t>
            </a:r>
            <a:r>
              <a:rPr lang="en-US" sz="2000" spc="-10" dirty="0">
                <a:latin typeface="Calibri"/>
                <a:cs typeface="Calibri"/>
              </a:rPr>
              <a:t>information contained </a:t>
            </a:r>
            <a:r>
              <a:rPr lang="en-US" sz="2000" spc="-5" dirty="0">
                <a:latin typeface="Calibri"/>
                <a:cs typeface="Calibri"/>
              </a:rPr>
              <a:t>in books or other </a:t>
            </a:r>
            <a:r>
              <a:rPr lang="en-US" sz="2000" dirty="0">
                <a:latin typeface="Calibri"/>
                <a:cs typeface="Calibri"/>
              </a:rPr>
              <a:t>paper  </a:t>
            </a:r>
            <a:r>
              <a:rPr lang="en-US" sz="2000" spc="-10" dirty="0">
                <a:latin typeface="Calibri"/>
                <a:cs typeface="Calibri"/>
              </a:rPr>
              <a:t>records. Nowadays, </a:t>
            </a:r>
            <a:r>
              <a:rPr lang="en-US" sz="2000" spc="-30" dirty="0">
                <a:latin typeface="Calibri"/>
                <a:cs typeface="Calibri"/>
              </a:rPr>
              <a:t>however, </a:t>
            </a:r>
            <a:r>
              <a:rPr lang="en-US" sz="2000" spc="-10" dirty="0">
                <a:latin typeface="Calibri"/>
                <a:cs typeface="Calibri"/>
              </a:rPr>
              <a:t>libraries </a:t>
            </a:r>
            <a:r>
              <a:rPr lang="en-US" sz="2000" spc="-20" dirty="0">
                <a:latin typeface="Calibri"/>
                <a:cs typeface="Calibri"/>
              </a:rPr>
              <a:t>make </a:t>
            </a:r>
            <a:r>
              <a:rPr lang="en-US" sz="2000" spc="-10" dirty="0">
                <a:latin typeface="Calibri"/>
                <a:cs typeface="Calibri"/>
              </a:rPr>
              <a:t>extensive </a:t>
            </a:r>
            <a:r>
              <a:rPr lang="en-US" sz="2000" dirty="0">
                <a:latin typeface="Calibri"/>
                <a:cs typeface="Calibri"/>
              </a:rPr>
              <a:t>use </a:t>
            </a:r>
            <a:r>
              <a:rPr lang="en-US" sz="2000" spc="-5" dirty="0">
                <a:latin typeface="Calibri"/>
                <a:cs typeface="Calibri"/>
              </a:rPr>
              <a:t>of modern media </a:t>
            </a:r>
            <a:r>
              <a:rPr lang="en-US" sz="2000" dirty="0">
                <a:latin typeface="Calibri"/>
                <a:cs typeface="Calibri"/>
              </a:rPr>
              <a:t>and  </a:t>
            </a:r>
            <a:r>
              <a:rPr lang="en-US" sz="2000" spc="-20" dirty="0">
                <a:latin typeface="Calibri"/>
                <a:cs typeface="Calibri"/>
              </a:rPr>
              <a:t>technology, </a:t>
            </a:r>
            <a:r>
              <a:rPr lang="en-US" sz="2000" spc="-5" dirty="0">
                <a:latin typeface="Calibri"/>
                <a:cs typeface="Calibri"/>
              </a:rPr>
              <a:t>hence the </a:t>
            </a:r>
            <a:r>
              <a:rPr lang="en-US" sz="2000" spc="-10" dirty="0">
                <a:latin typeface="Calibri"/>
                <a:cs typeface="Calibri"/>
              </a:rPr>
              <a:t>role </a:t>
            </a:r>
            <a:r>
              <a:rPr lang="en-US" sz="2000" spc="-5" dirty="0">
                <a:latin typeface="Calibri"/>
                <a:cs typeface="Calibri"/>
              </a:rPr>
              <a:t>of </a:t>
            </a:r>
            <a:r>
              <a:rPr lang="en-US" sz="2000" spc="-10" dirty="0">
                <a:latin typeface="Calibri"/>
                <a:cs typeface="Calibri"/>
              </a:rPr>
              <a:t>librarians </a:t>
            </a:r>
            <a:r>
              <a:rPr lang="en-US" sz="2000" dirty="0">
                <a:latin typeface="Calibri"/>
                <a:cs typeface="Calibri"/>
              </a:rPr>
              <a:t>has been</a:t>
            </a:r>
            <a:r>
              <a:rPr lang="en-US" sz="2000" spc="140" dirty="0">
                <a:latin typeface="Calibri"/>
                <a:cs typeface="Calibri"/>
              </a:rPr>
              <a:t> </a:t>
            </a:r>
            <a:r>
              <a:rPr lang="en-US" sz="2000" spc="-5" dirty="0">
                <a:latin typeface="Calibri"/>
                <a:cs typeface="Calibri"/>
              </a:rPr>
              <a:t>enhanced.</a:t>
            </a:r>
            <a:endParaRPr lang="en-US" sz="2000" dirty="0">
              <a:latin typeface="Calibri"/>
              <a:cs typeface="Calibri"/>
            </a:endParaRPr>
          </a:p>
          <a:p>
            <a:pPr marL="12065" marR="5080" algn="just">
              <a:lnSpc>
                <a:spcPts val="1939"/>
              </a:lnSpc>
              <a:spcBef>
                <a:spcPts val="345"/>
              </a:spcBef>
              <a:tabLst>
                <a:tab pos="185420" algn="l"/>
              </a:tabLst>
            </a:pPr>
            <a:endParaRPr lang="en-US" sz="2000" dirty="0">
              <a:latin typeface="Calibri"/>
              <a:cs typeface="Calibri"/>
            </a:endParaRPr>
          </a:p>
          <a:p>
            <a:pPr marL="184785" marR="5080" indent="-172720" algn="just">
              <a:lnSpc>
                <a:spcPts val="1939"/>
              </a:lnSpc>
              <a:spcBef>
                <a:spcPts val="345"/>
              </a:spcBef>
              <a:buFont typeface="Arial"/>
              <a:buChar char="•"/>
              <a:tabLst>
                <a:tab pos="185420" algn="l"/>
              </a:tabLst>
            </a:pPr>
            <a:r>
              <a:rPr sz="2000" dirty="0">
                <a:latin typeface="Calibri"/>
                <a:cs typeface="Calibri"/>
              </a:rPr>
              <a:t>An </a:t>
            </a:r>
            <a:r>
              <a:rPr sz="2000" b="1" spc="-10" dirty="0">
                <a:latin typeface="Calibri"/>
                <a:cs typeface="Calibri"/>
              </a:rPr>
              <a:t>information professional </a:t>
            </a:r>
            <a:r>
              <a:rPr sz="2000" spc="-5" dirty="0">
                <a:latin typeface="Calibri"/>
                <a:cs typeface="Calibri"/>
              </a:rPr>
              <a:t>is someone who </a:t>
            </a:r>
            <a:r>
              <a:rPr sz="2000" spc="-15" dirty="0">
                <a:latin typeface="Calibri"/>
                <a:cs typeface="Calibri"/>
              </a:rPr>
              <a:t>records, </a:t>
            </a:r>
            <a:r>
              <a:rPr sz="2000" spc="-10" dirty="0">
                <a:latin typeface="Calibri"/>
                <a:cs typeface="Calibri"/>
              </a:rPr>
              <a:t>organises, </a:t>
            </a:r>
            <a:r>
              <a:rPr sz="2000" spc="-5" dirty="0">
                <a:latin typeface="Calibri"/>
                <a:cs typeface="Calibri"/>
              </a:rPr>
              <a:t>preserves,  </a:t>
            </a:r>
            <a:r>
              <a:rPr sz="2000" spc="-10" dirty="0">
                <a:latin typeface="Calibri"/>
                <a:cs typeface="Calibri"/>
              </a:rPr>
              <a:t>retrieves, </a:t>
            </a:r>
            <a:r>
              <a:rPr sz="2000" dirty="0">
                <a:latin typeface="Calibri"/>
                <a:cs typeface="Calibri"/>
              </a:rPr>
              <a:t>and </a:t>
            </a:r>
            <a:r>
              <a:rPr sz="2000" spc="-5" dirty="0">
                <a:latin typeface="Calibri"/>
                <a:cs typeface="Calibri"/>
              </a:rPr>
              <a:t>disseminates </a:t>
            </a:r>
            <a:r>
              <a:rPr sz="2000" spc="-10" dirty="0">
                <a:latin typeface="Calibri"/>
                <a:cs typeface="Calibri"/>
              </a:rPr>
              <a:t>printed </a:t>
            </a:r>
            <a:r>
              <a:rPr sz="2000" spc="-5" dirty="0">
                <a:latin typeface="Calibri"/>
                <a:cs typeface="Calibri"/>
              </a:rPr>
              <a:t>or </a:t>
            </a:r>
            <a:r>
              <a:rPr sz="2000" spc="-10" dirty="0">
                <a:latin typeface="Calibri"/>
                <a:cs typeface="Calibri"/>
              </a:rPr>
              <a:t>digital</a:t>
            </a:r>
            <a:r>
              <a:rPr sz="2000" spc="45" dirty="0">
                <a:latin typeface="Calibri"/>
                <a:cs typeface="Calibri"/>
              </a:rPr>
              <a:t> </a:t>
            </a:r>
            <a:r>
              <a:rPr sz="2000" spc="-10" dirty="0">
                <a:latin typeface="Calibri"/>
                <a:cs typeface="Calibri"/>
              </a:rPr>
              <a:t>information.</a:t>
            </a:r>
            <a:endParaRPr sz="2000" dirty="0">
              <a:latin typeface="Calibri"/>
              <a:cs typeface="Calibri"/>
            </a:endParaRPr>
          </a:p>
          <a:p>
            <a:pPr>
              <a:lnSpc>
                <a:spcPct val="100000"/>
              </a:lnSpc>
              <a:buFont typeface="Arial"/>
              <a:buChar char="•"/>
            </a:pPr>
            <a:endParaRPr sz="2000" dirty="0">
              <a:latin typeface="Times New Roman"/>
              <a:cs typeface="Times New Roman"/>
            </a:endParaRPr>
          </a:p>
          <a:p>
            <a:pPr marL="184785" marR="6350" indent="-172720" algn="just">
              <a:lnSpc>
                <a:spcPts val="1939"/>
              </a:lnSpc>
              <a:spcBef>
                <a:spcPts val="1485"/>
              </a:spcBef>
              <a:buFont typeface="Arial"/>
              <a:buChar char="•"/>
              <a:tabLst>
                <a:tab pos="185420" algn="l"/>
              </a:tabLst>
            </a:pPr>
            <a:r>
              <a:rPr sz="2000" spc="-5" dirty="0">
                <a:latin typeface="Calibri"/>
                <a:cs typeface="Calibri"/>
              </a:rPr>
              <a:t>The </a:t>
            </a:r>
            <a:r>
              <a:rPr sz="2000" spc="-10" dirty="0">
                <a:latin typeface="Calibri"/>
                <a:cs typeface="Calibri"/>
              </a:rPr>
              <a:t>versatile term </a:t>
            </a:r>
            <a:r>
              <a:rPr sz="2000" b="1" spc="-10" dirty="0">
                <a:latin typeface="Calibri"/>
                <a:cs typeface="Calibri"/>
              </a:rPr>
              <a:t>'information professional</a:t>
            </a:r>
            <a:r>
              <a:rPr sz="2000" spc="-10" dirty="0">
                <a:latin typeface="Calibri"/>
                <a:cs typeface="Calibri"/>
              </a:rPr>
              <a:t>' is also used to describe other similar  professions, such as</a:t>
            </a:r>
            <a:r>
              <a:rPr lang="en-US" sz="2000" spc="-10" dirty="0">
                <a:latin typeface="Calibri"/>
                <a:cs typeface="Calibri"/>
              </a:rPr>
              <a:t> archivists,</a:t>
            </a:r>
            <a:r>
              <a:rPr sz="2000" spc="-10" dirty="0">
                <a:latin typeface="Calibri"/>
                <a:cs typeface="Calibri"/>
              </a:rPr>
              <a:t> information managers, information systems  specialists, and </a:t>
            </a:r>
            <a:r>
              <a:rPr lang="en-US" sz="2000" spc="-10" dirty="0">
                <a:latin typeface="Calibri"/>
                <a:cs typeface="Calibri"/>
              </a:rPr>
              <a:t>record managers</a:t>
            </a:r>
            <a:r>
              <a:rPr sz="2000" spc="-10" dirty="0">
                <a:latin typeface="Calibri"/>
                <a:cs typeface="Calibri"/>
              </a:rPr>
              <a:t>.</a:t>
            </a:r>
          </a:p>
          <a:p>
            <a:pPr>
              <a:lnSpc>
                <a:spcPct val="100000"/>
              </a:lnSpc>
              <a:buFont typeface="Arial"/>
              <a:buChar char="•"/>
            </a:pPr>
            <a:endParaRPr sz="2000" dirty="0">
              <a:latin typeface="Times New Roman"/>
              <a:cs typeface="Times New Roman"/>
            </a:endParaRPr>
          </a:p>
          <a:p>
            <a:pPr marL="184150" marR="6350" indent="-172085" algn="just">
              <a:lnSpc>
                <a:spcPts val="1939"/>
              </a:lnSpc>
              <a:spcBef>
                <a:spcPts val="1480"/>
              </a:spcBef>
              <a:buFont typeface="Arial"/>
              <a:buChar char="•"/>
              <a:tabLst>
                <a:tab pos="185420" algn="l"/>
              </a:tabLst>
            </a:pPr>
            <a:r>
              <a:rPr sz="2000" b="1" spc="-10" dirty="0">
                <a:latin typeface="Calibri"/>
                <a:cs typeface="Calibri"/>
              </a:rPr>
              <a:t>Information professionals </a:t>
            </a:r>
            <a:r>
              <a:rPr sz="2000" spc="-5" dirty="0">
                <a:latin typeface="Calibri"/>
                <a:cs typeface="Calibri"/>
              </a:rPr>
              <a:t>work in </a:t>
            </a:r>
            <a:r>
              <a:rPr sz="2000" dirty="0">
                <a:latin typeface="Calibri"/>
                <a:cs typeface="Calibri"/>
              </a:rPr>
              <a:t>a </a:t>
            </a:r>
            <a:r>
              <a:rPr sz="2000" spc="-10" dirty="0">
                <a:latin typeface="Calibri"/>
                <a:cs typeface="Calibri"/>
              </a:rPr>
              <a:t>variety </a:t>
            </a:r>
            <a:r>
              <a:rPr sz="2000" spc="-5" dirty="0">
                <a:latin typeface="Calibri"/>
                <a:cs typeface="Calibri"/>
              </a:rPr>
              <a:t>of </a:t>
            </a:r>
            <a:r>
              <a:rPr sz="2000" spc="-10" dirty="0">
                <a:latin typeface="Calibri"/>
                <a:cs typeface="Calibri"/>
              </a:rPr>
              <a:t>private, </a:t>
            </a:r>
            <a:r>
              <a:rPr sz="2000" dirty="0">
                <a:latin typeface="Calibri"/>
                <a:cs typeface="Calibri"/>
              </a:rPr>
              <a:t>public, and </a:t>
            </a:r>
            <a:r>
              <a:rPr sz="2000" spc="-5" dirty="0">
                <a:latin typeface="Calibri"/>
                <a:cs typeface="Calibri"/>
              </a:rPr>
              <a:t>academic  institutions.</a:t>
            </a:r>
            <a:endParaRPr sz="2000" dirty="0">
              <a:latin typeface="Calibri"/>
              <a:cs typeface="Calibri"/>
            </a:endParaRPr>
          </a:p>
        </p:txBody>
      </p:sp>
      <p:sp>
        <p:nvSpPr>
          <p:cNvPr id="7" name="object 2">
            <a:extLst>
              <a:ext uri="{FF2B5EF4-FFF2-40B4-BE49-F238E27FC236}">
                <a16:creationId xmlns="" xmlns:a16="http://schemas.microsoft.com/office/drawing/2014/main" id="{EC94D2E4-6D3A-4F75-92DA-51BF2C540854}"/>
              </a:ext>
            </a:extLst>
          </p:cNvPr>
          <p:cNvSpPr txBox="1"/>
          <p:nvPr/>
        </p:nvSpPr>
        <p:spPr>
          <a:xfrm>
            <a:off x="381000" y="838200"/>
            <a:ext cx="8382000" cy="1182375"/>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dirty="0">
              <a:solidFill>
                <a:srgbClr val="FFFFFF"/>
              </a:solidFill>
              <a:latin typeface="Arial"/>
              <a:cs typeface="Arial"/>
            </a:endParaRPr>
          </a:p>
          <a:p>
            <a:pPr marL="555625">
              <a:lnSpc>
                <a:spcPct val="100000"/>
              </a:lnSpc>
              <a:spcBef>
                <a:spcPts val="670"/>
              </a:spcBef>
              <a:tabLst>
                <a:tab pos="2255520" algn="l"/>
                <a:tab pos="2750185" algn="l"/>
                <a:tab pos="4086225" algn="l"/>
                <a:tab pos="5455920" algn="l"/>
              </a:tabLst>
            </a:pPr>
            <a:r>
              <a:rPr lang="pt-BR" sz="2400" dirty="0">
                <a:solidFill>
                  <a:srgbClr val="FFFFFF"/>
                </a:solidFill>
                <a:latin typeface="Arial"/>
                <a:cs typeface="Arial"/>
              </a:rPr>
              <a:t>    LIBRARIAN &amp; INFORMATION PROFESSION</a:t>
            </a:r>
          </a:p>
          <a:p>
            <a:pPr marL="555625">
              <a:lnSpc>
                <a:spcPct val="100000"/>
              </a:lnSpc>
              <a:spcBef>
                <a:spcPts val="670"/>
              </a:spcBef>
              <a:tabLst>
                <a:tab pos="2255520" algn="l"/>
                <a:tab pos="2750185" algn="l"/>
                <a:tab pos="4086225" algn="l"/>
                <a:tab pos="5455920" algn="l"/>
              </a:tabLst>
            </a:pPr>
            <a:endParaRPr sz="2200" dirty="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a:extLst>
              <a:ext uri="{FF2B5EF4-FFF2-40B4-BE49-F238E27FC236}">
                <a16:creationId xmlns="" xmlns:a16="http://schemas.microsoft.com/office/drawing/2014/main" id="{17EF1FFD-9A68-40CA-8B9B-0760347FE4B5}"/>
              </a:ext>
            </a:extLst>
          </p:cNvPr>
          <p:cNvSpPr txBox="1"/>
          <p:nvPr/>
        </p:nvSpPr>
        <p:spPr>
          <a:xfrm>
            <a:off x="296650" y="1295400"/>
            <a:ext cx="8482965" cy="5552802"/>
          </a:xfrm>
          <a:prstGeom prst="rect">
            <a:avLst/>
          </a:prstGeom>
        </p:spPr>
        <p:txBody>
          <a:bodyPr vert="horz" wrap="square" lIns="0" tIns="12700" rIns="0" bIns="0" rtlCol="0">
            <a:spAutoFit/>
          </a:bodyPr>
          <a:lstStyle/>
          <a:p>
            <a:r>
              <a:rPr lang="en-US" dirty="0"/>
              <a:t>Information Science (IS)</a:t>
            </a:r>
            <a:endParaRPr lang="x-none" dirty="0"/>
          </a:p>
          <a:p>
            <a:r>
              <a:rPr lang="en-US" dirty="0"/>
              <a:t>Library Science (LS)</a:t>
            </a:r>
          </a:p>
          <a:p>
            <a:r>
              <a:rPr lang="en-US" dirty="0"/>
              <a:t>Beginning of Information</a:t>
            </a:r>
            <a:endParaRPr lang="x-none" dirty="0"/>
          </a:p>
          <a:p>
            <a:r>
              <a:rPr lang="en-US" dirty="0"/>
              <a:t>Primary History of Library </a:t>
            </a:r>
            <a:endParaRPr lang="x-none" dirty="0"/>
          </a:p>
          <a:p>
            <a:r>
              <a:rPr lang="en-US" dirty="0"/>
              <a:t>Progress of Library Science as Library &amp; Information Science</a:t>
            </a:r>
            <a:endParaRPr lang="x-none" dirty="0"/>
          </a:p>
          <a:p>
            <a:r>
              <a:rPr lang="en-US" dirty="0"/>
              <a:t>Concerned Functions of IS &amp; LS</a:t>
            </a:r>
            <a:endParaRPr lang="x-none" dirty="0"/>
          </a:p>
          <a:p>
            <a:r>
              <a:rPr lang="en-US" dirty="0"/>
              <a:t>Similarity / Relationship of IS with LS</a:t>
            </a:r>
            <a:endParaRPr lang="x-none" dirty="0"/>
          </a:p>
          <a:p>
            <a:r>
              <a:rPr lang="en-US" dirty="0"/>
              <a:t>Difference between Library Science &amp; Information Science</a:t>
            </a:r>
            <a:endParaRPr lang="x-none" dirty="0"/>
          </a:p>
          <a:p>
            <a:r>
              <a:rPr lang="en-US" dirty="0"/>
              <a:t>Information profession</a:t>
            </a:r>
            <a:endParaRPr lang="x-none" dirty="0"/>
          </a:p>
          <a:p>
            <a:r>
              <a:rPr lang="x-none" dirty="0"/>
              <a:t>Categories of Information Professionals</a:t>
            </a:r>
          </a:p>
          <a:p>
            <a:r>
              <a:rPr lang="en-US" dirty="0"/>
              <a:t>Information Professionals (CILIP)</a:t>
            </a:r>
            <a:endParaRPr lang="x-none" dirty="0"/>
          </a:p>
          <a:p>
            <a:r>
              <a:rPr lang="en-US" dirty="0"/>
              <a:t>The Supply Chain for Information Professionals (CILIP)</a:t>
            </a:r>
            <a:endParaRPr lang="x-none" dirty="0"/>
          </a:p>
          <a:p>
            <a:r>
              <a:rPr lang="x-none" dirty="0"/>
              <a:t>Examples of Information Professional Positions</a:t>
            </a:r>
            <a:r>
              <a:rPr lang="en-US" dirty="0"/>
              <a:t>.</a:t>
            </a:r>
            <a:endParaRPr lang="x-none" dirty="0"/>
          </a:p>
          <a:p>
            <a:r>
              <a:rPr lang="x-none" dirty="0"/>
              <a:t>Core Knowledge and Skills </a:t>
            </a:r>
            <a:r>
              <a:rPr lang="en-US" dirty="0"/>
              <a:t>of Information Professional.</a:t>
            </a:r>
            <a:endParaRPr lang="x-none" dirty="0"/>
          </a:p>
          <a:p>
            <a:r>
              <a:rPr lang="en-US" dirty="0"/>
              <a:t>Cross Sector Skills of Information Professional</a:t>
            </a:r>
            <a:endParaRPr lang="x-none" dirty="0"/>
          </a:p>
          <a:p>
            <a:r>
              <a:rPr lang="x-none" dirty="0"/>
              <a:t>Conventional Information Professionals</a:t>
            </a:r>
            <a:r>
              <a:rPr lang="en-US" dirty="0"/>
              <a:t>.</a:t>
            </a:r>
            <a:endParaRPr lang="x-none" dirty="0"/>
          </a:p>
          <a:p>
            <a:r>
              <a:rPr lang="x-none" dirty="0"/>
              <a:t>General Roles and Functions</a:t>
            </a:r>
          </a:p>
          <a:p>
            <a:r>
              <a:rPr lang="en-US" dirty="0"/>
              <a:t>Competencies of Information Professionals</a:t>
            </a:r>
            <a:endParaRPr lang="x-none" dirty="0"/>
          </a:p>
          <a:p>
            <a:r>
              <a:rPr lang="x-none" dirty="0"/>
              <a:t>Characteristic</a:t>
            </a:r>
            <a:r>
              <a:rPr lang="en-US" dirty="0"/>
              <a:t> &amp; Challenges faced by </a:t>
            </a:r>
            <a:r>
              <a:rPr lang="x-none" dirty="0"/>
              <a:t>Information Professionals</a:t>
            </a:r>
          </a:p>
          <a:p>
            <a:r>
              <a:rPr lang="en-US" dirty="0"/>
              <a:t>Roles of the Association of Information Professionals</a:t>
            </a:r>
            <a:endParaRPr lang="x-none" dirty="0"/>
          </a:p>
        </p:txBody>
      </p:sp>
      <p:sp>
        <p:nvSpPr>
          <p:cNvPr id="5" name="object 2">
            <a:extLst>
              <a:ext uri="{FF2B5EF4-FFF2-40B4-BE49-F238E27FC236}">
                <a16:creationId xmlns="" xmlns:a16="http://schemas.microsoft.com/office/drawing/2014/main" id="{C17DC3B6-6C3E-46F2-9232-83447C9C5220}"/>
              </a:ext>
            </a:extLst>
          </p:cNvPr>
          <p:cNvSpPr txBox="1"/>
          <p:nvPr/>
        </p:nvSpPr>
        <p:spPr>
          <a:xfrm>
            <a:off x="330517" y="228600"/>
            <a:ext cx="7086600" cy="884858"/>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dirty="0">
              <a:solidFill>
                <a:srgbClr val="FFFFFF"/>
              </a:solidFill>
              <a:latin typeface="Arial"/>
              <a:cs typeface="Arial"/>
            </a:endParaRPr>
          </a:p>
          <a:p>
            <a:pPr marR="32384" algn="ctr">
              <a:lnSpc>
                <a:spcPts val="2340"/>
              </a:lnSpc>
              <a:tabLst>
                <a:tab pos="2080260" algn="l"/>
                <a:tab pos="2661285" algn="l"/>
              </a:tabLst>
            </a:pPr>
            <a:r>
              <a:rPr lang="pt-BR" sz="3000" spc="-5" dirty="0">
                <a:solidFill>
                  <a:srgbClr val="FFFFFF"/>
                </a:solidFill>
                <a:latin typeface="Arial"/>
                <a:cs typeface="Arial"/>
              </a:rPr>
              <a:t>TABLE OF CONTENTS</a:t>
            </a:r>
            <a:endParaRPr lang="pt-BR" sz="3000" spc="-315" dirty="0">
              <a:solidFill>
                <a:srgbClr val="FFFFFF"/>
              </a:solidFill>
              <a:latin typeface="Arial"/>
              <a:cs typeface="Arial"/>
            </a:endParaRPr>
          </a:p>
          <a:p>
            <a:pPr marR="32384" algn="ctr">
              <a:lnSpc>
                <a:spcPts val="2340"/>
              </a:lnSpc>
              <a:tabLst>
                <a:tab pos="2080260" algn="l"/>
                <a:tab pos="2661285" algn="l"/>
              </a:tabLst>
            </a:pPr>
            <a:endParaRPr sz="2200" dirty="0">
              <a:latin typeface="Arial"/>
              <a:cs typeface="Arial"/>
            </a:endParaRPr>
          </a:p>
        </p:txBody>
      </p:sp>
    </p:spTree>
    <p:extLst>
      <p:ext uri="{BB962C8B-B14F-4D97-AF65-F5344CB8AC3E}">
        <p14:creationId xmlns:p14="http://schemas.microsoft.com/office/powerpoint/2010/main" val="27285299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8011159" y="6426517"/>
            <a:ext cx="481965" cy="254000"/>
          </a:xfrm>
          <a:prstGeom prst="rect">
            <a:avLst/>
          </a:prstGeom>
        </p:spPr>
        <p:txBody>
          <a:bodyPr vert="horz" wrap="square" lIns="0" tIns="0" rIns="0" bIns="0" rtlCol="0">
            <a:spAutoFit/>
          </a:bodyPr>
          <a:lstStyle/>
          <a:p>
            <a:pPr marL="12700">
              <a:lnSpc>
                <a:spcPts val="1810"/>
              </a:lnSpc>
            </a:pPr>
            <a:r>
              <a:rPr sz="1800" i="1" spc="-45" dirty="0">
                <a:latin typeface="Calibri"/>
                <a:cs typeface="Calibri"/>
              </a:rPr>
              <a:t>P</a:t>
            </a:r>
            <a:r>
              <a:rPr sz="1800" i="1" spc="-5" dirty="0">
                <a:latin typeface="Calibri"/>
                <a:cs typeface="Calibri"/>
              </a:rPr>
              <a:t>age</a:t>
            </a:r>
            <a:endParaRPr sz="1800">
              <a:latin typeface="Calibri"/>
              <a:cs typeface="Calibri"/>
            </a:endParaRPr>
          </a:p>
        </p:txBody>
      </p:sp>
      <p:sp>
        <p:nvSpPr>
          <p:cNvPr id="3" name="object 3"/>
          <p:cNvSpPr txBox="1"/>
          <p:nvPr/>
        </p:nvSpPr>
        <p:spPr>
          <a:xfrm>
            <a:off x="535940" y="2165197"/>
            <a:ext cx="8227060" cy="3299558"/>
          </a:xfrm>
          <a:prstGeom prst="rect">
            <a:avLst/>
          </a:prstGeom>
        </p:spPr>
        <p:txBody>
          <a:bodyPr vert="horz" wrap="square" lIns="0" tIns="81280" rIns="0" bIns="0" rtlCol="0">
            <a:spAutoFit/>
          </a:bodyPr>
          <a:lstStyle/>
          <a:p>
            <a:pPr marL="184785" indent="-172720">
              <a:lnSpc>
                <a:spcPct val="150000"/>
              </a:lnSpc>
              <a:spcBef>
                <a:spcPts val="640"/>
              </a:spcBef>
              <a:buFont typeface="Arial"/>
              <a:buChar char="•"/>
              <a:tabLst>
                <a:tab pos="185420" algn="l"/>
              </a:tabLst>
            </a:pPr>
            <a:r>
              <a:rPr sz="2100" spc="-15" dirty="0">
                <a:latin typeface="Calibri"/>
                <a:cs typeface="Calibri"/>
              </a:rPr>
              <a:t>Information</a:t>
            </a:r>
            <a:r>
              <a:rPr sz="2100" spc="-30" dirty="0">
                <a:latin typeface="Calibri"/>
                <a:cs typeface="Calibri"/>
              </a:rPr>
              <a:t> </a:t>
            </a:r>
            <a:r>
              <a:rPr sz="2100" spc="-10" dirty="0">
                <a:latin typeface="Calibri"/>
                <a:cs typeface="Calibri"/>
              </a:rPr>
              <a:t>Specialist</a:t>
            </a:r>
            <a:endParaRPr sz="2100" dirty="0">
              <a:latin typeface="Calibri"/>
              <a:cs typeface="Calibri"/>
            </a:endParaRPr>
          </a:p>
          <a:p>
            <a:pPr marL="184785" indent="-172720">
              <a:lnSpc>
                <a:spcPct val="150000"/>
              </a:lnSpc>
              <a:spcBef>
                <a:spcPts val="540"/>
              </a:spcBef>
              <a:buFont typeface="Arial"/>
              <a:buChar char="•"/>
              <a:tabLst>
                <a:tab pos="185420" algn="l"/>
              </a:tabLst>
            </a:pPr>
            <a:r>
              <a:rPr sz="2100" spc="-15" dirty="0">
                <a:latin typeface="Calibri"/>
                <a:cs typeface="Calibri"/>
              </a:rPr>
              <a:t>Information</a:t>
            </a:r>
            <a:r>
              <a:rPr sz="2100" spc="-45" dirty="0">
                <a:latin typeface="Calibri"/>
                <a:cs typeface="Calibri"/>
              </a:rPr>
              <a:t> </a:t>
            </a:r>
            <a:r>
              <a:rPr sz="2100" spc="-10" dirty="0">
                <a:latin typeface="Calibri"/>
                <a:cs typeface="Calibri"/>
              </a:rPr>
              <a:t>Scientists</a:t>
            </a:r>
            <a:endParaRPr sz="2100" dirty="0">
              <a:latin typeface="Calibri"/>
              <a:cs typeface="Calibri"/>
            </a:endParaRPr>
          </a:p>
          <a:p>
            <a:pPr marL="184785" indent="-172720">
              <a:lnSpc>
                <a:spcPct val="150000"/>
              </a:lnSpc>
              <a:spcBef>
                <a:spcPts val="550"/>
              </a:spcBef>
              <a:buFont typeface="Arial"/>
              <a:buChar char="•"/>
              <a:tabLst>
                <a:tab pos="185420" algn="l"/>
              </a:tabLst>
            </a:pPr>
            <a:r>
              <a:rPr sz="2100" spc="-15" dirty="0">
                <a:latin typeface="Calibri"/>
                <a:cs typeface="Calibri"/>
              </a:rPr>
              <a:t>Information </a:t>
            </a:r>
            <a:r>
              <a:rPr sz="2100" spc="-25" dirty="0">
                <a:latin typeface="Calibri"/>
                <a:cs typeface="Calibri"/>
              </a:rPr>
              <a:t>Technologist</a:t>
            </a:r>
            <a:endParaRPr sz="2100" dirty="0">
              <a:latin typeface="Calibri"/>
              <a:cs typeface="Calibri"/>
            </a:endParaRPr>
          </a:p>
          <a:p>
            <a:pPr marL="184785" indent="-172720">
              <a:lnSpc>
                <a:spcPct val="150000"/>
              </a:lnSpc>
              <a:spcBef>
                <a:spcPts val="550"/>
              </a:spcBef>
              <a:buFont typeface="Arial"/>
              <a:buChar char="•"/>
              <a:tabLst>
                <a:tab pos="185420" algn="l"/>
              </a:tabLst>
            </a:pPr>
            <a:r>
              <a:rPr sz="2100" spc="-15" dirty="0">
                <a:latin typeface="Calibri"/>
                <a:cs typeface="Calibri"/>
              </a:rPr>
              <a:t>Information</a:t>
            </a:r>
            <a:r>
              <a:rPr sz="2100" spc="10" dirty="0">
                <a:latin typeface="Calibri"/>
                <a:cs typeface="Calibri"/>
              </a:rPr>
              <a:t> </a:t>
            </a:r>
            <a:r>
              <a:rPr sz="2100" spc="-5" dirty="0">
                <a:latin typeface="Calibri"/>
                <a:cs typeface="Calibri"/>
              </a:rPr>
              <a:t>Intermediaries</a:t>
            </a:r>
            <a:endParaRPr sz="2100" dirty="0">
              <a:latin typeface="Calibri"/>
              <a:cs typeface="Calibri"/>
            </a:endParaRPr>
          </a:p>
          <a:p>
            <a:pPr marL="184785" indent="-172720">
              <a:lnSpc>
                <a:spcPct val="150000"/>
              </a:lnSpc>
              <a:spcBef>
                <a:spcPts val="540"/>
              </a:spcBef>
              <a:buFont typeface="Arial"/>
              <a:buChar char="•"/>
              <a:tabLst>
                <a:tab pos="185420" algn="l"/>
              </a:tabLst>
            </a:pPr>
            <a:r>
              <a:rPr lang="en-US" sz="2100" spc="-10" dirty="0">
                <a:latin typeface="Calibri"/>
                <a:cs typeface="Calibri"/>
              </a:rPr>
              <a:t>Information Managers</a:t>
            </a:r>
            <a:endParaRPr sz="2100" dirty="0">
              <a:latin typeface="Calibri"/>
              <a:cs typeface="Calibri"/>
            </a:endParaRPr>
          </a:p>
          <a:p>
            <a:pPr marL="184785" indent="-172720">
              <a:lnSpc>
                <a:spcPct val="150000"/>
              </a:lnSpc>
              <a:spcBef>
                <a:spcPts val="555"/>
              </a:spcBef>
              <a:buFont typeface="Arial"/>
              <a:buChar char="•"/>
              <a:tabLst>
                <a:tab pos="185420" algn="l"/>
              </a:tabLst>
            </a:pPr>
            <a:r>
              <a:rPr sz="2100" spc="-20" dirty="0">
                <a:latin typeface="Calibri"/>
                <a:cs typeface="Calibri"/>
              </a:rPr>
              <a:t>Educators </a:t>
            </a:r>
            <a:r>
              <a:rPr sz="2100" dirty="0">
                <a:latin typeface="Calibri"/>
                <a:cs typeface="Calibri"/>
              </a:rPr>
              <a:t>and </a:t>
            </a:r>
            <a:r>
              <a:rPr sz="2100" spc="-15" dirty="0">
                <a:latin typeface="Calibri"/>
                <a:cs typeface="Calibri"/>
              </a:rPr>
              <a:t>trainers </a:t>
            </a:r>
            <a:r>
              <a:rPr sz="2100" spc="-5" dirty="0">
                <a:latin typeface="Calibri"/>
                <a:cs typeface="Calibri"/>
              </a:rPr>
              <a:t>of </a:t>
            </a:r>
            <a:r>
              <a:rPr sz="2100" spc="-15" dirty="0">
                <a:latin typeface="Calibri"/>
                <a:cs typeface="Calibri"/>
              </a:rPr>
              <a:t>information</a:t>
            </a:r>
            <a:r>
              <a:rPr sz="2100" spc="65" dirty="0">
                <a:latin typeface="Calibri"/>
                <a:cs typeface="Calibri"/>
              </a:rPr>
              <a:t> </a:t>
            </a:r>
            <a:r>
              <a:rPr sz="2100" spc="-25" dirty="0">
                <a:latin typeface="Calibri"/>
                <a:cs typeface="Calibri"/>
              </a:rPr>
              <a:t>workers</a:t>
            </a:r>
            <a:endParaRPr sz="2100" dirty="0">
              <a:latin typeface="Calibri"/>
              <a:cs typeface="Calibri"/>
            </a:endParaRPr>
          </a:p>
        </p:txBody>
      </p:sp>
      <p:sp>
        <p:nvSpPr>
          <p:cNvPr id="6" name="object 2">
            <a:extLst>
              <a:ext uri="{FF2B5EF4-FFF2-40B4-BE49-F238E27FC236}">
                <a16:creationId xmlns="" xmlns:a16="http://schemas.microsoft.com/office/drawing/2014/main" id="{93E80728-128B-4E80-8EE2-8B971DF8ECC5}"/>
              </a:ext>
            </a:extLst>
          </p:cNvPr>
          <p:cNvSpPr txBox="1"/>
          <p:nvPr/>
        </p:nvSpPr>
        <p:spPr>
          <a:xfrm>
            <a:off x="381000" y="685800"/>
            <a:ext cx="8382000" cy="1182375"/>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dirty="0">
              <a:solidFill>
                <a:srgbClr val="FFFFFF"/>
              </a:solidFill>
              <a:latin typeface="Arial"/>
              <a:cs typeface="Arial"/>
            </a:endParaRPr>
          </a:p>
          <a:p>
            <a:pPr marL="555625">
              <a:lnSpc>
                <a:spcPct val="100000"/>
              </a:lnSpc>
              <a:spcBef>
                <a:spcPts val="670"/>
              </a:spcBef>
              <a:tabLst>
                <a:tab pos="2255520" algn="l"/>
                <a:tab pos="2750185" algn="l"/>
                <a:tab pos="4086225" algn="l"/>
                <a:tab pos="5455920" algn="l"/>
              </a:tabLst>
            </a:pPr>
            <a:r>
              <a:rPr lang="en-US" sz="2400" dirty="0">
                <a:solidFill>
                  <a:srgbClr val="FFFFFF"/>
                </a:solidFill>
                <a:latin typeface="Arial"/>
                <a:cs typeface="Arial"/>
              </a:rPr>
              <a:t>Categories of Information  Professionals</a:t>
            </a:r>
            <a:endParaRPr lang="pt-BR" sz="2400" dirty="0">
              <a:solidFill>
                <a:srgbClr val="FFFFFF"/>
              </a:solidFill>
              <a:latin typeface="Arial"/>
              <a:cs typeface="Arial"/>
            </a:endParaRPr>
          </a:p>
          <a:p>
            <a:pPr marL="555625">
              <a:lnSpc>
                <a:spcPct val="100000"/>
              </a:lnSpc>
              <a:spcBef>
                <a:spcPts val="670"/>
              </a:spcBef>
              <a:tabLst>
                <a:tab pos="2255520" algn="l"/>
                <a:tab pos="2750185" algn="l"/>
                <a:tab pos="4086225" algn="l"/>
                <a:tab pos="5455920" algn="l"/>
              </a:tabLst>
            </a:pPr>
            <a:endParaRPr sz="2200" dirty="0">
              <a:latin typeface="Arial"/>
              <a:cs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291845" y="288797"/>
            <a:ext cx="8487410" cy="1036319"/>
          </a:xfrm>
          <a:custGeom>
            <a:avLst/>
            <a:gdLst/>
            <a:ahLst/>
            <a:cxnLst/>
            <a:rect l="l" t="t" r="r" b="b"/>
            <a:pathLst>
              <a:path w="8487410" h="1036319">
                <a:moveTo>
                  <a:pt x="0" y="103631"/>
                </a:moveTo>
                <a:lnTo>
                  <a:pt x="8143" y="63275"/>
                </a:lnTo>
                <a:lnTo>
                  <a:pt x="30351" y="30337"/>
                </a:lnTo>
                <a:lnTo>
                  <a:pt x="63291" y="8137"/>
                </a:lnTo>
                <a:lnTo>
                  <a:pt x="103632" y="0"/>
                </a:lnTo>
                <a:lnTo>
                  <a:pt x="8383524" y="0"/>
                </a:lnTo>
                <a:lnTo>
                  <a:pt x="8423880" y="8137"/>
                </a:lnTo>
                <a:lnTo>
                  <a:pt x="8456818" y="30337"/>
                </a:lnTo>
                <a:lnTo>
                  <a:pt x="8479018" y="63275"/>
                </a:lnTo>
                <a:lnTo>
                  <a:pt x="8487156" y="103631"/>
                </a:lnTo>
                <a:lnTo>
                  <a:pt x="8487156" y="932688"/>
                </a:lnTo>
                <a:lnTo>
                  <a:pt x="8479018" y="973044"/>
                </a:lnTo>
                <a:lnTo>
                  <a:pt x="8456818" y="1005982"/>
                </a:lnTo>
                <a:lnTo>
                  <a:pt x="8423880" y="1028182"/>
                </a:lnTo>
                <a:lnTo>
                  <a:pt x="8383524" y="1036319"/>
                </a:lnTo>
                <a:lnTo>
                  <a:pt x="103632" y="1036319"/>
                </a:lnTo>
                <a:lnTo>
                  <a:pt x="63291" y="1028182"/>
                </a:lnTo>
                <a:lnTo>
                  <a:pt x="30351" y="1005982"/>
                </a:lnTo>
                <a:lnTo>
                  <a:pt x="8143" y="973044"/>
                </a:lnTo>
                <a:lnTo>
                  <a:pt x="0" y="932688"/>
                </a:lnTo>
                <a:lnTo>
                  <a:pt x="0" y="103631"/>
                </a:lnTo>
                <a:close/>
              </a:path>
            </a:pathLst>
          </a:custGeom>
          <a:ln w="25908">
            <a:solidFill>
              <a:srgbClr val="FFFFFF"/>
            </a:solidFill>
          </a:ln>
        </p:spPr>
        <p:txBody>
          <a:bodyPr wrap="square" lIns="0" tIns="0" rIns="0" bIns="0" rtlCol="0"/>
          <a:lstStyle/>
          <a:p>
            <a:endParaRPr/>
          </a:p>
        </p:txBody>
      </p:sp>
      <p:sp>
        <p:nvSpPr>
          <p:cNvPr id="4" name="object 4"/>
          <p:cNvSpPr txBox="1">
            <a:spLocks noGrp="1"/>
          </p:cNvSpPr>
          <p:nvPr>
            <p:ph type="title"/>
          </p:nvPr>
        </p:nvSpPr>
        <p:spPr>
          <a:xfrm>
            <a:off x="1558797" y="382270"/>
            <a:ext cx="5949950" cy="711200"/>
          </a:xfrm>
          <a:prstGeom prst="rect">
            <a:avLst/>
          </a:prstGeom>
        </p:spPr>
        <p:txBody>
          <a:bodyPr vert="horz" wrap="square" lIns="0" tIns="12700" rIns="0" bIns="0" rtlCol="0">
            <a:normAutofit fontScale="90000"/>
          </a:bodyPr>
          <a:lstStyle/>
          <a:p>
            <a:pPr marL="12700">
              <a:lnSpc>
                <a:spcPct val="100000"/>
              </a:lnSpc>
              <a:spcBef>
                <a:spcPts val="100"/>
              </a:spcBef>
              <a:tabLst>
                <a:tab pos="2896235" algn="l"/>
              </a:tabLst>
            </a:pPr>
            <a:r>
              <a:rPr sz="4500" b="0" spc="-15" dirty="0">
                <a:solidFill>
                  <a:srgbClr val="FFFFFF"/>
                </a:solidFill>
                <a:latin typeface="Calibri"/>
                <a:cs typeface="Calibri"/>
              </a:rPr>
              <a:t>Information	</a:t>
            </a:r>
            <a:r>
              <a:rPr sz="4500" b="0" spc="-20" dirty="0">
                <a:solidFill>
                  <a:srgbClr val="FFFFFF"/>
                </a:solidFill>
                <a:latin typeface="Calibri"/>
                <a:cs typeface="Calibri"/>
              </a:rPr>
              <a:t>Professionals</a:t>
            </a:r>
            <a:endParaRPr sz="4500" dirty="0">
              <a:latin typeface="Calibri"/>
              <a:cs typeface="Calibri"/>
            </a:endParaRPr>
          </a:p>
        </p:txBody>
      </p:sp>
      <p:sp>
        <p:nvSpPr>
          <p:cNvPr id="5" name="object 5"/>
          <p:cNvSpPr/>
          <p:nvPr/>
        </p:nvSpPr>
        <p:spPr>
          <a:xfrm>
            <a:off x="291845" y="1415033"/>
            <a:ext cx="2491740" cy="1036319"/>
          </a:xfrm>
          <a:custGeom>
            <a:avLst/>
            <a:gdLst/>
            <a:ahLst/>
            <a:cxnLst/>
            <a:rect l="l" t="t" r="r" b="b"/>
            <a:pathLst>
              <a:path w="2491740" h="1036319">
                <a:moveTo>
                  <a:pt x="2388108" y="0"/>
                </a:moveTo>
                <a:lnTo>
                  <a:pt x="103632" y="0"/>
                </a:lnTo>
                <a:lnTo>
                  <a:pt x="63291" y="8137"/>
                </a:lnTo>
                <a:lnTo>
                  <a:pt x="30351" y="30337"/>
                </a:lnTo>
                <a:lnTo>
                  <a:pt x="8143" y="63275"/>
                </a:lnTo>
                <a:lnTo>
                  <a:pt x="0" y="103631"/>
                </a:lnTo>
                <a:lnTo>
                  <a:pt x="0" y="932688"/>
                </a:lnTo>
                <a:lnTo>
                  <a:pt x="8143" y="973044"/>
                </a:lnTo>
                <a:lnTo>
                  <a:pt x="30351" y="1005982"/>
                </a:lnTo>
                <a:lnTo>
                  <a:pt x="63291" y="1028182"/>
                </a:lnTo>
                <a:lnTo>
                  <a:pt x="103632" y="1036319"/>
                </a:lnTo>
                <a:lnTo>
                  <a:pt x="2388108" y="1036319"/>
                </a:lnTo>
                <a:lnTo>
                  <a:pt x="2428464" y="1028182"/>
                </a:lnTo>
                <a:lnTo>
                  <a:pt x="2461402" y="1005982"/>
                </a:lnTo>
                <a:lnTo>
                  <a:pt x="2483602" y="973044"/>
                </a:lnTo>
                <a:lnTo>
                  <a:pt x="2491740" y="932688"/>
                </a:lnTo>
                <a:lnTo>
                  <a:pt x="2491740" y="103631"/>
                </a:lnTo>
                <a:lnTo>
                  <a:pt x="2483602" y="63275"/>
                </a:lnTo>
                <a:lnTo>
                  <a:pt x="2461402" y="30337"/>
                </a:lnTo>
                <a:lnTo>
                  <a:pt x="2428464" y="8137"/>
                </a:lnTo>
                <a:lnTo>
                  <a:pt x="2388108" y="0"/>
                </a:lnTo>
                <a:close/>
              </a:path>
            </a:pathLst>
          </a:custGeom>
          <a:solidFill>
            <a:srgbClr val="9BBA58"/>
          </a:solidFill>
        </p:spPr>
        <p:txBody>
          <a:bodyPr wrap="square" lIns="0" tIns="0" rIns="0" bIns="0" rtlCol="0"/>
          <a:lstStyle/>
          <a:p>
            <a:endParaRPr/>
          </a:p>
        </p:txBody>
      </p:sp>
      <p:sp>
        <p:nvSpPr>
          <p:cNvPr id="6" name="object 6"/>
          <p:cNvSpPr/>
          <p:nvPr/>
        </p:nvSpPr>
        <p:spPr>
          <a:xfrm>
            <a:off x="291845" y="1415033"/>
            <a:ext cx="2491740" cy="1036319"/>
          </a:xfrm>
          <a:custGeom>
            <a:avLst/>
            <a:gdLst/>
            <a:ahLst/>
            <a:cxnLst/>
            <a:rect l="l" t="t" r="r" b="b"/>
            <a:pathLst>
              <a:path w="2491740" h="1036319">
                <a:moveTo>
                  <a:pt x="0" y="103631"/>
                </a:moveTo>
                <a:lnTo>
                  <a:pt x="8143" y="63275"/>
                </a:lnTo>
                <a:lnTo>
                  <a:pt x="30351" y="30337"/>
                </a:lnTo>
                <a:lnTo>
                  <a:pt x="63291" y="8137"/>
                </a:lnTo>
                <a:lnTo>
                  <a:pt x="103632" y="0"/>
                </a:lnTo>
                <a:lnTo>
                  <a:pt x="2388108" y="0"/>
                </a:lnTo>
                <a:lnTo>
                  <a:pt x="2428464" y="8137"/>
                </a:lnTo>
                <a:lnTo>
                  <a:pt x="2461402" y="30337"/>
                </a:lnTo>
                <a:lnTo>
                  <a:pt x="2483602" y="63275"/>
                </a:lnTo>
                <a:lnTo>
                  <a:pt x="2491740" y="103631"/>
                </a:lnTo>
                <a:lnTo>
                  <a:pt x="2491740" y="932688"/>
                </a:lnTo>
                <a:lnTo>
                  <a:pt x="2483602" y="973044"/>
                </a:lnTo>
                <a:lnTo>
                  <a:pt x="2461402" y="1005982"/>
                </a:lnTo>
                <a:lnTo>
                  <a:pt x="2428464" y="1028182"/>
                </a:lnTo>
                <a:lnTo>
                  <a:pt x="2388108" y="1036319"/>
                </a:lnTo>
                <a:lnTo>
                  <a:pt x="103632" y="1036319"/>
                </a:lnTo>
                <a:lnTo>
                  <a:pt x="63291" y="1028182"/>
                </a:lnTo>
                <a:lnTo>
                  <a:pt x="30351" y="1005982"/>
                </a:lnTo>
                <a:lnTo>
                  <a:pt x="8143" y="973044"/>
                </a:lnTo>
                <a:lnTo>
                  <a:pt x="0" y="932688"/>
                </a:lnTo>
                <a:lnTo>
                  <a:pt x="0" y="103631"/>
                </a:lnTo>
                <a:close/>
              </a:path>
            </a:pathLst>
          </a:custGeom>
          <a:ln w="25908">
            <a:solidFill>
              <a:srgbClr val="FFFFFF"/>
            </a:solidFill>
          </a:ln>
        </p:spPr>
        <p:txBody>
          <a:bodyPr wrap="square" lIns="0" tIns="0" rIns="0" bIns="0" rtlCol="0"/>
          <a:lstStyle/>
          <a:p>
            <a:endParaRPr/>
          </a:p>
        </p:txBody>
      </p:sp>
      <p:sp>
        <p:nvSpPr>
          <p:cNvPr id="7" name="object 7"/>
          <p:cNvSpPr txBox="1"/>
          <p:nvPr/>
        </p:nvSpPr>
        <p:spPr>
          <a:xfrm>
            <a:off x="1072083" y="1756028"/>
            <a:ext cx="927735" cy="299720"/>
          </a:xfrm>
          <a:prstGeom prst="rect">
            <a:avLst/>
          </a:prstGeom>
        </p:spPr>
        <p:txBody>
          <a:bodyPr vert="horz" wrap="square" lIns="0" tIns="12700" rIns="0" bIns="0" rtlCol="0">
            <a:spAutoFit/>
          </a:bodyPr>
          <a:lstStyle/>
          <a:p>
            <a:pPr marL="12700">
              <a:lnSpc>
                <a:spcPct val="100000"/>
              </a:lnSpc>
              <a:spcBef>
                <a:spcPts val="100"/>
              </a:spcBef>
            </a:pPr>
            <a:r>
              <a:rPr sz="1800" spc="-10" dirty="0">
                <a:solidFill>
                  <a:srgbClr val="FFFFFF"/>
                </a:solidFill>
                <a:latin typeface="Calibri"/>
                <a:cs typeface="Calibri"/>
              </a:rPr>
              <a:t>Librarians</a:t>
            </a:r>
            <a:endParaRPr sz="1800">
              <a:latin typeface="Calibri"/>
              <a:cs typeface="Calibri"/>
            </a:endParaRPr>
          </a:p>
        </p:txBody>
      </p:sp>
      <p:sp>
        <p:nvSpPr>
          <p:cNvPr id="8" name="object 8"/>
          <p:cNvSpPr/>
          <p:nvPr/>
        </p:nvSpPr>
        <p:spPr>
          <a:xfrm>
            <a:off x="291845" y="2539745"/>
            <a:ext cx="807720" cy="1038225"/>
          </a:xfrm>
          <a:custGeom>
            <a:avLst/>
            <a:gdLst/>
            <a:ahLst/>
            <a:cxnLst/>
            <a:rect l="l" t="t" r="r" b="b"/>
            <a:pathLst>
              <a:path w="807719" h="1038225">
                <a:moveTo>
                  <a:pt x="726947" y="0"/>
                </a:moveTo>
                <a:lnTo>
                  <a:pt x="80772" y="0"/>
                </a:lnTo>
                <a:lnTo>
                  <a:pt x="49329" y="6351"/>
                </a:lnTo>
                <a:lnTo>
                  <a:pt x="23655" y="23669"/>
                </a:lnTo>
                <a:lnTo>
                  <a:pt x="6346" y="49345"/>
                </a:lnTo>
                <a:lnTo>
                  <a:pt x="0" y="80771"/>
                </a:lnTo>
                <a:lnTo>
                  <a:pt x="0" y="957071"/>
                </a:lnTo>
                <a:lnTo>
                  <a:pt x="6346" y="988498"/>
                </a:lnTo>
                <a:lnTo>
                  <a:pt x="23655" y="1014174"/>
                </a:lnTo>
                <a:lnTo>
                  <a:pt x="49329" y="1031492"/>
                </a:lnTo>
                <a:lnTo>
                  <a:pt x="80772" y="1037843"/>
                </a:lnTo>
                <a:lnTo>
                  <a:pt x="726947" y="1037843"/>
                </a:lnTo>
                <a:lnTo>
                  <a:pt x="758390" y="1031492"/>
                </a:lnTo>
                <a:lnTo>
                  <a:pt x="784064" y="1014174"/>
                </a:lnTo>
                <a:lnTo>
                  <a:pt x="801373" y="988498"/>
                </a:lnTo>
                <a:lnTo>
                  <a:pt x="807719" y="957071"/>
                </a:lnTo>
                <a:lnTo>
                  <a:pt x="807719" y="80771"/>
                </a:lnTo>
                <a:lnTo>
                  <a:pt x="801373" y="49345"/>
                </a:lnTo>
                <a:lnTo>
                  <a:pt x="784064" y="23669"/>
                </a:lnTo>
                <a:lnTo>
                  <a:pt x="758390" y="6351"/>
                </a:lnTo>
                <a:lnTo>
                  <a:pt x="726947" y="0"/>
                </a:lnTo>
                <a:close/>
              </a:path>
            </a:pathLst>
          </a:custGeom>
          <a:solidFill>
            <a:srgbClr val="C5D9F0"/>
          </a:solidFill>
        </p:spPr>
        <p:txBody>
          <a:bodyPr wrap="square" lIns="0" tIns="0" rIns="0" bIns="0" rtlCol="0"/>
          <a:lstStyle/>
          <a:p>
            <a:endParaRPr/>
          </a:p>
        </p:txBody>
      </p:sp>
      <p:sp>
        <p:nvSpPr>
          <p:cNvPr id="9" name="object 9"/>
          <p:cNvSpPr/>
          <p:nvPr/>
        </p:nvSpPr>
        <p:spPr>
          <a:xfrm>
            <a:off x="291845" y="2539745"/>
            <a:ext cx="807720" cy="1038225"/>
          </a:xfrm>
          <a:custGeom>
            <a:avLst/>
            <a:gdLst/>
            <a:ahLst/>
            <a:cxnLst/>
            <a:rect l="l" t="t" r="r" b="b"/>
            <a:pathLst>
              <a:path w="807719" h="1038225">
                <a:moveTo>
                  <a:pt x="0" y="80771"/>
                </a:moveTo>
                <a:lnTo>
                  <a:pt x="6346" y="49345"/>
                </a:lnTo>
                <a:lnTo>
                  <a:pt x="23655" y="23669"/>
                </a:lnTo>
                <a:lnTo>
                  <a:pt x="49329" y="6351"/>
                </a:lnTo>
                <a:lnTo>
                  <a:pt x="80772" y="0"/>
                </a:lnTo>
                <a:lnTo>
                  <a:pt x="726947" y="0"/>
                </a:lnTo>
                <a:lnTo>
                  <a:pt x="758390" y="6351"/>
                </a:lnTo>
                <a:lnTo>
                  <a:pt x="784064" y="23669"/>
                </a:lnTo>
                <a:lnTo>
                  <a:pt x="801373" y="49345"/>
                </a:lnTo>
                <a:lnTo>
                  <a:pt x="807719" y="80771"/>
                </a:lnTo>
                <a:lnTo>
                  <a:pt x="807719" y="957071"/>
                </a:lnTo>
                <a:lnTo>
                  <a:pt x="801373" y="988498"/>
                </a:lnTo>
                <a:lnTo>
                  <a:pt x="784064" y="1014174"/>
                </a:lnTo>
                <a:lnTo>
                  <a:pt x="758390" y="1031492"/>
                </a:lnTo>
                <a:lnTo>
                  <a:pt x="726947" y="1037843"/>
                </a:lnTo>
                <a:lnTo>
                  <a:pt x="80772" y="1037843"/>
                </a:lnTo>
                <a:lnTo>
                  <a:pt x="49329" y="1031492"/>
                </a:lnTo>
                <a:lnTo>
                  <a:pt x="23655" y="1014174"/>
                </a:lnTo>
                <a:lnTo>
                  <a:pt x="6346" y="988498"/>
                </a:lnTo>
                <a:lnTo>
                  <a:pt x="0" y="957071"/>
                </a:lnTo>
                <a:lnTo>
                  <a:pt x="0" y="80771"/>
                </a:lnTo>
                <a:close/>
              </a:path>
            </a:pathLst>
          </a:custGeom>
          <a:ln w="25908">
            <a:solidFill>
              <a:srgbClr val="FFFFFF"/>
            </a:solidFill>
          </a:ln>
        </p:spPr>
        <p:txBody>
          <a:bodyPr wrap="square" lIns="0" tIns="0" rIns="0" bIns="0" rtlCol="0"/>
          <a:lstStyle/>
          <a:p>
            <a:endParaRPr/>
          </a:p>
        </p:txBody>
      </p:sp>
      <p:sp>
        <p:nvSpPr>
          <p:cNvPr id="10" name="object 10"/>
          <p:cNvSpPr txBox="1"/>
          <p:nvPr/>
        </p:nvSpPr>
        <p:spPr>
          <a:xfrm>
            <a:off x="429564" y="2885058"/>
            <a:ext cx="530225" cy="317500"/>
          </a:xfrm>
          <a:prstGeom prst="rect">
            <a:avLst/>
          </a:prstGeom>
        </p:spPr>
        <p:txBody>
          <a:bodyPr vert="horz" wrap="square" lIns="0" tIns="27305" rIns="0" bIns="0" rtlCol="0">
            <a:spAutoFit/>
          </a:bodyPr>
          <a:lstStyle/>
          <a:p>
            <a:pPr marL="12700" marR="5080" indent="95885">
              <a:lnSpc>
                <a:spcPts val="1100"/>
              </a:lnSpc>
              <a:spcBef>
                <a:spcPts val="215"/>
              </a:spcBef>
            </a:pPr>
            <a:r>
              <a:rPr sz="1000" spc="-5" dirty="0">
                <a:latin typeface="Calibri"/>
                <a:cs typeface="Calibri"/>
              </a:rPr>
              <a:t>Public  </a:t>
            </a:r>
            <a:r>
              <a:rPr sz="1000" spc="-10" dirty="0">
                <a:latin typeface="Calibri"/>
                <a:cs typeface="Calibri"/>
              </a:rPr>
              <a:t>Li</a:t>
            </a:r>
            <a:r>
              <a:rPr sz="1000" spc="-5" dirty="0">
                <a:latin typeface="Calibri"/>
                <a:cs typeface="Calibri"/>
              </a:rPr>
              <a:t>braria</a:t>
            </a:r>
            <a:r>
              <a:rPr sz="1000" dirty="0">
                <a:latin typeface="Calibri"/>
                <a:cs typeface="Calibri"/>
              </a:rPr>
              <a:t>n</a:t>
            </a:r>
            <a:r>
              <a:rPr sz="1000" spc="-5" dirty="0">
                <a:latin typeface="Calibri"/>
                <a:cs typeface="Calibri"/>
              </a:rPr>
              <a:t>s</a:t>
            </a:r>
            <a:endParaRPr sz="1000">
              <a:latin typeface="Calibri"/>
              <a:cs typeface="Calibri"/>
            </a:endParaRPr>
          </a:p>
        </p:txBody>
      </p:sp>
      <p:sp>
        <p:nvSpPr>
          <p:cNvPr id="11" name="object 11"/>
          <p:cNvSpPr/>
          <p:nvPr/>
        </p:nvSpPr>
        <p:spPr>
          <a:xfrm>
            <a:off x="291845" y="3665982"/>
            <a:ext cx="807720" cy="1038225"/>
          </a:xfrm>
          <a:custGeom>
            <a:avLst/>
            <a:gdLst/>
            <a:ahLst/>
            <a:cxnLst/>
            <a:rect l="l" t="t" r="r" b="b"/>
            <a:pathLst>
              <a:path w="807719" h="1038225">
                <a:moveTo>
                  <a:pt x="726947" y="0"/>
                </a:moveTo>
                <a:lnTo>
                  <a:pt x="80772" y="0"/>
                </a:lnTo>
                <a:lnTo>
                  <a:pt x="49329" y="6351"/>
                </a:lnTo>
                <a:lnTo>
                  <a:pt x="23655" y="23669"/>
                </a:lnTo>
                <a:lnTo>
                  <a:pt x="6346" y="49345"/>
                </a:lnTo>
                <a:lnTo>
                  <a:pt x="0" y="80772"/>
                </a:lnTo>
                <a:lnTo>
                  <a:pt x="0" y="957072"/>
                </a:lnTo>
                <a:lnTo>
                  <a:pt x="6346" y="988498"/>
                </a:lnTo>
                <a:lnTo>
                  <a:pt x="23655" y="1014174"/>
                </a:lnTo>
                <a:lnTo>
                  <a:pt x="49329" y="1031492"/>
                </a:lnTo>
                <a:lnTo>
                  <a:pt x="80772" y="1037844"/>
                </a:lnTo>
                <a:lnTo>
                  <a:pt x="726947" y="1037844"/>
                </a:lnTo>
                <a:lnTo>
                  <a:pt x="758390" y="1031492"/>
                </a:lnTo>
                <a:lnTo>
                  <a:pt x="784064" y="1014174"/>
                </a:lnTo>
                <a:lnTo>
                  <a:pt x="801373" y="988498"/>
                </a:lnTo>
                <a:lnTo>
                  <a:pt x="807719" y="957072"/>
                </a:lnTo>
                <a:lnTo>
                  <a:pt x="807719" y="80772"/>
                </a:lnTo>
                <a:lnTo>
                  <a:pt x="801373" y="49345"/>
                </a:lnTo>
                <a:lnTo>
                  <a:pt x="784064" y="23669"/>
                </a:lnTo>
                <a:lnTo>
                  <a:pt x="758390" y="6351"/>
                </a:lnTo>
                <a:lnTo>
                  <a:pt x="726947" y="0"/>
                </a:lnTo>
                <a:close/>
              </a:path>
            </a:pathLst>
          </a:custGeom>
          <a:solidFill>
            <a:srgbClr val="C5D9F0"/>
          </a:solidFill>
        </p:spPr>
        <p:txBody>
          <a:bodyPr wrap="square" lIns="0" tIns="0" rIns="0" bIns="0" rtlCol="0"/>
          <a:lstStyle/>
          <a:p>
            <a:endParaRPr/>
          </a:p>
        </p:txBody>
      </p:sp>
      <p:sp>
        <p:nvSpPr>
          <p:cNvPr id="12" name="object 12"/>
          <p:cNvSpPr/>
          <p:nvPr/>
        </p:nvSpPr>
        <p:spPr>
          <a:xfrm>
            <a:off x="291845" y="3665982"/>
            <a:ext cx="807720" cy="1038225"/>
          </a:xfrm>
          <a:custGeom>
            <a:avLst/>
            <a:gdLst/>
            <a:ahLst/>
            <a:cxnLst/>
            <a:rect l="l" t="t" r="r" b="b"/>
            <a:pathLst>
              <a:path w="807719" h="1038225">
                <a:moveTo>
                  <a:pt x="0" y="80772"/>
                </a:moveTo>
                <a:lnTo>
                  <a:pt x="6346" y="49345"/>
                </a:lnTo>
                <a:lnTo>
                  <a:pt x="23655" y="23669"/>
                </a:lnTo>
                <a:lnTo>
                  <a:pt x="49329" y="6351"/>
                </a:lnTo>
                <a:lnTo>
                  <a:pt x="80772" y="0"/>
                </a:lnTo>
                <a:lnTo>
                  <a:pt x="726947" y="0"/>
                </a:lnTo>
                <a:lnTo>
                  <a:pt x="758390" y="6351"/>
                </a:lnTo>
                <a:lnTo>
                  <a:pt x="784064" y="23669"/>
                </a:lnTo>
                <a:lnTo>
                  <a:pt x="801373" y="49345"/>
                </a:lnTo>
                <a:lnTo>
                  <a:pt x="807719" y="80772"/>
                </a:lnTo>
                <a:lnTo>
                  <a:pt x="807719" y="957072"/>
                </a:lnTo>
                <a:lnTo>
                  <a:pt x="801373" y="988498"/>
                </a:lnTo>
                <a:lnTo>
                  <a:pt x="784064" y="1014174"/>
                </a:lnTo>
                <a:lnTo>
                  <a:pt x="758390" y="1031492"/>
                </a:lnTo>
                <a:lnTo>
                  <a:pt x="726947" y="1037844"/>
                </a:lnTo>
                <a:lnTo>
                  <a:pt x="80772" y="1037844"/>
                </a:lnTo>
                <a:lnTo>
                  <a:pt x="49329" y="1031492"/>
                </a:lnTo>
                <a:lnTo>
                  <a:pt x="23655" y="1014174"/>
                </a:lnTo>
                <a:lnTo>
                  <a:pt x="6346" y="988498"/>
                </a:lnTo>
                <a:lnTo>
                  <a:pt x="0" y="957072"/>
                </a:lnTo>
                <a:lnTo>
                  <a:pt x="0" y="80772"/>
                </a:lnTo>
                <a:close/>
              </a:path>
            </a:pathLst>
          </a:custGeom>
          <a:ln w="25908">
            <a:solidFill>
              <a:srgbClr val="FFFFFF"/>
            </a:solidFill>
          </a:ln>
        </p:spPr>
        <p:txBody>
          <a:bodyPr wrap="square" lIns="0" tIns="0" rIns="0" bIns="0" rtlCol="0"/>
          <a:lstStyle/>
          <a:p>
            <a:endParaRPr/>
          </a:p>
        </p:txBody>
      </p:sp>
      <p:sp>
        <p:nvSpPr>
          <p:cNvPr id="13" name="object 13"/>
          <p:cNvSpPr txBox="1"/>
          <p:nvPr/>
        </p:nvSpPr>
        <p:spPr>
          <a:xfrm>
            <a:off x="429564" y="4011295"/>
            <a:ext cx="530225" cy="317500"/>
          </a:xfrm>
          <a:prstGeom prst="rect">
            <a:avLst/>
          </a:prstGeom>
        </p:spPr>
        <p:txBody>
          <a:bodyPr vert="horz" wrap="square" lIns="0" tIns="27305" rIns="0" bIns="0" rtlCol="0">
            <a:spAutoFit/>
          </a:bodyPr>
          <a:lstStyle/>
          <a:p>
            <a:pPr marL="12700" marR="5080" indent="80645">
              <a:lnSpc>
                <a:spcPts val="1100"/>
              </a:lnSpc>
              <a:spcBef>
                <a:spcPts val="215"/>
              </a:spcBef>
            </a:pPr>
            <a:r>
              <a:rPr sz="1000" spc="-5" dirty="0">
                <a:latin typeface="Calibri"/>
                <a:cs typeface="Calibri"/>
              </a:rPr>
              <a:t>School  </a:t>
            </a:r>
            <a:r>
              <a:rPr sz="1000" spc="-10" dirty="0">
                <a:latin typeface="Calibri"/>
                <a:cs typeface="Calibri"/>
              </a:rPr>
              <a:t>Li</a:t>
            </a:r>
            <a:r>
              <a:rPr sz="1000" spc="-5" dirty="0">
                <a:latin typeface="Calibri"/>
                <a:cs typeface="Calibri"/>
              </a:rPr>
              <a:t>braria</a:t>
            </a:r>
            <a:r>
              <a:rPr sz="1000" dirty="0">
                <a:latin typeface="Calibri"/>
                <a:cs typeface="Calibri"/>
              </a:rPr>
              <a:t>n</a:t>
            </a:r>
            <a:r>
              <a:rPr sz="1000" spc="-5" dirty="0">
                <a:latin typeface="Calibri"/>
                <a:cs typeface="Calibri"/>
              </a:rPr>
              <a:t>s</a:t>
            </a:r>
            <a:endParaRPr sz="1000">
              <a:latin typeface="Calibri"/>
              <a:cs typeface="Calibri"/>
            </a:endParaRPr>
          </a:p>
        </p:txBody>
      </p:sp>
      <p:sp>
        <p:nvSpPr>
          <p:cNvPr id="14" name="object 14"/>
          <p:cNvSpPr/>
          <p:nvPr/>
        </p:nvSpPr>
        <p:spPr>
          <a:xfrm>
            <a:off x="291845" y="4792217"/>
            <a:ext cx="807720" cy="1036319"/>
          </a:xfrm>
          <a:custGeom>
            <a:avLst/>
            <a:gdLst/>
            <a:ahLst/>
            <a:cxnLst/>
            <a:rect l="l" t="t" r="r" b="b"/>
            <a:pathLst>
              <a:path w="807719" h="1036320">
                <a:moveTo>
                  <a:pt x="726947" y="0"/>
                </a:moveTo>
                <a:lnTo>
                  <a:pt x="80772" y="0"/>
                </a:lnTo>
                <a:lnTo>
                  <a:pt x="49329" y="6351"/>
                </a:lnTo>
                <a:lnTo>
                  <a:pt x="23655" y="23669"/>
                </a:lnTo>
                <a:lnTo>
                  <a:pt x="6346" y="49345"/>
                </a:lnTo>
                <a:lnTo>
                  <a:pt x="0" y="80771"/>
                </a:lnTo>
                <a:lnTo>
                  <a:pt x="0" y="955547"/>
                </a:lnTo>
                <a:lnTo>
                  <a:pt x="6346" y="986985"/>
                </a:lnTo>
                <a:lnTo>
                  <a:pt x="23655" y="1012659"/>
                </a:lnTo>
                <a:lnTo>
                  <a:pt x="49329" y="1029971"/>
                </a:lnTo>
                <a:lnTo>
                  <a:pt x="80772" y="1036319"/>
                </a:lnTo>
                <a:lnTo>
                  <a:pt x="726947" y="1036319"/>
                </a:lnTo>
                <a:lnTo>
                  <a:pt x="758390" y="1029971"/>
                </a:lnTo>
                <a:lnTo>
                  <a:pt x="784064" y="1012659"/>
                </a:lnTo>
                <a:lnTo>
                  <a:pt x="801373" y="986985"/>
                </a:lnTo>
                <a:lnTo>
                  <a:pt x="807719" y="955547"/>
                </a:lnTo>
                <a:lnTo>
                  <a:pt x="807719" y="80771"/>
                </a:lnTo>
                <a:lnTo>
                  <a:pt x="801373" y="49345"/>
                </a:lnTo>
                <a:lnTo>
                  <a:pt x="784064" y="23669"/>
                </a:lnTo>
                <a:lnTo>
                  <a:pt x="758390" y="6351"/>
                </a:lnTo>
                <a:lnTo>
                  <a:pt x="726947" y="0"/>
                </a:lnTo>
                <a:close/>
              </a:path>
            </a:pathLst>
          </a:custGeom>
          <a:solidFill>
            <a:srgbClr val="C5D9F0"/>
          </a:solidFill>
        </p:spPr>
        <p:txBody>
          <a:bodyPr wrap="square" lIns="0" tIns="0" rIns="0" bIns="0" rtlCol="0"/>
          <a:lstStyle/>
          <a:p>
            <a:endParaRPr/>
          </a:p>
        </p:txBody>
      </p:sp>
      <p:sp>
        <p:nvSpPr>
          <p:cNvPr id="15" name="object 15"/>
          <p:cNvSpPr/>
          <p:nvPr/>
        </p:nvSpPr>
        <p:spPr>
          <a:xfrm>
            <a:off x="291845" y="4792217"/>
            <a:ext cx="807720" cy="1036319"/>
          </a:xfrm>
          <a:custGeom>
            <a:avLst/>
            <a:gdLst/>
            <a:ahLst/>
            <a:cxnLst/>
            <a:rect l="l" t="t" r="r" b="b"/>
            <a:pathLst>
              <a:path w="807719" h="1036320">
                <a:moveTo>
                  <a:pt x="0" y="80771"/>
                </a:moveTo>
                <a:lnTo>
                  <a:pt x="6346" y="49345"/>
                </a:lnTo>
                <a:lnTo>
                  <a:pt x="23655" y="23669"/>
                </a:lnTo>
                <a:lnTo>
                  <a:pt x="49329" y="6351"/>
                </a:lnTo>
                <a:lnTo>
                  <a:pt x="80772" y="0"/>
                </a:lnTo>
                <a:lnTo>
                  <a:pt x="726947" y="0"/>
                </a:lnTo>
                <a:lnTo>
                  <a:pt x="758390" y="6351"/>
                </a:lnTo>
                <a:lnTo>
                  <a:pt x="784064" y="23669"/>
                </a:lnTo>
                <a:lnTo>
                  <a:pt x="801373" y="49345"/>
                </a:lnTo>
                <a:lnTo>
                  <a:pt x="807719" y="80771"/>
                </a:lnTo>
                <a:lnTo>
                  <a:pt x="807719" y="955547"/>
                </a:lnTo>
                <a:lnTo>
                  <a:pt x="801373" y="986985"/>
                </a:lnTo>
                <a:lnTo>
                  <a:pt x="784064" y="1012659"/>
                </a:lnTo>
                <a:lnTo>
                  <a:pt x="758390" y="1029971"/>
                </a:lnTo>
                <a:lnTo>
                  <a:pt x="726947" y="1036319"/>
                </a:lnTo>
                <a:lnTo>
                  <a:pt x="80772" y="1036319"/>
                </a:lnTo>
                <a:lnTo>
                  <a:pt x="49329" y="1029971"/>
                </a:lnTo>
                <a:lnTo>
                  <a:pt x="23655" y="1012659"/>
                </a:lnTo>
                <a:lnTo>
                  <a:pt x="6346" y="986985"/>
                </a:lnTo>
                <a:lnTo>
                  <a:pt x="0" y="955547"/>
                </a:lnTo>
                <a:lnTo>
                  <a:pt x="0" y="80771"/>
                </a:lnTo>
                <a:close/>
              </a:path>
            </a:pathLst>
          </a:custGeom>
          <a:ln w="25908">
            <a:solidFill>
              <a:srgbClr val="FFFFFF"/>
            </a:solidFill>
          </a:ln>
        </p:spPr>
        <p:txBody>
          <a:bodyPr wrap="square" lIns="0" tIns="0" rIns="0" bIns="0" rtlCol="0"/>
          <a:lstStyle/>
          <a:p>
            <a:endParaRPr/>
          </a:p>
        </p:txBody>
      </p:sp>
      <p:sp>
        <p:nvSpPr>
          <p:cNvPr id="16" name="object 16"/>
          <p:cNvSpPr txBox="1"/>
          <p:nvPr/>
        </p:nvSpPr>
        <p:spPr>
          <a:xfrm>
            <a:off x="367080" y="5067122"/>
            <a:ext cx="654050" cy="457200"/>
          </a:xfrm>
          <a:prstGeom prst="rect">
            <a:avLst/>
          </a:prstGeom>
        </p:spPr>
        <p:txBody>
          <a:bodyPr vert="horz" wrap="square" lIns="0" tIns="25400" rIns="0" bIns="0" rtlCol="0">
            <a:spAutoFit/>
          </a:bodyPr>
          <a:lstStyle/>
          <a:p>
            <a:pPr marL="12065" marR="5080" indent="-1270" algn="ctr">
              <a:lnSpc>
                <a:spcPct val="91600"/>
              </a:lnSpc>
              <a:spcBef>
                <a:spcPts val="200"/>
              </a:spcBef>
            </a:pPr>
            <a:r>
              <a:rPr sz="1000" spc="-5" dirty="0">
                <a:latin typeface="Calibri"/>
                <a:cs typeface="Calibri"/>
              </a:rPr>
              <a:t>Library  Managers</a:t>
            </a:r>
            <a:r>
              <a:rPr sz="1000" spc="-70" dirty="0">
                <a:latin typeface="Calibri"/>
                <a:cs typeface="Calibri"/>
              </a:rPr>
              <a:t> </a:t>
            </a:r>
            <a:r>
              <a:rPr sz="1000" spc="-5" dirty="0">
                <a:latin typeface="Calibri"/>
                <a:cs typeface="Calibri"/>
              </a:rPr>
              <a:t>&amp;  Assistants</a:t>
            </a:r>
            <a:endParaRPr sz="1000">
              <a:latin typeface="Calibri"/>
              <a:cs typeface="Calibri"/>
            </a:endParaRPr>
          </a:p>
        </p:txBody>
      </p:sp>
      <p:sp>
        <p:nvSpPr>
          <p:cNvPr id="17" name="object 17"/>
          <p:cNvSpPr/>
          <p:nvPr/>
        </p:nvSpPr>
        <p:spPr>
          <a:xfrm>
            <a:off x="1133094" y="2539745"/>
            <a:ext cx="807720" cy="1038225"/>
          </a:xfrm>
          <a:custGeom>
            <a:avLst/>
            <a:gdLst/>
            <a:ahLst/>
            <a:cxnLst/>
            <a:rect l="l" t="t" r="r" b="b"/>
            <a:pathLst>
              <a:path w="807719" h="1038225">
                <a:moveTo>
                  <a:pt x="726948" y="0"/>
                </a:moveTo>
                <a:lnTo>
                  <a:pt x="80772" y="0"/>
                </a:lnTo>
                <a:lnTo>
                  <a:pt x="49329" y="6351"/>
                </a:lnTo>
                <a:lnTo>
                  <a:pt x="23655" y="23669"/>
                </a:lnTo>
                <a:lnTo>
                  <a:pt x="6346" y="49345"/>
                </a:lnTo>
                <a:lnTo>
                  <a:pt x="0" y="80771"/>
                </a:lnTo>
                <a:lnTo>
                  <a:pt x="0" y="957071"/>
                </a:lnTo>
                <a:lnTo>
                  <a:pt x="6346" y="988498"/>
                </a:lnTo>
                <a:lnTo>
                  <a:pt x="23655" y="1014174"/>
                </a:lnTo>
                <a:lnTo>
                  <a:pt x="49329" y="1031492"/>
                </a:lnTo>
                <a:lnTo>
                  <a:pt x="80772" y="1037843"/>
                </a:lnTo>
                <a:lnTo>
                  <a:pt x="726948" y="1037843"/>
                </a:lnTo>
                <a:lnTo>
                  <a:pt x="758374" y="1031492"/>
                </a:lnTo>
                <a:lnTo>
                  <a:pt x="784050" y="1014174"/>
                </a:lnTo>
                <a:lnTo>
                  <a:pt x="801368" y="988498"/>
                </a:lnTo>
                <a:lnTo>
                  <a:pt x="807719" y="957071"/>
                </a:lnTo>
                <a:lnTo>
                  <a:pt x="807719" y="80771"/>
                </a:lnTo>
                <a:lnTo>
                  <a:pt x="801368" y="49345"/>
                </a:lnTo>
                <a:lnTo>
                  <a:pt x="784050" y="23669"/>
                </a:lnTo>
                <a:lnTo>
                  <a:pt x="758374" y="6351"/>
                </a:lnTo>
                <a:lnTo>
                  <a:pt x="726948" y="0"/>
                </a:lnTo>
                <a:close/>
              </a:path>
            </a:pathLst>
          </a:custGeom>
          <a:solidFill>
            <a:srgbClr val="C5D9F0"/>
          </a:solidFill>
        </p:spPr>
        <p:txBody>
          <a:bodyPr wrap="square" lIns="0" tIns="0" rIns="0" bIns="0" rtlCol="0"/>
          <a:lstStyle/>
          <a:p>
            <a:endParaRPr/>
          </a:p>
        </p:txBody>
      </p:sp>
      <p:sp>
        <p:nvSpPr>
          <p:cNvPr id="18" name="object 18"/>
          <p:cNvSpPr/>
          <p:nvPr/>
        </p:nvSpPr>
        <p:spPr>
          <a:xfrm>
            <a:off x="1133094" y="2539745"/>
            <a:ext cx="807720" cy="1038225"/>
          </a:xfrm>
          <a:custGeom>
            <a:avLst/>
            <a:gdLst/>
            <a:ahLst/>
            <a:cxnLst/>
            <a:rect l="l" t="t" r="r" b="b"/>
            <a:pathLst>
              <a:path w="807719" h="1038225">
                <a:moveTo>
                  <a:pt x="0" y="80771"/>
                </a:moveTo>
                <a:lnTo>
                  <a:pt x="6346" y="49345"/>
                </a:lnTo>
                <a:lnTo>
                  <a:pt x="23655" y="23669"/>
                </a:lnTo>
                <a:lnTo>
                  <a:pt x="49329" y="6351"/>
                </a:lnTo>
                <a:lnTo>
                  <a:pt x="80772" y="0"/>
                </a:lnTo>
                <a:lnTo>
                  <a:pt x="726948" y="0"/>
                </a:lnTo>
                <a:lnTo>
                  <a:pt x="758374" y="6351"/>
                </a:lnTo>
                <a:lnTo>
                  <a:pt x="784050" y="23669"/>
                </a:lnTo>
                <a:lnTo>
                  <a:pt x="801368" y="49345"/>
                </a:lnTo>
                <a:lnTo>
                  <a:pt x="807719" y="80771"/>
                </a:lnTo>
                <a:lnTo>
                  <a:pt x="807719" y="957071"/>
                </a:lnTo>
                <a:lnTo>
                  <a:pt x="801368" y="988498"/>
                </a:lnTo>
                <a:lnTo>
                  <a:pt x="784050" y="1014174"/>
                </a:lnTo>
                <a:lnTo>
                  <a:pt x="758374" y="1031492"/>
                </a:lnTo>
                <a:lnTo>
                  <a:pt x="726948" y="1037843"/>
                </a:lnTo>
                <a:lnTo>
                  <a:pt x="80772" y="1037843"/>
                </a:lnTo>
                <a:lnTo>
                  <a:pt x="49329" y="1031492"/>
                </a:lnTo>
                <a:lnTo>
                  <a:pt x="23655" y="1014174"/>
                </a:lnTo>
                <a:lnTo>
                  <a:pt x="6346" y="988498"/>
                </a:lnTo>
                <a:lnTo>
                  <a:pt x="0" y="957071"/>
                </a:lnTo>
                <a:lnTo>
                  <a:pt x="0" y="80771"/>
                </a:lnTo>
                <a:close/>
              </a:path>
            </a:pathLst>
          </a:custGeom>
          <a:ln w="25908">
            <a:solidFill>
              <a:srgbClr val="FFFFFF"/>
            </a:solidFill>
          </a:ln>
        </p:spPr>
        <p:txBody>
          <a:bodyPr wrap="square" lIns="0" tIns="0" rIns="0" bIns="0" rtlCol="0"/>
          <a:lstStyle/>
          <a:p>
            <a:endParaRPr/>
          </a:p>
        </p:txBody>
      </p:sp>
      <p:sp>
        <p:nvSpPr>
          <p:cNvPr id="19" name="object 19"/>
          <p:cNvSpPr txBox="1"/>
          <p:nvPr/>
        </p:nvSpPr>
        <p:spPr>
          <a:xfrm>
            <a:off x="1271777" y="2885058"/>
            <a:ext cx="530225" cy="317500"/>
          </a:xfrm>
          <a:prstGeom prst="rect">
            <a:avLst/>
          </a:prstGeom>
        </p:spPr>
        <p:txBody>
          <a:bodyPr vert="horz" wrap="square" lIns="0" tIns="27305" rIns="0" bIns="0" rtlCol="0">
            <a:spAutoFit/>
          </a:bodyPr>
          <a:lstStyle/>
          <a:p>
            <a:pPr marL="12700" marR="5080" indent="80645">
              <a:lnSpc>
                <a:spcPts val="1100"/>
              </a:lnSpc>
              <a:spcBef>
                <a:spcPts val="215"/>
              </a:spcBef>
            </a:pPr>
            <a:r>
              <a:rPr sz="1000" spc="-5" dirty="0">
                <a:latin typeface="Calibri"/>
                <a:cs typeface="Calibri"/>
              </a:rPr>
              <a:t>Health  </a:t>
            </a:r>
            <a:r>
              <a:rPr sz="1000" spc="-10" dirty="0">
                <a:latin typeface="Calibri"/>
                <a:cs typeface="Calibri"/>
              </a:rPr>
              <a:t>Li</a:t>
            </a:r>
            <a:r>
              <a:rPr sz="1000" spc="-5" dirty="0">
                <a:latin typeface="Calibri"/>
                <a:cs typeface="Calibri"/>
              </a:rPr>
              <a:t>braria</a:t>
            </a:r>
            <a:r>
              <a:rPr sz="1000" dirty="0">
                <a:latin typeface="Calibri"/>
                <a:cs typeface="Calibri"/>
              </a:rPr>
              <a:t>n</a:t>
            </a:r>
            <a:r>
              <a:rPr sz="1000" spc="-5" dirty="0">
                <a:latin typeface="Calibri"/>
                <a:cs typeface="Calibri"/>
              </a:rPr>
              <a:t>s</a:t>
            </a:r>
            <a:endParaRPr sz="1000">
              <a:latin typeface="Calibri"/>
              <a:cs typeface="Calibri"/>
            </a:endParaRPr>
          </a:p>
        </p:txBody>
      </p:sp>
      <p:sp>
        <p:nvSpPr>
          <p:cNvPr id="20" name="object 20"/>
          <p:cNvSpPr/>
          <p:nvPr/>
        </p:nvSpPr>
        <p:spPr>
          <a:xfrm>
            <a:off x="1133094" y="3665982"/>
            <a:ext cx="807720" cy="1038225"/>
          </a:xfrm>
          <a:custGeom>
            <a:avLst/>
            <a:gdLst/>
            <a:ahLst/>
            <a:cxnLst/>
            <a:rect l="l" t="t" r="r" b="b"/>
            <a:pathLst>
              <a:path w="807719" h="1038225">
                <a:moveTo>
                  <a:pt x="726948" y="0"/>
                </a:moveTo>
                <a:lnTo>
                  <a:pt x="80772" y="0"/>
                </a:lnTo>
                <a:lnTo>
                  <a:pt x="49329" y="6351"/>
                </a:lnTo>
                <a:lnTo>
                  <a:pt x="23655" y="23669"/>
                </a:lnTo>
                <a:lnTo>
                  <a:pt x="6346" y="49345"/>
                </a:lnTo>
                <a:lnTo>
                  <a:pt x="0" y="80772"/>
                </a:lnTo>
                <a:lnTo>
                  <a:pt x="0" y="957072"/>
                </a:lnTo>
                <a:lnTo>
                  <a:pt x="6346" y="988498"/>
                </a:lnTo>
                <a:lnTo>
                  <a:pt x="23655" y="1014174"/>
                </a:lnTo>
                <a:lnTo>
                  <a:pt x="49329" y="1031492"/>
                </a:lnTo>
                <a:lnTo>
                  <a:pt x="80772" y="1037844"/>
                </a:lnTo>
                <a:lnTo>
                  <a:pt x="726948" y="1037844"/>
                </a:lnTo>
                <a:lnTo>
                  <a:pt x="758374" y="1031492"/>
                </a:lnTo>
                <a:lnTo>
                  <a:pt x="784050" y="1014174"/>
                </a:lnTo>
                <a:lnTo>
                  <a:pt x="801368" y="988498"/>
                </a:lnTo>
                <a:lnTo>
                  <a:pt x="807719" y="957072"/>
                </a:lnTo>
                <a:lnTo>
                  <a:pt x="807719" y="80772"/>
                </a:lnTo>
                <a:lnTo>
                  <a:pt x="801368" y="49345"/>
                </a:lnTo>
                <a:lnTo>
                  <a:pt x="784050" y="23669"/>
                </a:lnTo>
                <a:lnTo>
                  <a:pt x="758374" y="6351"/>
                </a:lnTo>
                <a:lnTo>
                  <a:pt x="726948" y="0"/>
                </a:lnTo>
                <a:close/>
              </a:path>
            </a:pathLst>
          </a:custGeom>
          <a:solidFill>
            <a:srgbClr val="C5D9F0"/>
          </a:solidFill>
        </p:spPr>
        <p:txBody>
          <a:bodyPr wrap="square" lIns="0" tIns="0" rIns="0" bIns="0" rtlCol="0"/>
          <a:lstStyle/>
          <a:p>
            <a:endParaRPr/>
          </a:p>
        </p:txBody>
      </p:sp>
      <p:sp>
        <p:nvSpPr>
          <p:cNvPr id="21" name="object 21"/>
          <p:cNvSpPr/>
          <p:nvPr/>
        </p:nvSpPr>
        <p:spPr>
          <a:xfrm>
            <a:off x="1133094" y="3665982"/>
            <a:ext cx="807720" cy="1038225"/>
          </a:xfrm>
          <a:custGeom>
            <a:avLst/>
            <a:gdLst/>
            <a:ahLst/>
            <a:cxnLst/>
            <a:rect l="l" t="t" r="r" b="b"/>
            <a:pathLst>
              <a:path w="807719" h="1038225">
                <a:moveTo>
                  <a:pt x="0" y="80772"/>
                </a:moveTo>
                <a:lnTo>
                  <a:pt x="6346" y="49345"/>
                </a:lnTo>
                <a:lnTo>
                  <a:pt x="23655" y="23669"/>
                </a:lnTo>
                <a:lnTo>
                  <a:pt x="49329" y="6351"/>
                </a:lnTo>
                <a:lnTo>
                  <a:pt x="80772" y="0"/>
                </a:lnTo>
                <a:lnTo>
                  <a:pt x="726948" y="0"/>
                </a:lnTo>
                <a:lnTo>
                  <a:pt x="758374" y="6351"/>
                </a:lnTo>
                <a:lnTo>
                  <a:pt x="784050" y="23669"/>
                </a:lnTo>
                <a:lnTo>
                  <a:pt x="801368" y="49345"/>
                </a:lnTo>
                <a:lnTo>
                  <a:pt x="807719" y="80772"/>
                </a:lnTo>
                <a:lnTo>
                  <a:pt x="807719" y="957072"/>
                </a:lnTo>
                <a:lnTo>
                  <a:pt x="801368" y="988498"/>
                </a:lnTo>
                <a:lnTo>
                  <a:pt x="784050" y="1014174"/>
                </a:lnTo>
                <a:lnTo>
                  <a:pt x="758374" y="1031492"/>
                </a:lnTo>
                <a:lnTo>
                  <a:pt x="726948" y="1037844"/>
                </a:lnTo>
                <a:lnTo>
                  <a:pt x="80772" y="1037844"/>
                </a:lnTo>
                <a:lnTo>
                  <a:pt x="49329" y="1031492"/>
                </a:lnTo>
                <a:lnTo>
                  <a:pt x="23655" y="1014174"/>
                </a:lnTo>
                <a:lnTo>
                  <a:pt x="6346" y="988498"/>
                </a:lnTo>
                <a:lnTo>
                  <a:pt x="0" y="957072"/>
                </a:lnTo>
                <a:lnTo>
                  <a:pt x="0" y="80772"/>
                </a:lnTo>
                <a:close/>
              </a:path>
            </a:pathLst>
          </a:custGeom>
          <a:ln w="25908">
            <a:solidFill>
              <a:srgbClr val="FFFFFF"/>
            </a:solidFill>
          </a:ln>
        </p:spPr>
        <p:txBody>
          <a:bodyPr wrap="square" lIns="0" tIns="0" rIns="0" bIns="0" rtlCol="0"/>
          <a:lstStyle/>
          <a:p>
            <a:endParaRPr/>
          </a:p>
        </p:txBody>
      </p:sp>
      <p:sp>
        <p:nvSpPr>
          <p:cNvPr id="22" name="object 22"/>
          <p:cNvSpPr txBox="1"/>
          <p:nvPr/>
        </p:nvSpPr>
        <p:spPr>
          <a:xfrm>
            <a:off x="1271777" y="4011295"/>
            <a:ext cx="530225" cy="317500"/>
          </a:xfrm>
          <a:prstGeom prst="rect">
            <a:avLst/>
          </a:prstGeom>
        </p:spPr>
        <p:txBody>
          <a:bodyPr vert="horz" wrap="square" lIns="0" tIns="27305" rIns="0" bIns="0" rtlCol="0">
            <a:spAutoFit/>
          </a:bodyPr>
          <a:lstStyle/>
          <a:p>
            <a:pPr marL="12700" marR="5080" indent="129539">
              <a:lnSpc>
                <a:spcPts val="1100"/>
              </a:lnSpc>
              <a:spcBef>
                <a:spcPts val="215"/>
              </a:spcBef>
            </a:pPr>
            <a:r>
              <a:rPr sz="1000" spc="-10" dirty="0">
                <a:latin typeface="Calibri"/>
                <a:cs typeface="Calibri"/>
              </a:rPr>
              <a:t>Govt  Li</a:t>
            </a:r>
            <a:r>
              <a:rPr sz="1000" spc="-5" dirty="0">
                <a:latin typeface="Calibri"/>
                <a:cs typeface="Calibri"/>
              </a:rPr>
              <a:t>braria</a:t>
            </a:r>
            <a:r>
              <a:rPr sz="1000" dirty="0">
                <a:latin typeface="Calibri"/>
                <a:cs typeface="Calibri"/>
              </a:rPr>
              <a:t>n</a:t>
            </a:r>
            <a:r>
              <a:rPr sz="1000" spc="-5" dirty="0">
                <a:latin typeface="Calibri"/>
                <a:cs typeface="Calibri"/>
              </a:rPr>
              <a:t>s</a:t>
            </a:r>
            <a:endParaRPr sz="1000">
              <a:latin typeface="Calibri"/>
              <a:cs typeface="Calibri"/>
            </a:endParaRPr>
          </a:p>
        </p:txBody>
      </p:sp>
      <p:sp>
        <p:nvSpPr>
          <p:cNvPr id="23" name="object 23"/>
          <p:cNvSpPr/>
          <p:nvPr/>
        </p:nvSpPr>
        <p:spPr>
          <a:xfrm>
            <a:off x="1133094" y="4792217"/>
            <a:ext cx="807720" cy="1036319"/>
          </a:xfrm>
          <a:custGeom>
            <a:avLst/>
            <a:gdLst/>
            <a:ahLst/>
            <a:cxnLst/>
            <a:rect l="l" t="t" r="r" b="b"/>
            <a:pathLst>
              <a:path w="807719" h="1036320">
                <a:moveTo>
                  <a:pt x="726948" y="0"/>
                </a:moveTo>
                <a:lnTo>
                  <a:pt x="80772" y="0"/>
                </a:lnTo>
                <a:lnTo>
                  <a:pt x="49329" y="6351"/>
                </a:lnTo>
                <a:lnTo>
                  <a:pt x="23655" y="23669"/>
                </a:lnTo>
                <a:lnTo>
                  <a:pt x="6346" y="49345"/>
                </a:lnTo>
                <a:lnTo>
                  <a:pt x="0" y="80771"/>
                </a:lnTo>
                <a:lnTo>
                  <a:pt x="0" y="955547"/>
                </a:lnTo>
                <a:lnTo>
                  <a:pt x="6346" y="986985"/>
                </a:lnTo>
                <a:lnTo>
                  <a:pt x="23655" y="1012659"/>
                </a:lnTo>
                <a:lnTo>
                  <a:pt x="49329" y="1029971"/>
                </a:lnTo>
                <a:lnTo>
                  <a:pt x="80772" y="1036319"/>
                </a:lnTo>
                <a:lnTo>
                  <a:pt x="726948" y="1036319"/>
                </a:lnTo>
                <a:lnTo>
                  <a:pt x="758374" y="1029971"/>
                </a:lnTo>
                <a:lnTo>
                  <a:pt x="784050" y="1012659"/>
                </a:lnTo>
                <a:lnTo>
                  <a:pt x="801368" y="986985"/>
                </a:lnTo>
                <a:lnTo>
                  <a:pt x="807719" y="955547"/>
                </a:lnTo>
                <a:lnTo>
                  <a:pt x="807719" y="80771"/>
                </a:lnTo>
                <a:lnTo>
                  <a:pt x="801368" y="49345"/>
                </a:lnTo>
                <a:lnTo>
                  <a:pt x="784050" y="23669"/>
                </a:lnTo>
                <a:lnTo>
                  <a:pt x="758374" y="6351"/>
                </a:lnTo>
                <a:lnTo>
                  <a:pt x="726948" y="0"/>
                </a:lnTo>
                <a:close/>
              </a:path>
            </a:pathLst>
          </a:custGeom>
          <a:solidFill>
            <a:srgbClr val="C5D9F0"/>
          </a:solidFill>
        </p:spPr>
        <p:txBody>
          <a:bodyPr wrap="square" lIns="0" tIns="0" rIns="0" bIns="0" rtlCol="0"/>
          <a:lstStyle/>
          <a:p>
            <a:endParaRPr/>
          </a:p>
        </p:txBody>
      </p:sp>
      <p:sp>
        <p:nvSpPr>
          <p:cNvPr id="24" name="object 24"/>
          <p:cNvSpPr/>
          <p:nvPr/>
        </p:nvSpPr>
        <p:spPr>
          <a:xfrm>
            <a:off x="1133094" y="4792217"/>
            <a:ext cx="807720" cy="1036319"/>
          </a:xfrm>
          <a:custGeom>
            <a:avLst/>
            <a:gdLst/>
            <a:ahLst/>
            <a:cxnLst/>
            <a:rect l="l" t="t" r="r" b="b"/>
            <a:pathLst>
              <a:path w="807719" h="1036320">
                <a:moveTo>
                  <a:pt x="0" y="80771"/>
                </a:moveTo>
                <a:lnTo>
                  <a:pt x="6346" y="49345"/>
                </a:lnTo>
                <a:lnTo>
                  <a:pt x="23655" y="23669"/>
                </a:lnTo>
                <a:lnTo>
                  <a:pt x="49329" y="6351"/>
                </a:lnTo>
                <a:lnTo>
                  <a:pt x="80772" y="0"/>
                </a:lnTo>
                <a:lnTo>
                  <a:pt x="726948" y="0"/>
                </a:lnTo>
                <a:lnTo>
                  <a:pt x="758374" y="6351"/>
                </a:lnTo>
                <a:lnTo>
                  <a:pt x="784050" y="23669"/>
                </a:lnTo>
                <a:lnTo>
                  <a:pt x="801368" y="49345"/>
                </a:lnTo>
                <a:lnTo>
                  <a:pt x="807719" y="80771"/>
                </a:lnTo>
                <a:lnTo>
                  <a:pt x="807719" y="955547"/>
                </a:lnTo>
                <a:lnTo>
                  <a:pt x="801368" y="986985"/>
                </a:lnTo>
                <a:lnTo>
                  <a:pt x="784050" y="1012659"/>
                </a:lnTo>
                <a:lnTo>
                  <a:pt x="758374" y="1029971"/>
                </a:lnTo>
                <a:lnTo>
                  <a:pt x="726948" y="1036319"/>
                </a:lnTo>
                <a:lnTo>
                  <a:pt x="80772" y="1036319"/>
                </a:lnTo>
                <a:lnTo>
                  <a:pt x="49329" y="1029971"/>
                </a:lnTo>
                <a:lnTo>
                  <a:pt x="23655" y="1012659"/>
                </a:lnTo>
                <a:lnTo>
                  <a:pt x="6346" y="986985"/>
                </a:lnTo>
                <a:lnTo>
                  <a:pt x="0" y="955547"/>
                </a:lnTo>
                <a:lnTo>
                  <a:pt x="0" y="80771"/>
                </a:lnTo>
                <a:close/>
              </a:path>
            </a:pathLst>
          </a:custGeom>
          <a:ln w="25908">
            <a:solidFill>
              <a:srgbClr val="FFFFFF"/>
            </a:solidFill>
          </a:ln>
        </p:spPr>
        <p:txBody>
          <a:bodyPr wrap="square" lIns="0" tIns="0" rIns="0" bIns="0" rtlCol="0"/>
          <a:lstStyle/>
          <a:p>
            <a:endParaRPr/>
          </a:p>
        </p:txBody>
      </p:sp>
      <p:sp>
        <p:nvSpPr>
          <p:cNvPr id="25" name="object 25"/>
          <p:cNvSpPr txBox="1"/>
          <p:nvPr/>
        </p:nvSpPr>
        <p:spPr>
          <a:xfrm>
            <a:off x="1271777" y="5137150"/>
            <a:ext cx="530860" cy="317500"/>
          </a:xfrm>
          <a:prstGeom prst="rect">
            <a:avLst/>
          </a:prstGeom>
        </p:spPr>
        <p:txBody>
          <a:bodyPr vert="horz" wrap="square" lIns="0" tIns="12065" rIns="0" bIns="0" rtlCol="0">
            <a:spAutoFit/>
          </a:bodyPr>
          <a:lstStyle/>
          <a:p>
            <a:pPr algn="ctr">
              <a:lnSpc>
                <a:spcPts val="1150"/>
              </a:lnSpc>
              <a:spcBef>
                <a:spcPts val="95"/>
              </a:spcBef>
            </a:pPr>
            <a:r>
              <a:rPr sz="1000" spc="-5" dirty="0">
                <a:latin typeface="Calibri"/>
                <a:cs typeface="Calibri"/>
              </a:rPr>
              <a:t>Data</a:t>
            </a:r>
            <a:endParaRPr sz="1000">
              <a:latin typeface="Calibri"/>
              <a:cs typeface="Calibri"/>
            </a:endParaRPr>
          </a:p>
          <a:p>
            <a:pPr algn="ctr">
              <a:lnSpc>
                <a:spcPts val="1150"/>
              </a:lnSpc>
            </a:pPr>
            <a:r>
              <a:rPr sz="1000" spc="-5" dirty="0">
                <a:latin typeface="Calibri"/>
                <a:cs typeface="Calibri"/>
              </a:rPr>
              <a:t>Librarians</a:t>
            </a:r>
            <a:endParaRPr sz="1000">
              <a:latin typeface="Calibri"/>
              <a:cs typeface="Calibri"/>
            </a:endParaRPr>
          </a:p>
        </p:txBody>
      </p:sp>
      <p:sp>
        <p:nvSpPr>
          <p:cNvPr id="26" name="object 26"/>
          <p:cNvSpPr/>
          <p:nvPr/>
        </p:nvSpPr>
        <p:spPr>
          <a:xfrm>
            <a:off x="1975866" y="2539745"/>
            <a:ext cx="807720" cy="1038225"/>
          </a:xfrm>
          <a:custGeom>
            <a:avLst/>
            <a:gdLst/>
            <a:ahLst/>
            <a:cxnLst/>
            <a:rect l="l" t="t" r="r" b="b"/>
            <a:pathLst>
              <a:path w="807719" h="1038225">
                <a:moveTo>
                  <a:pt x="726947" y="0"/>
                </a:moveTo>
                <a:lnTo>
                  <a:pt x="80771" y="0"/>
                </a:lnTo>
                <a:lnTo>
                  <a:pt x="49345" y="6351"/>
                </a:lnTo>
                <a:lnTo>
                  <a:pt x="23669" y="23669"/>
                </a:lnTo>
                <a:lnTo>
                  <a:pt x="6351" y="49345"/>
                </a:lnTo>
                <a:lnTo>
                  <a:pt x="0" y="80771"/>
                </a:lnTo>
                <a:lnTo>
                  <a:pt x="0" y="957071"/>
                </a:lnTo>
                <a:lnTo>
                  <a:pt x="6351" y="988498"/>
                </a:lnTo>
                <a:lnTo>
                  <a:pt x="23669" y="1014174"/>
                </a:lnTo>
                <a:lnTo>
                  <a:pt x="49345" y="1031492"/>
                </a:lnTo>
                <a:lnTo>
                  <a:pt x="80771" y="1037843"/>
                </a:lnTo>
                <a:lnTo>
                  <a:pt x="726947" y="1037843"/>
                </a:lnTo>
                <a:lnTo>
                  <a:pt x="758374" y="1031492"/>
                </a:lnTo>
                <a:lnTo>
                  <a:pt x="784050" y="1014174"/>
                </a:lnTo>
                <a:lnTo>
                  <a:pt x="801368" y="988498"/>
                </a:lnTo>
                <a:lnTo>
                  <a:pt x="807719" y="957071"/>
                </a:lnTo>
                <a:lnTo>
                  <a:pt x="807719" y="80771"/>
                </a:lnTo>
                <a:lnTo>
                  <a:pt x="801368" y="49345"/>
                </a:lnTo>
                <a:lnTo>
                  <a:pt x="784050" y="23669"/>
                </a:lnTo>
                <a:lnTo>
                  <a:pt x="758374" y="6351"/>
                </a:lnTo>
                <a:lnTo>
                  <a:pt x="726947" y="0"/>
                </a:lnTo>
                <a:close/>
              </a:path>
            </a:pathLst>
          </a:custGeom>
          <a:solidFill>
            <a:srgbClr val="C5D9F0"/>
          </a:solidFill>
        </p:spPr>
        <p:txBody>
          <a:bodyPr wrap="square" lIns="0" tIns="0" rIns="0" bIns="0" rtlCol="0"/>
          <a:lstStyle/>
          <a:p>
            <a:endParaRPr/>
          </a:p>
        </p:txBody>
      </p:sp>
      <p:sp>
        <p:nvSpPr>
          <p:cNvPr id="27" name="object 27"/>
          <p:cNvSpPr/>
          <p:nvPr/>
        </p:nvSpPr>
        <p:spPr>
          <a:xfrm>
            <a:off x="1975866" y="2539745"/>
            <a:ext cx="807720" cy="1038225"/>
          </a:xfrm>
          <a:custGeom>
            <a:avLst/>
            <a:gdLst/>
            <a:ahLst/>
            <a:cxnLst/>
            <a:rect l="l" t="t" r="r" b="b"/>
            <a:pathLst>
              <a:path w="807719" h="1038225">
                <a:moveTo>
                  <a:pt x="0" y="80771"/>
                </a:moveTo>
                <a:lnTo>
                  <a:pt x="6351" y="49345"/>
                </a:lnTo>
                <a:lnTo>
                  <a:pt x="23669" y="23669"/>
                </a:lnTo>
                <a:lnTo>
                  <a:pt x="49345" y="6351"/>
                </a:lnTo>
                <a:lnTo>
                  <a:pt x="80771" y="0"/>
                </a:lnTo>
                <a:lnTo>
                  <a:pt x="726947" y="0"/>
                </a:lnTo>
                <a:lnTo>
                  <a:pt x="758374" y="6351"/>
                </a:lnTo>
                <a:lnTo>
                  <a:pt x="784050" y="23669"/>
                </a:lnTo>
                <a:lnTo>
                  <a:pt x="801368" y="49345"/>
                </a:lnTo>
                <a:lnTo>
                  <a:pt x="807719" y="80771"/>
                </a:lnTo>
                <a:lnTo>
                  <a:pt x="807719" y="957071"/>
                </a:lnTo>
                <a:lnTo>
                  <a:pt x="801368" y="988498"/>
                </a:lnTo>
                <a:lnTo>
                  <a:pt x="784050" y="1014174"/>
                </a:lnTo>
                <a:lnTo>
                  <a:pt x="758374" y="1031492"/>
                </a:lnTo>
                <a:lnTo>
                  <a:pt x="726947" y="1037843"/>
                </a:lnTo>
                <a:lnTo>
                  <a:pt x="80771" y="1037843"/>
                </a:lnTo>
                <a:lnTo>
                  <a:pt x="49345" y="1031492"/>
                </a:lnTo>
                <a:lnTo>
                  <a:pt x="23669" y="1014174"/>
                </a:lnTo>
                <a:lnTo>
                  <a:pt x="6351" y="988498"/>
                </a:lnTo>
                <a:lnTo>
                  <a:pt x="0" y="957071"/>
                </a:lnTo>
                <a:lnTo>
                  <a:pt x="0" y="80771"/>
                </a:lnTo>
                <a:close/>
              </a:path>
            </a:pathLst>
          </a:custGeom>
          <a:ln w="25908">
            <a:solidFill>
              <a:srgbClr val="FFFFFF"/>
            </a:solidFill>
          </a:ln>
        </p:spPr>
        <p:txBody>
          <a:bodyPr wrap="square" lIns="0" tIns="0" rIns="0" bIns="0" rtlCol="0"/>
          <a:lstStyle/>
          <a:p>
            <a:endParaRPr/>
          </a:p>
        </p:txBody>
      </p:sp>
      <p:sp>
        <p:nvSpPr>
          <p:cNvPr id="28" name="object 28"/>
          <p:cNvSpPr txBox="1"/>
          <p:nvPr/>
        </p:nvSpPr>
        <p:spPr>
          <a:xfrm>
            <a:off x="2057526" y="2815208"/>
            <a:ext cx="642620" cy="456565"/>
          </a:xfrm>
          <a:prstGeom prst="rect">
            <a:avLst/>
          </a:prstGeom>
        </p:spPr>
        <p:txBody>
          <a:bodyPr vert="horz" wrap="square" lIns="0" tIns="24765" rIns="0" bIns="0" rtlCol="0">
            <a:spAutoFit/>
          </a:bodyPr>
          <a:lstStyle/>
          <a:p>
            <a:pPr marL="12700" marR="5080" algn="ctr">
              <a:lnSpc>
                <a:spcPct val="91500"/>
              </a:lnSpc>
              <a:spcBef>
                <a:spcPts val="195"/>
              </a:spcBef>
            </a:pPr>
            <a:r>
              <a:rPr sz="1000" spc="-5" dirty="0">
                <a:latin typeface="Calibri"/>
                <a:cs typeface="Calibri"/>
              </a:rPr>
              <a:t>Academic</a:t>
            </a:r>
            <a:r>
              <a:rPr sz="1000" spc="-70" dirty="0">
                <a:latin typeface="Calibri"/>
                <a:cs typeface="Calibri"/>
              </a:rPr>
              <a:t> </a:t>
            </a:r>
            <a:r>
              <a:rPr sz="1000" spc="-5" dirty="0">
                <a:latin typeface="Calibri"/>
                <a:cs typeface="Calibri"/>
              </a:rPr>
              <a:t>&amp;  Research  Librarians</a:t>
            </a:r>
            <a:endParaRPr sz="1000">
              <a:latin typeface="Calibri"/>
              <a:cs typeface="Calibri"/>
            </a:endParaRPr>
          </a:p>
        </p:txBody>
      </p:sp>
      <p:sp>
        <p:nvSpPr>
          <p:cNvPr id="29" name="object 29"/>
          <p:cNvSpPr/>
          <p:nvPr/>
        </p:nvSpPr>
        <p:spPr>
          <a:xfrm>
            <a:off x="1975866" y="3665982"/>
            <a:ext cx="807720" cy="1038225"/>
          </a:xfrm>
          <a:custGeom>
            <a:avLst/>
            <a:gdLst/>
            <a:ahLst/>
            <a:cxnLst/>
            <a:rect l="l" t="t" r="r" b="b"/>
            <a:pathLst>
              <a:path w="807719" h="1038225">
                <a:moveTo>
                  <a:pt x="726947" y="0"/>
                </a:moveTo>
                <a:lnTo>
                  <a:pt x="80771" y="0"/>
                </a:lnTo>
                <a:lnTo>
                  <a:pt x="49345" y="6351"/>
                </a:lnTo>
                <a:lnTo>
                  <a:pt x="23669" y="23669"/>
                </a:lnTo>
                <a:lnTo>
                  <a:pt x="6351" y="49345"/>
                </a:lnTo>
                <a:lnTo>
                  <a:pt x="0" y="80772"/>
                </a:lnTo>
                <a:lnTo>
                  <a:pt x="0" y="957072"/>
                </a:lnTo>
                <a:lnTo>
                  <a:pt x="6351" y="988498"/>
                </a:lnTo>
                <a:lnTo>
                  <a:pt x="23669" y="1014174"/>
                </a:lnTo>
                <a:lnTo>
                  <a:pt x="49345" y="1031492"/>
                </a:lnTo>
                <a:lnTo>
                  <a:pt x="80771" y="1037844"/>
                </a:lnTo>
                <a:lnTo>
                  <a:pt x="726947" y="1037844"/>
                </a:lnTo>
                <a:lnTo>
                  <a:pt x="758374" y="1031492"/>
                </a:lnTo>
                <a:lnTo>
                  <a:pt x="784050" y="1014174"/>
                </a:lnTo>
                <a:lnTo>
                  <a:pt x="801368" y="988498"/>
                </a:lnTo>
                <a:lnTo>
                  <a:pt x="807719" y="957072"/>
                </a:lnTo>
                <a:lnTo>
                  <a:pt x="807719" y="80772"/>
                </a:lnTo>
                <a:lnTo>
                  <a:pt x="801368" y="49345"/>
                </a:lnTo>
                <a:lnTo>
                  <a:pt x="784050" y="23669"/>
                </a:lnTo>
                <a:lnTo>
                  <a:pt x="758374" y="6351"/>
                </a:lnTo>
                <a:lnTo>
                  <a:pt x="726947" y="0"/>
                </a:lnTo>
                <a:close/>
              </a:path>
            </a:pathLst>
          </a:custGeom>
          <a:solidFill>
            <a:srgbClr val="C5D9F0"/>
          </a:solidFill>
        </p:spPr>
        <p:txBody>
          <a:bodyPr wrap="square" lIns="0" tIns="0" rIns="0" bIns="0" rtlCol="0"/>
          <a:lstStyle/>
          <a:p>
            <a:endParaRPr/>
          </a:p>
        </p:txBody>
      </p:sp>
      <p:sp>
        <p:nvSpPr>
          <p:cNvPr id="30" name="object 30"/>
          <p:cNvSpPr/>
          <p:nvPr/>
        </p:nvSpPr>
        <p:spPr>
          <a:xfrm>
            <a:off x="1975866" y="3665982"/>
            <a:ext cx="807720" cy="1038225"/>
          </a:xfrm>
          <a:custGeom>
            <a:avLst/>
            <a:gdLst/>
            <a:ahLst/>
            <a:cxnLst/>
            <a:rect l="l" t="t" r="r" b="b"/>
            <a:pathLst>
              <a:path w="807719" h="1038225">
                <a:moveTo>
                  <a:pt x="0" y="80772"/>
                </a:moveTo>
                <a:lnTo>
                  <a:pt x="6351" y="49345"/>
                </a:lnTo>
                <a:lnTo>
                  <a:pt x="23669" y="23669"/>
                </a:lnTo>
                <a:lnTo>
                  <a:pt x="49345" y="6351"/>
                </a:lnTo>
                <a:lnTo>
                  <a:pt x="80771" y="0"/>
                </a:lnTo>
                <a:lnTo>
                  <a:pt x="726947" y="0"/>
                </a:lnTo>
                <a:lnTo>
                  <a:pt x="758374" y="6351"/>
                </a:lnTo>
                <a:lnTo>
                  <a:pt x="784050" y="23669"/>
                </a:lnTo>
                <a:lnTo>
                  <a:pt x="801368" y="49345"/>
                </a:lnTo>
                <a:lnTo>
                  <a:pt x="807719" y="80772"/>
                </a:lnTo>
                <a:lnTo>
                  <a:pt x="807719" y="957072"/>
                </a:lnTo>
                <a:lnTo>
                  <a:pt x="801368" y="988498"/>
                </a:lnTo>
                <a:lnTo>
                  <a:pt x="784050" y="1014174"/>
                </a:lnTo>
                <a:lnTo>
                  <a:pt x="758374" y="1031492"/>
                </a:lnTo>
                <a:lnTo>
                  <a:pt x="726947" y="1037844"/>
                </a:lnTo>
                <a:lnTo>
                  <a:pt x="80771" y="1037844"/>
                </a:lnTo>
                <a:lnTo>
                  <a:pt x="49345" y="1031492"/>
                </a:lnTo>
                <a:lnTo>
                  <a:pt x="23669" y="1014174"/>
                </a:lnTo>
                <a:lnTo>
                  <a:pt x="6351" y="988498"/>
                </a:lnTo>
                <a:lnTo>
                  <a:pt x="0" y="957072"/>
                </a:lnTo>
                <a:lnTo>
                  <a:pt x="0" y="80772"/>
                </a:lnTo>
                <a:close/>
              </a:path>
            </a:pathLst>
          </a:custGeom>
          <a:ln w="25908">
            <a:solidFill>
              <a:srgbClr val="FFFFFF"/>
            </a:solidFill>
          </a:ln>
        </p:spPr>
        <p:txBody>
          <a:bodyPr wrap="square" lIns="0" tIns="0" rIns="0" bIns="0" rtlCol="0"/>
          <a:lstStyle/>
          <a:p>
            <a:endParaRPr/>
          </a:p>
        </p:txBody>
      </p:sp>
      <p:sp>
        <p:nvSpPr>
          <p:cNvPr id="31" name="object 31"/>
          <p:cNvSpPr txBox="1"/>
          <p:nvPr/>
        </p:nvSpPr>
        <p:spPr>
          <a:xfrm>
            <a:off x="2113914" y="4011295"/>
            <a:ext cx="530225" cy="317500"/>
          </a:xfrm>
          <a:prstGeom prst="rect">
            <a:avLst/>
          </a:prstGeom>
        </p:spPr>
        <p:txBody>
          <a:bodyPr vert="horz" wrap="square" lIns="0" tIns="27305" rIns="0" bIns="0" rtlCol="0">
            <a:spAutoFit/>
          </a:bodyPr>
          <a:lstStyle/>
          <a:p>
            <a:pPr marL="12700" marR="5080" indent="60960">
              <a:lnSpc>
                <a:spcPts val="1100"/>
              </a:lnSpc>
              <a:spcBef>
                <a:spcPts val="215"/>
              </a:spcBef>
            </a:pPr>
            <a:r>
              <a:rPr sz="1000" spc="-5" dirty="0">
                <a:latin typeface="Calibri"/>
                <a:cs typeface="Calibri"/>
              </a:rPr>
              <a:t>Subject  </a:t>
            </a:r>
            <a:r>
              <a:rPr sz="1000" spc="-10" dirty="0">
                <a:latin typeface="Calibri"/>
                <a:cs typeface="Calibri"/>
              </a:rPr>
              <a:t>Li</a:t>
            </a:r>
            <a:r>
              <a:rPr sz="1000" spc="-5" dirty="0">
                <a:latin typeface="Calibri"/>
                <a:cs typeface="Calibri"/>
              </a:rPr>
              <a:t>braria</a:t>
            </a:r>
            <a:r>
              <a:rPr sz="1000" dirty="0">
                <a:latin typeface="Calibri"/>
                <a:cs typeface="Calibri"/>
              </a:rPr>
              <a:t>n</a:t>
            </a:r>
            <a:r>
              <a:rPr sz="1000" spc="-5" dirty="0">
                <a:latin typeface="Calibri"/>
                <a:cs typeface="Calibri"/>
              </a:rPr>
              <a:t>s</a:t>
            </a:r>
            <a:endParaRPr sz="1000">
              <a:latin typeface="Calibri"/>
              <a:cs typeface="Calibri"/>
            </a:endParaRPr>
          </a:p>
        </p:txBody>
      </p:sp>
      <p:sp>
        <p:nvSpPr>
          <p:cNvPr id="32" name="object 32"/>
          <p:cNvSpPr/>
          <p:nvPr/>
        </p:nvSpPr>
        <p:spPr>
          <a:xfrm>
            <a:off x="1975866" y="4792217"/>
            <a:ext cx="807720" cy="1036319"/>
          </a:xfrm>
          <a:custGeom>
            <a:avLst/>
            <a:gdLst/>
            <a:ahLst/>
            <a:cxnLst/>
            <a:rect l="l" t="t" r="r" b="b"/>
            <a:pathLst>
              <a:path w="807719" h="1036320">
                <a:moveTo>
                  <a:pt x="726947" y="0"/>
                </a:moveTo>
                <a:lnTo>
                  <a:pt x="80771" y="0"/>
                </a:lnTo>
                <a:lnTo>
                  <a:pt x="49345" y="6351"/>
                </a:lnTo>
                <a:lnTo>
                  <a:pt x="23669" y="23669"/>
                </a:lnTo>
                <a:lnTo>
                  <a:pt x="6351" y="49345"/>
                </a:lnTo>
                <a:lnTo>
                  <a:pt x="0" y="80771"/>
                </a:lnTo>
                <a:lnTo>
                  <a:pt x="0" y="955547"/>
                </a:lnTo>
                <a:lnTo>
                  <a:pt x="6351" y="986985"/>
                </a:lnTo>
                <a:lnTo>
                  <a:pt x="23669" y="1012659"/>
                </a:lnTo>
                <a:lnTo>
                  <a:pt x="49345" y="1029971"/>
                </a:lnTo>
                <a:lnTo>
                  <a:pt x="80771" y="1036319"/>
                </a:lnTo>
                <a:lnTo>
                  <a:pt x="726947" y="1036319"/>
                </a:lnTo>
                <a:lnTo>
                  <a:pt x="758374" y="1029971"/>
                </a:lnTo>
                <a:lnTo>
                  <a:pt x="784050" y="1012659"/>
                </a:lnTo>
                <a:lnTo>
                  <a:pt x="801368" y="986985"/>
                </a:lnTo>
                <a:lnTo>
                  <a:pt x="807719" y="955547"/>
                </a:lnTo>
                <a:lnTo>
                  <a:pt x="807719" y="80771"/>
                </a:lnTo>
                <a:lnTo>
                  <a:pt x="801368" y="49345"/>
                </a:lnTo>
                <a:lnTo>
                  <a:pt x="784050" y="23669"/>
                </a:lnTo>
                <a:lnTo>
                  <a:pt x="758374" y="6351"/>
                </a:lnTo>
                <a:lnTo>
                  <a:pt x="726947" y="0"/>
                </a:lnTo>
                <a:close/>
              </a:path>
            </a:pathLst>
          </a:custGeom>
          <a:solidFill>
            <a:srgbClr val="C5D9F0"/>
          </a:solidFill>
        </p:spPr>
        <p:txBody>
          <a:bodyPr wrap="square" lIns="0" tIns="0" rIns="0" bIns="0" rtlCol="0"/>
          <a:lstStyle/>
          <a:p>
            <a:endParaRPr/>
          </a:p>
        </p:txBody>
      </p:sp>
      <p:sp>
        <p:nvSpPr>
          <p:cNvPr id="33" name="object 33"/>
          <p:cNvSpPr/>
          <p:nvPr/>
        </p:nvSpPr>
        <p:spPr>
          <a:xfrm>
            <a:off x="1975866" y="4792217"/>
            <a:ext cx="807720" cy="1036319"/>
          </a:xfrm>
          <a:custGeom>
            <a:avLst/>
            <a:gdLst/>
            <a:ahLst/>
            <a:cxnLst/>
            <a:rect l="l" t="t" r="r" b="b"/>
            <a:pathLst>
              <a:path w="807719" h="1036320">
                <a:moveTo>
                  <a:pt x="0" y="80771"/>
                </a:moveTo>
                <a:lnTo>
                  <a:pt x="6351" y="49345"/>
                </a:lnTo>
                <a:lnTo>
                  <a:pt x="23669" y="23669"/>
                </a:lnTo>
                <a:lnTo>
                  <a:pt x="49345" y="6351"/>
                </a:lnTo>
                <a:lnTo>
                  <a:pt x="80771" y="0"/>
                </a:lnTo>
                <a:lnTo>
                  <a:pt x="726947" y="0"/>
                </a:lnTo>
                <a:lnTo>
                  <a:pt x="758374" y="6351"/>
                </a:lnTo>
                <a:lnTo>
                  <a:pt x="784050" y="23669"/>
                </a:lnTo>
                <a:lnTo>
                  <a:pt x="801368" y="49345"/>
                </a:lnTo>
                <a:lnTo>
                  <a:pt x="807719" y="80771"/>
                </a:lnTo>
                <a:lnTo>
                  <a:pt x="807719" y="955547"/>
                </a:lnTo>
                <a:lnTo>
                  <a:pt x="801368" y="986985"/>
                </a:lnTo>
                <a:lnTo>
                  <a:pt x="784050" y="1012659"/>
                </a:lnTo>
                <a:lnTo>
                  <a:pt x="758374" y="1029971"/>
                </a:lnTo>
                <a:lnTo>
                  <a:pt x="726947" y="1036319"/>
                </a:lnTo>
                <a:lnTo>
                  <a:pt x="80771" y="1036319"/>
                </a:lnTo>
                <a:lnTo>
                  <a:pt x="49345" y="1029971"/>
                </a:lnTo>
                <a:lnTo>
                  <a:pt x="23669" y="1012659"/>
                </a:lnTo>
                <a:lnTo>
                  <a:pt x="6351" y="986985"/>
                </a:lnTo>
                <a:lnTo>
                  <a:pt x="0" y="955547"/>
                </a:lnTo>
                <a:lnTo>
                  <a:pt x="0" y="80771"/>
                </a:lnTo>
                <a:close/>
              </a:path>
            </a:pathLst>
          </a:custGeom>
          <a:ln w="25908">
            <a:solidFill>
              <a:srgbClr val="FFFFFF"/>
            </a:solidFill>
          </a:ln>
        </p:spPr>
        <p:txBody>
          <a:bodyPr wrap="square" lIns="0" tIns="0" rIns="0" bIns="0" rtlCol="0"/>
          <a:lstStyle/>
          <a:p>
            <a:endParaRPr/>
          </a:p>
        </p:txBody>
      </p:sp>
      <p:sp>
        <p:nvSpPr>
          <p:cNvPr id="34" name="object 34"/>
          <p:cNvSpPr txBox="1"/>
          <p:nvPr/>
        </p:nvSpPr>
        <p:spPr>
          <a:xfrm>
            <a:off x="2113914" y="5137150"/>
            <a:ext cx="530860" cy="317500"/>
          </a:xfrm>
          <a:prstGeom prst="rect">
            <a:avLst/>
          </a:prstGeom>
        </p:spPr>
        <p:txBody>
          <a:bodyPr vert="horz" wrap="square" lIns="0" tIns="12065" rIns="0" bIns="0" rtlCol="0">
            <a:spAutoFit/>
          </a:bodyPr>
          <a:lstStyle/>
          <a:p>
            <a:pPr algn="ctr">
              <a:lnSpc>
                <a:spcPts val="1150"/>
              </a:lnSpc>
              <a:spcBef>
                <a:spcPts val="95"/>
              </a:spcBef>
            </a:pPr>
            <a:r>
              <a:rPr sz="1000" spc="-5" dirty="0">
                <a:latin typeface="Calibri"/>
                <a:cs typeface="Calibri"/>
              </a:rPr>
              <a:t>Other</a:t>
            </a:r>
            <a:endParaRPr sz="1000">
              <a:latin typeface="Calibri"/>
              <a:cs typeface="Calibri"/>
            </a:endParaRPr>
          </a:p>
          <a:p>
            <a:pPr algn="ctr">
              <a:lnSpc>
                <a:spcPts val="1150"/>
              </a:lnSpc>
            </a:pPr>
            <a:r>
              <a:rPr sz="1000" spc="-5" dirty="0">
                <a:latin typeface="Calibri"/>
                <a:cs typeface="Calibri"/>
              </a:rPr>
              <a:t>Librarians</a:t>
            </a:r>
            <a:endParaRPr sz="1000">
              <a:latin typeface="Calibri"/>
              <a:cs typeface="Calibri"/>
            </a:endParaRPr>
          </a:p>
        </p:txBody>
      </p:sp>
      <p:sp>
        <p:nvSpPr>
          <p:cNvPr id="35" name="object 35"/>
          <p:cNvSpPr/>
          <p:nvPr/>
        </p:nvSpPr>
        <p:spPr>
          <a:xfrm>
            <a:off x="2850642" y="1415033"/>
            <a:ext cx="2491740" cy="1036319"/>
          </a:xfrm>
          <a:custGeom>
            <a:avLst/>
            <a:gdLst/>
            <a:ahLst/>
            <a:cxnLst/>
            <a:rect l="l" t="t" r="r" b="b"/>
            <a:pathLst>
              <a:path w="2491740" h="1036319">
                <a:moveTo>
                  <a:pt x="2388108" y="0"/>
                </a:moveTo>
                <a:lnTo>
                  <a:pt x="103631" y="0"/>
                </a:lnTo>
                <a:lnTo>
                  <a:pt x="63275" y="8137"/>
                </a:lnTo>
                <a:lnTo>
                  <a:pt x="30337" y="30337"/>
                </a:lnTo>
                <a:lnTo>
                  <a:pt x="8137" y="63275"/>
                </a:lnTo>
                <a:lnTo>
                  <a:pt x="0" y="103631"/>
                </a:lnTo>
                <a:lnTo>
                  <a:pt x="0" y="932688"/>
                </a:lnTo>
                <a:lnTo>
                  <a:pt x="8137" y="973044"/>
                </a:lnTo>
                <a:lnTo>
                  <a:pt x="30337" y="1005982"/>
                </a:lnTo>
                <a:lnTo>
                  <a:pt x="63275" y="1028182"/>
                </a:lnTo>
                <a:lnTo>
                  <a:pt x="103631" y="1036319"/>
                </a:lnTo>
                <a:lnTo>
                  <a:pt x="2388108" y="1036319"/>
                </a:lnTo>
                <a:lnTo>
                  <a:pt x="2428464" y="1028182"/>
                </a:lnTo>
                <a:lnTo>
                  <a:pt x="2461402" y="1005982"/>
                </a:lnTo>
                <a:lnTo>
                  <a:pt x="2483602" y="973044"/>
                </a:lnTo>
                <a:lnTo>
                  <a:pt x="2491740" y="932688"/>
                </a:lnTo>
                <a:lnTo>
                  <a:pt x="2491740" y="103631"/>
                </a:lnTo>
                <a:lnTo>
                  <a:pt x="2483602" y="63275"/>
                </a:lnTo>
                <a:lnTo>
                  <a:pt x="2461402" y="30337"/>
                </a:lnTo>
                <a:lnTo>
                  <a:pt x="2428464" y="8137"/>
                </a:lnTo>
                <a:lnTo>
                  <a:pt x="2388108" y="0"/>
                </a:lnTo>
                <a:close/>
              </a:path>
            </a:pathLst>
          </a:custGeom>
          <a:solidFill>
            <a:srgbClr val="C0504D"/>
          </a:solidFill>
        </p:spPr>
        <p:txBody>
          <a:bodyPr wrap="square" lIns="0" tIns="0" rIns="0" bIns="0" rtlCol="0"/>
          <a:lstStyle/>
          <a:p>
            <a:endParaRPr/>
          </a:p>
        </p:txBody>
      </p:sp>
      <p:sp>
        <p:nvSpPr>
          <p:cNvPr id="36" name="object 36"/>
          <p:cNvSpPr/>
          <p:nvPr/>
        </p:nvSpPr>
        <p:spPr>
          <a:xfrm>
            <a:off x="2850642" y="1415033"/>
            <a:ext cx="2491740" cy="1036319"/>
          </a:xfrm>
          <a:custGeom>
            <a:avLst/>
            <a:gdLst/>
            <a:ahLst/>
            <a:cxnLst/>
            <a:rect l="l" t="t" r="r" b="b"/>
            <a:pathLst>
              <a:path w="2491740" h="1036319">
                <a:moveTo>
                  <a:pt x="0" y="103631"/>
                </a:moveTo>
                <a:lnTo>
                  <a:pt x="8137" y="63275"/>
                </a:lnTo>
                <a:lnTo>
                  <a:pt x="30337" y="30337"/>
                </a:lnTo>
                <a:lnTo>
                  <a:pt x="63275" y="8137"/>
                </a:lnTo>
                <a:lnTo>
                  <a:pt x="103631" y="0"/>
                </a:lnTo>
                <a:lnTo>
                  <a:pt x="2388108" y="0"/>
                </a:lnTo>
                <a:lnTo>
                  <a:pt x="2428464" y="8137"/>
                </a:lnTo>
                <a:lnTo>
                  <a:pt x="2461402" y="30337"/>
                </a:lnTo>
                <a:lnTo>
                  <a:pt x="2483602" y="63275"/>
                </a:lnTo>
                <a:lnTo>
                  <a:pt x="2491740" y="103631"/>
                </a:lnTo>
                <a:lnTo>
                  <a:pt x="2491740" y="932688"/>
                </a:lnTo>
                <a:lnTo>
                  <a:pt x="2483602" y="973044"/>
                </a:lnTo>
                <a:lnTo>
                  <a:pt x="2461402" y="1005982"/>
                </a:lnTo>
                <a:lnTo>
                  <a:pt x="2428464" y="1028182"/>
                </a:lnTo>
                <a:lnTo>
                  <a:pt x="2388108" y="1036319"/>
                </a:lnTo>
                <a:lnTo>
                  <a:pt x="103631" y="1036319"/>
                </a:lnTo>
                <a:lnTo>
                  <a:pt x="63275" y="1028182"/>
                </a:lnTo>
                <a:lnTo>
                  <a:pt x="30337" y="1005982"/>
                </a:lnTo>
                <a:lnTo>
                  <a:pt x="8137" y="973044"/>
                </a:lnTo>
                <a:lnTo>
                  <a:pt x="0" y="932688"/>
                </a:lnTo>
                <a:lnTo>
                  <a:pt x="0" y="103631"/>
                </a:lnTo>
                <a:close/>
              </a:path>
            </a:pathLst>
          </a:custGeom>
          <a:ln w="25908">
            <a:solidFill>
              <a:srgbClr val="FFFFFF"/>
            </a:solidFill>
          </a:ln>
        </p:spPr>
        <p:txBody>
          <a:bodyPr wrap="square" lIns="0" tIns="0" rIns="0" bIns="0" rtlCol="0"/>
          <a:lstStyle/>
          <a:p>
            <a:endParaRPr/>
          </a:p>
        </p:txBody>
      </p:sp>
      <p:sp>
        <p:nvSpPr>
          <p:cNvPr id="37" name="object 37"/>
          <p:cNvSpPr txBox="1"/>
          <p:nvPr/>
        </p:nvSpPr>
        <p:spPr>
          <a:xfrm>
            <a:off x="3046857" y="1756028"/>
            <a:ext cx="2097405" cy="299720"/>
          </a:xfrm>
          <a:prstGeom prst="rect">
            <a:avLst/>
          </a:prstGeom>
        </p:spPr>
        <p:txBody>
          <a:bodyPr vert="horz" wrap="square" lIns="0" tIns="12700" rIns="0" bIns="0" rtlCol="0">
            <a:spAutoFit/>
          </a:bodyPr>
          <a:lstStyle/>
          <a:p>
            <a:pPr marL="12700">
              <a:lnSpc>
                <a:spcPct val="100000"/>
              </a:lnSpc>
              <a:spcBef>
                <a:spcPts val="100"/>
              </a:spcBef>
            </a:pPr>
            <a:r>
              <a:rPr sz="1800" spc="-10" dirty="0">
                <a:solidFill>
                  <a:srgbClr val="FFFFFF"/>
                </a:solidFill>
                <a:latin typeface="Calibri"/>
                <a:cs typeface="Calibri"/>
              </a:rPr>
              <a:t>Information</a:t>
            </a:r>
            <a:r>
              <a:rPr sz="1800" spc="-50" dirty="0">
                <a:solidFill>
                  <a:srgbClr val="FFFFFF"/>
                </a:solidFill>
                <a:latin typeface="Calibri"/>
                <a:cs typeface="Calibri"/>
              </a:rPr>
              <a:t> </a:t>
            </a:r>
            <a:r>
              <a:rPr sz="1800" spc="-10" dirty="0">
                <a:solidFill>
                  <a:srgbClr val="FFFFFF"/>
                </a:solidFill>
                <a:latin typeface="Calibri"/>
                <a:cs typeface="Calibri"/>
              </a:rPr>
              <a:t>Managers</a:t>
            </a:r>
            <a:endParaRPr sz="1800">
              <a:latin typeface="Calibri"/>
              <a:cs typeface="Calibri"/>
            </a:endParaRPr>
          </a:p>
        </p:txBody>
      </p:sp>
      <p:sp>
        <p:nvSpPr>
          <p:cNvPr id="38" name="object 38"/>
          <p:cNvSpPr/>
          <p:nvPr/>
        </p:nvSpPr>
        <p:spPr>
          <a:xfrm>
            <a:off x="2850642" y="2539745"/>
            <a:ext cx="807720" cy="1038225"/>
          </a:xfrm>
          <a:custGeom>
            <a:avLst/>
            <a:gdLst/>
            <a:ahLst/>
            <a:cxnLst/>
            <a:rect l="l" t="t" r="r" b="b"/>
            <a:pathLst>
              <a:path w="807720" h="1038225">
                <a:moveTo>
                  <a:pt x="726947" y="0"/>
                </a:moveTo>
                <a:lnTo>
                  <a:pt x="80771" y="0"/>
                </a:lnTo>
                <a:lnTo>
                  <a:pt x="49345" y="6351"/>
                </a:lnTo>
                <a:lnTo>
                  <a:pt x="23669" y="23669"/>
                </a:lnTo>
                <a:lnTo>
                  <a:pt x="6351" y="49345"/>
                </a:lnTo>
                <a:lnTo>
                  <a:pt x="0" y="80771"/>
                </a:lnTo>
                <a:lnTo>
                  <a:pt x="0" y="957071"/>
                </a:lnTo>
                <a:lnTo>
                  <a:pt x="6351" y="988498"/>
                </a:lnTo>
                <a:lnTo>
                  <a:pt x="23669" y="1014174"/>
                </a:lnTo>
                <a:lnTo>
                  <a:pt x="49345" y="1031492"/>
                </a:lnTo>
                <a:lnTo>
                  <a:pt x="80771" y="1037843"/>
                </a:lnTo>
                <a:lnTo>
                  <a:pt x="726947" y="1037843"/>
                </a:lnTo>
                <a:lnTo>
                  <a:pt x="758374" y="1031492"/>
                </a:lnTo>
                <a:lnTo>
                  <a:pt x="784050" y="1014174"/>
                </a:lnTo>
                <a:lnTo>
                  <a:pt x="801368" y="988498"/>
                </a:lnTo>
                <a:lnTo>
                  <a:pt x="807719" y="957071"/>
                </a:lnTo>
                <a:lnTo>
                  <a:pt x="807719" y="80771"/>
                </a:lnTo>
                <a:lnTo>
                  <a:pt x="801368" y="49345"/>
                </a:lnTo>
                <a:lnTo>
                  <a:pt x="784050" y="23669"/>
                </a:lnTo>
                <a:lnTo>
                  <a:pt x="758374" y="6351"/>
                </a:lnTo>
                <a:lnTo>
                  <a:pt x="726947" y="0"/>
                </a:lnTo>
                <a:close/>
              </a:path>
            </a:pathLst>
          </a:custGeom>
          <a:solidFill>
            <a:srgbClr val="FFFFCC"/>
          </a:solidFill>
        </p:spPr>
        <p:txBody>
          <a:bodyPr wrap="square" lIns="0" tIns="0" rIns="0" bIns="0" rtlCol="0"/>
          <a:lstStyle/>
          <a:p>
            <a:endParaRPr/>
          </a:p>
        </p:txBody>
      </p:sp>
      <p:sp>
        <p:nvSpPr>
          <p:cNvPr id="39" name="object 39"/>
          <p:cNvSpPr/>
          <p:nvPr/>
        </p:nvSpPr>
        <p:spPr>
          <a:xfrm>
            <a:off x="2850642" y="2539745"/>
            <a:ext cx="807720" cy="1038225"/>
          </a:xfrm>
          <a:custGeom>
            <a:avLst/>
            <a:gdLst/>
            <a:ahLst/>
            <a:cxnLst/>
            <a:rect l="l" t="t" r="r" b="b"/>
            <a:pathLst>
              <a:path w="807720" h="1038225">
                <a:moveTo>
                  <a:pt x="0" y="80771"/>
                </a:moveTo>
                <a:lnTo>
                  <a:pt x="6351" y="49345"/>
                </a:lnTo>
                <a:lnTo>
                  <a:pt x="23669" y="23669"/>
                </a:lnTo>
                <a:lnTo>
                  <a:pt x="49345" y="6351"/>
                </a:lnTo>
                <a:lnTo>
                  <a:pt x="80771" y="0"/>
                </a:lnTo>
                <a:lnTo>
                  <a:pt x="726947" y="0"/>
                </a:lnTo>
                <a:lnTo>
                  <a:pt x="758374" y="6351"/>
                </a:lnTo>
                <a:lnTo>
                  <a:pt x="784050" y="23669"/>
                </a:lnTo>
                <a:lnTo>
                  <a:pt x="801368" y="49345"/>
                </a:lnTo>
                <a:lnTo>
                  <a:pt x="807719" y="80771"/>
                </a:lnTo>
                <a:lnTo>
                  <a:pt x="807719" y="957071"/>
                </a:lnTo>
                <a:lnTo>
                  <a:pt x="801368" y="988498"/>
                </a:lnTo>
                <a:lnTo>
                  <a:pt x="784050" y="1014174"/>
                </a:lnTo>
                <a:lnTo>
                  <a:pt x="758374" y="1031492"/>
                </a:lnTo>
                <a:lnTo>
                  <a:pt x="726947" y="1037843"/>
                </a:lnTo>
                <a:lnTo>
                  <a:pt x="80771" y="1037843"/>
                </a:lnTo>
                <a:lnTo>
                  <a:pt x="49345" y="1031492"/>
                </a:lnTo>
                <a:lnTo>
                  <a:pt x="23669" y="1014174"/>
                </a:lnTo>
                <a:lnTo>
                  <a:pt x="6351" y="988498"/>
                </a:lnTo>
                <a:lnTo>
                  <a:pt x="0" y="957071"/>
                </a:lnTo>
                <a:lnTo>
                  <a:pt x="0" y="80771"/>
                </a:lnTo>
                <a:close/>
              </a:path>
            </a:pathLst>
          </a:custGeom>
          <a:ln w="25908">
            <a:solidFill>
              <a:srgbClr val="FFFFFF"/>
            </a:solidFill>
          </a:ln>
        </p:spPr>
        <p:txBody>
          <a:bodyPr wrap="square" lIns="0" tIns="0" rIns="0" bIns="0" rtlCol="0"/>
          <a:lstStyle/>
          <a:p>
            <a:endParaRPr/>
          </a:p>
        </p:txBody>
      </p:sp>
      <p:sp>
        <p:nvSpPr>
          <p:cNvPr id="40" name="object 40"/>
          <p:cNvSpPr txBox="1"/>
          <p:nvPr/>
        </p:nvSpPr>
        <p:spPr>
          <a:xfrm>
            <a:off x="2933445" y="2885058"/>
            <a:ext cx="640080" cy="317500"/>
          </a:xfrm>
          <a:prstGeom prst="rect">
            <a:avLst/>
          </a:prstGeom>
        </p:spPr>
        <p:txBody>
          <a:bodyPr vert="horz" wrap="square" lIns="0" tIns="27305" rIns="0" bIns="0" rtlCol="0">
            <a:spAutoFit/>
          </a:bodyPr>
          <a:lstStyle/>
          <a:p>
            <a:pPr marL="62865" marR="5080" indent="-50800">
              <a:lnSpc>
                <a:spcPts val="1100"/>
              </a:lnSpc>
              <a:spcBef>
                <a:spcPts val="215"/>
              </a:spcBef>
            </a:pPr>
            <a:r>
              <a:rPr sz="1000" spc="-5" dirty="0">
                <a:latin typeface="Calibri"/>
                <a:cs typeface="Calibri"/>
              </a:rPr>
              <a:t>I</a:t>
            </a:r>
            <a:r>
              <a:rPr sz="1000" dirty="0">
                <a:latin typeface="Calibri"/>
                <a:cs typeface="Calibri"/>
              </a:rPr>
              <a:t>n</a:t>
            </a:r>
            <a:r>
              <a:rPr sz="1000" spc="-10" dirty="0">
                <a:latin typeface="Calibri"/>
                <a:cs typeface="Calibri"/>
              </a:rPr>
              <a:t>f</a:t>
            </a:r>
            <a:r>
              <a:rPr sz="1000" spc="-5" dirty="0">
                <a:latin typeface="Calibri"/>
                <a:cs typeface="Calibri"/>
              </a:rPr>
              <a:t>or</a:t>
            </a:r>
            <a:r>
              <a:rPr sz="1000" spc="-10" dirty="0">
                <a:latin typeface="Calibri"/>
                <a:cs typeface="Calibri"/>
              </a:rPr>
              <a:t>m</a:t>
            </a:r>
            <a:r>
              <a:rPr sz="1000" spc="-5" dirty="0">
                <a:latin typeface="Calibri"/>
                <a:cs typeface="Calibri"/>
              </a:rPr>
              <a:t>ation  Architects</a:t>
            </a:r>
            <a:endParaRPr sz="1000">
              <a:latin typeface="Calibri"/>
              <a:cs typeface="Calibri"/>
            </a:endParaRPr>
          </a:p>
        </p:txBody>
      </p:sp>
      <p:sp>
        <p:nvSpPr>
          <p:cNvPr id="41" name="object 41"/>
          <p:cNvSpPr/>
          <p:nvPr/>
        </p:nvSpPr>
        <p:spPr>
          <a:xfrm>
            <a:off x="2850642" y="3665982"/>
            <a:ext cx="807720" cy="1038225"/>
          </a:xfrm>
          <a:custGeom>
            <a:avLst/>
            <a:gdLst/>
            <a:ahLst/>
            <a:cxnLst/>
            <a:rect l="l" t="t" r="r" b="b"/>
            <a:pathLst>
              <a:path w="807720" h="1038225">
                <a:moveTo>
                  <a:pt x="726947" y="0"/>
                </a:moveTo>
                <a:lnTo>
                  <a:pt x="80771" y="0"/>
                </a:lnTo>
                <a:lnTo>
                  <a:pt x="49345" y="6351"/>
                </a:lnTo>
                <a:lnTo>
                  <a:pt x="23669" y="23669"/>
                </a:lnTo>
                <a:lnTo>
                  <a:pt x="6351" y="49345"/>
                </a:lnTo>
                <a:lnTo>
                  <a:pt x="0" y="80772"/>
                </a:lnTo>
                <a:lnTo>
                  <a:pt x="0" y="957072"/>
                </a:lnTo>
                <a:lnTo>
                  <a:pt x="6351" y="988498"/>
                </a:lnTo>
                <a:lnTo>
                  <a:pt x="23669" y="1014174"/>
                </a:lnTo>
                <a:lnTo>
                  <a:pt x="49345" y="1031492"/>
                </a:lnTo>
                <a:lnTo>
                  <a:pt x="80771" y="1037844"/>
                </a:lnTo>
                <a:lnTo>
                  <a:pt x="726947" y="1037844"/>
                </a:lnTo>
                <a:lnTo>
                  <a:pt x="758374" y="1031492"/>
                </a:lnTo>
                <a:lnTo>
                  <a:pt x="784050" y="1014174"/>
                </a:lnTo>
                <a:lnTo>
                  <a:pt x="801368" y="988498"/>
                </a:lnTo>
                <a:lnTo>
                  <a:pt x="807719" y="957072"/>
                </a:lnTo>
                <a:lnTo>
                  <a:pt x="807719" y="80772"/>
                </a:lnTo>
                <a:lnTo>
                  <a:pt x="801368" y="49345"/>
                </a:lnTo>
                <a:lnTo>
                  <a:pt x="784050" y="23669"/>
                </a:lnTo>
                <a:lnTo>
                  <a:pt x="758374" y="6351"/>
                </a:lnTo>
                <a:lnTo>
                  <a:pt x="726947" y="0"/>
                </a:lnTo>
                <a:close/>
              </a:path>
            </a:pathLst>
          </a:custGeom>
          <a:solidFill>
            <a:srgbClr val="FFFFCC"/>
          </a:solidFill>
        </p:spPr>
        <p:txBody>
          <a:bodyPr wrap="square" lIns="0" tIns="0" rIns="0" bIns="0" rtlCol="0"/>
          <a:lstStyle/>
          <a:p>
            <a:endParaRPr/>
          </a:p>
        </p:txBody>
      </p:sp>
      <p:sp>
        <p:nvSpPr>
          <p:cNvPr id="42" name="object 42"/>
          <p:cNvSpPr/>
          <p:nvPr/>
        </p:nvSpPr>
        <p:spPr>
          <a:xfrm>
            <a:off x="2850642" y="3665982"/>
            <a:ext cx="807720" cy="1038225"/>
          </a:xfrm>
          <a:custGeom>
            <a:avLst/>
            <a:gdLst/>
            <a:ahLst/>
            <a:cxnLst/>
            <a:rect l="l" t="t" r="r" b="b"/>
            <a:pathLst>
              <a:path w="807720" h="1038225">
                <a:moveTo>
                  <a:pt x="0" y="80772"/>
                </a:moveTo>
                <a:lnTo>
                  <a:pt x="6351" y="49345"/>
                </a:lnTo>
                <a:lnTo>
                  <a:pt x="23669" y="23669"/>
                </a:lnTo>
                <a:lnTo>
                  <a:pt x="49345" y="6351"/>
                </a:lnTo>
                <a:lnTo>
                  <a:pt x="80771" y="0"/>
                </a:lnTo>
                <a:lnTo>
                  <a:pt x="726947" y="0"/>
                </a:lnTo>
                <a:lnTo>
                  <a:pt x="758374" y="6351"/>
                </a:lnTo>
                <a:lnTo>
                  <a:pt x="784050" y="23669"/>
                </a:lnTo>
                <a:lnTo>
                  <a:pt x="801368" y="49345"/>
                </a:lnTo>
                <a:lnTo>
                  <a:pt x="807719" y="80772"/>
                </a:lnTo>
                <a:lnTo>
                  <a:pt x="807719" y="957072"/>
                </a:lnTo>
                <a:lnTo>
                  <a:pt x="801368" y="988498"/>
                </a:lnTo>
                <a:lnTo>
                  <a:pt x="784050" y="1014174"/>
                </a:lnTo>
                <a:lnTo>
                  <a:pt x="758374" y="1031492"/>
                </a:lnTo>
                <a:lnTo>
                  <a:pt x="726947" y="1037844"/>
                </a:lnTo>
                <a:lnTo>
                  <a:pt x="80771" y="1037844"/>
                </a:lnTo>
                <a:lnTo>
                  <a:pt x="49345" y="1031492"/>
                </a:lnTo>
                <a:lnTo>
                  <a:pt x="23669" y="1014174"/>
                </a:lnTo>
                <a:lnTo>
                  <a:pt x="6351" y="988498"/>
                </a:lnTo>
                <a:lnTo>
                  <a:pt x="0" y="957072"/>
                </a:lnTo>
                <a:lnTo>
                  <a:pt x="0" y="80772"/>
                </a:lnTo>
                <a:close/>
              </a:path>
            </a:pathLst>
          </a:custGeom>
          <a:ln w="25908">
            <a:solidFill>
              <a:srgbClr val="FFFFFF"/>
            </a:solidFill>
          </a:ln>
        </p:spPr>
        <p:txBody>
          <a:bodyPr wrap="square" lIns="0" tIns="0" rIns="0" bIns="0" rtlCol="0"/>
          <a:lstStyle/>
          <a:p>
            <a:endParaRPr/>
          </a:p>
        </p:txBody>
      </p:sp>
      <p:sp>
        <p:nvSpPr>
          <p:cNvPr id="43" name="object 43"/>
          <p:cNvSpPr txBox="1"/>
          <p:nvPr/>
        </p:nvSpPr>
        <p:spPr>
          <a:xfrm>
            <a:off x="2931922" y="3941445"/>
            <a:ext cx="646430" cy="456565"/>
          </a:xfrm>
          <a:prstGeom prst="rect">
            <a:avLst/>
          </a:prstGeom>
        </p:spPr>
        <p:txBody>
          <a:bodyPr vert="horz" wrap="square" lIns="0" tIns="24765" rIns="0" bIns="0" rtlCol="0">
            <a:spAutoFit/>
          </a:bodyPr>
          <a:lstStyle/>
          <a:p>
            <a:pPr marL="12700" marR="5080" indent="1270" algn="just">
              <a:lnSpc>
                <a:spcPct val="91500"/>
              </a:lnSpc>
              <a:spcBef>
                <a:spcPts val="195"/>
              </a:spcBef>
            </a:pPr>
            <a:r>
              <a:rPr sz="1000" spc="-5" dirty="0">
                <a:latin typeface="Calibri"/>
                <a:cs typeface="Calibri"/>
              </a:rPr>
              <a:t>I</a:t>
            </a:r>
            <a:r>
              <a:rPr sz="1000" dirty="0">
                <a:latin typeface="Calibri"/>
                <a:cs typeface="Calibri"/>
              </a:rPr>
              <a:t>n</a:t>
            </a:r>
            <a:r>
              <a:rPr sz="1000" spc="-10" dirty="0">
                <a:latin typeface="Calibri"/>
                <a:cs typeface="Calibri"/>
              </a:rPr>
              <a:t>f</a:t>
            </a:r>
            <a:r>
              <a:rPr sz="1000" spc="-5" dirty="0">
                <a:latin typeface="Calibri"/>
                <a:cs typeface="Calibri"/>
              </a:rPr>
              <a:t>or</a:t>
            </a:r>
            <a:r>
              <a:rPr sz="1000" spc="-10" dirty="0">
                <a:latin typeface="Calibri"/>
                <a:cs typeface="Calibri"/>
              </a:rPr>
              <a:t>m</a:t>
            </a:r>
            <a:r>
              <a:rPr sz="1000" spc="-5" dirty="0">
                <a:latin typeface="Calibri"/>
                <a:cs typeface="Calibri"/>
              </a:rPr>
              <a:t>ation  </a:t>
            </a:r>
            <a:r>
              <a:rPr sz="1000" spc="-10" dirty="0">
                <a:latin typeface="Calibri"/>
                <a:cs typeface="Calibri"/>
              </a:rPr>
              <a:t>G</a:t>
            </a:r>
            <a:r>
              <a:rPr sz="1000" spc="-5" dirty="0">
                <a:latin typeface="Calibri"/>
                <a:cs typeface="Calibri"/>
              </a:rPr>
              <a:t>o</a:t>
            </a:r>
            <a:r>
              <a:rPr sz="1000" spc="-15" dirty="0">
                <a:latin typeface="Calibri"/>
                <a:cs typeface="Calibri"/>
              </a:rPr>
              <a:t>v</a:t>
            </a:r>
            <a:r>
              <a:rPr sz="1000" spc="-10" dirty="0">
                <a:latin typeface="Calibri"/>
                <a:cs typeface="Calibri"/>
              </a:rPr>
              <a:t>e</a:t>
            </a:r>
            <a:r>
              <a:rPr sz="1000" spc="-5" dirty="0">
                <a:latin typeface="Calibri"/>
                <a:cs typeface="Calibri"/>
              </a:rPr>
              <a:t>r</a:t>
            </a:r>
            <a:r>
              <a:rPr sz="1000" dirty="0">
                <a:latin typeface="Calibri"/>
                <a:cs typeface="Calibri"/>
              </a:rPr>
              <a:t>n</a:t>
            </a:r>
            <a:r>
              <a:rPr sz="1000" spc="-5" dirty="0">
                <a:latin typeface="Calibri"/>
                <a:cs typeface="Calibri"/>
              </a:rPr>
              <a:t>a</a:t>
            </a:r>
            <a:r>
              <a:rPr sz="1000" dirty="0">
                <a:latin typeface="Calibri"/>
                <a:cs typeface="Calibri"/>
              </a:rPr>
              <a:t>n</a:t>
            </a:r>
            <a:r>
              <a:rPr sz="1000" spc="-5" dirty="0">
                <a:latin typeface="Calibri"/>
                <a:cs typeface="Calibri"/>
              </a:rPr>
              <a:t>ce  Managers</a:t>
            </a:r>
            <a:endParaRPr sz="1000">
              <a:latin typeface="Calibri"/>
              <a:cs typeface="Calibri"/>
            </a:endParaRPr>
          </a:p>
        </p:txBody>
      </p:sp>
      <p:sp>
        <p:nvSpPr>
          <p:cNvPr id="44" name="object 44"/>
          <p:cNvSpPr/>
          <p:nvPr/>
        </p:nvSpPr>
        <p:spPr>
          <a:xfrm>
            <a:off x="2850642" y="4792217"/>
            <a:ext cx="807720" cy="1036319"/>
          </a:xfrm>
          <a:custGeom>
            <a:avLst/>
            <a:gdLst/>
            <a:ahLst/>
            <a:cxnLst/>
            <a:rect l="l" t="t" r="r" b="b"/>
            <a:pathLst>
              <a:path w="807720" h="1036320">
                <a:moveTo>
                  <a:pt x="726947" y="0"/>
                </a:moveTo>
                <a:lnTo>
                  <a:pt x="80771" y="0"/>
                </a:lnTo>
                <a:lnTo>
                  <a:pt x="49345" y="6351"/>
                </a:lnTo>
                <a:lnTo>
                  <a:pt x="23669" y="23669"/>
                </a:lnTo>
                <a:lnTo>
                  <a:pt x="6351" y="49345"/>
                </a:lnTo>
                <a:lnTo>
                  <a:pt x="0" y="80771"/>
                </a:lnTo>
                <a:lnTo>
                  <a:pt x="0" y="955547"/>
                </a:lnTo>
                <a:lnTo>
                  <a:pt x="6351" y="986985"/>
                </a:lnTo>
                <a:lnTo>
                  <a:pt x="23669" y="1012659"/>
                </a:lnTo>
                <a:lnTo>
                  <a:pt x="49345" y="1029971"/>
                </a:lnTo>
                <a:lnTo>
                  <a:pt x="80771" y="1036319"/>
                </a:lnTo>
                <a:lnTo>
                  <a:pt x="726947" y="1036319"/>
                </a:lnTo>
                <a:lnTo>
                  <a:pt x="758374" y="1029971"/>
                </a:lnTo>
                <a:lnTo>
                  <a:pt x="784050" y="1012659"/>
                </a:lnTo>
                <a:lnTo>
                  <a:pt x="801368" y="986985"/>
                </a:lnTo>
                <a:lnTo>
                  <a:pt x="807719" y="955547"/>
                </a:lnTo>
                <a:lnTo>
                  <a:pt x="807719" y="80771"/>
                </a:lnTo>
                <a:lnTo>
                  <a:pt x="801368" y="49345"/>
                </a:lnTo>
                <a:lnTo>
                  <a:pt x="784050" y="23669"/>
                </a:lnTo>
                <a:lnTo>
                  <a:pt x="758374" y="6351"/>
                </a:lnTo>
                <a:lnTo>
                  <a:pt x="726947" y="0"/>
                </a:lnTo>
                <a:close/>
              </a:path>
            </a:pathLst>
          </a:custGeom>
          <a:solidFill>
            <a:srgbClr val="FFFFCC"/>
          </a:solidFill>
        </p:spPr>
        <p:txBody>
          <a:bodyPr wrap="square" lIns="0" tIns="0" rIns="0" bIns="0" rtlCol="0"/>
          <a:lstStyle/>
          <a:p>
            <a:endParaRPr/>
          </a:p>
        </p:txBody>
      </p:sp>
      <p:sp>
        <p:nvSpPr>
          <p:cNvPr id="45" name="object 45"/>
          <p:cNvSpPr/>
          <p:nvPr/>
        </p:nvSpPr>
        <p:spPr>
          <a:xfrm>
            <a:off x="2850642" y="4792217"/>
            <a:ext cx="807720" cy="1036319"/>
          </a:xfrm>
          <a:custGeom>
            <a:avLst/>
            <a:gdLst/>
            <a:ahLst/>
            <a:cxnLst/>
            <a:rect l="l" t="t" r="r" b="b"/>
            <a:pathLst>
              <a:path w="807720" h="1036320">
                <a:moveTo>
                  <a:pt x="0" y="80771"/>
                </a:moveTo>
                <a:lnTo>
                  <a:pt x="6351" y="49345"/>
                </a:lnTo>
                <a:lnTo>
                  <a:pt x="23669" y="23669"/>
                </a:lnTo>
                <a:lnTo>
                  <a:pt x="49345" y="6351"/>
                </a:lnTo>
                <a:lnTo>
                  <a:pt x="80771" y="0"/>
                </a:lnTo>
                <a:lnTo>
                  <a:pt x="726947" y="0"/>
                </a:lnTo>
                <a:lnTo>
                  <a:pt x="758374" y="6351"/>
                </a:lnTo>
                <a:lnTo>
                  <a:pt x="784050" y="23669"/>
                </a:lnTo>
                <a:lnTo>
                  <a:pt x="801368" y="49345"/>
                </a:lnTo>
                <a:lnTo>
                  <a:pt x="807719" y="80771"/>
                </a:lnTo>
                <a:lnTo>
                  <a:pt x="807719" y="955547"/>
                </a:lnTo>
                <a:lnTo>
                  <a:pt x="801368" y="986985"/>
                </a:lnTo>
                <a:lnTo>
                  <a:pt x="784050" y="1012659"/>
                </a:lnTo>
                <a:lnTo>
                  <a:pt x="758374" y="1029971"/>
                </a:lnTo>
                <a:lnTo>
                  <a:pt x="726947" y="1036319"/>
                </a:lnTo>
                <a:lnTo>
                  <a:pt x="80771" y="1036319"/>
                </a:lnTo>
                <a:lnTo>
                  <a:pt x="49345" y="1029971"/>
                </a:lnTo>
                <a:lnTo>
                  <a:pt x="23669" y="1012659"/>
                </a:lnTo>
                <a:lnTo>
                  <a:pt x="6351" y="986985"/>
                </a:lnTo>
                <a:lnTo>
                  <a:pt x="0" y="955547"/>
                </a:lnTo>
                <a:lnTo>
                  <a:pt x="0" y="80771"/>
                </a:lnTo>
                <a:close/>
              </a:path>
            </a:pathLst>
          </a:custGeom>
          <a:ln w="25908">
            <a:solidFill>
              <a:srgbClr val="FFFFFF"/>
            </a:solidFill>
          </a:ln>
        </p:spPr>
        <p:txBody>
          <a:bodyPr wrap="square" lIns="0" tIns="0" rIns="0" bIns="0" rtlCol="0"/>
          <a:lstStyle/>
          <a:p>
            <a:endParaRPr/>
          </a:p>
        </p:txBody>
      </p:sp>
      <p:sp>
        <p:nvSpPr>
          <p:cNvPr id="46" name="object 46"/>
          <p:cNvSpPr txBox="1"/>
          <p:nvPr/>
        </p:nvSpPr>
        <p:spPr>
          <a:xfrm>
            <a:off x="2933445" y="5137150"/>
            <a:ext cx="640080" cy="317500"/>
          </a:xfrm>
          <a:prstGeom prst="rect">
            <a:avLst/>
          </a:prstGeom>
        </p:spPr>
        <p:txBody>
          <a:bodyPr vert="horz" wrap="square" lIns="0" tIns="12065" rIns="0" bIns="0" rtlCol="0">
            <a:spAutoFit/>
          </a:bodyPr>
          <a:lstStyle/>
          <a:p>
            <a:pPr algn="ctr">
              <a:lnSpc>
                <a:spcPts val="1150"/>
              </a:lnSpc>
              <a:spcBef>
                <a:spcPts val="95"/>
              </a:spcBef>
            </a:pPr>
            <a:r>
              <a:rPr sz="1000" spc="-5" dirty="0">
                <a:latin typeface="Calibri"/>
                <a:cs typeface="Calibri"/>
              </a:rPr>
              <a:t>Information</a:t>
            </a:r>
            <a:endParaRPr sz="1000">
              <a:latin typeface="Calibri"/>
              <a:cs typeface="Calibri"/>
            </a:endParaRPr>
          </a:p>
          <a:p>
            <a:pPr marL="1270" algn="ctr">
              <a:lnSpc>
                <a:spcPts val="1150"/>
              </a:lnSpc>
            </a:pPr>
            <a:r>
              <a:rPr sz="1000" spc="-5" dirty="0">
                <a:latin typeface="Calibri"/>
                <a:cs typeface="Calibri"/>
              </a:rPr>
              <a:t>Scientists</a:t>
            </a:r>
            <a:endParaRPr sz="1000">
              <a:latin typeface="Calibri"/>
              <a:cs typeface="Calibri"/>
            </a:endParaRPr>
          </a:p>
        </p:txBody>
      </p:sp>
      <p:sp>
        <p:nvSpPr>
          <p:cNvPr id="47" name="object 47"/>
          <p:cNvSpPr/>
          <p:nvPr/>
        </p:nvSpPr>
        <p:spPr>
          <a:xfrm>
            <a:off x="3693414" y="2539745"/>
            <a:ext cx="807720" cy="1038225"/>
          </a:xfrm>
          <a:custGeom>
            <a:avLst/>
            <a:gdLst/>
            <a:ahLst/>
            <a:cxnLst/>
            <a:rect l="l" t="t" r="r" b="b"/>
            <a:pathLst>
              <a:path w="807720" h="1038225">
                <a:moveTo>
                  <a:pt x="726948" y="0"/>
                </a:moveTo>
                <a:lnTo>
                  <a:pt x="80772" y="0"/>
                </a:lnTo>
                <a:lnTo>
                  <a:pt x="49345" y="6351"/>
                </a:lnTo>
                <a:lnTo>
                  <a:pt x="23669" y="23669"/>
                </a:lnTo>
                <a:lnTo>
                  <a:pt x="6351" y="49345"/>
                </a:lnTo>
                <a:lnTo>
                  <a:pt x="0" y="80771"/>
                </a:lnTo>
                <a:lnTo>
                  <a:pt x="0" y="957071"/>
                </a:lnTo>
                <a:lnTo>
                  <a:pt x="6351" y="988498"/>
                </a:lnTo>
                <a:lnTo>
                  <a:pt x="23669" y="1014174"/>
                </a:lnTo>
                <a:lnTo>
                  <a:pt x="49345" y="1031492"/>
                </a:lnTo>
                <a:lnTo>
                  <a:pt x="80772" y="1037843"/>
                </a:lnTo>
                <a:lnTo>
                  <a:pt x="726948" y="1037843"/>
                </a:lnTo>
                <a:lnTo>
                  <a:pt x="758374" y="1031492"/>
                </a:lnTo>
                <a:lnTo>
                  <a:pt x="784050" y="1014174"/>
                </a:lnTo>
                <a:lnTo>
                  <a:pt x="801368" y="988498"/>
                </a:lnTo>
                <a:lnTo>
                  <a:pt x="807720" y="957071"/>
                </a:lnTo>
                <a:lnTo>
                  <a:pt x="807720" y="80771"/>
                </a:lnTo>
                <a:lnTo>
                  <a:pt x="801368" y="49345"/>
                </a:lnTo>
                <a:lnTo>
                  <a:pt x="784050" y="23669"/>
                </a:lnTo>
                <a:lnTo>
                  <a:pt x="758374" y="6351"/>
                </a:lnTo>
                <a:lnTo>
                  <a:pt x="726948" y="0"/>
                </a:lnTo>
                <a:close/>
              </a:path>
            </a:pathLst>
          </a:custGeom>
          <a:solidFill>
            <a:srgbClr val="FFFFCC"/>
          </a:solidFill>
        </p:spPr>
        <p:txBody>
          <a:bodyPr wrap="square" lIns="0" tIns="0" rIns="0" bIns="0" rtlCol="0"/>
          <a:lstStyle/>
          <a:p>
            <a:endParaRPr/>
          </a:p>
        </p:txBody>
      </p:sp>
      <p:sp>
        <p:nvSpPr>
          <p:cNvPr id="48" name="object 48"/>
          <p:cNvSpPr/>
          <p:nvPr/>
        </p:nvSpPr>
        <p:spPr>
          <a:xfrm>
            <a:off x="3693414" y="2539745"/>
            <a:ext cx="807720" cy="1038225"/>
          </a:xfrm>
          <a:custGeom>
            <a:avLst/>
            <a:gdLst/>
            <a:ahLst/>
            <a:cxnLst/>
            <a:rect l="l" t="t" r="r" b="b"/>
            <a:pathLst>
              <a:path w="807720" h="1038225">
                <a:moveTo>
                  <a:pt x="0" y="80771"/>
                </a:moveTo>
                <a:lnTo>
                  <a:pt x="6351" y="49345"/>
                </a:lnTo>
                <a:lnTo>
                  <a:pt x="23669" y="23669"/>
                </a:lnTo>
                <a:lnTo>
                  <a:pt x="49345" y="6351"/>
                </a:lnTo>
                <a:lnTo>
                  <a:pt x="80772" y="0"/>
                </a:lnTo>
                <a:lnTo>
                  <a:pt x="726948" y="0"/>
                </a:lnTo>
                <a:lnTo>
                  <a:pt x="758374" y="6351"/>
                </a:lnTo>
                <a:lnTo>
                  <a:pt x="784050" y="23669"/>
                </a:lnTo>
                <a:lnTo>
                  <a:pt x="801368" y="49345"/>
                </a:lnTo>
                <a:lnTo>
                  <a:pt x="807720" y="80771"/>
                </a:lnTo>
                <a:lnTo>
                  <a:pt x="807720" y="957071"/>
                </a:lnTo>
                <a:lnTo>
                  <a:pt x="801368" y="988498"/>
                </a:lnTo>
                <a:lnTo>
                  <a:pt x="784050" y="1014174"/>
                </a:lnTo>
                <a:lnTo>
                  <a:pt x="758374" y="1031492"/>
                </a:lnTo>
                <a:lnTo>
                  <a:pt x="726948" y="1037843"/>
                </a:lnTo>
                <a:lnTo>
                  <a:pt x="80772" y="1037843"/>
                </a:lnTo>
                <a:lnTo>
                  <a:pt x="49345" y="1031492"/>
                </a:lnTo>
                <a:lnTo>
                  <a:pt x="23669" y="1014174"/>
                </a:lnTo>
                <a:lnTo>
                  <a:pt x="6351" y="988498"/>
                </a:lnTo>
                <a:lnTo>
                  <a:pt x="0" y="957071"/>
                </a:lnTo>
                <a:lnTo>
                  <a:pt x="0" y="80771"/>
                </a:lnTo>
                <a:close/>
              </a:path>
            </a:pathLst>
          </a:custGeom>
          <a:ln w="25908">
            <a:solidFill>
              <a:srgbClr val="FFFFFF"/>
            </a:solidFill>
          </a:ln>
        </p:spPr>
        <p:txBody>
          <a:bodyPr wrap="square" lIns="0" tIns="0" rIns="0" bIns="0" rtlCol="0"/>
          <a:lstStyle/>
          <a:p>
            <a:endParaRPr/>
          </a:p>
        </p:txBody>
      </p:sp>
      <p:sp>
        <p:nvSpPr>
          <p:cNvPr id="49" name="object 49"/>
          <p:cNvSpPr txBox="1"/>
          <p:nvPr/>
        </p:nvSpPr>
        <p:spPr>
          <a:xfrm>
            <a:off x="3775328" y="2815208"/>
            <a:ext cx="640080" cy="456565"/>
          </a:xfrm>
          <a:prstGeom prst="rect">
            <a:avLst/>
          </a:prstGeom>
        </p:spPr>
        <p:txBody>
          <a:bodyPr vert="horz" wrap="square" lIns="0" tIns="24765" rIns="0" bIns="0" rtlCol="0">
            <a:spAutoFit/>
          </a:bodyPr>
          <a:lstStyle/>
          <a:p>
            <a:pPr marL="12700" marR="5080" algn="ctr">
              <a:lnSpc>
                <a:spcPct val="91500"/>
              </a:lnSpc>
              <a:spcBef>
                <a:spcPts val="195"/>
              </a:spcBef>
            </a:pPr>
            <a:r>
              <a:rPr sz="1000" spc="-5" dirty="0">
                <a:latin typeface="Calibri"/>
                <a:cs typeface="Calibri"/>
              </a:rPr>
              <a:t>I</a:t>
            </a:r>
            <a:r>
              <a:rPr sz="1000" dirty="0">
                <a:latin typeface="Calibri"/>
                <a:cs typeface="Calibri"/>
              </a:rPr>
              <a:t>n</a:t>
            </a:r>
            <a:r>
              <a:rPr sz="1000" spc="-10" dirty="0">
                <a:latin typeface="Calibri"/>
                <a:cs typeface="Calibri"/>
              </a:rPr>
              <a:t>f</a:t>
            </a:r>
            <a:r>
              <a:rPr sz="1000" spc="-5" dirty="0">
                <a:latin typeface="Calibri"/>
                <a:cs typeface="Calibri"/>
              </a:rPr>
              <a:t>or</a:t>
            </a:r>
            <a:r>
              <a:rPr sz="1000" spc="-10" dirty="0">
                <a:latin typeface="Calibri"/>
                <a:cs typeface="Calibri"/>
              </a:rPr>
              <a:t>m</a:t>
            </a:r>
            <a:r>
              <a:rPr sz="1000" spc="-5" dirty="0">
                <a:latin typeface="Calibri"/>
                <a:cs typeface="Calibri"/>
              </a:rPr>
              <a:t>ation  Rights  Managers</a:t>
            </a:r>
            <a:endParaRPr sz="1000">
              <a:latin typeface="Calibri"/>
              <a:cs typeface="Calibri"/>
            </a:endParaRPr>
          </a:p>
        </p:txBody>
      </p:sp>
      <p:sp>
        <p:nvSpPr>
          <p:cNvPr id="50" name="object 50"/>
          <p:cNvSpPr/>
          <p:nvPr/>
        </p:nvSpPr>
        <p:spPr>
          <a:xfrm>
            <a:off x="3693414" y="3665982"/>
            <a:ext cx="807720" cy="1038225"/>
          </a:xfrm>
          <a:custGeom>
            <a:avLst/>
            <a:gdLst/>
            <a:ahLst/>
            <a:cxnLst/>
            <a:rect l="l" t="t" r="r" b="b"/>
            <a:pathLst>
              <a:path w="807720" h="1038225">
                <a:moveTo>
                  <a:pt x="726948" y="0"/>
                </a:moveTo>
                <a:lnTo>
                  <a:pt x="80772" y="0"/>
                </a:lnTo>
                <a:lnTo>
                  <a:pt x="49345" y="6351"/>
                </a:lnTo>
                <a:lnTo>
                  <a:pt x="23669" y="23669"/>
                </a:lnTo>
                <a:lnTo>
                  <a:pt x="6351" y="49345"/>
                </a:lnTo>
                <a:lnTo>
                  <a:pt x="0" y="80772"/>
                </a:lnTo>
                <a:lnTo>
                  <a:pt x="0" y="957072"/>
                </a:lnTo>
                <a:lnTo>
                  <a:pt x="6351" y="988498"/>
                </a:lnTo>
                <a:lnTo>
                  <a:pt x="23669" y="1014174"/>
                </a:lnTo>
                <a:lnTo>
                  <a:pt x="49345" y="1031492"/>
                </a:lnTo>
                <a:lnTo>
                  <a:pt x="80772" y="1037844"/>
                </a:lnTo>
                <a:lnTo>
                  <a:pt x="726948" y="1037844"/>
                </a:lnTo>
                <a:lnTo>
                  <a:pt x="758374" y="1031492"/>
                </a:lnTo>
                <a:lnTo>
                  <a:pt x="784050" y="1014174"/>
                </a:lnTo>
                <a:lnTo>
                  <a:pt x="801368" y="988498"/>
                </a:lnTo>
                <a:lnTo>
                  <a:pt x="807720" y="957072"/>
                </a:lnTo>
                <a:lnTo>
                  <a:pt x="807720" y="80772"/>
                </a:lnTo>
                <a:lnTo>
                  <a:pt x="801368" y="49345"/>
                </a:lnTo>
                <a:lnTo>
                  <a:pt x="784050" y="23669"/>
                </a:lnTo>
                <a:lnTo>
                  <a:pt x="758374" y="6351"/>
                </a:lnTo>
                <a:lnTo>
                  <a:pt x="726948" y="0"/>
                </a:lnTo>
                <a:close/>
              </a:path>
            </a:pathLst>
          </a:custGeom>
          <a:solidFill>
            <a:srgbClr val="FFFFCC"/>
          </a:solidFill>
        </p:spPr>
        <p:txBody>
          <a:bodyPr wrap="square" lIns="0" tIns="0" rIns="0" bIns="0" rtlCol="0"/>
          <a:lstStyle/>
          <a:p>
            <a:endParaRPr/>
          </a:p>
        </p:txBody>
      </p:sp>
      <p:sp>
        <p:nvSpPr>
          <p:cNvPr id="51" name="object 51"/>
          <p:cNvSpPr/>
          <p:nvPr/>
        </p:nvSpPr>
        <p:spPr>
          <a:xfrm>
            <a:off x="3693414" y="3665982"/>
            <a:ext cx="807720" cy="1038225"/>
          </a:xfrm>
          <a:custGeom>
            <a:avLst/>
            <a:gdLst/>
            <a:ahLst/>
            <a:cxnLst/>
            <a:rect l="l" t="t" r="r" b="b"/>
            <a:pathLst>
              <a:path w="807720" h="1038225">
                <a:moveTo>
                  <a:pt x="0" y="80772"/>
                </a:moveTo>
                <a:lnTo>
                  <a:pt x="6351" y="49345"/>
                </a:lnTo>
                <a:lnTo>
                  <a:pt x="23669" y="23669"/>
                </a:lnTo>
                <a:lnTo>
                  <a:pt x="49345" y="6351"/>
                </a:lnTo>
                <a:lnTo>
                  <a:pt x="80772" y="0"/>
                </a:lnTo>
                <a:lnTo>
                  <a:pt x="726948" y="0"/>
                </a:lnTo>
                <a:lnTo>
                  <a:pt x="758374" y="6351"/>
                </a:lnTo>
                <a:lnTo>
                  <a:pt x="784050" y="23669"/>
                </a:lnTo>
                <a:lnTo>
                  <a:pt x="801368" y="49345"/>
                </a:lnTo>
                <a:lnTo>
                  <a:pt x="807720" y="80772"/>
                </a:lnTo>
                <a:lnTo>
                  <a:pt x="807720" y="957072"/>
                </a:lnTo>
                <a:lnTo>
                  <a:pt x="801368" y="988498"/>
                </a:lnTo>
                <a:lnTo>
                  <a:pt x="784050" y="1014174"/>
                </a:lnTo>
                <a:lnTo>
                  <a:pt x="758374" y="1031492"/>
                </a:lnTo>
                <a:lnTo>
                  <a:pt x="726948" y="1037844"/>
                </a:lnTo>
                <a:lnTo>
                  <a:pt x="80772" y="1037844"/>
                </a:lnTo>
                <a:lnTo>
                  <a:pt x="49345" y="1031492"/>
                </a:lnTo>
                <a:lnTo>
                  <a:pt x="23669" y="1014174"/>
                </a:lnTo>
                <a:lnTo>
                  <a:pt x="6351" y="988498"/>
                </a:lnTo>
                <a:lnTo>
                  <a:pt x="0" y="957072"/>
                </a:lnTo>
                <a:lnTo>
                  <a:pt x="0" y="80772"/>
                </a:lnTo>
                <a:close/>
              </a:path>
            </a:pathLst>
          </a:custGeom>
          <a:ln w="25908">
            <a:solidFill>
              <a:srgbClr val="FFFFFF"/>
            </a:solidFill>
          </a:ln>
        </p:spPr>
        <p:txBody>
          <a:bodyPr wrap="square" lIns="0" tIns="0" rIns="0" bIns="0" rtlCol="0"/>
          <a:lstStyle/>
          <a:p>
            <a:endParaRPr/>
          </a:p>
        </p:txBody>
      </p:sp>
      <p:sp>
        <p:nvSpPr>
          <p:cNvPr id="52" name="object 52"/>
          <p:cNvSpPr txBox="1"/>
          <p:nvPr/>
        </p:nvSpPr>
        <p:spPr>
          <a:xfrm>
            <a:off x="3813428" y="3941445"/>
            <a:ext cx="565785" cy="456565"/>
          </a:xfrm>
          <a:prstGeom prst="rect">
            <a:avLst/>
          </a:prstGeom>
        </p:spPr>
        <p:txBody>
          <a:bodyPr vert="horz" wrap="square" lIns="0" tIns="24765" rIns="0" bIns="0" rtlCol="0">
            <a:spAutoFit/>
          </a:bodyPr>
          <a:lstStyle/>
          <a:p>
            <a:pPr marL="12700" marR="5080" algn="ctr">
              <a:lnSpc>
                <a:spcPct val="91500"/>
              </a:lnSpc>
              <a:spcBef>
                <a:spcPts val="195"/>
              </a:spcBef>
            </a:pPr>
            <a:r>
              <a:rPr sz="1000" spc="-5" dirty="0">
                <a:latin typeface="Calibri"/>
                <a:cs typeface="Calibri"/>
              </a:rPr>
              <a:t>Data  Protection  Officers</a:t>
            </a:r>
            <a:endParaRPr sz="1000">
              <a:latin typeface="Calibri"/>
              <a:cs typeface="Calibri"/>
            </a:endParaRPr>
          </a:p>
        </p:txBody>
      </p:sp>
      <p:sp>
        <p:nvSpPr>
          <p:cNvPr id="53" name="object 53"/>
          <p:cNvSpPr/>
          <p:nvPr/>
        </p:nvSpPr>
        <p:spPr>
          <a:xfrm>
            <a:off x="3693414" y="4792217"/>
            <a:ext cx="807720" cy="1036319"/>
          </a:xfrm>
          <a:custGeom>
            <a:avLst/>
            <a:gdLst/>
            <a:ahLst/>
            <a:cxnLst/>
            <a:rect l="l" t="t" r="r" b="b"/>
            <a:pathLst>
              <a:path w="807720" h="1036320">
                <a:moveTo>
                  <a:pt x="726948" y="0"/>
                </a:moveTo>
                <a:lnTo>
                  <a:pt x="80772" y="0"/>
                </a:lnTo>
                <a:lnTo>
                  <a:pt x="49345" y="6351"/>
                </a:lnTo>
                <a:lnTo>
                  <a:pt x="23669" y="23669"/>
                </a:lnTo>
                <a:lnTo>
                  <a:pt x="6351" y="49345"/>
                </a:lnTo>
                <a:lnTo>
                  <a:pt x="0" y="80771"/>
                </a:lnTo>
                <a:lnTo>
                  <a:pt x="0" y="955547"/>
                </a:lnTo>
                <a:lnTo>
                  <a:pt x="6351" y="986985"/>
                </a:lnTo>
                <a:lnTo>
                  <a:pt x="23669" y="1012659"/>
                </a:lnTo>
                <a:lnTo>
                  <a:pt x="49345" y="1029971"/>
                </a:lnTo>
                <a:lnTo>
                  <a:pt x="80772" y="1036319"/>
                </a:lnTo>
                <a:lnTo>
                  <a:pt x="726948" y="1036319"/>
                </a:lnTo>
                <a:lnTo>
                  <a:pt x="758374" y="1029971"/>
                </a:lnTo>
                <a:lnTo>
                  <a:pt x="784050" y="1012659"/>
                </a:lnTo>
                <a:lnTo>
                  <a:pt x="801368" y="986985"/>
                </a:lnTo>
                <a:lnTo>
                  <a:pt x="807720" y="955547"/>
                </a:lnTo>
                <a:lnTo>
                  <a:pt x="807720" y="80771"/>
                </a:lnTo>
                <a:lnTo>
                  <a:pt x="801368" y="49345"/>
                </a:lnTo>
                <a:lnTo>
                  <a:pt x="784050" y="23669"/>
                </a:lnTo>
                <a:lnTo>
                  <a:pt x="758374" y="6351"/>
                </a:lnTo>
                <a:lnTo>
                  <a:pt x="726948" y="0"/>
                </a:lnTo>
                <a:close/>
              </a:path>
            </a:pathLst>
          </a:custGeom>
          <a:solidFill>
            <a:srgbClr val="FFFFCC"/>
          </a:solidFill>
        </p:spPr>
        <p:txBody>
          <a:bodyPr wrap="square" lIns="0" tIns="0" rIns="0" bIns="0" rtlCol="0"/>
          <a:lstStyle/>
          <a:p>
            <a:endParaRPr/>
          </a:p>
        </p:txBody>
      </p:sp>
      <p:sp>
        <p:nvSpPr>
          <p:cNvPr id="54" name="object 54"/>
          <p:cNvSpPr/>
          <p:nvPr/>
        </p:nvSpPr>
        <p:spPr>
          <a:xfrm>
            <a:off x="3693414" y="4792217"/>
            <a:ext cx="807720" cy="1036319"/>
          </a:xfrm>
          <a:custGeom>
            <a:avLst/>
            <a:gdLst/>
            <a:ahLst/>
            <a:cxnLst/>
            <a:rect l="l" t="t" r="r" b="b"/>
            <a:pathLst>
              <a:path w="807720" h="1036320">
                <a:moveTo>
                  <a:pt x="0" y="80771"/>
                </a:moveTo>
                <a:lnTo>
                  <a:pt x="6351" y="49345"/>
                </a:lnTo>
                <a:lnTo>
                  <a:pt x="23669" y="23669"/>
                </a:lnTo>
                <a:lnTo>
                  <a:pt x="49345" y="6351"/>
                </a:lnTo>
                <a:lnTo>
                  <a:pt x="80772" y="0"/>
                </a:lnTo>
                <a:lnTo>
                  <a:pt x="726948" y="0"/>
                </a:lnTo>
                <a:lnTo>
                  <a:pt x="758374" y="6351"/>
                </a:lnTo>
                <a:lnTo>
                  <a:pt x="784050" y="23669"/>
                </a:lnTo>
                <a:lnTo>
                  <a:pt x="801368" y="49345"/>
                </a:lnTo>
                <a:lnTo>
                  <a:pt x="807720" y="80771"/>
                </a:lnTo>
                <a:lnTo>
                  <a:pt x="807720" y="955547"/>
                </a:lnTo>
                <a:lnTo>
                  <a:pt x="801368" y="986985"/>
                </a:lnTo>
                <a:lnTo>
                  <a:pt x="784050" y="1012659"/>
                </a:lnTo>
                <a:lnTo>
                  <a:pt x="758374" y="1029971"/>
                </a:lnTo>
                <a:lnTo>
                  <a:pt x="726948" y="1036319"/>
                </a:lnTo>
                <a:lnTo>
                  <a:pt x="80772" y="1036319"/>
                </a:lnTo>
                <a:lnTo>
                  <a:pt x="49345" y="1029971"/>
                </a:lnTo>
                <a:lnTo>
                  <a:pt x="23669" y="1012659"/>
                </a:lnTo>
                <a:lnTo>
                  <a:pt x="6351" y="986985"/>
                </a:lnTo>
                <a:lnTo>
                  <a:pt x="0" y="955547"/>
                </a:lnTo>
                <a:lnTo>
                  <a:pt x="0" y="80771"/>
                </a:lnTo>
                <a:close/>
              </a:path>
            </a:pathLst>
          </a:custGeom>
          <a:ln w="25908">
            <a:solidFill>
              <a:srgbClr val="FFFFFF"/>
            </a:solidFill>
          </a:ln>
        </p:spPr>
        <p:txBody>
          <a:bodyPr wrap="square" lIns="0" tIns="0" rIns="0" bIns="0" rtlCol="0"/>
          <a:lstStyle/>
          <a:p>
            <a:endParaRPr/>
          </a:p>
        </p:txBody>
      </p:sp>
      <p:sp>
        <p:nvSpPr>
          <p:cNvPr id="55" name="object 55"/>
          <p:cNvSpPr txBox="1"/>
          <p:nvPr/>
        </p:nvSpPr>
        <p:spPr>
          <a:xfrm>
            <a:off x="3814953" y="5137150"/>
            <a:ext cx="560705" cy="317500"/>
          </a:xfrm>
          <a:prstGeom prst="rect">
            <a:avLst/>
          </a:prstGeom>
        </p:spPr>
        <p:txBody>
          <a:bodyPr vert="horz" wrap="square" lIns="0" tIns="12065" rIns="0" bIns="0" rtlCol="0">
            <a:spAutoFit/>
          </a:bodyPr>
          <a:lstStyle/>
          <a:p>
            <a:pPr marL="12700">
              <a:lnSpc>
                <a:spcPts val="1150"/>
              </a:lnSpc>
              <a:spcBef>
                <a:spcPts val="95"/>
              </a:spcBef>
            </a:pPr>
            <a:r>
              <a:rPr sz="1000" spc="-15" dirty="0">
                <a:latin typeface="Calibri"/>
                <a:cs typeface="Calibri"/>
              </a:rPr>
              <a:t>T</a:t>
            </a:r>
            <a:r>
              <a:rPr sz="1000" spc="-5" dirty="0">
                <a:latin typeface="Calibri"/>
                <a:cs typeface="Calibri"/>
              </a:rPr>
              <a:t>axono</a:t>
            </a:r>
            <a:r>
              <a:rPr sz="1000" spc="-10" dirty="0">
                <a:latin typeface="Calibri"/>
                <a:cs typeface="Calibri"/>
              </a:rPr>
              <a:t>m</a:t>
            </a:r>
            <a:r>
              <a:rPr sz="1000" spc="-5" dirty="0">
                <a:latin typeface="Calibri"/>
                <a:cs typeface="Calibri"/>
              </a:rPr>
              <a:t>y</a:t>
            </a:r>
            <a:endParaRPr sz="1000">
              <a:latin typeface="Calibri"/>
              <a:cs typeface="Calibri"/>
            </a:endParaRPr>
          </a:p>
          <a:p>
            <a:pPr marL="17145">
              <a:lnSpc>
                <a:spcPts val="1150"/>
              </a:lnSpc>
            </a:pPr>
            <a:r>
              <a:rPr sz="1000" spc="-5" dirty="0">
                <a:latin typeface="Calibri"/>
                <a:cs typeface="Calibri"/>
              </a:rPr>
              <a:t>Specialists</a:t>
            </a:r>
            <a:endParaRPr sz="1000">
              <a:latin typeface="Calibri"/>
              <a:cs typeface="Calibri"/>
            </a:endParaRPr>
          </a:p>
        </p:txBody>
      </p:sp>
      <p:sp>
        <p:nvSpPr>
          <p:cNvPr id="56" name="object 56"/>
          <p:cNvSpPr/>
          <p:nvPr/>
        </p:nvSpPr>
        <p:spPr>
          <a:xfrm>
            <a:off x="4534661" y="2539745"/>
            <a:ext cx="807720" cy="1038225"/>
          </a:xfrm>
          <a:custGeom>
            <a:avLst/>
            <a:gdLst/>
            <a:ahLst/>
            <a:cxnLst/>
            <a:rect l="l" t="t" r="r" b="b"/>
            <a:pathLst>
              <a:path w="807720" h="1038225">
                <a:moveTo>
                  <a:pt x="726948" y="0"/>
                </a:moveTo>
                <a:lnTo>
                  <a:pt x="80772" y="0"/>
                </a:lnTo>
                <a:lnTo>
                  <a:pt x="49345" y="6351"/>
                </a:lnTo>
                <a:lnTo>
                  <a:pt x="23669" y="23669"/>
                </a:lnTo>
                <a:lnTo>
                  <a:pt x="6351" y="49345"/>
                </a:lnTo>
                <a:lnTo>
                  <a:pt x="0" y="80771"/>
                </a:lnTo>
                <a:lnTo>
                  <a:pt x="0" y="957071"/>
                </a:lnTo>
                <a:lnTo>
                  <a:pt x="6351" y="988498"/>
                </a:lnTo>
                <a:lnTo>
                  <a:pt x="23669" y="1014174"/>
                </a:lnTo>
                <a:lnTo>
                  <a:pt x="49345" y="1031492"/>
                </a:lnTo>
                <a:lnTo>
                  <a:pt x="80772" y="1037843"/>
                </a:lnTo>
                <a:lnTo>
                  <a:pt x="726948" y="1037843"/>
                </a:lnTo>
                <a:lnTo>
                  <a:pt x="758374" y="1031492"/>
                </a:lnTo>
                <a:lnTo>
                  <a:pt x="784050" y="1014174"/>
                </a:lnTo>
                <a:lnTo>
                  <a:pt x="801368" y="988498"/>
                </a:lnTo>
                <a:lnTo>
                  <a:pt x="807720" y="957071"/>
                </a:lnTo>
                <a:lnTo>
                  <a:pt x="807720" y="80771"/>
                </a:lnTo>
                <a:lnTo>
                  <a:pt x="801368" y="49345"/>
                </a:lnTo>
                <a:lnTo>
                  <a:pt x="784050" y="23669"/>
                </a:lnTo>
                <a:lnTo>
                  <a:pt x="758374" y="6351"/>
                </a:lnTo>
                <a:lnTo>
                  <a:pt x="726948" y="0"/>
                </a:lnTo>
                <a:close/>
              </a:path>
            </a:pathLst>
          </a:custGeom>
          <a:solidFill>
            <a:srgbClr val="FFFFCC"/>
          </a:solidFill>
        </p:spPr>
        <p:txBody>
          <a:bodyPr wrap="square" lIns="0" tIns="0" rIns="0" bIns="0" rtlCol="0"/>
          <a:lstStyle/>
          <a:p>
            <a:endParaRPr/>
          </a:p>
        </p:txBody>
      </p:sp>
      <p:sp>
        <p:nvSpPr>
          <p:cNvPr id="57" name="object 57"/>
          <p:cNvSpPr/>
          <p:nvPr/>
        </p:nvSpPr>
        <p:spPr>
          <a:xfrm>
            <a:off x="4534661" y="2539745"/>
            <a:ext cx="807720" cy="1038225"/>
          </a:xfrm>
          <a:custGeom>
            <a:avLst/>
            <a:gdLst/>
            <a:ahLst/>
            <a:cxnLst/>
            <a:rect l="l" t="t" r="r" b="b"/>
            <a:pathLst>
              <a:path w="807720" h="1038225">
                <a:moveTo>
                  <a:pt x="0" y="80771"/>
                </a:moveTo>
                <a:lnTo>
                  <a:pt x="6351" y="49345"/>
                </a:lnTo>
                <a:lnTo>
                  <a:pt x="23669" y="23669"/>
                </a:lnTo>
                <a:lnTo>
                  <a:pt x="49345" y="6351"/>
                </a:lnTo>
                <a:lnTo>
                  <a:pt x="80772" y="0"/>
                </a:lnTo>
                <a:lnTo>
                  <a:pt x="726948" y="0"/>
                </a:lnTo>
                <a:lnTo>
                  <a:pt x="758374" y="6351"/>
                </a:lnTo>
                <a:lnTo>
                  <a:pt x="784050" y="23669"/>
                </a:lnTo>
                <a:lnTo>
                  <a:pt x="801368" y="49345"/>
                </a:lnTo>
                <a:lnTo>
                  <a:pt x="807720" y="80771"/>
                </a:lnTo>
                <a:lnTo>
                  <a:pt x="807720" y="957071"/>
                </a:lnTo>
                <a:lnTo>
                  <a:pt x="801368" y="988498"/>
                </a:lnTo>
                <a:lnTo>
                  <a:pt x="784050" y="1014174"/>
                </a:lnTo>
                <a:lnTo>
                  <a:pt x="758374" y="1031492"/>
                </a:lnTo>
                <a:lnTo>
                  <a:pt x="726948" y="1037843"/>
                </a:lnTo>
                <a:lnTo>
                  <a:pt x="80772" y="1037843"/>
                </a:lnTo>
                <a:lnTo>
                  <a:pt x="49345" y="1031492"/>
                </a:lnTo>
                <a:lnTo>
                  <a:pt x="23669" y="1014174"/>
                </a:lnTo>
                <a:lnTo>
                  <a:pt x="6351" y="988498"/>
                </a:lnTo>
                <a:lnTo>
                  <a:pt x="0" y="957071"/>
                </a:lnTo>
                <a:lnTo>
                  <a:pt x="0" y="80771"/>
                </a:lnTo>
                <a:close/>
              </a:path>
            </a:pathLst>
          </a:custGeom>
          <a:ln w="25908">
            <a:solidFill>
              <a:srgbClr val="FFFFFF"/>
            </a:solidFill>
          </a:ln>
        </p:spPr>
        <p:txBody>
          <a:bodyPr wrap="square" lIns="0" tIns="0" rIns="0" bIns="0" rtlCol="0"/>
          <a:lstStyle/>
          <a:p>
            <a:endParaRPr/>
          </a:p>
        </p:txBody>
      </p:sp>
      <p:sp>
        <p:nvSpPr>
          <p:cNvPr id="58" name="object 58"/>
          <p:cNvSpPr txBox="1"/>
          <p:nvPr/>
        </p:nvSpPr>
        <p:spPr>
          <a:xfrm>
            <a:off x="4711953" y="2954781"/>
            <a:ext cx="454025" cy="177800"/>
          </a:xfrm>
          <a:prstGeom prst="rect">
            <a:avLst/>
          </a:prstGeom>
        </p:spPr>
        <p:txBody>
          <a:bodyPr vert="horz" wrap="square" lIns="0" tIns="12065" rIns="0" bIns="0" rtlCol="0">
            <a:spAutoFit/>
          </a:bodyPr>
          <a:lstStyle/>
          <a:p>
            <a:pPr marL="12700">
              <a:lnSpc>
                <a:spcPct val="100000"/>
              </a:lnSpc>
              <a:spcBef>
                <a:spcPts val="95"/>
              </a:spcBef>
            </a:pPr>
            <a:r>
              <a:rPr sz="1000" spc="-5" dirty="0">
                <a:latin typeface="Calibri"/>
                <a:cs typeface="Calibri"/>
              </a:rPr>
              <a:t>Anal</a:t>
            </a:r>
            <a:r>
              <a:rPr sz="1000" dirty="0">
                <a:latin typeface="Calibri"/>
                <a:cs typeface="Calibri"/>
              </a:rPr>
              <a:t>y</a:t>
            </a:r>
            <a:r>
              <a:rPr sz="1000" spc="-15" dirty="0">
                <a:latin typeface="Calibri"/>
                <a:cs typeface="Calibri"/>
              </a:rPr>
              <a:t>s</a:t>
            </a:r>
            <a:r>
              <a:rPr sz="1000" spc="-5" dirty="0">
                <a:latin typeface="Calibri"/>
                <a:cs typeface="Calibri"/>
              </a:rPr>
              <a:t>ts</a:t>
            </a:r>
            <a:endParaRPr sz="1000">
              <a:latin typeface="Calibri"/>
              <a:cs typeface="Calibri"/>
            </a:endParaRPr>
          </a:p>
        </p:txBody>
      </p:sp>
      <p:sp>
        <p:nvSpPr>
          <p:cNvPr id="59" name="object 59"/>
          <p:cNvSpPr/>
          <p:nvPr/>
        </p:nvSpPr>
        <p:spPr>
          <a:xfrm>
            <a:off x="4534661" y="3665982"/>
            <a:ext cx="807720" cy="1038225"/>
          </a:xfrm>
          <a:custGeom>
            <a:avLst/>
            <a:gdLst/>
            <a:ahLst/>
            <a:cxnLst/>
            <a:rect l="l" t="t" r="r" b="b"/>
            <a:pathLst>
              <a:path w="807720" h="1038225">
                <a:moveTo>
                  <a:pt x="726948" y="0"/>
                </a:moveTo>
                <a:lnTo>
                  <a:pt x="80772" y="0"/>
                </a:lnTo>
                <a:lnTo>
                  <a:pt x="49345" y="6351"/>
                </a:lnTo>
                <a:lnTo>
                  <a:pt x="23669" y="23669"/>
                </a:lnTo>
                <a:lnTo>
                  <a:pt x="6351" y="49345"/>
                </a:lnTo>
                <a:lnTo>
                  <a:pt x="0" y="80772"/>
                </a:lnTo>
                <a:lnTo>
                  <a:pt x="0" y="957072"/>
                </a:lnTo>
                <a:lnTo>
                  <a:pt x="6351" y="988498"/>
                </a:lnTo>
                <a:lnTo>
                  <a:pt x="23669" y="1014174"/>
                </a:lnTo>
                <a:lnTo>
                  <a:pt x="49345" y="1031492"/>
                </a:lnTo>
                <a:lnTo>
                  <a:pt x="80772" y="1037844"/>
                </a:lnTo>
                <a:lnTo>
                  <a:pt x="726948" y="1037844"/>
                </a:lnTo>
                <a:lnTo>
                  <a:pt x="758374" y="1031492"/>
                </a:lnTo>
                <a:lnTo>
                  <a:pt x="784050" y="1014174"/>
                </a:lnTo>
                <a:lnTo>
                  <a:pt x="801368" y="988498"/>
                </a:lnTo>
                <a:lnTo>
                  <a:pt x="807720" y="957072"/>
                </a:lnTo>
                <a:lnTo>
                  <a:pt x="807720" y="80772"/>
                </a:lnTo>
                <a:lnTo>
                  <a:pt x="801368" y="49345"/>
                </a:lnTo>
                <a:lnTo>
                  <a:pt x="784050" y="23669"/>
                </a:lnTo>
                <a:lnTo>
                  <a:pt x="758374" y="6351"/>
                </a:lnTo>
                <a:lnTo>
                  <a:pt x="726948" y="0"/>
                </a:lnTo>
                <a:close/>
              </a:path>
            </a:pathLst>
          </a:custGeom>
          <a:solidFill>
            <a:srgbClr val="FFFFCC"/>
          </a:solidFill>
        </p:spPr>
        <p:txBody>
          <a:bodyPr wrap="square" lIns="0" tIns="0" rIns="0" bIns="0" rtlCol="0"/>
          <a:lstStyle/>
          <a:p>
            <a:endParaRPr/>
          </a:p>
        </p:txBody>
      </p:sp>
      <p:sp>
        <p:nvSpPr>
          <p:cNvPr id="60" name="object 60"/>
          <p:cNvSpPr/>
          <p:nvPr/>
        </p:nvSpPr>
        <p:spPr>
          <a:xfrm>
            <a:off x="4534661" y="3665982"/>
            <a:ext cx="807720" cy="1038225"/>
          </a:xfrm>
          <a:custGeom>
            <a:avLst/>
            <a:gdLst/>
            <a:ahLst/>
            <a:cxnLst/>
            <a:rect l="l" t="t" r="r" b="b"/>
            <a:pathLst>
              <a:path w="807720" h="1038225">
                <a:moveTo>
                  <a:pt x="0" y="80772"/>
                </a:moveTo>
                <a:lnTo>
                  <a:pt x="6351" y="49345"/>
                </a:lnTo>
                <a:lnTo>
                  <a:pt x="23669" y="23669"/>
                </a:lnTo>
                <a:lnTo>
                  <a:pt x="49345" y="6351"/>
                </a:lnTo>
                <a:lnTo>
                  <a:pt x="80772" y="0"/>
                </a:lnTo>
                <a:lnTo>
                  <a:pt x="726948" y="0"/>
                </a:lnTo>
                <a:lnTo>
                  <a:pt x="758374" y="6351"/>
                </a:lnTo>
                <a:lnTo>
                  <a:pt x="784050" y="23669"/>
                </a:lnTo>
                <a:lnTo>
                  <a:pt x="801368" y="49345"/>
                </a:lnTo>
                <a:lnTo>
                  <a:pt x="807720" y="80772"/>
                </a:lnTo>
                <a:lnTo>
                  <a:pt x="807720" y="957072"/>
                </a:lnTo>
                <a:lnTo>
                  <a:pt x="801368" y="988498"/>
                </a:lnTo>
                <a:lnTo>
                  <a:pt x="784050" y="1014174"/>
                </a:lnTo>
                <a:lnTo>
                  <a:pt x="758374" y="1031492"/>
                </a:lnTo>
                <a:lnTo>
                  <a:pt x="726948" y="1037844"/>
                </a:lnTo>
                <a:lnTo>
                  <a:pt x="80772" y="1037844"/>
                </a:lnTo>
                <a:lnTo>
                  <a:pt x="49345" y="1031492"/>
                </a:lnTo>
                <a:lnTo>
                  <a:pt x="23669" y="1014174"/>
                </a:lnTo>
                <a:lnTo>
                  <a:pt x="6351" y="988498"/>
                </a:lnTo>
                <a:lnTo>
                  <a:pt x="0" y="957072"/>
                </a:lnTo>
                <a:lnTo>
                  <a:pt x="0" y="80772"/>
                </a:lnTo>
                <a:close/>
              </a:path>
            </a:pathLst>
          </a:custGeom>
          <a:ln w="25908">
            <a:solidFill>
              <a:srgbClr val="FFFFFF"/>
            </a:solidFill>
          </a:ln>
        </p:spPr>
        <p:txBody>
          <a:bodyPr wrap="square" lIns="0" tIns="0" rIns="0" bIns="0" rtlCol="0"/>
          <a:lstStyle/>
          <a:p>
            <a:endParaRPr/>
          </a:p>
        </p:txBody>
      </p:sp>
      <p:sp>
        <p:nvSpPr>
          <p:cNvPr id="61" name="object 61"/>
          <p:cNvSpPr txBox="1"/>
          <p:nvPr/>
        </p:nvSpPr>
        <p:spPr>
          <a:xfrm>
            <a:off x="4669282" y="3941445"/>
            <a:ext cx="538480" cy="456565"/>
          </a:xfrm>
          <a:prstGeom prst="rect">
            <a:avLst/>
          </a:prstGeom>
        </p:spPr>
        <p:txBody>
          <a:bodyPr vert="horz" wrap="square" lIns="0" tIns="24765" rIns="0" bIns="0" rtlCol="0">
            <a:spAutoFit/>
          </a:bodyPr>
          <a:lstStyle/>
          <a:p>
            <a:pPr marL="12700" marR="5080" indent="88265" algn="just">
              <a:lnSpc>
                <a:spcPct val="91500"/>
              </a:lnSpc>
              <a:spcBef>
                <a:spcPts val="195"/>
              </a:spcBef>
            </a:pPr>
            <a:r>
              <a:rPr sz="1000" spc="-5" dirty="0">
                <a:latin typeface="Calibri"/>
                <a:cs typeface="Calibri"/>
              </a:rPr>
              <a:t>Cyber-  security  Managers</a:t>
            </a:r>
            <a:endParaRPr sz="1000">
              <a:latin typeface="Calibri"/>
              <a:cs typeface="Calibri"/>
            </a:endParaRPr>
          </a:p>
        </p:txBody>
      </p:sp>
      <p:sp>
        <p:nvSpPr>
          <p:cNvPr id="62" name="object 62"/>
          <p:cNvSpPr/>
          <p:nvPr/>
        </p:nvSpPr>
        <p:spPr>
          <a:xfrm>
            <a:off x="4534661" y="4792217"/>
            <a:ext cx="807720" cy="1036319"/>
          </a:xfrm>
          <a:custGeom>
            <a:avLst/>
            <a:gdLst/>
            <a:ahLst/>
            <a:cxnLst/>
            <a:rect l="l" t="t" r="r" b="b"/>
            <a:pathLst>
              <a:path w="807720" h="1036320">
                <a:moveTo>
                  <a:pt x="726948" y="0"/>
                </a:moveTo>
                <a:lnTo>
                  <a:pt x="80772" y="0"/>
                </a:lnTo>
                <a:lnTo>
                  <a:pt x="49345" y="6351"/>
                </a:lnTo>
                <a:lnTo>
                  <a:pt x="23669" y="23669"/>
                </a:lnTo>
                <a:lnTo>
                  <a:pt x="6351" y="49345"/>
                </a:lnTo>
                <a:lnTo>
                  <a:pt x="0" y="80771"/>
                </a:lnTo>
                <a:lnTo>
                  <a:pt x="0" y="955547"/>
                </a:lnTo>
                <a:lnTo>
                  <a:pt x="6351" y="986985"/>
                </a:lnTo>
                <a:lnTo>
                  <a:pt x="23669" y="1012659"/>
                </a:lnTo>
                <a:lnTo>
                  <a:pt x="49345" y="1029971"/>
                </a:lnTo>
                <a:lnTo>
                  <a:pt x="80772" y="1036319"/>
                </a:lnTo>
                <a:lnTo>
                  <a:pt x="726948" y="1036319"/>
                </a:lnTo>
                <a:lnTo>
                  <a:pt x="758374" y="1029971"/>
                </a:lnTo>
                <a:lnTo>
                  <a:pt x="784050" y="1012659"/>
                </a:lnTo>
                <a:lnTo>
                  <a:pt x="801368" y="986985"/>
                </a:lnTo>
                <a:lnTo>
                  <a:pt x="807720" y="955547"/>
                </a:lnTo>
                <a:lnTo>
                  <a:pt x="807720" y="80771"/>
                </a:lnTo>
                <a:lnTo>
                  <a:pt x="801368" y="49345"/>
                </a:lnTo>
                <a:lnTo>
                  <a:pt x="784050" y="23669"/>
                </a:lnTo>
                <a:lnTo>
                  <a:pt x="758374" y="6351"/>
                </a:lnTo>
                <a:lnTo>
                  <a:pt x="726948" y="0"/>
                </a:lnTo>
                <a:close/>
              </a:path>
            </a:pathLst>
          </a:custGeom>
          <a:solidFill>
            <a:srgbClr val="FFFFCC"/>
          </a:solidFill>
        </p:spPr>
        <p:txBody>
          <a:bodyPr wrap="square" lIns="0" tIns="0" rIns="0" bIns="0" rtlCol="0"/>
          <a:lstStyle/>
          <a:p>
            <a:endParaRPr/>
          </a:p>
        </p:txBody>
      </p:sp>
      <p:sp>
        <p:nvSpPr>
          <p:cNvPr id="63" name="object 63"/>
          <p:cNvSpPr/>
          <p:nvPr/>
        </p:nvSpPr>
        <p:spPr>
          <a:xfrm>
            <a:off x="4534661" y="4792217"/>
            <a:ext cx="807720" cy="1036319"/>
          </a:xfrm>
          <a:custGeom>
            <a:avLst/>
            <a:gdLst/>
            <a:ahLst/>
            <a:cxnLst/>
            <a:rect l="l" t="t" r="r" b="b"/>
            <a:pathLst>
              <a:path w="807720" h="1036320">
                <a:moveTo>
                  <a:pt x="0" y="80771"/>
                </a:moveTo>
                <a:lnTo>
                  <a:pt x="6351" y="49345"/>
                </a:lnTo>
                <a:lnTo>
                  <a:pt x="23669" y="23669"/>
                </a:lnTo>
                <a:lnTo>
                  <a:pt x="49345" y="6351"/>
                </a:lnTo>
                <a:lnTo>
                  <a:pt x="80772" y="0"/>
                </a:lnTo>
                <a:lnTo>
                  <a:pt x="726948" y="0"/>
                </a:lnTo>
                <a:lnTo>
                  <a:pt x="758374" y="6351"/>
                </a:lnTo>
                <a:lnTo>
                  <a:pt x="784050" y="23669"/>
                </a:lnTo>
                <a:lnTo>
                  <a:pt x="801368" y="49345"/>
                </a:lnTo>
                <a:lnTo>
                  <a:pt x="807720" y="80771"/>
                </a:lnTo>
                <a:lnTo>
                  <a:pt x="807720" y="955547"/>
                </a:lnTo>
                <a:lnTo>
                  <a:pt x="801368" y="986985"/>
                </a:lnTo>
                <a:lnTo>
                  <a:pt x="784050" y="1012659"/>
                </a:lnTo>
                <a:lnTo>
                  <a:pt x="758374" y="1029971"/>
                </a:lnTo>
                <a:lnTo>
                  <a:pt x="726948" y="1036319"/>
                </a:lnTo>
                <a:lnTo>
                  <a:pt x="80772" y="1036319"/>
                </a:lnTo>
                <a:lnTo>
                  <a:pt x="49345" y="1029971"/>
                </a:lnTo>
                <a:lnTo>
                  <a:pt x="23669" y="1012659"/>
                </a:lnTo>
                <a:lnTo>
                  <a:pt x="6351" y="986985"/>
                </a:lnTo>
                <a:lnTo>
                  <a:pt x="0" y="955547"/>
                </a:lnTo>
                <a:lnTo>
                  <a:pt x="0" y="80771"/>
                </a:lnTo>
                <a:close/>
              </a:path>
            </a:pathLst>
          </a:custGeom>
          <a:ln w="25908">
            <a:solidFill>
              <a:srgbClr val="FFFFFF"/>
            </a:solidFill>
          </a:ln>
        </p:spPr>
        <p:txBody>
          <a:bodyPr wrap="square" lIns="0" tIns="0" rIns="0" bIns="0" rtlCol="0"/>
          <a:lstStyle/>
          <a:p>
            <a:endParaRPr/>
          </a:p>
        </p:txBody>
      </p:sp>
      <p:sp>
        <p:nvSpPr>
          <p:cNvPr id="64" name="object 64"/>
          <p:cNvSpPr txBox="1"/>
          <p:nvPr/>
        </p:nvSpPr>
        <p:spPr>
          <a:xfrm>
            <a:off x="4669282" y="5137150"/>
            <a:ext cx="538480" cy="317500"/>
          </a:xfrm>
          <a:prstGeom prst="rect">
            <a:avLst/>
          </a:prstGeom>
        </p:spPr>
        <p:txBody>
          <a:bodyPr vert="horz" wrap="square" lIns="0" tIns="12065" rIns="0" bIns="0" rtlCol="0">
            <a:spAutoFit/>
          </a:bodyPr>
          <a:lstStyle/>
          <a:p>
            <a:pPr marL="635" algn="ctr">
              <a:lnSpc>
                <a:spcPts val="1150"/>
              </a:lnSpc>
              <a:spcBef>
                <a:spcPts val="95"/>
              </a:spcBef>
            </a:pPr>
            <a:r>
              <a:rPr sz="1000" spc="-5" dirty="0">
                <a:latin typeface="Calibri"/>
                <a:cs typeface="Calibri"/>
              </a:rPr>
              <a:t>Web</a:t>
            </a:r>
            <a:endParaRPr sz="1000">
              <a:latin typeface="Calibri"/>
              <a:cs typeface="Calibri"/>
            </a:endParaRPr>
          </a:p>
          <a:p>
            <a:pPr algn="ctr">
              <a:lnSpc>
                <a:spcPts val="1150"/>
              </a:lnSpc>
            </a:pPr>
            <a:r>
              <a:rPr sz="1000" spc="-5" dirty="0">
                <a:latin typeface="Calibri"/>
                <a:cs typeface="Calibri"/>
              </a:rPr>
              <a:t>Manag</a:t>
            </a:r>
            <a:r>
              <a:rPr sz="1000" spc="-15" dirty="0">
                <a:latin typeface="Calibri"/>
                <a:cs typeface="Calibri"/>
              </a:rPr>
              <a:t>e</a:t>
            </a:r>
            <a:r>
              <a:rPr sz="1000" spc="-5" dirty="0">
                <a:latin typeface="Calibri"/>
                <a:cs typeface="Calibri"/>
              </a:rPr>
              <a:t>rs</a:t>
            </a:r>
            <a:endParaRPr sz="1000">
              <a:latin typeface="Calibri"/>
              <a:cs typeface="Calibri"/>
            </a:endParaRPr>
          </a:p>
        </p:txBody>
      </p:sp>
      <p:sp>
        <p:nvSpPr>
          <p:cNvPr id="65" name="object 65"/>
          <p:cNvSpPr/>
          <p:nvPr/>
        </p:nvSpPr>
        <p:spPr>
          <a:xfrm>
            <a:off x="5410961" y="1415033"/>
            <a:ext cx="1651000" cy="1036319"/>
          </a:xfrm>
          <a:custGeom>
            <a:avLst/>
            <a:gdLst/>
            <a:ahLst/>
            <a:cxnLst/>
            <a:rect l="l" t="t" r="r" b="b"/>
            <a:pathLst>
              <a:path w="1651000" h="1036319">
                <a:moveTo>
                  <a:pt x="1546860" y="0"/>
                </a:moveTo>
                <a:lnTo>
                  <a:pt x="103632" y="0"/>
                </a:lnTo>
                <a:lnTo>
                  <a:pt x="63275" y="8137"/>
                </a:lnTo>
                <a:lnTo>
                  <a:pt x="30337" y="30337"/>
                </a:lnTo>
                <a:lnTo>
                  <a:pt x="8137" y="63275"/>
                </a:lnTo>
                <a:lnTo>
                  <a:pt x="0" y="103631"/>
                </a:lnTo>
                <a:lnTo>
                  <a:pt x="0" y="932688"/>
                </a:lnTo>
                <a:lnTo>
                  <a:pt x="8137" y="973044"/>
                </a:lnTo>
                <a:lnTo>
                  <a:pt x="30337" y="1005982"/>
                </a:lnTo>
                <a:lnTo>
                  <a:pt x="63275" y="1028182"/>
                </a:lnTo>
                <a:lnTo>
                  <a:pt x="103632" y="1036319"/>
                </a:lnTo>
                <a:lnTo>
                  <a:pt x="1546860" y="1036319"/>
                </a:lnTo>
                <a:lnTo>
                  <a:pt x="1587216" y="1028182"/>
                </a:lnTo>
                <a:lnTo>
                  <a:pt x="1620154" y="1005982"/>
                </a:lnTo>
                <a:lnTo>
                  <a:pt x="1642354" y="973044"/>
                </a:lnTo>
                <a:lnTo>
                  <a:pt x="1650491" y="932688"/>
                </a:lnTo>
                <a:lnTo>
                  <a:pt x="1650491" y="103631"/>
                </a:lnTo>
                <a:lnTo>
                  <a:pt x="1642354" y="63275"/>
                </a:lnTo>
                <a:lnTo>
                  <a:pt x="1620154" y="30337"/>
                </a:lnTo>
                <a:lnTo>
                  <a:pt x="1587216" y="8137"/>
                </a:lnTo>
                <a:lnTo>
                  <a:pt x="1546860" y="0"/>
                </a:lnTo>
                <a:close/>
              </a:path>
            </a:pathLst>
          </a:custGeom>
          <a:solidFill>
            <a:srgbClr val="938953"/>
          </a:solidFill>
        </p:spPr>
        <p:txBody>
          <a:bodyPr wrap="square" lIns="0" tIns="0" rIns="0" bIns="0" rtlCol="0"/>
          <a:lstStyle/>
          <a:p>
            <a:endParaRPr/>
          </a:p>
        </p:txBody>
      </p:sp>
      <p:sp>
        <p:nvSpPr>
          <p:cNvPr id="66" name="object 66"/>
          <p:cNvSpPr/>
          <p:nvPr/>
        </p:nvSpPr>
        <p:spPr>
          <a:xfrm>
            <a:off x="5410961" y="1415033"/>
            <a:ext cx="1651000" cy="1036319"/>
          </a:xfrm>
          <a:custGeom>
            <a:avLst/>
            <a:gdLst/>
            <a:ahLst/>
            <a:cxnLst/>
            <a:rect l="l" t="t" r="r" b="b"/>
            <a:pathLst>
              <a:path w="1651000" h="1036319">
                <a:moveTo>
                  <a:pt x="0" y="103631"/>
                </a:moveTo>
                <a:lnTo>
                  <a:pt x="8137" y="63275"/>
                </a:lnTo>
                <a:lnTo>
                  <a:pt x="30337" y="30337"/>
                </a:lnTo>
                <a:lnTo>
                  <a:pt x="63275" y="8137"/>
                </a:lnTo>
                <a:lnTo>
                  <a:pt x="103632" y="0"/>
                </a:lnTo>
                <a:lnTo>
                  <a:pt x="1546860" y="0"/>
                </a:lnTo>
                <a:lnTo>
                  <a:pt x="1587216" y="8137"/>
                </a:lnTo>
                <a:lnTo>
                  <a:pt x="1620154" y="30337"/>
                </a:lnTo>
                <a:lnTo>
                  <a:pt x="1642354" y="63275"/>
                </a:lnTo>
                <a:lnTo>
                  <a:pt x="1650491" y="103631"/>
                </a:lnTo>
                <a:lnTo>
                  <a:pt x="1650491" y="932688"/>
                </a:lnTo>
                <a:lnTo>
                  <a:pt x="1642354" y="973044"/>
                </a:lnTo>
                <a:lnTo>
                  <a:pt x="1620154" y="1005982"/>
                </a:lnTo>
                <a:lnTo>
                  <a:pt x="1587216" y="1028182"/>
                </a:lnTo>
                <a:lnTo>
                  <a:pt x="1546860" y="1036319"/>
                </a:lnTo>
                <a:lnTo>
                  <a:pt x="103632" y="1036319"/>
                </a:lnTo>
                <a:lnTo>
                  <a:pt x="63275" y="1028182"/>
                </a:lnTo>
                <a:lnTo>
                  <a:pt x="30337" y="1005982"/>
                </a:lnTo>
                <a:lnTo>
                  <a:pt x="8137" y="973044"/>
                </a:lnTo>
                <a:lnTo>
                  <a:pt x="0" y="932688"/>
                </a:lnTo>
                <a:lnTo>
                  <a:pt x="0" y="103631"/>
                </a:lnTo>
                <a:close/>
              </a:path>
            </a:pathLst>
          </a:custGeom>
          <a:ln w="25908">
            <a:solidFill>
              <a:srgbClr val="FFFFFF"/>
            </a:solidFill>
          </a:ln>
        </p:spPr>
        <p:txBody>
          <a:bodyPr wrap="square" lIns="0" tIns="0" rIns="0" bIns="0" rtlCol="0"/>
          <a:lstStyle/>
          <a:p>
            <a:endParaRPr/>
          </a:p>
        </p:txBody>
      </p:sp>
      <p:sp>
        <p:nvSpPr>
          <p:cNvPr id="67" name="object 67"/>
          <p:cNvSpPr txBox="1"/>
          <p:nvPr/>
        </p:nvSpPr>
        <p:spPr>
          <a:xfrm>
            <a:off x="5710554" y="1630426"/>
            <a:ext cx="1050925" cy="549910"/>
          </a:xfrm>
          <a:prstGeom prst="rect">
            <a:avLst/>
          </a:prstGeom>
        </p:spPr>
        <p:txBody>
          <a:bodyPr vert="horz" wrap="square" lIns="0" tIns="41275" rIns="0" bIns="0" rtlCol="0">
            <a:spAutoFit/>
          </a:bodyPr>
          <a:lstStyle/>
          <a:p>
            <a:pPr marL="64135" marR="5080" indent="-52069">
              <a:lnSpc>
                <a:spcPts val="1970"/>
              </a:lnSpc>
              <a:spcBef>
                <a:spcPts val="325"/>
              </a:spcBef>
            </a:pPr>
            <a:r>
              <a:rPr sz="1800" spc="-25" dirty="0">
                <a:solidFill>
                  <a:srgbClr val="FFFFFF"/>
                </a:solidFill>
                <a:latin typeface="Calibri"/>
                <a:cs typeface="Calibri"/>
              </a:rPr>
              <a:t>K</a:t>
            </a:r>
            <a:r>
              <a:rPr sz="1800" spc="-5" dirty="0">
                <a:solidFill>
                  <a:srgbClr val="FFFFFF"/>
                </a:solidFill>
                <a:latin typeface="Calibri"/>
                <a:cs typeface="Calibri"/>
              </a:rPr>
              <a:t>n</a:t>
            </a:r>
            <a:r>
              <a:rPr sz="1800" spc="-10" dirty="0">
                <a:solidFill>
                  <a:srgbClr val="FFFFFF"/>
                </a:solidFill>
                <a:latin typeface="Calibri"/>
                <a:cs typeface="Calibri"/>
              </a:rPr>
              <a:t>o</a:t>
            </a:r>
            <a:r>
              <a:rPr sz="1800" dirty="0">
                <a:solidFill>
                  <a:srgbClr val="FFFFFF"/>
                </a:solidFill>
                <a:latin typeface="Calibri"/>
                <a:cs typeface="Calibri"/>
              </a:rPr>
              <a:t>w</a:t>
            </a:r>
            <a:r>
              <a:rPr sz="1800" spc="-10" dirty="0">
                <a:solidFill>
                  <a:srgbClr val="FFFFFF"/>
                </a:solidFill>
                <a:latin typeface="Calibri"/>
                <a:cs typeface="Calibri"/>
              </a:rPr>
              <a:t>l</a:t>
            </a:r>
            <a:r>
              <a:rPr sz="1800" dirty="0">
                <a:solidFill>
                  <a:srgbClr val="FFFFFF"/>
                </a:solidFill>
                <a:latin typeface="Calibri"/>
                <a:cs typeface="Calibri"/>
              </a:rPr>
              <a:t>e</a:t>
            </a:r>
            <a:r>
              <a:rPr sz="1800" spc="5" dirty="0">
                <a:solidFill>
                  <a:srgbClr val="FFFFFF"/>
                </a:solidFill>
                <a:latin typeface="Calibri"/>
                <a:cs typeface="Calibri"/>
              </a:rPr>
              <a:t>d</a:t>
            </a:r>
            <a:r>
              <a:rPr sz="1800" spc="-10" dirty="0">
                <a:solidFill>
                  <a:srgbClr val="FFFFFF"/>
                </a:solidFill>
                <a:latin typeface="Calibri"/>
                <a:cs typeface="Calibri"/>
              </a:rPr>
              <a:t>g</a:t>
            </a:r>
            <a:r>
              <a:rPr sz="1800" dirty="0">
                <a:solidFill>
                  <a:srgbClr val="FFFFFF"/>
                </a:solidFill>
                <a:latin typeface="Calibri"/>
                <a:cs typeface="Calibri"/>
              </a:rPr>
              <a:t>e  </a:t>
            </a:r>
            <a:r>
              <a:rPr sz="1800" spc="-10" dirty="0">
                <a:solidFill>
                  <a:srgbClr val="FFFFFF"/>
                </a:solidFill>
                <a:latin typeface="Calibri"/>
                <a:cs typeface="Calibri"/>
              </a:rPr>
              <a:t>Managers</a:t>
            </a:r>
            <a:endParaRPr sz="1800">
              <a:latin typeface="Calibri"/>
              <a:cs typeface="Calibri"/>
            </a:endParaRPr>
          </a:p>
        </p:txBody>
      </p:sp>
      <p:sp>
        <p:nvSpPr>
          <p:cNvPr id="68" name="object 68"/>
          <p:cNvSpPr/>
          <p:nvPr/>
        </p:nvSpPr>
        <p:spPr>
          <a:xfrm>
            <a:off x="5410961" y="2539745"/>
            <a:ext cx="807720" cy="1038225"/>
          </a:xfrm>
          <a:custGeom>
            <a:avLst/>
            <a:gdLst/>
            <a:ahLst/>
            <a:cxnLst/>
            <a:rect l="l" t="t" r="r" b="b"/>
            <a:pathLst>
              <a:path w="807720" h="1038225">
                <a:moveTo>
                  <a:pt x="726948" y="0"/>
                </a:moveTo>
                <a:lnTo>
                  <a:pt x="80772" y="0"/>
                </a:lnTo>
                <a:lnTo>
                  <a:pt x="49345" y="6351"/>
                </a:lnTo>
                <a:lnTo>
                  <a:pt x="23669" y="23669"/>
                </a:lnTo>
                <a:lnTo>
                  <a:pt x="6351" y="49345"/>
                </a:lnTo>
                <a:lnTo>
                  <a:pt x="0" y="80771"/>
                </a:lnTo>
                <a:lnTo>
                  <a:pt x="0" y="957071"/>
                </a:lnTo>
                <a:lnTo>
                  <a:pt x="6351" y="988498"/>
                </a:lnTo>
                <a:lnTo>
                  <a:pt x="23669" y="1014174"/>
                </a:lnTo>
                <a:lnTo>
                  <a:pt x="49345" y="1031492"/>
                </a:lnTo>
                <a:lnTo>
                  <a:pt x="80772" y="1037843"/>
                </a:lnTo>
                <a:lnTo>
                  <a:pt x="726948" y="1037843"/>
                </a:lnTo>
                <a:lnTo>
                  <a:pt x="758374" y="1031492"/>
                </a:lnTo>
                <a:lnTo>
                  <a:pt x="784050" y="1014174"/>
                </a:lnTo>
                <a:lnTo>
                  <a:pt x="801368" y="988498"/>
                </a:lnTo>
                <a:lnTo>
                  <a:pt x="807720" y="957071"/>
                </a:lnTo>
                <a:lnTo>
                  <a:pt x="807720" y="80771"/>
                </a:lnTo>
                <a:lnTo>
                  <a:pt x="801368" y="49345"/>
                </a:lnTo>
                <a:lnTo>
                  <a:pt x="784050" y="23669"/>
                </a:lnTo>
                <a:lnTo>
                  <a:pt x="758374" y="6351"/>
                </a:lnTo>
                <a:lnTo>
                  <a:pt x="726948" y="0"/>
                </a:lnTo>
                <a:close/>
              </a:path>
            </a:pathLst>
          </a:custGeom>
          <a:solidFill>
            <a:srgbClr val="F1F1F1"/>
          </a:solidFill>
        </p:spPr>
        <p:txBody>
          <a:bodyPr wrap="square" lIns="0" tIns="0" rIns="0" bIns="0" rtlCol="0"/>
          <a:lstStyle/>
          <a:p>
            <a:endParaRPr/>
          </a:p>
        </p:txBody>
      </p:sp>
      <p:sp>
        <p:nvSpPr>
          <p:cNvPr id="69" name="object 69"/>
          <p:cNvSpPr/>
          <p:nvPr/>
        </p:nvSpPr>
        <p:spPr>
          <a:xfrm>
            <a:off x="5410961" y="2539745"/>
            <a:ext cx="807720" cy="1038225"/>
          </a:xfrm>
          <a:custGeom>
            <a:avLst/>
            <a:gdLst/>
            <a:ahLst/>
            <a:cxnLst/>
            <a:rect l="l" t="t" r="r" b="b"/>
            <a:pathLst>
              <a:path w="807720" h="1038225">
                <a:moveTo>
                  <a:pt x="0" y="80771"/>
                </a:moveTo>
                <a:lnTo>
                  <a:pt x="6351" y="49345"/>
                </a:lnTo>
                <a:lnTo>
                  <a:pt x="23669" y="23669"/>
                </a:lnTo>
                <a:lnTo>
                  <a:pt x="49345" y="6351"/>
                </a:lnTo>
                <a:lnTo>
                  <a:pt x="80772" y="0"/>
                </a:lnTo>
                <a:lnTo>
                  <a:pt x="726948" y="0"/>
                </a:lnTo>
                <a:lnTo>
                  <a:pt x="758374" y="6351"/>
                </a:lnTo>
                <a:lnTo>
                  <a:pt x="784050" y="23669"/>
                </a:lnTo>
                <a:lnTo>
                  <a:pt x="801368" y="49345"/>
                </a:lnTo>
                <a:lnTo>
                  <a:pt x="807720" y="80771"/>
                </a:lnTo>
                <a:lnTo>
                  <a:pt x="807720" y="957071"/>
                </a:lnTo>
                <a:lnTo>
                  <a:pt x="801368" y="988498"/>
                </a:lnTo>
                <a:lnTo>
                  <a:pt x="784050" y="1014174"/>
                </a:lnTo>
                <a:lnTo>
                  <a:pt x="758374" y="1031492"/>
                </a:lnTo>
                <a:lnTo>
                  <a:pt x="726948" y="1037843"/>
                </a:lnTo>
                <a:lnTo>
                  <a:pt x="80772" y="1037843"/>
                </a:lnTo>
                <a:lnTo>
                  <a:pt x="49345" y="1031492"/>
                </a:lnTo>
                <a:lnTo>
                  <a:pt x="23669" y="1014174"/>
                </a:lnTo>
                <a:lnTo>
                  <a:pt x="6351" y="988498"/>
                </a:lnTo>
                <a:lnTo>
                  <a:pt x="0" y="957071"/>
                </a:lnTo>
                <a:lnTo>
                  <a:pt x="0" y="80771"/>
                </a:lnTo>
                <a:close/>
              </a:path>
            </a:pathLst>
          </a:custGeom>
          <a:ln w="25908">
            <a:solidFill>
              <a:srgbClr val="FFFFFF"/>
            </a:solidFill>
          </a:ln>
        </p:spPr>
        <p:txBody>
          <a:bodyPr wrap="square" lIns="0" tIns="0" rIns="0" bIns="0" rtlCol="0"/>
          <a:lstStyle/>
          <a:p>
            <a:endParaRPr/>
          </a:p>
        </p:txBody>
      </p:sp>
      <p:sp>
        <p:nvSpPr>
          <p:cNvPr id="70" name="object 70"/>
          <p:cNvSpPr txBox="1"/>
          <p:nvPr/>
        </p:nvSpPr>
        <p:spPr>
          <a:xfrm>
            <a:off x="5545328" y="2885058"/>
            <a:ext cx="538480" cy="317500"/>
          </a:xfrm>
          <a:prstGeom prst="rect">
            <a:avLst/>
          </a:prstGeom>
        </p:spPr>
        <p:txBody>
          <a:bodyPr vert="horz" wrap="square" lIns="0" tIns="27305" rIns="0" bIns="0" rtlCol="0">
            <a:spAutoFit/>
          </a:bodyPr>
          <a:lstStyle/>
          <a:p>
            <a:pPr marL="12700" marR="5080" indent="63500">
              <a:lnSpc>
                <a:spcPts val="1100"/>
              </a:lnSpc>
              <a:spcBef>
                <a:spcPts val="215"/>
              </a:spcBef>
            </a:pPr>
            <a:r>
              <a:rPr sz="1000" spc="-5" dirty="0">
                <a:latin typeface="Calibri"/>
                <a:cs typeface="Calibri"/>
              </a:rPr>
              <a:t>Change  Managers</a:t>
            </a:r>
            <a:endParaRPr sz="1000">
              <a:latin typeface="Calibri"/>
              <a:cs typeface="Calibri"/>
            </a:endParaRPr>
          </a:p>
        </p:txBody>
      </p:sp>
      <p:sp>
        <p:nvSpPr>
          <p:cNvPr id="71" name="object 71"/>
          <p:cNvSpPr/>
          <p:nvPr/>
        </p:nvSpPr>
        <p:spPr>
          <a:xfrm>
            <a:off x="5410961" y="3665982"/>
            <a:ext cx="807720" cy="1038225"/>
          </a:xfrm>
          <a:custGeom>
            <a:avLst/>
            <a:gdLst/>
            <a:ahLst/>
            <a:cxnLst/>
            <a:rect l="l" t="t" r="r" b="b"/>
            <a:pathLst>
              <a:path w="807720" h="1038225">
                <a:moveTo>
                  <a:pt x="726948" y="0"/>
                </a:moveTo>
                <a:lnTo>
                  <a:pt x="80772" y="0"/>
                </a:lnTo>
                <a:lnTo>
                  <a:pt x="49345" y="6351"/>
                </a:lnTo>
                <a:lnTo>
                  <a:pt x="23669" y="23669"/>
                </a:lnTo>
                <a:lnTo>
                  <a:pt x="6351" y="49345"/>
                </a:lnTo>
                <a:lnTo>
                  <a:pt x="0" y="80772"/>
                </a:lnTo>
                <a:lnTo>
                  <a:pt x="0" y="957072"/>
                </a:lnTo>
                <a:lnTo>
                  <a:pt x="6351" y="988498"/>
                </a:lnTo>
                <a:lnTo>
                  <a:pt x="23669" y="1014174"/>
                </a:lnTo>
                <a:lnTo>
                  <a:pt x="49345" y="1031492"/>
                </a:lnTo>
                <a:lnTo>
                  <a:pt x="80772" y="1037844"/>
                </a:lnTo>
                <a:lnTo>
                  <a:pt x="726948" y="1037844"/>
                </a:lnTo>
                <a:lnTo>
                  <a:pt x="758374" y="1031492"/>
                </a:lnTo>
                <a:lnTo>
                  <a:pt x="784050" y="1014174"/>
                </a:lnTo>
                <a:lnTo>
                  <a:pt x="801368" y="988498"/>
                </a:lnTo>
                <a:lnTo>
                  <a:pt x="807720" y="957072"/>
                </a:lnTo>
                <a:lnTo>
                  <a:pt x="807720" y="80772"/>
                </a:lnTo>
                <a:lnTo>
                  <a:pt x="801368" y="49345"/>
                </a:lnTo>
                <a:lnTo>
                  <a:pt x="784050" y="23669"/>
                </a:lnTo>
                <a:lnTo>
                  <a:pt x="758374" y="6351"/>
                </a:lnTo>
                <a:lnTo>
                  <a:pt x="726948" y="0"/>
                </a:lnTo>
                <a:close/>
              </a:path>
            </a:pathLst>
          </a:custGeom>
          <a:solidFill>
            <a:srgbClr val="F1F1F1"/>
          </a:solidFill>
        </p:spPr>
        <p:txBody>
          <a:bodyPr wrap="square" lIns="0" tIns="0" rIns="0" bIns="0" rtlCol="0"/>
          <a:lstStyle/>
          <a:p>
            <a:endParaRPr/>
          </a:p>
        </p:txBody>
      </p:sp>
      <p:sp>
        <p:nvSpPr>
          <p:cNvPr id="72" name="object 72"/>
          <p:cNvSpPr/>
          <p:nvPr/>
        </p:nvSpPr>
        <p:spPr>
          <a:xfrm>
            <a:off x="5410961" y="3665982"/>
            <a:ext cx="807720" cy="1038225"/>
          </a:xfrm>
          <a:custGeom>
            <a:avLst/>
            <a:gdLst/>
            <a:ahLst/>
            <a:cxnLst/>
            <a:rect l="l" t="t" r="r" b="b"/>
            <a:pathLst>
              <a:path w="807720" h="1038225">
                <a:moveTo>
                  <a:pt x="0" y="80772"/>
                </a:moveTo>
                <a:lnTo>
                  <a:pt x="6351" y="49345"/>
                </a:lnTo>
                <a:lnTo>
                  <a:pt x="23669" y="23669"/>
                </a:lnTo>
                <a:lnTo>
                  <a:pt x="49345" y="6351"/>
                </a:lnTo>
                <a:lnTo>
                  <a:pt x="80772" y="0"/>
                </a:lnTo>
                <a:lnTo>
                  <a:pt x="726948" y="0"/>
                </a:lnTo>
                <a:lnTo>
                  <a:pt x="758374" y="6351"/>
                </a:lnTo>
                <a:lnTo>
                  <a:pt x="784050" y="23669"/>
                </a:lnTo>
                <a:lnTo>
                  <a:pt x="801368" y="49345"/>
                </a:lnTo>
                <a:lnTo>
                  <a:pt x="807720" y="80772"/>
                </a:lnTo>
                <a:lnTo>
                  <a:pt x="807720" y="957072"/>
                </a:lnTo>
                <a:lnTo>
                  <a:pt x="801368" y="988498"/>
                </a:lnTo>
                <a:lnTo>
                  <a:pt x="784050" y="1014174"/>
                </a:lnTo>
                <a:lnTo>
                  <a:pt x="758374" y="1031492"/>
                </a:lnTo>
                <a:lnTo>
                  <a:pt x="726948" y="1037844"/>
                </a:lnTo>
                <a:lnTo>
                  <a:pt x="80772" y="1037844"/>
                </a:lnTo>
                <a:lnTo>
                  <a:pt x="49345" y="1031492"/>
                </a:lnTo>
                <a:lnTo>
                  <a:pt x="23669" y="1014174"/>
                </a:lnTo>
                <a:lnTo>
                  <a:pt x="6351" y="988498"/>
                </a:lnTo>
                <a:lnTo>
                  <a:pt x="0" y="957072"/>
                </a:lnTo>
                <a:lnTo>
                  <a:pt x="0" y="80772"/>
                </a:lnTo>
                <a:close/>
              </a:path>
            </a:pathLst>
          </a:custGeom>
          <a:ln w="25908">
            <a:solidFill>
              <a:srgbClr val="FFFFFF"/>
            </a:solidFill>
          </a:ln>
        </p:spPr>
        <p:txBody>
          <a:bodyPr wrap="square" lIns="0" tIns="0" rIns="0" bIns="0" rtlCol="0"/>
          <a:lstStyle/>
          <a:p>
            <a:endParaRPr/>
          </a:p>
        </p:txBody>
      </p:sp>
      <p:sp>
        <p:nvSpPr>
          <p:cNvPr id="73" name="object 73"/>
          <p:cNvSpPr txBox="1"/>
          <p:nvPr/>
        </p:nvSpPr>
        <p:spPr>
          <a:xfrm>
            <a:off x="5516371" y="4011295"/>
            <a:ext cx="596265" cy="317500"/>
          </a:xfrm>
          <a:prstGeom prst="rect">
            <a:avLst/>
          </a:prstGeom>
        </p:spPr>
        <p:txBody>
          <a:bodyPr vert="horz" wrap="square" lIns="0" tIns="27305" rIns="0" bIns="0" rtlCol="0">
            <a:spAutoFit/>
          </a:bodyPr>
          <a:lstStyle/>
          <a:p>
            <a:pPr marL="40005" marR="5080" indent="-27940">
              <a:lnSpc>
                <a:spcPts val="1100"/>
              </a:lnSpc>
              <a:spcBef>
                <a:spcPts val="215"/>
              </a:spcBef>
            </a:pPr>
            <a:r>
              <a:rPr sz="1000" spc="-5" dirty="0">
                <a:latin typeface="Calibri"/>
                <a:cs typeface="Calibri"/>
              </a:rPr>
              <a:t>Kno</a:t>
            </a:r>
            <a:r>
              <a:rPr sz="1000" spc="-10" dirty="0">
                <a:latin typeface="Calibri"/>
                <a:cs typeface="Calibri"/>
              </a:rPr>
              <a:t>w</a:t>
            </a:r>
            <a:r>
              <a:rPr sz="1000" spc="-5" dirty="0">
                <a:latin typeface="Calibri"/>
                <a:cs typeface="Calibri"/>
              </a:rPr>
              <a:t>l</a:t>
            </a:r>
            <a:r>
              <a:rPr sz="1000" spc="-10" dirty="0">
                <a:latin typeface="Calibri"/>
                <a:cs typeface="Calibri"/>
              </a:rPr>
              <a:t>e</a:t>
            </a:r>
            <a:r>
              <a:rPr sz="1000" spc="-5" dirty="0">
                <a:latin typeface="Calibri"/>
                <a:cs typeface="Calibri"/>
              </a:rPr>
              <a:t>dge  Architects</a:t>
            </a:r>
            <a:endParaRPr sz="1000">
              <a:latin typeface="Calibri"/>
              <a:cs typeface="Calibri"/>
            </a:endParaRPr>
          </a:p>
        </p:txBody>
      </p:sp>
      <p:sp>
        <p:nvSpPr>
          <p:cNvPr id="74" name="object 74"/>
          <p:cNvSpPr/>
          <p:nvPr/>
        </p:nvSpPr>
        <p:spPr>
          <a:xfrm>
            <a:off x="5410961" y="4792217"/>
            <a:ext cx="807720" cy="1036319"/>
          </a:xfrm>
          <a:custGeom>
            <a:avLst/>
            <a:gdLst/>
            <a:ahLst/>
            <a:cxnLst/>
            <a:rect l="l" t="t" r="r" b="b"/>
            <a:pathLst>
              <a:path w="807720" h="1036320">
                <a:moveTo>
                  <a:pt x="726948" y="0"/>
                </a:moveTo>
                <a:lnTo>
                  <a:pt x="80772" y="0"/>
                </a:lnTo>
                <a:lnTo>
                  <a:pt x="49345" y="6351"/>
                </a:lnTo>
                <a:lnTo>
                  <a:pt x="23669" y="23669"/>
                </a:lnTo>
                <a:lnTo>
                  <a:pt x="6351" y="49345"/>
                </a:lnTo>
                <a:lnTo>
                  <a:pt x="0" y="80771"/>
                </a:lnTo>
                <a:lnTo>
                  <a:pt x="0" y="955547"/>
                </a:lnTo>
                <a:lnTo>
                  <a:pt x="6351" y="986985"/>
                </a:lnTo>
                <a:lnTo>
                  <a:pt x="23669" y="1012659"/>
                </a:lnTo>
                <a:lnTo>
                  <a:pt x="49345" y="1029971"/>
                </a:lnTo>
                <a:lnTo>
                  <a:pt x="80772" y="1036319"/>
                </a:lnTo>
                <a:lnTo>
                  <a:pt x="726948" y="1036319"/>
                </a:lnTo>
                <a:lnTo>
                  <a:pt x="758374" y="1029971"/>
                </a:lnTo>
                <a:lnTo>
                  <a:pt x="784050" y="1012659"/>
                </a:lnTo>
                <a:lnTo>
                  <a:pt x="801368" y="986985"/>
                </a:lnTo>
                <a:lnTo>
                  <a:pt x="807720" y="955547"/>
                </a:lnTo>
                <a:lnTo>
                  <a:pt x="807720" y="80771"/>
                </a:lnTo>
                <a:lnTo>
                  <a:pt x="801368" y="49345"/>
                </a:lnTo>
                <a:lnTo>
                  <a:pt x="784050" y="23669"/>
                </a:lnTo>
                <a:lnTo>
                  <a:pt x="758374" y="6351"/>
                </a:lnTo>
                <a:lnTo>
                  <a:pt x="726948" y="0"/>
                </a:lnTo>
                <a:close/>
              </a:path>
            </a:pathLst>
          </a:custGeom>
          <a:solidFill>
            <a:srgbClr val="F1F1F1"/>
          </a:solidFill>
        </p:spPr>
        <p:txBody>
          <a:bodyPr wrap="square" lIns="0" tIns="0" rIns="0" bIns="0" rtlCol="0"/>
          <a:lstStyle/>
          <a:p>
            <a:endParaRPr/>
          </a:p>
        </p:txBody>
      </p:sp>
      <p:sp>
        <p:nvSpPr>
          <p:cNvPr id="75" name="object 75"/>
          <p:cNvSpPr/>
          <p:nvPr/>
        </p:nvSpPr>
        <p:spPr>
          <a:xfrm>
            <a:off x="5410961" y="4792217"/>
            <a:ext cx="807720" cy="1036319"/>
          </a:xfrm>
          <a:custGeom>
            <a:avLst/>
            <a:gdLst/>
            <a:ahLst/>
            <a:cxnLst/>
            <a:rect l="l" t="t" r="r" b="b"/>
            <a:pathLst>
              <a:path w="807720" h="1036320">
                <a:moveTo>
                  <a:pt x="0" y="80771"/>
                </a:moveTo>
                <a:lnTo>
                  <a:pt x="6351" y="49345"/>
                </a:lnTo>
                <a:lnTo>
                  <a:pt x="23669" y="23669"/>
                </a:lnTo>
                <a:lnTo>
                  <a:pt x="49345" y="6351"/>
                </a:lnTo>
                <a:lnTo>
                  <a:pt x="80772" y="0"/>
                </a:lnTo>
                <a:lnTo>
                  <a:pt x="726948" y="0"/>
                </a:lnTo>
                <a:lnTo>
                  <a:pt x="758374" y="6351"/>
                </a:lnTo>
                <a:lnTo>
                  <a:pt x="784050" y="23669"/>
                </a:lnTo>
                <a:lnTo>
                  <a:pt x="801368" y="49345"/>
                </a:lnTo>
                <a:lnTo>
                  <a:pt x="807720" y="80771"/>
                </a:lnTo>
                <a:lnTo>
                  <a:pt x="807720" y="955547"/>
                </a:lnTo>
                <a:lnTo>
                  <a:pt x="801368" y="986985"/>
                </a:lnTo>
                <a:lnTo>
                  <a:pt x="784050" y="1012659"/>
                </a:lnTo>
                <a:lnTo>
                  <a:pt x="758374" y="1029971"/>
                </a:lnTo>
                <a:lnTo>
                  <a:pt x="726948" y="1036319"/>
                </a:lnTo>
                <a:lnTo>
                  <a:pt x="80772" y="1036319"/>
                </a:lnTo>
                <a:lnTo>
                  <a:pt x="49345" y="1029971"/>
                </a:lnTo>
                <a:lnTo>
                  <a:pt x="23669" y="1012659"/>
                </a:lnTo>
                <a:lnTo>
                  <a:pt x="6351" y="986985"/>
                </a:lnTo>
                <a:lnTo>
                  <a:pt x="0" y="955547"/>
                </a:lnTo>
                <a:lnTo>
                  <a:pt x="0" y="80771"/>
                </a:lnTo>
                <a:close/>
              </a:path>
            </a:pathLst>
          </a:custGeom>
          <a:ln w="25908">
            <a:solidFill>
              <a:srgbClr val="FFFFFF"/>
            </a:solidFill>
          </a:ln>
        </p:spPr>
        <p:txBody>
          <a:bodyPr wrap="square" lIns="0" tIns="0" rIns="0" bIns="0" rtlCol="0"/>
          <a:lstStyle/>
          <a:p>
            <a:endParaRPr/>
          </a:p>
        </p:txBody>
      </p:sp>
      <p:sp>
        <p:nvSpPr>
          <p:cNvPr id="76" name="object 76"/>
          <p:cNvSpPr txBox="1"/>
          <p:nvPr/>
        </p:nvSpPr>
        <p:spPr>
          <a:xfrm>
            <a:off x="5516371" y="5137150"/>
            <a:ext cx="596265" cy="317500"/>
          </a:xfrm>
          <a:prstGeom prst="rect">
            <a:avLst/>
          </a:prstGeom>
        </p:spPr>
        <p:txBody>
          <a:bodyPr vert="horz" wrap="square" lIns="0" tIns="12065" rIns="0" bIns="0" rtlCol="0">
            <a:spAutoFit/>
          </a:bodyPr>
          <a:lstStyle/>
          <a:p>
            <a:pPr algn="ctr">
              <a:lnSpc>
                <a:spcPts val="1150"/>
              </a:lnSpc>
              <a:spcBef>
                <a:spcPts val="95"/>
              </a:spcBef>
            </a:pPr>
            <a:r>
              <a:rPr sz="1000" spc="-5" dirty="0">
                <a:latin typeface="Calibri"/>
                <a:cs typeface="Calibri"/>
              </a:rPr>
              <a:t>Kno</a:t>
            </a:r>
            <a:r>
              <a:rPr sz="1000" spc="-10" dirty="0">
                <a:latin typeface="Calibri"/>
                <a:cs typeface="Calibri"/>
              </a:rPr>
              <a:t>w</a:t>
            </a:r>
            <a:r>
              <a:rPr sz="1000" spc="-5" dirty="0">
                <a:latin typeface="Calibri"/>
                <a:cs typeface="Calibri"/>
              </a:rPr>
              <a:t>l</a:t>
            </a:r>
            <a:r>
              <a:rPr sz="1000" spc="-10" dirty="0">
                <a:latin typeface="Calibri"/>
                <a:cs typeface="Calibri"/>
              </a:rPr>
              <a:t>e</a:t>
            </a:r>
            <a:r>
              <a:rPr sz="1000" spc="-5" dirty="0">
                <a:latin typeface="Calibri"/>
                <a:cs typeface="Calibri"/>
              </a:rPr>
              <a:t>dge</a:t>
            </a:r>
            <a:endParaRPr sz="1000">
              <a:latin typeface="Calibri"/>
              <a:cs typeface="Calibri"/>
            </a:endParaRPr>
          </a:p>
          <a:p>
            <a:pPr marL="635" algn="ctr">
              <a:lnSpc>
                <a:spcPts val="1150"/>
              </a:lnSpc>
            </a:pPr>
            <a:r>
              <a:rPr sz="1000" spc="-5" dirty="0">
                <a:latin typeface="Calibri"/>
                <a:cs typeface="Calibri"/>
              </a:rPr>
              <a:t>Advisers</a:t>
            </a:r>
            <a:endParaRPr sz="1000">
              <a:latin typeface="Calibri"/>
              <a:cs typeface="Calibri"/>
            </a:endParaRPr>
          </a:p>
        </p:txBody>
      </p:sp>
      <p:sp>
        <p:nvSpPr>
          <p:cNvPr id="77" name="object 77"/>
          <p:cNvSpPr/>
          <p:nvPr/>
        </p:nvSpPr>
        <p:spPr>
          <a:xfrm>
            <a:off x="6252209" y="2539745"/>
            <a:ext cx="809625" cy="1038225"/>
          </a:xfrm>
          <a:custGeom>
            <a:avLst/>
            <a:gdLst/>
            <a:ahLst/>
            <a:cxnLst/>
            <a:rect l="l" t="t" r="r" b="b"/>
            <a:pathLst>
              <a:path w="809625" h="1038225">
                <a:moveTo>
                  <a:pt x="728344" y="0"/>
                </a:moveTo>
                <a:lnTo>
                  <a:pt x="80899" y="0"/>
                </a:lnTo>
                <a:lnTo>
                  <a:pt x="49399" y="6353"/>
                </a:lnTo>
                <a:lnTo>
                  <a:pt x="23685" y="23685"/>
                </a:lnTo>
                <a:lnTo>
                  <a:pt x="6353" y="49399"/>
                </a:lnTo>
                <a:lnTo>
                  <a:pt x="0" y="80899"/>
                </a:lnTo>
                <a:lnTo>
                  <a:pt x="0" y="956944"/>
                </a:lnTo>
                <a:lnTo>
                  <a:pt x="6353" y="988444"/>
                </a:lnTo>
                <a:lnTo>
                  <a:pt x="23685" y="1014158"/>
                </a:lnTo>
                <a:lnTo>
                  <a:pt x="49399" y="1031490"/>
                </a:lnTo>
                <a:lnTo>
                  <a:pt x="80899" y="1037843"/>
                </a:lnTo>
                <a:lnTo>
                  <a:pt x="728344" y="1037843"/>
                </a:lnTo>
                <a:lnTo>
                  <a:pt x="759844" y="1031490"/>
                </a:lnTo>
                <a:lnTo>
                  <a:pt x="785558" y="1014158"/>
                </a:lnTo>
                <a:lnTo>
                  <a:pt x="802890" y="988444"/>
                </a:lnTo>
                <a:lnTo>
                  <a:pt x="809243" y="956944"/>
                </a:lnTo>
                <a:lnTo>
                  <a:pt x="809243" y="80899"/>
                </a:lnTo>
                <a:lnTo>
                  <a:pt x="802890" y="49399"/>
                </a:lnTo>
                <a:lnTo>
                  <a:pt x="785558" y="23685"/>
                </a:lnTo>
                <a:lnTo>
                  <a:pt x="759844" y="6353"/>
                </a:lnTo>
                <a:lnTo>
                  <a:pt x="728344" y="0"/>
                </a:lnTo>
                <a:close/>
              </a:path>
            </a:pathLst>
          </a:custGeom>
          <a:solidFill>
            <a:srgbClr val="F1F1F1"/>
          </a:solidFill>
        </p:spPr>
        <p:txBody>
          <a:bodyPr wrap="square" lIns="0" tIns="0" rIns="0" bIns="0" rtlCol="0"/>
          <a:lstStyle/>
          <a:p>
            <a:endParaRPr/>
          </a:p>
        </p:txBody>
      </p:sp>
      <p:sp>
        <p:nvSpPr>
          <p:cNvPr id="78" name="object 78"/>
          <p:cNvSpPr/>
          <p:nvPr/>
        </p:nvSpPr>
        <p:spPr>
          <a:xfrm>
            <a:off x="6252209" y="2539745"/>
            <a:ext cx="809625" cy="1038225"/>
          </a:xfrm>
          <a:custGeom>
            <a:avLst/>
            <a:gdLst/>
            <a:ahLst/>
            <a:cxnLst/>
            <a:rect l="l" t="t" r="r" b="b"/>
            <a:pathLst>
              <a:path w="809625" h="1038225">
                <a:moveTo>
                  <a:pt x="0" y="80899"/>
                </a:moveTo>
                <a:lnTo>
                  <a:pt x="6353" y="49399"/>
                </a:lnTo>
                <a:lnTo>
                  <a:pt x="23685" y="23685"/>
                </a:lnTo>
                <a:lnTo>
                  <a:pt x="49399" y="6353"/>
                </a:lnTo>
                <a:lnTo>
                  <a:pt x="80899" y="0"/>
                </a:lnTo>
                <a:lnTo>
                  <a:pt x="728344" y="0"/>
                </a:lnTo>
                <a:lnTo>
                  <a:pt x="759844" y="6353"/>
                </a:lnTo>
                <a:lnTo>
                  <a:pt x="785558" y="23685"/>
                </a:lnTo>
                <a:lnTo>
                  <a:pt x="802890" y="49399"/>
                </a:lnTo>
                <a:lnTo>
                  <a:pt x="809243" y="80899"/>
                </a:lnTo>
                <a:lnTo>
                  <a:pt x="809243" y="956944"/>
                </a:lnTo>
                <a:lnTo>
                  <a:pt x="802890" y="988444"/>
                </a:lnTo>
                <a:lnTo>
                  <a:pt x="785558" y="1014158"/>
                </a:lnTo>
                <a:lnTo>
                  <a:pt x="759844" y="1031490"/>
                </a:lnTo>
                <a:lnTo>
                  <a:pt x="728344" y="1037843"/>
                </a:lnTo>
                <a:lnTo>
                  <a:pt x="80899" y="1037843"/>
                </a:lnTo>
                <a:lnTo>
                  <a:pt x="49399" y="1031490"/>
                </a:lnTo>
                <a:lnTo>
                  <a:pt x="23685" y="1014158"/>
                </a:lnTo>
                <a:lnTo>
                  <a:pt x="6353" y="988444"/>
                </a:lnTo>
                <a:lnTo>
                  <a:pt x="0" y="956944"/>
                </a:lnTo>
                <a:lnTo>
                  <a:pt x="0" y="80899"/>
                </a:lnTo>
                <a:close/>
              </a:path>
            </a:pathLst>
          </a:custGeom>
          <a:ln w="25908">
            <a:solidFill>
              <a:srgbClr val="FFFFFF"/>
            </a:solidFill>
          </a:ln>
        </p:spPr>
        <p:txBody>
          <a:bodyPr wrap="square" lIns="0" tIns="0" rIns="0" bIns="0" rtlCol="0"/>
          <a:lstStyle/>
          <a:p>
            <a:endParaRPr/>
          </a:p>
        </p:txBody>
      </p:sp>
      <p:sp>
        <p:nvSpPr>
          <p:cNvPr id="79" name="object 79"/>
          <p:cNvSpPr txBox="1"/>
          <p:nvPr/>
        </p:nvSpPr>
        <p:spPr>
          <a:xfrm>
            <a:off x="6358509" y="2815208"/>
            <a:ext cx="596265" cy="456565"/>
          </a:xfrm>
          <a:prstGeom prst="rect">
            <a:avLst/>
          </a:prstGeom>
        </p:spPr>
        <p:txBody>
          <a:bodyPr vert="horz" wrap="square" lIns="0" tIns="24765" rIns="0" bIns="0" rtlCol="0">
            <a:spAutoFit/>
          </a:bodyPr>
          <a:lstStyle/>
          <a:p>
            <a:pPr marL="12065" marR="5080" indent="1270" algn="ctr">
              <a:lnSpc>
                <a:spcPct val="91500"/>
              </a:lnSpc>
              <a:spcBef>
                <a:spcPts val="195"/>
              </a:spcBef>
            </a:pPr>
            <a:r>
              <a:rPr sz="1000" spc="-10" dirty="0">
                <a:latin typeface="Calibri"/>
                <a:cs typeface="Calibri"/>
              </a:rPr>
              <a:t>Chief  </a:t>
            </a:r>
            <a:r>
              <a:rPr sz="1000" spc="-5" dirty="0">
                <a:latin typeface="Calibri"/>
                <a:cs typeface="Calibri"/>
              </a:rPr>
              <a:t>Kno</a:t>
            </a:r>
            <a:r>
              <a:rPr sz="1000" spc="-10" dirty="0">
                <a:latin typeface="Calibri"/>
                <a:cs typeface="Calibri"/>
              </a:rPr>
              <a:t>w</a:t>
            </a:r>
            <a:r>
              <a:rPr sz="1000" spc="-5" dirty="0">
                <a:latin typeface="Calibri"/>
                <a:cs typeface="Calibri"/>
              </a:rPr>
              <a:t>l</a:t>
            </a:r>
            <a:r>
              <a:rPr sz="1000" spc="-10" dirty="0">
                <a:latin typeface="Calibri"/>
                <a:cs typeface="Calibri"/>
              </a:rPr>
              <a:t>e</a:t>
            </a:r>
            <a:r>
              <a:rPr sz="1000" spc="-5" dirty="0">
                <a:latin typeface="Calibri"/>
                <a:cs typeface="Calibri"/>
              </a:rPr>
              <a:t>dge  Officers</a:t>
            </a:r>
            <a:endParaRPr sz="1000">
              <a:latin typeface="Calibri"/>
              <a:cs typeface="Calibri"/>
            </a:endParaRPr>
          </a:p>
        </p:txBody>
      </p:sp>
      <p:sp>
        <p:nvSpPr>
          <p:cNvPr id="80" name="object 80"/>
          <p:cNvSpPr/>
          <p:nvPr/>
        </p:nvSpPr>
        <p:spPr>
          <a:xfrm>
            <a:off x="6252209" y="3665982"/>
            <a:ext cx="809625" cy="1038225"/>
          </a:xfrm>
          <a:custGeom>
            <a:avLst/>
            <a:gdLst/>
            <a:ahLst/>
            <a:cxnLst/>
            <a:rect l="l" t="t" r="r" b="b"/>
            <a:pathLst>
              <a:path w="809625" h="1038225">
                <a:moveTo>
                  <a:pt x="728344" y="0"/>
                </a:moveTo>
                <a:lnTo>
                  <a:pt x="80899" y="0"/>
                </a:lnTo>
                <a:lnTo>
                  <a:pt x="49399" y="6353"/>
                </a:lnTo>
                <a:lnTo>
                  <a:pt x="23685" y="23685"/>
                </a:lnTo>
                <a:lnTo>
                  <a:pt x="6353" y="49399"/>
                </a:lnTo>
                <a:lnTo>
                  <a:pt x="0" y="80899"/>
                </a:lnTo>
                <a:lnTo>
                  <a:pt x="0" y="956945"/>
                </a:lnTo>
                <a:lnTo>
                  <a:pt x="6353" y="988444"/>
                </a:lnTo>
                <a:lnTo>
                  <a:pt x="23685" y="1014158"/>
                </a:lnTo>
                <a:lnTo>
                  <a:pt x="49399" y="1031490"/>
                </a:lnTo>
                <a:lnTo>
                  <a:pt x="80899" y="1037844"/>
                </a:lnTo>
                <a:lnTo>
                  <a:pt x="728344" y="1037844"/>
                </a:lnTo>
                <a:lnTo>
                  <a:pt x="759844" y="1031490"/>
                </a:lnTo>
                <a:lnTo>
                  <a:pt x="785558" y="1014158"/>
                </a:lnTo>
                <a:lnTo>
                  <a:pt x="802890" y="988444"/>
                </a:lnTo>
                <a:lnTo>
                  <a:pt x="809243" y="956945"/>
                </a:lnTo>
                <a:lnTo>
                  <a:pt x="809243" y="80899"/>
                </a:lnTo>
                <a:lnTo>
                  <a:pt x="802890" y="49399"/>
                </a:lnTo>
                <a:lnTo>
                  <a:pt x="785558" y="23685"/>
                </a:lnTo>
                <a:lnTo>
                  <a:pt x="759844" y="6353"/>
                </a:lnTo>
                <a:lnTo>
                  <a:pt x="728344" y="0"/>
                </a:lnTo>
                <a:close/>
              </a:path>
            </a:pathLst>
          </a:custGeom>
          <a:solidFill>
            <a:srgbClr val="F1F1F1"/>
          </a:solidFill>
        </p:spPr>
        <p:txBody>
          <a:bodyPr wrap="square" lIns="0" tIns="0" rIns="0" bIns="0" rtlCol="0"/>
          <a:lstStyle/>
          <a:p>
            <a:endParaRPr/>
          </a:p>
        </p:txBody>
      </p:sp>
      <p:sp>
        <p:nvSpPr>
          <p:cNvPr id="81" name="object 81"/>
          <p:cNvSpPr/>
          <p:nvPr/>
        </p:nvSpPr>
        <p:spPr>
          <a:xfrm>
            <a:off x="6252209" y="3665982"/>
            <a:ext cx="809625" cy="1038225"/>
          </a:xfrm>
          <a:custGeom>
            <a:avLst/>
            <a:gdLst/>
            <a:ahLst/>
            <a:cxnLst/>
            <a:rect l="l" t="t" r="r" b="b"/>
            <a:pathLst>
              <a:path w="809625" h="1038225">
                <a:moveTo>
                  <a:pt x="0" y="80899"/>
                </a:moveTo>
                <a:lnTo>
                  <a:pt x="6353" y="49399"/>
                </a:lnTo>
                <a:lnTo>
                  <a:pt x="23685" y="23685"/>
                </a:lnTo>
                <a:lnTo>
                  <a:pt x="49399" y="6353"/>
                </a:lnTo>
                <a:lnTo>
                  <a:pt x="80899" y="0"/>
                </a:lnTo>
                <a:lnTo>
                  <a:pt x="728344" y="0"/>
                </a:lnTo>
                <a:lnTo>
                  <a:pt x="759844" y="6353"/>
                </a:lnTo>
                <a:lnTo>
                  <a:pt x="785558" y="23685"/>
                </a:lnTo>
                <a:lnTo>
                  <a:pt x="802890" y="49399"/>
                </a:lnTo>
                <a:lnTo>
                  <a:pt x="809243" y="80899"/>
                </a:lnTo>
                <a:lnTo>
                  <a:pt x="809243" y="956945"/>
                </a:lnTo>
                <a:lnTo>
                  <a:pt x="802890" y="988444"/>
                </a:lnTo>
                <a:lnTo>
                  <a:pt x="785558" y="1014158"/>
                </a:lnTo>
                <a:lnTo>
                  <a:pt x="759844" y="1031490"/>
                </a:lnTo>
                <a:lnTo>
                  <a:pt x="728344" y="1037844"/>
                </a:lnTo>
                <a:lnTo>
                  <a:pt x="80899" y="1037844"/>
                </a:lnTo>
                <a:lnTo>
                  <a:pt x="49399" y="1031490"/>
                </a:lnTo>
                <a:lnTo>
                  <a:pt x="23685" y="1014158"/>
                </a:lnTo>
                <a:lnTo>
                  <a:pt x="6353" y="988444"/>
                </a:lnTo>
                <a:lnTo>
                  <a:pt x="0" y="956945"/>
                </a:lnTo>
                <a:lnTo>
                  <a:pt x="0" y="80899"/>
                </a:lnTo>
                <a:close/>
              </a:path>
            </a:pathLst>
          </a:custGeom>
          <a:ln w="25908">
            <a:solidFill>
              <a:srgbClr val="FFFFFF"/>
            </a:solidFill>
          </a:ln>
        </p:spPr>
        <p:txBody>
          <a:bodyPr wrap="square" lIns="0" tIns="0" rIns="0" bIns="0" rtlCol="0"/>
          <a:lstStyle/>
          <a:p>
            <a:endParaRPr/>
          </a:p>
        </p:txBody>
      </p:sp>
      <p:sp>
        <p:nvSpPr>
          <p:cNvPr id="82" name="object 82"/>
          <p:cNvSpPr txBox="1"/>
          <p:nvPr/>
        </p:nvSpPr>
        <p:spPr>
          <a:xfrm>
            <a:off x="6361557" y="4011295"/>
            <a:ext cx="591185" cy="317500"/>
          </a:xfrm>
          <a:prstGeom prst="rect">
            <a:avLst/>
          </a:prstGeom>
        </p:spPr>
        <p:txBody>
          <a:bodyPr vert="horz" wrap="square" lIns="0" tIns="12065" rIns="0" bIns="0" rtlCol="0">
            <a:spAutoFit/>
          </a:bodyPr>
          <a:lstStyle/>
          <a:p>
            <a:pPr algn="ctr">
              <a:lnSpc>
                <a:spcPts val="1150"/>
              </a:lnSpc>
              <a:spcBef>
                <a:spcPts val="95"/>
              </a:spcBef>
            </a:pPr>
            <a:r>
              <a:rPr sz="1000" spc="-5" dirty="0">
                <a:latin typeface="Calibri"/>
                <a:cs typeface="Calibri"/>
              </a:rPr>
              <a:t>KM</a:t>
            </a:r>
            <a:endParaRPr sz="1000">
              <a:latin typeface="Calibri"/>
              <a:cs typeface="Calibri"/>
            </a:endParaRPr>
          </a:p>
          <a:p>
            <a:pPr algn="ctr">
              <a:lnSpc>
                <a:spcPts val="1150"/>
              </a:lnSpc>
            </a:pPr>
            <a:r>
              <a:rPr sz="1000" spc="-10" dirty="0">
                <a:latin typeface="Calibri"/>
                <a:cs typeface="Calibri"/>
              </a:rPr>
              <a:t>Facilita</a:t>
            </a:r>
            <a:r>
              <a:rPr sz="1000" spc="-5" dirty="0">
                <a:latin typeface="Calibri"/>
                <a:cs typeface="Calibri"/>
              </a:rPr>
              <a:t>tors</a:t>
            </a:r>
            <a:endParaRPr sz="1000">
              <a:latin typeface="Calibri"/>
              <a:cs typeface="Calibri"/>
            </a:endParaRPr>
          </a:p>
        </p:txBody>
      </p:sp>
      <p:sp>
        <p:nvSpPr>
          <p:cNvPr id="83" name="object 83"/>
          <p:cNvSpPr/>
          <p:nvPr/>
        </p:nvSpPr>
        <p:spPr>
          <a:xfrm>
            <a:off x="7128509" y="1415033"/>
            <a:ext cx="1651000" cy="1036319"/>
          </a:xfrm>
          <a:custGeom>
            <a:avLst/>
            <a:gdLst/>
            <a:ahLst/>
            <a:cxnLst/>
            <a:rect l="l" t="t" r="r" b="b"/>
            <a:pathLst>
              <a:path w="1651000" h="1036319">
                <a:moveTo>
                  <a:pt x="1546860" y="0"/>
                </a:moveTo>
                <a:lnTo>
                  <a:pt x="103632" y="0"/>
                </a:lnTo>
                <a:lnTo>
                  <a:pt x="63275" y="8137"/>
                </a:lnTo>
                <a:lnTo>
                  <a:pt x="30337" y="30337"/>
                </a:lnTo>
                <a:lnTo>
                  <a:pt x="8137" y="63275"/>
                </a:lnTo>
                <a:lnTo>
                  <a:pt x="0" y="103631"/>
                </a:lnTo>
                <a:lnTo>
                  <a:pt x="0" y="932688"/>
                </a:lnTo>
                <a:lnTo>
                  <a:pt x="8137" y="973044"/>
                </a:lnTo>
                <a:lnTo>
                  <a:pt x="30337" y="1005982"/>
                </a:lnTo>
                <a:lnTo>
                  <a:pt x="63275" y="1028182"/>
                </a:lnTo>
                <a:lnTo>
                  <a:pt x="103632" y="1036319"/>
                </a:lnTo>
                <a:lnTo>
                  <a:pt x="1546860" y="1036319"/>
                </a:lnTo>
                <a:lnTo>
                  <a:pt x="1587216" y="1028182"/>
                </a:lnTo>
                <a:lnTo>
                  <a:pt x="1620154" y="1005982"/>
                </a:lnTo>
                <a:lnTo>
                  <a:pt x="1642354" y="973044"/>
                </a:lnTo>
                <a:lnTo>
                  <a:pt x="1650492" y="932688"/>
                </a:lnTo>
                <a:lnTo>
                  <a:pt x="1650492" y="103631"/>
                </a:lnTo>
                <a:lnTo>
                  <a:pt x="1642354" y="63275"/>
                </a:lnTo>
                <a:lnTo>
                  <a:pt x="1620154" y="30337"/>
                </a:lnTo>
                <a:lnTo>
                  <a:pt x="1587216" y="8137"/>
                </a:lnTo>
                <a:lnTo>
                  <a:pt x="1546860" y="0"/>
                </a:lnTo>
                <a:close/>
              </a:path>
            </a:pathLst>
          </a:custGeom>
          <a:solidFill>
            <a:srgbClr val="92D050"/>
          </a:solidFill>
        </p:spPr>
        <p:txBody>
          <a:bodyPr wrap="square" lIns="0" tIns="0" rIns="0" bIns="0" rtlCol="0"/>
          <a:lstStyle/>
          <a:p>
            <a:endParaRPr/>
          </a:p>
        </p:txBody>
      </p:sp>
      <p:sp>
        <p:nvSpPr>
          <p:cNvPr id="84" name="object 84"/>
          <p:cNvSpPr/>
          <p:nvPr/>
        </p:nvSpPr>
        <p:spPr>
          <a:xfrm>
            <a:off x="7128509" y="1415033"/>
            <a:ext cx="1651000" cy="1036319"/>
          </a:xfrm>
          <a:custGeom>
            <a:avLst/>
            <a:gdLst/>
            <a:ahLst/>
            <a:cxnLst/>
            <a:rect l="l" t="t" r="r" b="b"/>
            <a:pathLst>
              <a:path w="1651000" h="1036319">
                <a:moveTo>
                  <a:pt x="0" y="103631"/>
                </a:moveTo>
                <a:lnTo>
                  <a:pt x="8137" y="63275"/>
                </a:lnTo>
                <a:lnTo>
                  <a:pt x="30337" y="30337"/>
                </a:lnTo>
                <a:lnTo>
                  <a:pt x="63275" y="8137"/>
                </a:lnTo>
                <a:lnTo>
                  <a:pt x="103632" y="0"/>
                </a:lnTo>
                <a:lnTo>
                  <a:pt x="1546860" y="0"/>
                </a:lnTo>
                <a:lnTo>
                  <a:pt x="1587216" y="8137"/>
                </a:lnTo>
                <a:lnTo>
                  <a:pt x="1620154" y="30337"/>
                </a:lnTo>
                <a:lnTo>
                  <a:pt x="1642354" y="63275"/>
                </a:lnTo>
                <a:lnTo>
                  <a:pt x="1650492" y="103631"/>
                </a:lnTo>
                <a:lnTo>
                  <a:pt x="1650492" y="932688"/>
                </a:lnTo>
                <a:lnTo>
                  <a:pt x="1642354" y="973044"/>
                </a:lnTo>
                <a:lnTo>
                  <a:pt x="1620154" y="1005982"/>
                </a:lnTo>
                <a:lnTo>
                  <a:pt x="1587216" y="1028182"/>
                </a:lnTo>
                <a:lnTo>
                  <a:pt x="1546860" y="1036319"/>
                </a:lnTo>
                <a:lnTo>
                  <a:pt x="103632" y="1036319"/>
                </a:lnTo>
                <a:lnTo>
                  <a:pt x="63275" y="1028182"/>
                </a:lnTo>
                <a:lnTo>
                  <a:pt x="30337" y="1005982"/>
                </a:lnTo>
                <a:lnTo>
                  <a:pt x="8137" y="973044"/>
                </a:lnTo>
                <a:lnTo>
                  <a:pt x="0" y="932688"/>
                </a:lnTo>
                <a:lnTo>
                  <a:pt x="0" y="103631"/>
                </a:lnTo>
                <a:close/>
              </a:path>
            </a:pathLst>
          </a:custGeom>
          <a:ln w="25908">
            <a:solidFill>
              <a:srgbClr val="FFFFFF"/>
            </a:solidFill>
          </a:ln>
        </p:spPr>
        <p:txBody>
          <a:bodyPr wrap="square" lIns="0" tIns="0" rIns="0" bIns="0" rtlCol="0"/>
          <a:lstStyle/>
          <a:p>
            <a:endParaRPr/>
          </a:p>
        </p:txBody>
      </p:sp>
      <p:sp>
        <p:nvSpPr>
          <p:cNvPr id="85" name="object 85"/>
          <p:cNvSpPr txBox="1"/>
          <p:nvPr/>
        </p:nvSpPr>
        <p:spPr>
          <a:xfrm>
            <a:off x="7332726" y="1630426"/>
            <a:ext cx="1241425" cy="549910"/>
          </a:xfrm>
          <a:prstGeom prst="rect">
            <a:avLst/>
          </a:prstGeom>
        </p:spPr>
        <p:txBody>
          <a:bodyPr vert="horz" wrap="square" lIns="0" tIns="41275" rIns="0" bIns="0" rtlCol="0">
            <a:spAutoFit/>
          </a:bodyPr>
          <a:lstStyle/>
          <a:p>
            <a:pPr marL="12700" marR="5080" indent="393065">
              <a:lnSpc>
                <a:spcPts val="1970"/>
              </a:lnSpc>
              <a:spcBef>
                <a:spcPts val="325"/>
              </a:spcBef>
            </a:pPr>
            <a:r>
              <a:rPr sz="1800" spc="-15" dirty="0">
                <a:solidFill>
                  <a:srgbClr val="FFFFFF"/>
                </a:solidFill>
                <a:latin typeface="Calibri"/>
                <a:cs typeface="Calibri"/>
              </a:rPr>
              <a:t>Data  </a:t>
            </a:r>
            <a:r>
              <a:rPr sz="1800" spc="-10" dirty="0">
                <a:solidFill>
                  <a:srgbClr val="FFFFFF"/>
                </a:solidFill>
                <a:latin typeface="Calibri"/>
                <a:cs typeface="Calibri"/>
              </a:rPr>
              <a:t>P</a:t>
            </a:r>
            <a:r>
              <a:rPr sz="1800" spc="-30" dirty="0">
                <a:solidFill>
                  <a:srgbClr val="FFFFFF"/>
                </a:solidFill>
                <a:latin typeface="Calibri"/>
                <a:cs typeface="Calibri"/>
              </a:rPr>
              <a:t>r</a:t>
            </a:r>
            <a:r>
              <a:rPr sz="1800" spc="-5" dirty="0">
                <a:solidFill>
                  <a:srgbClr val="FFFFFF"/>
                </a:solidFill>
                <a:latin typeface="Calibri"/>
                <a:cs typeface="Calibri"/>
              </a:rPr>
              <a:t>o</a:t>
            </a:r>
            <a:r>
              <a:rPr sz="1800" spc="-50" dirty="0">
                <a:solidFill>
                  <a:srgbClr val="FFFFFF"/>
                </a:solidFill>
                <a:latin typeface="Calibri"/>
                <a:cs typeface="Calibri"/>
              </a:rPr>
              <a:t>f</a:t>
            </a:r>
            <a:r>
              <a:rPr sz="1800" dirty="0">
                <a:solidFill>
                  <a:srgbClr val="FFFFFF"/>
                </a:solidFill>
                <a:latin typeface="Calibri"/>
                <a:cs typeface="Calibri"/>
              </a:rPr>
              <a:t>e</a:t>
            </a:r>
            <a:r>
              <a:rPr sz="1800" spc="5" dirty="0">
                <a:solidFill>
                  <a:srgbClr val="FFFFFF"/>
                </a:solidFill>
                <a:latin typeface="Calibri"/>
                <a:cs typeface="Calibri"/>
              </a:rPr>
              <a:t>s</a:t>
            </a:r>
            <a:r>
              <a:rPr sz="1800" spc="-5" dirty="0">
                <a:solidFill>
                  <a:srgbClr val="FFFFFF"/>
                </a:solidFill>
                <a:latin typeface="Calibri"/>
                <a:cs typeface="Calibri"/>
              </a:rPr>
              <a:t>sionals</a:t>
            </a:r>
            <a:endParaRPr sz="1800">
              <a:latin typeface="Calibri"/>
              <a:cs typeface="Calibri"/>
            </a:endParaRPr>
          </a:p>
        </p:txBody>
      </p:sp>
      <p:sp>
        <p:nvSpPr>
          <p:cNvPr id="86" name="object 86"/>
          <p:cNvSpPr/>
          <p:nvPr/>
        </p:nvSpPr>
        <p:spPr>
          <a:xfrm>
            <a:off x="7128509" y="2539745"/>
            <a:ext cx="807720" cy="1038225"/>
          </a:xfrm>
          <a:custGeom>
            <a:avLst/>
            <a:gdLst/>
            <a:ahLst/>
            <a:cxnLst/>
            <a:rect l="l" t="t" r="r" b="b"/>
            <a:pathLst>
              <a:path w="807720" h="1038225">
                <a:moveTo>
                  <a:pt x="726948" y="0"/>
                </a:moveTo>
                <a:lnTo>
                  <a:pt x="80772" y="0"/>
                </a:lnTo>
                <a:lnTo>
                  <a:pt x="49345" y="6351"/>
                </a:lnTo>
                <a:lnTo>
                  <a:pt x="23669" y="23669"/>
                </a:lnTo>
                <a:lnTo>
                  <a:pt x="6351" y="49345"/>
                </a:lnTo>
                <a:lnTo>
                  <a:pt x="0" y="80771"/>
                </a:lnTo>
                <a:lnTo>
                  <a:pt x="0" y="957071"/>
                </a:lnTo>
                <a:lnTo>
                  <a:pt x="6351" y="988498"/>
                </a:lnTo>
                <a:lnTo>
                  <a:pt x="23669" y="1014174"/>
                </a:lnTo>
                <a:lnTo>
                  <a:pt x="49345" y="1031492"/>
                </a:lnTo>
                <a:lnTo>
                  <a:pt x="80772" y="1037843"/>
                </a:lnTo>
                <a:lnTo>
                  <a:pt x="726948" y="1037843"/>
                </a:lnTo>
                <a:lnTo>
                  <a:pt x="758374" y="1031492"/>
                </a:lnTo>
                <a:lnTo>
                  <a:pt x="784050" y="1014174"/>
                </a:lnTo>
                <a:lnTo>
                  <a:pt x="801368" y="988498"/>
                </a:lnTo>
                <a:lnTo>
                  <a:pt x="807720" y="957071"/>
                </a:lnTo>
                <a:lnTo>
                  <a:pt x="807720" y="80771"/>
                </a:lnTo>
                <a:lnTo>
                  <a:pt x="801368" y="49345"/>
                </a:lnTo>
                <a:lnTo>
                  <a:pt x="784050" y="23669"/>
                </a:lnTo>
                <a:lnTo>
                  <a:pt x="758374" y="6351"/>
                </a:lnTo>
                <a:lnTo>
                  <a:pt x="726948" y="0"/>
                </a:lnTo>
                <a:close/>
              </a:path>
            </a:pathLst>
          </a:custGeom>
          <a:solidFill>
            <a:srgbClr val="DDD9C3"/>
          </a:solidFill>
        </p:spPr>
        <p:txBody>
          <a:bodyPr wrap="square" lIns="0" tIns="0" rIns="0" bIns="0" rtlCol="0"/>
          <a:lstStyle/>
          <a:p>
            <a:endParaRPr/>
          </a:p>
        </p:txBody>
      </p:sp>
      <p:sp>
        <p:nvSpPr>
          <p:cNvPr id="87" name="object 87"/>
          <p:cNvSpPr/>
          <p:nvPr/>
        </p:nvSpPr>
        <p:spPr>
          <a:xfrm>
            <a:off x="7128509" y="2539745"/>
            <a:ext cx="807720" cy="1038225"/>
          </a:xfrm>
          <a:custGeom>
            <a:avLst/>
            <a:gdLst/>
            <a:ahLst/>
            <a:cxnLst/>
            <a:rect l="l" t="t" r="r" b="b"/>
            <a:pathLst>
              <a:path w="807720" h="1038225">
                <a:moveTo>
                  <a:pt x="0" y="80771"/>
                </a:moveTo>
                <a:lnTo>
                  <a:pt x="6351" y="49345"/>
                </a:lnTo>
                <a:lnTo>
                  <a:pt x="23669" y="23669"/>
                </a:lnTo>
                <a:lnTo>
                  <a:pt x="49345" y="6351"/>
                </a:lnTo>
                <a:lnTo>
                  <a:pt x="80772" y="0"/>
                </a:lnTo>
                <a:lnTo>
                  <a:pt x="726948" y="0"/>
                </a:lnTo>
                <a:lnTo>
                  <a:pt x="758374" y="6351"/>
                </a:lnTo>
                <a:lnTo>
                  <a:pt x="784050" y="23669"/>
                </a:lnTo>
                <a:lnTo>
                  <a:pt x="801368" y="49345"/>
                </a:lnTo>
                <a:lnTo>
                  <a:pt x="807720" y="80771"/>
                </a:lnTo>
                <a:lnTo>
                  <a:pt x="807720" y="957071"/>
                </a:lnTo>
                <a:lnTo>
                  <a:pt x="801368" y="988498"/>
                </a:lnTo>
                <a:lnTo>
                  <a:pt x="784050" y="1014174"/>
                </a:lnTo>
                <a:lnTo>
                  <a:pt x="758374" y="1031492"/>
                </a:lnTo>
                <a:lnTo>
                  <a:pt x="726948" y="1037843"/>
                </a:lnTo>
                <a:lnTo>
                  <a:pt x="80772" y="1037843"/>
                </a:lnTo>
                <a:lnTo>
                  <a:pt x="49345" y="1031492"/>
                </a:lnTo>
                <a:lnTo>
                  <a:pt x="23669" y="1014174"/>
                </a:lnTo>
                <a:lnTo>
                  <a:pt x="6351" y="988498"/>
                </a:lnTo>
                <a:lnTo>
                  <a:pt x="0" y="957071"/>
                </a:lnTo>
                <a:lnTo>
                  <a:pt x="0" y="80771"/>
                </a:lnTo>
                <a:close/>
              </a:path>
            </a:pathLst>
          </a:custGeom>
          <a:ln w="25908">
            <a:solidFill>
              <a:srgbClr val="FFFFFF"/>
            </a:solidFill>
          </a:ln>
        </p:spPr>
        <p:txBody>
          <a:bodyPr wrap="square" lIns="0" tIns="0" rIns="0" bIns="0" rtlCol="0"/>
          <a:lstStyle/>
          <a:p>
            <a:endParaRPr/>
          </a:p>
        </p:txBody>
      </p:sp>
      <p:sp>
        <p:nvSpPr>
          <p:cNvPr id="88" name="object 88"/>
          <p:cNvSpPr txBox="1"/>
          <p:nvPr/>
        </p:nvSpPr>
        <p:spPr>
          <a:xfrm>
            <a:off x="7278751" y="2885058"/>
            <a:ext cx="507365" cy="317500"/>
          </a:xfrm>
          <a:prstGeom prst="rect">
            <a:avLst/>
          </a:prstGeom>
        </p:spPr>
        <p:txBody>
          <a:bodyPr vert="horz" wrap="square" lIns="0" tIns="27305" rIns="0" bIns="0" rtlCol="0">
            <a:spAutoFit/>
          </a:bodyPr>
          <a:lstStyle/>
          <a:p>
            <a:pPr marL="12700" marR="5080" indent="120014">
              <a:lnSpc>
                <a:spcPts val="1100"/>
              </a:lnSpc>
              <a:spcBef>
                <a:spcPts val="215"/>
              </a:spcBef>
            </a:pPr>
            <a:r>
              <a:rPr sz="1000" spc="-5" dirty="0">
                <a:latin typeface="Calibri"/>
                <a:cs typeface="Calibri"/>
              </a:rPr>
              <a:t>Data  </a:t>
            </a:r>
            <a:r>
              <a:rPr sz="1000" spc="-10" dirty="0">
                <a:latin typeface="Calibri"/>
                <a:cs typeface="Calibri"/>
              </a:rPr>
              <a:t>Scie</a:t>
            </a:r>
            <a:r>
              <a:rPr sz="1000" spc="-5" dirty="0">
                <a:latin typeface="Calibri"/>
                <a:cs typeface="Calibri"/>
              </a:rPr>
              <a:t>nti</a:t>
            </a:r>
            <a:r>
              <a:rPr sz="1000" spc="-10" dirty="0">
                <a:latin typeface="Calibri"/>
                <a:cs typeface="Calibri"/>
              </a:rPr>
              <a:t>s</a:t>
            </a:r>
            <a:r>
              <a:rPr sz="1000" spc="-5" dirty="0">
                <a:latin typeface="Calibri"/>
                <a:cs typeface="Calibri"/>
              </a:rPr>
              <a:t>ts</a:t>
            </a:r>
            <a:endParaRPr sz="1000">
              <a:latin typeface="Calibri"/>
              <a:cs typeface="Calibri"/>
            </a:endParaRPr>
          </a:p>
        </p:txBody>
      </p:sp>
      <p:sp>
        <p:nvSpPr>
          <p:cNvPr id="89" name="object 89"/>
          <p:cNvSpPr/>
          <p:nvPr/>
        </p:nvSpPr>
        <p:spPr>
          <a:xfrm>
            <a:off x="7128509" y="3665982"/>
            <a:ext cx="807720" cy="1038225"/>
          </a:xfrm>
          <a:custGeom>
            <a:avLst/>
            <a:gdLst/>
            <a:ahLst/>
            <a:cxnLst/>
            <a:rect l="l" t="t" r="r" b="b"/>
            <a:pathLst>
              <a:path w="807720" h="1038225">
                <a:moveTo>
                  <a:pt x="726948" y="0"/>
                </a:moveTo>
                <a:lnTo>
                  <a:pt x="80772" y="0"/>
                </a:lnTo>
                <a:lnTo>
                  <a:pt x="49345" y="6351"/>
                </a:lnTo>
                <a:lnTo>
                  <a:pt x="23669" y="23669"/>
                </a:lnTo>
                <a:lnTo>
                  <a:pt x="6351" y="49345"/>
                </a:lnTo>
                <a:lnTo>
                  <a:pt x="0" y="80772"/>
                </a:lnTo>
                <a:lnTo>
                  <a:pt x="0" y="957072"/>
                </a:lnTo>
                <a:lnTo>
                  <a:pt x="6351" y="988498"/>
                </a:lnTo>
                <a:lnTo>
                  <a:pt x="23669" y="1014174"/>
                </a:lnTo>
                <a:lnTo>
                  <a:pt x="49345" y="1031492"/>
                </a:lnTo>
                <a:lnTo>
                  <a:pt x="80772" y="1037844"/>
                </a:lnTo>
                <a:lnTo>
                  <a:pt x="726948" y="1037844"/>
                </a:lnTo>
                <a:lnTo>
                  <a:pt x="758374" y="1031492"/>
                </a:lnTo>
                <a:lnTo>
                  <a:pt x="784050" y="1014174"/>
                </a:lnTo>
                <a:lnTo>
                  <a:pt x="801368" y="988498"/>
                </a:lnTo>
                <a:lnTo>
                  <a:pt x="807720" y="957072"/>
                </a:lnTo>
                <a:lnTo>
                  <a:pt x="807720" y="80772"/>
                </a:lnTo>
                <a:lnTo>
                  <a:pt x="801368" y="49345"/>
                </a:lnTo>
                <a:lnTo>
                  <a:pt x="784050" y="23669"/>
                </a:lnTo>
                <a:lnTo>
                  <a:pt x="758374" y="6351"/>
                </a:lnTo>
                <a:lnTo>
                  <a:pt x="726948" y="0"/>
                </a:lnTo>
                <a:close/>
              </a:path>
            </a:pathLst>
          </a:custGeom>
          <a:solidFill>
            <a:srgbClr val="DDD9C3"/>
          </a:solidFill>
        </p:spPr>
        <p:txBody>
          <a:bodyPr wrap="square" lIns="0" tIns="0" rIns="0" bIns="0" rtlCol="0"/>
          <a:lstStyle/>
          <a:p>
            <a:endParaRPr/>
          </a:p>
        </p:txBody>
      </p:sp>
      <p:sp>
        <p:nvSpPr>
          <p:cNvPr id="90" name="object 90"/>
          <p:cNvSpPr/>
          <p:nvPr/>
        </p:nvSpPr>
        <p:spPr>
          <a:xfrm>
            <a:off x="7128509" y="3665982"/>
            <a:ext cx="807720" cy="1038225"/>
          </a:xfrm>
          <a:custGeom>
            <a:avLst/>
            <a:gdLst/>
            <a:ahLst/>
            <a:cxnLst/>
            <a:rect l="l" t="t" r="r" b="b"/>
            <a:pathLst>
              <a:path w="807720" h="1038225">
                <a:moveTo>
                  <a:pt x="0" y="80772"/>
                </a:moveTo>
                <a:lnTo>
                  <a:pt x="6351" y="49345"/>
                </a:lnTo>
                <a:lnTo>
                  <a:pt x="23669" y="23669"/>
                </a:lnTo>
                <a:lnTo>
                  <a:pt x="49345" y="6351"/>
                </a:lnTo>
                <a:lnTo>
                  <a:pt x="80772" y="0"/>
                </a:lnTo>
                <a:lnTo>
                  <a:pt x="726948" y="0"/>
                </a:lnTo>
                <a:lnTo>
                  <a:pt x="758374" y="6351"/>
                </a:lnTo>
                <a:lnTo>
                  <a:pt x="784050" y="23669"/>
                </a:lnTo>
                <a:lnTo>
                  <a:pt x="801368" y="49345"/>
                </a:lnTo>
                <a:lnTo>
                  <a:pt x="807720" y="80772"/>
                </a:lnTo>
                <a:lnTo>
                  <a:pt x="807720" y="957072"/>
                </a:lnTo>
                <a:lnTo>
                  <a:pt x="801368" y="988498"/>
                </a:lnTo>
                <a:lnTo>
                  <a:pt x="784050" y="1014174"/>
                </a:lnTo>
                <a:lnTo>
                  <a:pt x="758374" y="1031492"/>
                </a:lnTo>
                <a:lnTo>
                  <a:pt x="726948" y="1037844"/>
                </a:lnTo>
                <a:lnTo>
                  <a:pt x="80772" y="1037844"/>
                </a:lnTo>
                <a:lnTo>
                  <a:pt x="49345" y="1031492"/>
                </a:lnTo>
                <a:lnTo>
                  <a:pt x="23669" y="1014174"/>
                </a:lnTo>
                <a:lnTo>
                  <a:pt x="6351" y="988498"/>
                </a:lnTo>
                <a:lnTo>
                  <a:pt x="0" y="957072"/>
                </a:lnTo>
                <a:lnTo>
                  <a:pt x="0" y="80772"/>
                </a:lnTo>
                <a:close/>
              </a:path>
            </a:pathLst>
          </a:custGeom>
          <a:ln w="25908">
            <a:solidFill>
              <a:srgbClr val="FFFFFF"/>
            </a:solidFill>
          </a:ln>
        </p:spPr>
        <p:txBody>
          <a:bodyPr wrap="square" lIns="0" tIns="0" rIns="0" bIns="0" rtlCol="0"/>
          <a:lstStyle/>
          <a:p>
            <a:endParaRPr/>
          </a:p>
        </p:txBody>
      </p:sp>
      <p:sp>
        <p:nvSpPr>
          <p:cNvPr id="91" name="object 91"/>
          <p:cNvSpPr txBox="1"/>
          <p:nvPr/>
        </p:nvSpPr>
        <p:spPr>
          <a:xfrm>
            <a:off x="7255891" y="3941445"/>
            <a:ext cx="554990" cy="456565"/>
          </a:xfrm>
          <a:prstGeom prst="rect">
            <a:avLst/>
          </a:prstGeom>
        </p:spPr>
        <p:txBody>
          <a:bodyPr vert="horz" wrap="square" lIns="0" tIns="24765" rIns="0" bIns="0" rtlCol="0">
            <a:spAutoFit/>
          </a:bodyPr>
          <a:lstStyle/>
          <a:p>
            <a:pPr marL="12700" marR="5080" indent="39370" algn="just">
              <a:lnSpc>
                <a:spcPct val="91500"/>
              </a:lnSpc>
              <a:spcBef>
                <a:spcPts val="195"/>
              </a:spcBef>
            </a:pPr>
            <a:r>
              <a:rPr sz="1000" spc="-5" dirty="0">
                <a:latin typeface="Calibri"/>
                <a:cs typeface="Calibri"/>
              </a:rPr>
              <a:t>Machine  Learning  </a:t>
            </a:r>
            <a:r>
              <a:rPr sz="1000" spc="-10" dirty="0">
                <a:latin typeface="Calibri"/>
                <a:cs typeface="Calibri"/>
              </a:rPr>
              <a:t>S</a:t>
            </a:r>
            <a:r>
              <a:rPr sz="1000" spc="-5" dirty="0">
                <a:latin typeface="Calibri"/>
                <a:cs typeface="Calibri"/>
              </a:rPr>
              <a:t>p</a:t>
            </a:r>
            <a:r>
              <a:rPr sz="1000" spc="-10" dirty="0">
                <a:latin typeface="Calibri"/>
                <a:cs typeface="Calibri"/>
              </a:rPr>
              <a:t>e</a:t>
            </a:r>
            <a:r>
              <a:rPr sz="1000" spc="-5" dirty="0">
                <a:latin typeface="Calibri"/>
                <a:cs typeface="Calibri"/>
              </a:rPr>
              <a:t>ciali</a:t>
            </a:r>
            <a:r>
              <a:rPr sz="1000" spc="-15" dirty="0">
                <a:latin typeface="Calibri"/>
                <a:cs typeface="Calibri"/>
              </a:rPr>
              <a:t>s</a:t>
            </a:r>
            <a:r>
              <a:rPr sz="1000" spc="-5" dirty="0">
                <a:latin typeface="Calibri"/>
                <a:cs typeface="Calibri"/>
              </a:rPr>
              <a:t>ts</a:t>
            </a:r>
            <a:endParaRPr sz="1000">
              <a:latin typeface="Calibri"/>
              <a:cs typeface="Calibri"/>
            </a:endParaRPr>
          </a:p>
        </p:txBody>
      </p:sp>
      <p:sp>
        <p:nvSpPr>
          <p:cNvPr id="92" name="object 92"/>
          <p:cNvSpPr/>
          <p:nvPr/>
        </p:nvSpPr>
        <p:spPr>
          <a:xfrm>
            <a:off x="7971281" y="2539745"/>
            <a:ext cx="807720" cy="1038225"/>
          </a:xfrm>
          <a:custGeom>
            <a:avLst/>
            <a:gdLst/>
            <a:ahLst/>
            <a:cxnLst/>
            <a:rect l="l" t="t" r="r" b="b"/>
            <a:pathLst>
              <a:path w="807720" h="1038225">
                <a:moveTo>
                  <a:pt x="726948" y="0"/>
                </a:moveTo>
                <a:lnTo>
                  <a:pt x="80772" y="0"/>
                </a:lnTo>
                <a:lnTo>
                  <a:pt x="49345" y="6351"/>
                </a:lnTo>
                <a:lnTo>
                  <a:pt x="23669" y="23669"/>
                </a:lnTo>
                <a:lnTo>
                  <a:pt x="6351" y="49345"/>
                </a:lnTo>
                <a:lnTo>
                  <a:pt x="0" y="80771"/>
                </a:lnTo>
                <a:lnTo>
                  <a:pt x="0" y="957071"/>
                </a:lnTo>
                <a:lnTo>
                  <a:pt x="6351" y="988498"/>
                </a:lnTo>
                <a:lnTo>
                  <a:pt x="23669" y="1014174"/>
                </a:lnTo>
                <a:lnTo>
                  <a:pt x="49345" y="1031492"/>
                </a:lnTo>
                <a:lnTo>
                  <a:pt x="80772" y="1037843"/>
                </a:lnTo>
                <a:lnTo>
                  <a:pt x="726948" y="1037843"/>
                </a:lnTo>
                <a:lnTo>
                  <a:pt x="758374" y="1031492"/>
                </a:lnTo>
                <a:lnTo>
                  <a:pt x="784050" y="1014174"/>
                </a:lnTo>
                <a:lnTo>
                  <a:pt x="801368" y="988498"/>
                </a:lnTo>
                <a:lnTo>
                  <a:pt x="807720" y="957071"/>
                </a:lnTo>
                <a:lnTo>
                  <a:pt x="807720" y="80771"/>
                </a:lnTo>
                <a:lnTo>
                  <a:pt x="801368" y="49345"/>
                </a:lnTo>
                <a:lnTo>
                  <a:pt x="784050" y="23669"/>
                </a:lnTo>
                <a:lnTo>
                  <a:pt x="758374" y="6351"/>
                </a:lnTo>
                <a:lnTo>
                  <a:pt x="726948" y="0"/>
                </a:lnTo>
                <a:close/>
              </a:path>
            </a:pathLst>
          </a:custGeom>
          <a:solidFill>
            <a:srgbClr val="DDD9C3"/>
          </a:solidFill>
        </p:spPr>
        <p:txBody>
          <a:bodyPr wrap="square" lIns="0" tIns="0" rIns="0" bIns="0" rtlCol="0"/>
          <a:lstStyle/>
          <a:p>
            <a:endParaRPr/>
          </a:p>
        </p:txBody>
      </p:sp>
      <p:sp>
        <p:nvSpPr>
          <p:cNvPr id="93" name="object 93"/>
          <p:cNvSpPr/>
          <p:nvPr/>
        </p:nvSpPr>
        <p:spPr>
          <a:xfrm>
            <a:off x="7971281" y="2539745"/>
            <a:ext cx="807720" cy="1038225"/>
          </a:xfrm>
          <a:custGeom>
            <a:avLst/>
            <a:gdLst/>
            <a:ahLst/>
            <a:cxnLst/>
            <a:rect l="l" t="t" r="r" b="b"/>
            <a:pathLst>
              <a:path w="807720" h="1038225">
                <a:moveTo>
                  <a:pt x="0" y="80771"/>
                </a:moveTo>
                <a:lnTo>
                  <a:pt x="6351" y="49345"/>
                </a:lnTo>
                <a:lnTo>
                  <a:pt x="23669" y="23669"/>
                </a:lnTo>
                <a:lnTo>
                  <a:pt x="49345" y="6351"/>
                </a:lnTo>
                <a:lnTo>
                  <a:pt x="80772" y="0"/>
                </a:lnTo>
                <a:lnTo>
                  <a:pt x="726948" y="0"/>
                </a:lnTo>
                <a:lnTo>
                  <a:pt x="758374" y="6351"/>
                </a:lnTo>
                <a:lnTo>
                  <a:pt x="784050" y="23669"/>
                </a:lnTo>
                <a:lnTo>
                  <a:pt x="801368" y="49345"/>
                </a:lnTo>
                <a:lnTo>
                  <a:pt x="807720" y="80771"/>
                </a:lnTo>
                <a:lnTo>
                  <a:pt x="807720" y="957071"/>
                </a:lnTo>
                <a:lnTo>
                  <a:pt x="801368" y="988498"/>
                </a:lnTo>
                <a:lnTo>
                  <a:pt x="784050" y="1014174"/>
                </a:lnTo>
                <a:lnTo>
                  <a:pt x="758374" y="1031492"/>
                </a:lnTo>
                <a:lnTo>
                  <a:pt x="726948" y="1037843"/>
                </a:lnTo>
                <a:lnTo>
                  <a:pt x="80772" y="1037843"/>
                </a:lnTo>
                <a:lnTo>
                  <a:pt x="49345" y="1031492"/>
                </a:lnTo>
                <a:lnTo>
                  <a:pt x="23669" y="1014174"/>
                </a:lnTo>
                <a:lnTo>
                  <a:pt x="6351" y="988498"/>
                </a:lnTo>
                <a:lnTo>
                  <a:pt x="0" y="957071"/>
                </a:lnTo>
                <a:lnTo>
                  <a:pt x="0" y="80771"/>
                </a:lnTo>
                <a:close/>
              </a:path>
            </a:pathLst>
          </a:custGeom>
          <a:ln w="25908">
            <a:solidFill>
              <a:srgbClr val="FFFFFF"/>
            </a:solidFill>
          </a:ln>
        </p:spPr>
        <p:txBody>
          <a:bodyPr wrap="square" lIns="0" tIns="0" rIns="0" bIns="0" rtlCol="0"/>
          <a:lstStyle/>
          <a:p>
            <a:endParaRPr/>
          </a:p>
        </p:txBody>
      </p:sp>
      <p:sp>
        <p:nvSpPr>
          <p:cNvPr id="94" name="object 94"/>
          <p:cNvSpPr txBox="1"/>
          <p:nvPr/>
        </p:nvSpPr>
        <p:spPr>
          <a:xfrm>
            <a:off x="8105393" y="2815208"/>
            <a:ext cx="538480" cy="456565"/>
          </a:xfrm>
          <a:prstGeom prst="rect">
            <a:avLst/>
          </a:prstGeom>
        </p:spPr>
        <p:txBody>
          <a:bodyPr vert="horz" wrap="square" lIns="0" tIns="24765" rIns="0" bIns="0" rtlCol="0">
            <a:spAutoFit/>
          </a:bodyPr>
          <a:lstStyle/>
          <a:p>
            <a:pPr marL="12700" marR="5080" algn="ctr">
              <a:lnSpc>
                <a:spcPct val="91500"/>
              </a:lnSpc>
              <a:spcBef>
                <a:spcPts val="195"/>
              </a:spcBef>
            </a:pPr>
            <a:r>
              <a:rPr sz="1000" spc="-5" dirty="0">
                <a:latin typeface="Calibri"/>
                <a:cs typeface="Calibri"/>
              </a:rPr>
              <a:t>Data  Analytics  Manag</a:t>
            </a:r>
            <a:r>
              <a:rPr sz="1000" spc="-15" dirty="0">
                <a:latin typeface="Calibri"/>
                <a:cs typeface="Calibri"/>
              </a:rPr>
              <a:t>e</a:t>
            </a:r>
            <a:r>
              <a:rPr sz="1000" spc="-5" dirty="0">
                <a:latin typeface="Calibri"/>
                <a:cs typeface="Calibri"/>
              </a:rPr>
              <a:t>rs</a:t>
            </a:r>
            <a:endParaRPr sz="1000">
              <a:latin typeface="Calibri"/>
              <a:cs typeface="Calibri"/>
            </a:endParaRPr>
          </a:p>
        </p:txBody>
      </p:sp>
      <p:sp>
        <p:nvSpPr>
          <p:cNvPr id="95" name="object 95"/>
          <p:cNvSpPr/>
          <p:nvPr/>
        </p:nvSpPr>
        <p:spPr>
          <a:xfrm>
            <a:off x="7971281" y="3665982"/>
            <a:ext cx="807720" cy="1038225"/>
          </a:xfrm>
          <a:custGeom>
            <a:avLst/>
            <a:gdLst/>
            <a:ahLst/>
            <a:cxnLst/>
            <a:rect l="l" t="t" r="r" b="b"/>
            <a:pathLst>
              <a:path w="807720" h="1038225">
                <a:moveTo>
                  <a:pt x="726948" y="0"/>
                </a:moveTo>
                <a:lnTo>
                  <a:pt x="80772" y="0"/>
                </a:lnTo>
                <a:lnTo>
                  <a:pt x="49345" y="6351"/>
                </a:lnTo>
                <a:lnTo>
                  <a:pt x="23669" y="23669"/>
                </a:lnTo>
                <a:lnTo>
                  <a:pt x="6351" y="49345"/>
                </a:lnTo>
                <a:lnTo>
                  <a:pt x="0" y="80772"/>
                </a:lnTo>
                <a:lnTo>
                  <a:pt x="0" y="957072"/>
                </a:lnTo>
                <a:lnTo>
                  <a:pt x="6351" y="988498"/>
                </a:lnTo>
                <a:lnTo>
                  <a:pt x="23669" y="1014174"/>
                </a:lnTo>
                <a:lnTo>
                  <a:pt x="49345" y="1031492"/>
                </a:lnTo>
                <a:lnTo>
                  <a:pt x="80772" y="1037844"/>
                </a:lnTo>
                <a:lnTo>
                  <a:pt x="726948" y="1037844"/>
                </a:lnTo>
                <a:lnTo>
                  <a:pt x="758374" y="1031492"/>
                </a:lnTo>
                <a:lnTo>
                  <a:pt x="784050" y="1014174"/>
                </a:lnTo>
                <a:lnTo>
                  <a:pt x="801368" y="988498"/>
                </a:lnTo>
                <a:lnTo>
                  <a:pt x="807720" y="957072"/>
                </a:lnTo>
                <a:lnTo>
                  <a:pt x="807720" y="80772"/>
                </a:lnTo>
                <a:lnTo>
                  <a:pt x="801368" y="49345"/>
                </a:lnTo>
                <a:lnTo>
                  <a:pt x="784050" y="23669"/>
                </a:lnTo>
                <a:lnTo>
                  <a:pt x="758374" y="6351"/>
                </a:lnTo>
                <a:lnTo>
                  <a:pt x="726948" y="0"/>
                </a:lnTo>
                <a:close/>
              </a:path>
            </a:pathLst>
          </a:custGeom>
          <a:solidFill>
            <a:srgbClr val="DDD9C3"/>
          </a:solidFill>
        </p:spPr>
        <p:txBody>
          <a:bodyPr wrap="square" lIns="0" tIns="0" rIns="0" bIns="0" rtlCol="0"/>
          <a:lstStyle/>
          <a:p>
            <a:endParaRPr/>
          </a:p>
        </p:txBody>
      </p:sp>
      <p:sp>
        <p:nvSpPr>
          <p:cNvPr id="96" name="object 96"/>
          <p:cNvSpPr/>
          <p:nvPr/>
        </p:nvSpPr>
        <p:spPr>
          <a:xfrm>
            <a:off x="7971281" y="3665982"/>
            <a:ext cx="807720" cy="1038225"/>
          </a:xfrm>
          <a:custGeom>
            <a:avLst/>
            <a:gdLst/>
            <a:ahLst/>
            <a:cxnLst/>
            <a:rect l="l" t="t" r="r" b="b"/>
            <a:pathLst>
              <a:path w="807720" h="1038225">
                <a:moveTo>
                  <a:pt x="0" y="80772"/>
                </a:moveTo>
                <a:lnTo>
                  <a:pt x="6351" y="49345"/>
                </a:lnTo>
                <a:lnTo>
                  <a:pt x="23669" y="23669"/>
                </a:lnTo>
                <a:lnTo>
                  <a:pt x="49345" y="6351"/>
                </a:lnTo>
                <a:lnTo>
                  <a:pt x="80772" y="0"/>
                </a:lnTo>
                <a:lnTo>
                  <a:pt x="726948" y="0"/>
                </a:lnTo>
                <a:lnTo>
                  <a:pt x="758374" y="6351"/>
                </a:lnTo>
                <a:lnTo>
                  <a:pt x="784050" y="23669"/>
                </a:lnTo>
                <a:lnTo>
                  <a:pt x="801368" y="49345"/>
                </a:lnTo>
                <a:lnTo>
                  <a:pt x="807720" y="80772"/>
                </a:lnTo>
                <a:lnTo>
                  <a:pt x="807720" y="957072"/>
                </a:lnTo>
                <a:lnTo>
                  <a:pt x="801368" y="988498"/>
                </a:lnTo>
                <a:lnTo>
                  <a:pt x="784050" y="1014174"/>
                </a:lnTo>
                <a:lnTo>
                  <a:pt x="758374" y="1031492"/>
                </a:lnTo>
                <a:lnTo>
                  <a:pt x="726948" y="1037844"/>
                </a:lnTo>
                <a:lnTo>
                  <a:pt x="80772" y="1037844"/>
                </a:lnTo>
                <a:lnTo>
                  <a:pt x="49345" y="1031492"/>
                </a:lnTo>
                <a:lnTo>
                  <a:pt x="23669" y="1014174"/>
                </a:lnTo>
                <a:lnTo>
                  <a:pt x="6351" y="988498"/>
                </a:lnTo>
                <a:lnTo>
                  <a:pt x="0" y="957072"/>
                </a:lnTo>
                <a:lnTo>
                  <a:pt x="0" y="80772"/>
                </a:lnTo>
                <a:close/>
              </a:path>
            </a:pathLst>
          </a:custGeom>
          <a:ln w="25908">
            <a:solidFill>
              <a:srgbClr val="FFFFFF"/>
            </a:solidFill>
          </a:ln>
        </p:spPr>
        <p:txBody>
          <a:bodyPr wrap="square" lIns="0" tIns="0" rIns="0" bIns="0" rtlCol="0"/>
          <a:lstStyle/>
          <a:p>
            <a:endParaRPr/>
          </a:p>
        </p:txBody>
      </p:sp>
      <p:sp>
        <p:nvSpPr>
          <p:cNvPr id="97" name="object 97"/>
          <p:cNvSpPr txBox="1"/>
          <p:nvPr/>
        </p:nvSpPr>
        <p:spPr>
          <a:xfrm>
            <a:off x="8064245" y="3941445"/>
            <a:ext cx="621665" cy="456565"/>
          </a:xfrm>
          <a:prstGeom prst="rect">
            <a:avLst/>
          </a:prstGeom>
        </p:spPr>
        <p:txBody>
          <a:bodyPr vert="horz" wrap="square" lIns="0" tIns="24765" rIns="0" bIns="0" rtlCol="0">
            <a:spAutoFit/>
          </a:bodyPr>
          <a:lstStyle/>
          <a:p>
            <a:pPr marL="12700" marR="5080" indent="-635" algn="ctr">
              <a:lnSpc>
                <a:spcPct val="91500"/>
              </a:lnSpc>
              <a:spcBef>
                <a:spcPts val="195"/>
              </a:spcBef>
            </a:pPr>
            <a:r>
              <a:rPr sz="1000" spc="-5" dirty="0">
                <a:latin typeface="Calibri"/>
                <a:cs typeface="Calibri"/>
              </a:rPr>
              <a:t>Artificial  I</a:t>
            </a:r>
            <a:r>
              <a:rPr sz="1000" dirty="0">
                <a:latin typeface="Calibri"/>
                <a:cs typeface="Calibri"/>
              </a:rPr>
              <a:t>n</a:t>
            </a:r>
            <a:r>
              <a:rPr sz="1000" spc="-5" dirty="0">
                <a:latin typeface="Calibri"/>
                <a:cs typeface="Calibri"/>
              </a:rPr>
              <a:t>tel</a:t>
            </a:r>
            <a:r>
              <a:rPr sz="1000" spc="-10" dirty="0">
                <a:latin typeface="Calibri"/>
                <a:cs typeface="Calibri"/>
              </a:rPr>
              <a:t>l</a:t>
            </a:r>
            <a:r>
              <a:rPr sz="1000" spc="-5" dirty="0">
                <a:latin typeface="Calibri"/>
                <a:cs typeface="Calibri"/>
              </a:rPr>
              <a:t>ig</a:t>
            </a:r>
            <a:r>
              <a:rPr sz="1000" spc="-15" dirty="0">
                <a:latin typeface="Calibri"/>
                <a:cs typeface="Calibri"/>
              </a:rPr>
              <a:t>e</a:t>
            </a:r>
            <a:r>
              <a:rPr sz="1000" spc="-5" dirty="0">
                <a:latin typeface="Calibri"/>
                <a:cs typeface="Calibri"/>
              </a:rPr>
              <a:t>nce  Specialists</a:t>
            </a:r>
            <a:endParaRPr sz="1000">
              <a:latin typeface="Calibri"/>
              <a:cs typeface="Calibri"/>
            </a:endParaRPr>
          </a:p>
        </p:txBody>
      </p:sp>
      <p:sp>
        <p:nvSpPr>
          <p:cNvPr id="98" name="object 98"/>
          <p:cNvSpPr/>
          <p:nvPr/>
        </p:nvSpPr>
        <p:spPr>
          <a:xfrm>
            <a:off x="179831" y="6092952"/>
            <a:ext cx="3019044" cy="626364"/>
          </a:xfrm>
          <a:prstGeom prst="rect">
            <a:avLst/>
          </a:prstGeom>
          <a:blipFill>
            <a:blip r:embed="rId2" cstate="print"/>
            <a:stretch>
              <a:fillRect/>
            </a:stretch>
          </a:blipFill>
        </p:spPr>
        <p:txBody>
          <a:bodyPr wrap="square" lIns="0" tIns="0" rIns="0" bIns="0" rtlCol="0"/>
          <a:lstStyle/>
          <a:p>
            <a:endParaRPr/>
          </a:p>
        </p:txBody>
      </p:sp>
      <p:sp>
        <p:nvSpPr>
          <p:cNvPr id="99" name="object 2">
            <a:extLst>
              <a:ext uri="{FF2B5EF4-FFF2-40B4-BE49-F238E27FC236}">
                <a16:creationId xmlns="" xmlns:a16="http://schemas.microsoft.com/office/drawing/2014/main" id="{6195A4CA-3DAE-4FF6-BD5B-B5E4116C982A}"/>
              </a:ext>
            </a:extLst>
          </p:cNvPr>
          <p:cNvSpPr txBox="1"/>
          <p:nvPr/>
        </p:nvSpPr>
        <p:spPr>
          <a:xfrm>
            <a:off x="364745" y="141854"/>
            <a:ext cx="8382000" cy="1182375"/>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dirty="0">
              <a:solidFill>
                <a:srgbClr val="FFFFFF"/>
              </a:solidFill>
              <a:latin typeface="Arial"/>
              <a:cs typeface="Arial"/>
            </a:endParaRPr>
          </a:p>
          <a:p>
            <a:pPr marL="555625">
              <a:lnSpc>
                <a:spcPct val="100000"/>
              </a:lnSpc>
              <a:spcBef>
                <a:spcPts val="670"/>
              </a:spcBef>
              <a:tabLst>
                <a:tab pos="2255520" algn="l"/>
                <a:tab pos="2750185" algn="l"/>
                <a:tab pos="4086225" algn="l"/>
                <a:tab pos="5455920" algn="l"/>
              </a:tabLst>
            </a:pPr>
            <a:r>
              <a:rPr lang="en-US" sz="2400" dirty="0">
                <a:solidFill>
                  <a:srgbClr val="FFFFFF"/>
                </a:solidFill>
                <a:latin typeface="Arial"/>
                <a:cs typeface="Arial"/>
              </a:rPr>
              <a:t>                    Information  Professionals</a:t>
            </a:r>
            <a:endParaRPr lang="pt-BR" sz="2400" dirty="0">
              <a:solidFill>
                <a:srgbClr val="FFFFFF"/>
              </a:solidFill>
              <a:latin typeface="Arial"/>
              <a:cs typeface="Arial"/>
            </a:endParaRPr>
          </a:p>
          <a:p>
            <a:pPr marL="555625">
              <a:lnSpc>
                <a:spcPct val="100000"/>
              </a:lnSpc>
              <a:spcBef>
                <a:spcPts val="670"/>
              </a:spcBef>
              <a:tabLst>
                <a:tab pos="2255520" algn="l"/>
                <a:tab pos="2750185" algn="l"/>
                <a:tab pos="4086225" algn="l"/>
                <a:tab pos="5455920" algn="l"/>
              </a:tabLst>
            </a:pPr>
            <a:endParaRPr sz="2200" dirty="0">
              <a:latin typeface="Arial"/>
              <a:cs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79831" y="6092952"/>
            <a:ext cx="3019044" cy="626364"/>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467868" y="1225933"/>
            <a:ext cx="1511935" cy="1440180"/>
          </a:xfrm>
          <a:custGeom>
            <a:avLst/>
            <a:gdLst/>
            <a:ahLst/>
            <a:cxnLst/>
            <a:rect l="l" t="t" r="r" b="b"/>
            <a:pathLst>
              <a:path w="1511935" h="1440180">
                <a:moveTo>
                  <a:pt x="1271777" y="0"/>
                </a:moveTo>
                <a:lnTo>
                  <a:pt x="240029" y="0"/>
                </a:lnTo>
                <a:lnTo>
                  <a:pt x="191656" y="4875"/>
                </a:lnTo>
                <a:lnTo>
                  <a:pt x="146600" y="18859"/>
                </a:lnTo>
                <a:lnTo>
                  <a:pt x="105827" y="40987"/>
                </a:lnTo>
                <a:lnTo>
                  <a:pt x="70304" y="70294"/>
                </a:lnTo>
                <a:lnTo>
                  <a:pt x="40993" y="105816"/>
                </a:lnTo>
                <a:lnTo>
                  <a:pt x="18863" y="146589"/>
                </a:lnTo>
                <a:lnTo>
                  <a:pt x="4876" y="191648"/>
                </a:lnTo>
                <a:lnTo>
                  <a:pt x="0" y="240029"/>
                </a:lnTo>
                <a:lnTo>
                  <a:pt x="0" y="1200150"/>
                </a:lnTo>
                <a:lnTo>
                  <a:pt x="4876" y="1248531"/>
                </a:lnTo>
                <a:lnTo>
                  <a:pt x="18863" y="1293590"/>
                </a:lnTo>
                <a:lnTo>
                  <a:pt x="40993" y="1334363"/>
                </a:lnTo>
                <a:lnTo>
                  <a:pt x="70304" y="1369885"/>
                </a:lnTo>
                <a:lnTo>
                  <a:pt x="105827" y="1399192"/>
                </a:lnTo>
                <a:lnTo>
                  <a:pt x="146600" y="1421320"/>
                </a:lnTo>
                <a:lnTo>
                  <a:pt x="191656" y="1435304"/>
                </a:lnTo>
                <a:lnTo>
                  <a:pt x="240029" y="1440179"/>
                </a:lnTo>
                <a:lnTo>
                  <a:pt x="1271777" y="1440179"/>
                </a:lnTo>
                <a:lnTo>
                  <a:pt x="1320159" y="1435304"/>
                </a:lnTo>
                <a:lnTo>
                  <a:pt x="1365218" y="1421320"/>
                </a:lnTo>
                <a:lnTo>
                  <a:pt x="1405991" y="1399192"/>
                </a:lnTo>
                <a:lnTo>
                  <a:pt x="1441513" y="1369885"/>
                </a:lnTo>
                <a:lnTo>
                  <a:pt x="1470820" y="1334363"/>
                </a:lnTo>
                <a:lnTo>
                  <a:pt x="1492948" y="1293590"/>
                </a:lnTo>
                <a:lnTo>
                  <a:pt x="1506932" y="1248531"/>
                </a:lnTo>
                <a:lnTo>
                  <a:pt x="1511808" y="1200150"/>
                </a:lnTo>
                <a:lnTo>
                  <a:pt x="1511808" y="240029"/>
                </a:lnTo>
                <a:lnTo>
                  <a:pt x="1506932" y="191648"/>
                </a:lnTo>
                <a:lnTo>
                  <a:pt x="1492948" y="146589"/>
                </a:lnTo>
                <a:lnTo>
                  <a:pt x="1470820" y="105816"/>
                </a:lnTo>
                <a:lnTo>
                  <a:pt x="1441513" y="70294"/>
                </a:lnTo>
                <a:lnTo>
                  <a:pt x="1405991" y="40987"/>
                </a:lnTo>
                <a:lnTo>
                  <a:pt x="1365218" y="18859"/>
                </a:lnTo>
                <a:lnTo>
                  <a:pt x="1320159" y="4875"/>
                </a:lnTo>
                <a:lnTo>
                  <a:pt x="1271777" y="0"/>
                </a:lnTo>
                <a:close/>
              </a:path>
            </a:pathLst>
          </a:custGeom>
          <a:solidFill>
            <a:srgbClr val="9BBA58"/>
          </a:solidFill>
        </p:spPr>
        <p:txBody>
          <a:bodyPr wrap="square" lIns="0" tIns="0" rIns="0" bIns="0" rtlCol="0"/>
          <a:lstStyle/>
          <a:p>
            <a:endParaRPr/>
          </a:p>
        </p:txBody>
      </p:sp>
      <p:sp>
        <p:nvSpPr>
          <p:cNvPr id="5" name="object 5"/>
          <p:cNvSpPr txBox="1"/>
          <p:nvPr/>
        </p:nvSpPr>
        <p:spPr>
          <a:xfrm>
            <a:off x="678281" y="1287018"/>
            <a:ext cx="1090930" cy="1092835"/>
          </a:xfrm>
          <a:prstGeom prst="rect">
            <a:avLst/>
          </a:prstGeom>
        </p:spPr>
        <p:txBody>
          <a:bodyPr vert="horz" wrap="square" lIns="0" tIns="13335" rIns="0" bIns="0" rtlCol="0">
            <a:spAutoFit/>
          </a:bodyPr>
          <a:lstStyle/>
          <a:p>
            <a:pPr marL="12700" marR="5080" algn="ctr">
              <a:lnSpc>
                <a:spcPct val="100000"/>
              </a:lnSpc>
              <a:spcBef>
                <a:spcPts val="105"/>
              </a:spcBef>
            </a:pPr>
            <a:r>
              <a:rPr sz="1400" spc="-5" dirty="0">
                <a:solidFill>
                  <a:srgbClr val="FFFFFF"/>
                </a:solidFill>
                <a:latin typeface="Calibri"/>
                <a:cs typeface="Calibri"/>
              </a:rPr>
              <a:t>Rapid</a:t>
            </a:r>
            <a:r>
              <a:rPr sz="1400" spc="-60" dirty="0">
                <a:solidFill>
                  <a:srgbClr val="FFFFFF"/>
                </a:solidFill>
                <a:latin typeface="Calibri"/>
                <a:cs typeface="Calibri"/>
              </a:rPr>
              <a:t> </a:t>
            </a:r>
            <a:r>
              <a:rPr sz="1400" spc="-5" dirty="0">
                <a:solidFill>
                  <a:srgbClr val="FFFFFF"/>
                </a:solidFill>
                <a:latin typeface="Calibri"/>
                <a:cs typeface="Calibri"/>
              </a:rPr>
              <a:t>political,  </a:t>
            </a:r>
            <a:r>
              <a:rPr sz="1400" dirty="0">
                <a:solidFill>
                  <a:srgbClr val="FFFFFF"/>
                </a:solidFill>
                <a:latin typeface="Calibri"/>
                <a:cs typeface="Calibri"/>
              </a:rPr>
              <a:t>social,  </a:t>
            </a:r>
            <a:r>
              <a:rPr sz="1400" spc="-5" dirty="0">
                <a:solidFill>
                  <a:srgbClr val="FFFFFF"/>
                </a:solidFill>
                <a:latin typeface="Calibri"/>
                <a:cs typeface="Calibri"/>
              </a:rPr>
              <a:t>economic </a:t>
            </a:r>
            <a:r>
              <a:rPr sz="1400" dirty="0">
                <a:solidFill>
                  <a:srgbClr val="FFFFFF"/>
                </a:solidFill>
                <a:latin typeface="Calibri"/>
                <a:cs typeface="Calibri"/>
              </a:rPr>
              <a:t>&amp;  </a:t>
            </a:r>
            <a:r>
              <a:rPr sz="1400" spc="-5" dirty="0">
                <a:solidFill>
                  <a:srgbClr val="FFFFFF"/>
                </a:solidFill>
                <a:latin typeface="Calibri"/>
                <a:cs typeface="Calibri"/>
              </a:rPr>
              <a:t>technological  </a:t>
            </a:r>
            <a:r>
              <a:rPr sz="1400" b="1" spc="-5" dirty="0">
                <a:solidFill>
                  <a:srgbClr val="FFFFFF"/>
                </a:solidFill>
                <a:latin typeface="Calibri"/>
                <a:cs typeface="Calibri"/>
              </a:rPr>
              <a:t>change</a:t>
            </a:r>
            <a:endParaRPr sz="1400" dirty="0">
              <a:latin typeface="Calibri"/>
              <a:cs typeface="Calibri"/>
            </a:endParaRPr>
          </a:p>
        </p:txBody>
      </p:sp>
      <p:sp>
        <p:nvSpPr>
          <p:cNvPr id="6" name="object 6"/>
          <p:cNvSpPr/>
          <p:nvPr/>
        </p:nvSpPr>
        <p:spPr>
          <a:xfrm>
            <a:off x="467868" y="2709672"/>
            <a:ext cx="1511935" cy="1438910"/>
          </a:xfrm>
          <a:custGeom>
            <a:avLst/>
            <a:gdLst/>
            <a:ahLst/>
            <a:cxnLst/>
            <a:rect l="l" t="t" r="r" b="b"/>
            <a:pathLst>
              <a:path w="1511935" h="1438910">
                <a:moveTo>
                  <a:pt x="1272032" y="0"/>
                </a:moveTo>
                <a:lnTo>
                  <a:pt x="239775" y="0"/>
                </a:lnTo>
                <a:lnTo>
                  <a:pt x="191453" y="4869"/>
                </a:lnTo>
                <a:lnTo>
                  <a:pt x="146445" y="18837"/>
                </a:lnTo>
                <a:lnTo>
                  <a:pt x="105715" y="40940"/>
                </a:lnTo>
                <a:lnTo>
                  <a:pt x="70229" y="70215"/>
                </a:lnTo>
                <a:lnTo>
                  <a:pt x="40950" y="105698"/>
                </a:lnTo>
                <a:lnTo>
                  <a:pt x="18843" y="146429"/>
                </a:lnTo>
                <a:lnTo>
                  <a:pt x="4871" y="191442"/>
                </a:lnTo>
                <a:lnTo>
                  <a:pt x="0" y="239775"/>
                </a:lnTo>
                <a:lnTo>
                  <a:pt x="0" y="1198879"/>
                </a:lnTo>
                <a:lnTo>
                  <a:pt x="4871" y="1247213"/>
                </a:lnTo>
                <a:lnTo>
                  <a:pt x="18843" y="1292226"/>
                </a:lnTo>
                <a:lnTo>
                  <a:pt x="40950" y="1332957"/>
                </a:lnTo>
                <a:lnTo>
                  <a:pt x="70229" y="1368440"/>
                </a:lnTo>
                <a:lnTo>
                  <a:pt x="105715" y="1397715"/>
                </a:lnTo>
                <a:lnTo>
                  <a:pt x="146445" y="1419818"/>
                </a:lnTo>
                <a:lnTo>
                  <a:pt x="191453" y="1433786"/>
                </a:lnTo>
                <a:lnTo>
                  <a:pt x="239775" y="1438655"/>
                </a:lnTo>
                <a:lnTo>
                  <a:pt x="1272032" y="1438655"/>
                </a:lnTo>
                <a:lnTo>
                  <a:pt x="1320365" y="1433786"/>
                </a:lnTo>
                <a:lnTo>
                  <a:pt x="1365378" y="1419818"/>
                </a:lnTo>
                <a:lnTo>
                  <a:pt x="1406109" y="1397715"/>
                </a:lnTo>
                <a:lnTo>
                  <a:pt x="1441592" y="1368440"/>
                </a:lnTo>
                <a:lnTo>
                  <a:pt x="1470867" y="1332957"/>
                </a:lnTo>
                <a:lnTo>
                  <a:pt x="1492970" y="1292226"/>
                </a:lnTo>
                <a:lnTo>
                  <a:pt x="1506938" y="1247213"/>
                </a:lnTo>
                <a:lnTo>
                  <a:pt x="1511808" y="1198879"/>
                </a:lnTo>
                <a:lnTo>
                  <a:pt x="1511808" y="239775"/>
                </a:lnTo>
                <a:lnTo>
                  <a:pt x="1506938" y="191442"/>
                </a:lnTo>
                <a:lnTo>
                  <a:pt x="1492970" y="146429"/>
                </a:lnTo>
                <a:lnTo>
                  <a:pt x="1470867" y="105698"/>
                </a:lnTo>
                <a:lnTo>
                  <a:pt x="1441592" y="70215"/>
                </a:lnTo>
                <a:lnTo>
                  <a:pt x="1406109" y="40940"/>
                </a:lnTo>
                <a:lnTo>
                  <a:pt x="1365378" y="18837"/>
                </a:lnTo>
                <a:lnTo>
                  <a:pt x="1320365" y="4869"/>
                </a:lnTo>
                <a:lnTo>
                  <a:pt x="1272032" y="0"/>
                </a:lnTo>
                <a:close/>
              </a:path>
            </a:pathLst>
          </a:custGeom>
          <a:solidFill>
            <a:srgbClr val="7E7E7E"/>
          </a:solidFill>
        </p:spPr>
        <p:txBody>
          <a:bodyPr wrap="square" lIns="0" tIns="0" rIns="0" bIns="0" rtlCol="0"/>
          <a:lstStyle/>
          <a:p>
            <a:endParaRPr/>
          </a:p>
        </p:txBody>
      </p:sp>
      <p:sp>
        <p:nvSpPr>
          <p:cNvPr id="7" name="object 7"/>
          <p:cNvSpPr txBox="1"/>
          <p:nvPr/>
        </p:nvSpPr>
        <p:spPr>
          <a:xfrm>
            <a:off x="617321" y="2871343"/>
            <a:ext cx="1212850" cy="1093470"/>
          </a:xfrm>
          <a:prstGeom prst="rect">
            <a:avLst/>
          </a:prstGeom>
        </p:spPr>
        <p:txBody>
          <a:bodyPr vert="horz" wrap="square" lIns="0" tIns="13335" rIns="0" bIns="0" rtlCol="0">
            <a:spAutoFit/>
          </a:bodyPr>
          <a:lstStyle/>
          <a:p>
            <a:pPr marL="12700" marR="5080" indent="-1905" algn="ctr">
              <a:lnSpc>
                <a:spcPct val="100000"/>
              </a:lnSpc>
              <a:spcBef>
                <a:spcPts val="105"/>
              </a:spcBef>
            </a:pPr>
            <a:r>
              <a:rPr sz="1400" spc="-5" dirty="0">
                <a:solidFill>
                  <a:srgbClr val="FFFFFF"/>
                </a:solidFill>
                <a:latin typeface="Calibri"/>
                <a:cs typeface="Calibri"/>
              </a:rPr>
              <a:t>Changing  </a:t>
            </a:r>
            <a:r>
              <a:rPr sz="1400" b="1" spc="-5" dirty="0">
                <a:solidFill>
                  <a:srgbClr val="FFFFFF"/>
                </a:solidFill>
                <a:latin typeface="Calibri"/>
                <a:cs typeface="Calibri"/>
              </a:rPr>
              <a:t>behaviours </a:t>
            </a:r>
            <a:r>
              <a:rPr sz="1400" b="1" dirty="0">
                <a:solidFill>
                  <a:srgbClr val="FFFFFF"/>
                </a:solidFill>
                <a:latin typeface="Calibri"/>
                <a:cs typeface="Calibri"/>
              </a:rPr>
              <a:t>&amp;  </a:t>
            </a:r>
            <a:r>
              <a:rPr sz="1400" b="1" spc="-5" dirty="0">
                <a:solidFill>
                  <a:srgbClr val="FFFFFF"/>
                </a:solidFill>
                <a:latin typeface="Calibri"/>
                <a:cs typeface="Calibri"/>
              </a:rPr>
              <a:t>expectations</a:t>
            </a:r>
            <a:r>
              <a:rPr sz="1400" b="1" spc="-120" dirty="0">
                <a:solidFill>
                  <a:srgbClr val="FFFFFF"/>
                </a:solidFill>
                <a:latin typeface="Calibri"/>
                <a:cs typeface="Calibri"/>
              </a:rPr>
              <a:t> </a:t>
            </a:r>
            <a:r>
              <a:rPr sz="1400" spc="-10" dirty="0">
                <a:solidFill>
                  <a:srgbClr val="FFFFFF"/>
                </a:solidFill>
                <a:latin typeface="Calibri"/>
                <a:cs typeface="Calibri"/>
              </a:rPr>
              <a:t>for  </a:t>
            </a:r>
            <a:r>
              <a:rPr sz="1400" spc="-5" dirty="0">
                <a:solidFill>
                  <a:srgbClr val="FFFFFF"/>
                </a:solidFill>
                <a:latin typeface="Calibri"/>
                <a:cs typeface="Calibri"/>
              </a:rPr>
              <a:t>information  </a:t>
            </a:r>
            <a:r>
              <a:rPr sz="1400" spc="-10" dirty="0">
                <a:solidFill>
                  <a:srgbClr val="FFFFFF"/>
                </a:solidFill>
                <a:latin typeface="Calibri"/>
                <a:cs typeface="Calibri"/>
              </a:rPr>
              <a:t>users</a:t>
            </a:r>
            <a:endParaRPr sz="1400" dirty="0">
              <a:latin typeface="Calibri"/>
              <a:cs typeface="Calibri"/>
            </a:endParaRPr>
          </a:p>
        </p:txBody>
      </p:sp>
      <p:sp>
        <p:nvSpPr>
          <p:cNvPr id="8" name="object 8"/>
          <p:cNvSpPr/>
          <p:nvPr/>
        </p:nvSpPr>
        <p:spPr>
          <a:xfrm>
            <a:off x="2124455" y="2709672"/>
            <a:ext cx="1511935" cy="1438910"/>
          </a:xfrm>
          <a:custGeom>
            <a:avLst/>
            <a:gdLst/>
            <a:ahLst/>
            <a:cxnLst/>
            <a:rect l="l" t="t" r="r" b="b"/>
            <a:pathLst>
              <a:path w="1511935" h="1438910">
                <a:moveTo>
                  <a:pt x="1272032" y="0"/>
                </a:moveTo>
                <a:lnTo>
                  <a:pt x="239775" y="0"/>
                </a:lnTo>
                <a:lnTo>
                  <a:pt x="191442" y="4869"/>
                </a:lnTo>
                <a:lnTo>
                  <a:pt x="146429" y="18837"/>
                </a:lnTo>
                <a:lnTo>
                  <a:pt x="105698" y="40940"/>
                </a:lnTo>
                <a:lnTo>
                  <a:pt x="70215" y="70215"/>
                </a:lnTo>
                <a:lnTo>
                  <a:pt x="40940" y="105698"/>
                </a:lnTo>
                <a:lnTo>
                  <a:pt x="18837" y="146429"/>
                </a:lnTo>
                <a:lnTo>
                  <a:pt x="4869" y="191442"/>
                </a:lnTo>
                <a:lnTo>
                  <a:pt x="0" y="239775"/>
                </a:lnTo>
                <a:lnTo>
                  <a:pt x="0" y="1198879"/>
                </a:lnTo>
                <a:lnTo>
                  <a:pt x="4869" y="1247213"/>
                </a:lnTo>
                <a:lnTo>
                  <a:pt x="18837" y="1292226"/>
                </a:lnTo>
                <a:lnTo>
                  <a:pt x="40940" y="1332957"/>
                </a:lnTo>
                <a:lnTo>
                  <a:pt x="70215" y="1368440"/>
                </a:lnTo>
                <a:lnTo>
                  <a:pt x="105698" y="1397715"/>
                </a:lnTo>
                <a:lnTo>
                  <a:pt x="146429" y="1419818"/>
                </a:lnTo>
                <a:lnTo>
                  <a:pt x="191442" y="1433786"/>
                </a:lnTo>
                <a:lnTo>
                  <a:pt x="239775" y="1438655"/>
                </a:lnTo>
                <a:lnTo>
                  <a:pt x="1272032" y="1438655"/>
                </a:lnTo>
                <a:lnTo>
                  <a:pt x="1320365" y="1433786"/>
                </a:lnTo>
                <a:lnTo>
                  <a:pt x="1365378" y="1419818"/>
                </a:lnTo>
                <a:lnTo>
                  <a:pt x="1406109" y="1397715"/>
                </a:lnTo>
                <a:lnTo>
                  <a:pt x="1441592" y="1368440"/>
                </a:lnTo>
                <a:lnTo>
                  <a:pt x="1470867" y="1332957"/>
                </a:lnTo>
                <a:lnTo>
                  <a:pt x="1492970" y="1292226"/>
                </a:lnTo>
                <a:lnTo>
                  <a:pt x="1506938" y="1247213"/>
                </a:lnTo>
                <a:lnTo>
                  <a:pt x="1511808" y="1198879"/>
                </a:lnTo>
                <a:lnTo>
                  <a:pt x="1511808" y="239775"/>
                </a:lnTo>
                <a:lnTo>
                  <a:pt x="1506938" y="191442"/>
                </a:lnTo>
                <a:lnTo>
                  <a:pt x="1492970" y="146429"/>
                </a:lnTo>
                <a:lnTo>
                  <a:pt x="1470867" y="105698"/>
                </a:lnTo>
                <a:lnTo>
                  <a:pt x="1441592" y="70215"/>
                </a:lnTo>
                <a:lnTo>
                  <a:pt x="1406109" y="40940"/>
                </a:lnTo>
                <a:lnTo>
                  <a:pt x="1365378" y="18837"/>
                </a:lnTo>
                <a:lnTo>
                  <a:pt x="1320365" y="4869"/>
                </a:lnTo>
                <a:lnTo>
                  <a:pt x="1272032" y="0"/>
                </a:lnTo>
                <a:close/>
              </a:path>
            </a:pathLst>
          </a:custGeom>
          <a:solidFill>
            <a:srgbClr val="DCE6F1"/>
          </a:solidFill>
        </p:spPr>
        <p:txBody>
          <a:bodyPr wrap="square" lIns="0" tIns="0" rIns="0" bIns="0" rtlCol="0"/>
          <a:lstStyle/>
          <a:p>
            <a:endParaRPr/>
          </a:p>
        </p:txBody>
      </p:sp>
      <p:sp>
        <p:nvSpPr>
          <p:cNvPr id="9" name="object 9"/>
          <p:cNvSpPr txBox="1"/>
          <p:nvPr/>
        </p:nvSpPr>
        <p:spPr>
          <a:xfrm>
            <a:off x="2366517" y="2978023"/>
            <a:ext cx="1024890" cy="880110"/>
          </a:xfrm>
          <a:prstGeom prst="rect">
            <a:avLst/>
          </a:prstGeom>
        </p:spPr>
        <p:txBody>
          <a:bodyPr vert="horz" wrap="square" lIns="0" tIns="13335" rIns="0" bIns="0" rtlCol="0">
            <a:spAutoFit/>
          </a:bodyPr>
          <a:lstStyle/>
          <a:p>
            <a:pPr marL="12065" marR="5080" indent="1270" algn="ctr">
              <a:lnSpc>
                <a:spcPct val="100000"/>
              </a:lnSpc>
              <a:spcBef>
                <a:spcPts val="105"/>
              </a:spcBef>
            </a:pPr>
            <a:r>
              <a:rPr sz="1400" spc="-5" dirty="0">
                <a:latin typeface="Calibri"/>
                <a:cs typeface="Calibri"/>
              </a:rPr>
              <a:t>Changing  </a:t>
            </a:r>
            <a:r>
              <a:rPr sz="1400" b="1" dirty="0">
                <a:latin typeface="Calibri"/>
                <a:cs typeface="Calibri"/>
              </a:rPr>
              <a:t>demand </a:t>
            </a:r>
            <a:r>
              <a:rPr sz="1400" spc="-10" dirty="0">
                <a:latin typeface="Calibri"/>
                <a:cs typeface="Calibri"/>
              </a:rPr>
              <a:t>for  </a:t>
            </a:r>
            <a:r>
              <a:rPr sz="1400" spc="-5" dirty="0">
                <a:latin typeface="Calibri"/>
                <a:cs typeface="Calibri"/>
              </a:rPr>
              <a:t>information  skills </a:t>
            </a:r>
            <a:r>
              <a:rPr sz="1400" dirty="0">
                <a:latin typeface="Calibri"/>
                <a:cs typeface="Calibri"/>
              </a:rPr>
              <a:t>&amp;</a:t>
            </a:r>
            <a:r>
              <a:rPr sz="1400" spc="-90" dirty="0">
                <a:latin typeface="Calibri"/>
                <a:cs typeface="Calibri"/>
              </a:rPr>
              <a:t> </a:t>
            </a:r>
            <a:r>
              <a:rPr sz="1400" spc="-5" dirty="0">
                <a:latin typeface="Calibri"/>
                <a:cs typeface="Calibri"/>
              </a:rPr>
              <a:t>values</a:t>
            </a:r>
            <a:endParaRPr sz="1400" dirty="0">
              <a:latin typeface="Calibri"/>
              <a:cs typeface="Calibri"/>
            </a:endParaRPr>
          </a:p>
        </p:txBody>
      </p:sp>
      <p:sp>
        <p:nvSpPr>
          <p:cNvPr id="12" name="object 2">
            <a:extLst>
              <a:ext uri="{FF2B5EF4-FFF2-40B4-BE49-F238E27FC236}">
                <a16:creationId xmlns="" xmlns:a16="http://schemas.microsoft.com/office/drawing/2014/main" id="{E3ED0CD0-9A7F-4AA2-8333-81B9CFF8AB79}"/>
              </a:ext>
            </a:extLst>
          </p:cNvPr>
          <p:cNvSpPr txBox="1"/>
          <p:nvPr/>
        </p:nvSpPr>
        <p:spPr>
          <a:xfrm>
            <a:off x="179831" y="380581"/>
            <a:ext cx="8382000" cy="384721"/>
          </a:xfrm>
          <a:prstGeom prst="rect">
            <a:avLst/>
          </a:prstGeom>
          <a:solidFill>
            <a:srgbClr val="6F2F9F"/>
          </a:solidFill>
          <a:ln w="9144">
            <a:solidFill>
              <a:srgbClr val="404040"/>
            </a:solidFill>
          </a:ln>
        </p:spPr>
        <p:txBody>
          <a:bodyPr vert="horz" wrap="square" lIns="0" tIns="0" rIns="0" bIns="0" rtlCol="0">
            <a:spAutoFit/>
          </a:bodyPr>
          <a:lstStyle/>
          <a:p>
            <a:pPr marL="555625">
              <a:lnSpc>
                <a:spcPct val="100000"/>
              </a:lnSpc>
              <a:spcBef>
                <a:spcPts val="670"/>
              </a:spcBef>
              <a:tabLst>
                <a:tab pos="2255520" algn="l"/>
                <a:tab pos="2750185" algn="l"/>
                <a:tab pos="4086225" algn="l"/>
                <a:tab pos="5455920" algn="l"/>
              </a:tabLst>
            </a:pPr>
            <a:r>
              <a:rPr lang="en-US" sz="2500" dirty="0">
                <a:solidFill>
                  <a:srgbClr val="FFFFFF"/>
                </a:solidFill>
                <a:latin typeface="Arial"/>
                <a:cs typeface="Arial"/>
              </a:rPr>
              <a:t>The supply chain for Information  Professionals</a:t>
            </a:r>
            <a:endParaRPr sz="2500" dirty="0">
              <a:latin typeface="Arial"/>
              <a:cs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79831" y="6092952"/>
            <a:ext cx="3019044" cy="626364"/>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467868" y="1124711"/>
            <a:ext cx="1511935" cy="1440180"/>
          </a:xfrm>
          <a:custGeom>
            <a:avLst/>
            <a:gdLst/>
            <a:ahLst/>
            <a:cxnLst/>
            <a:rect l="l" t="t" r="r" b="b"/>
            <a:pathLst>
              <a:path w="1511935" h="1440180">
                <a:moveTo>
                  <a:pt x="1271777" y="0"/>
                </a:moveTo>
                <a:lnTo>
                  <a:pt x="240029" y="0"/>
                </a:lnTo>
                <a:lnTo>
                  <a:pt x="191656" y="4875"/>
                </a:lnTo>
                <a:lnTo>
                  <a:pt x="146600" y="18859"/>
                </a:lnTo>
                <a:lnTo>
                  <a:pt x="105827" y="40987"/>
                </a:lnTo>
                <a:lnTo>
                  <a:pt x="70304" y="70294"/>
                </a:lnTo>
                <a:lnTo>
                  <a:pt x="40993" y="105816"/>
                </a:lnTo>
                <a:lnTo>
                  <a:pt x="18863" y="146589"/>
                </a:lnTo>
                <a:lnTo>
                  <a:pt x="4876" y="191648"/>
                </a:lnTo>
                <a:lnTo>
                  <a:pt x="0" y="240029"/>
                </a:lnTo>
                <a:lnTo>
                  <a:pt x="0" y="1200150"/>
                </a:lnTo>
                <a:lnTo>
                  <a:pt x="4876" y="1248531"/>
                </a:lnTo>
                <a:lnTo>
                  <a:pt x="18863" y="1293590"/>
                </a:lnTo>
                <a:lnTo>
                  <a:pt x="40993" y="1334363"/>
                </a:lnTo>
                <a:lnTo>
                  <a:pt x="70304" y="1369885"/>
                </a:lnTo>
                <a:lnTo>
                  <a:pt x="105827" y="1399192"/>
                </a:lnTo>
                <a:lnTo>
                  <a:pt x="146600" y="1421320"/>
                </a:lnTo>
                <a:lnTo>
                  <a:pt x="191656" y="1435304"/>
                </a:lnTo>
                <a:lnTo>
                  <a:pt x="240029" y="1440179"/>
                </a:lnTo>
                <a:lnTo>
                  <a:pt x="1271777" y="1440179"/>
                </a:lnTo>
                <a:lnTo>
                  <a:pt x="1320159" y="1435304"/>
                </a:lnTo>
                <a:lnTo>
                  <a:pt x="1365218" y="1421320"/>
                </a:lnTo>
                <a:lnTo>
                  <a:pt x="1405991" y="1399192"/>
                </a:lnTo>
                <a:lnTo>
                  <a:pt x="1441513" y="1369885"/>
                </a:lnTo>
                <a:lnTo>
                  <a:pt x="1470820" y="1334363"/>
                </a:lnTo>
                <a:lnTo>
                  <a:pt x="1492948" y="1293590"/>
                </a:lnTo>
                <a:lnTo>
                  <a:pt x="1506932" y="1248531"/>
                </a:lnTo>
                <a:lnTo>
                  <a:pt x="1511808" y="1200150"/>
                </a:lnTo>
                <a:lnTo>
                  <a:pt x="1511808" y="240029"/>
                </a:lnTo>
                <a:lnTo>
                  <a:pt x="1506932" y="191648"/>
                </a:lnTo>
                <a:lnTo>
                  <a:pt x="1492948" y="146589"/>
                </a:lnTo>
                <a:lnTo>
                  <a:pt x="1470820" y="105816"/>
                </a:lnTo>
                <a:lnTo>
                  <a:pt x="1441513" y="70294"/>
                </a:lnTo>
                <a:lnTo>
                  <a:pt x="1405991" y="40987"/>
                </a:lnTo>
                <a:lnTo>
                  <a:pt x="1365218" y="18859"/>
                </a:lnTo>
                <a:lnTo>
                  <a:pt x="1320159" y="4875"/>
                </a:lnTo>
                <a:lnTo>
                  <a:pt x="1271777" y="0"/>
                </a:lnTo>
                <a:close/>
              </a:path>
            </a:pathLst>
          </a:custGeom>
          <a:solidFill>
            <a:srgbClr val="9BBA58"/>
          </a:solidFill>
        </p:spPr>
        <p:txBody>
          <a:bodyPr wrap="square" lIns="0" tIns="0" rIns="0" bIns="0" rtlCol="0"/>
          <a:lstStyle/>
          <a:p>
            <a:endParaRPr/>
          </a:p>
        </p:txBody>
      </p:sp>
      <p:sp>
        <p:nvSpPr>
          <p:cNvPr id="5" name="object 5"/>
          <p:cNvSpPr txBox="1"/>
          <p:nvPr/>
        </p:nvSpPr>
        <p:spPr>
          <a:xfrm>
            <a:off x="678281" y="1287018"/>
            <a:ext cx="1090930" cy="1092835"/>
          </a:xfrm>
          <a:prstGeom prst="rect">
            <a:avLst/>
          </a:prstGeom>
        </p:spPr>
        <p:txBody>
          <a:bodyPr vert="horz" wrap="square" lIns="0" tIns="13335" rIns="0" bIns="0" rtlCol="0">
            <a:spAutoFit/>
          </a:bodyPr>
          <a:lstStyle/>
          <a:p>
            <a:pPr marL="12700" marR="5080" algn="ctr">
              <a:lnSpc>
                <a:spcPct val="100000"/>
              </a:lnSpc>
              <a:spcBef>
                <a:spcPts val="105"/>
              </a:spcBef>
            </a:pPr>
            <a:r>
              <a:rPr sz="1400" spc="-5" dirty="0">
                <a:solidFill>
                  <a:srgbClr val="FFFFFF"/>
                </a:solidFill>
                <a:latin typeface="Calibri"/>
                <a:cs typeface="Calibri"/>
              </a:rPr>
              <a:t>Rapid</a:t>
            </a:r>
            <a:r>
              <a:rPr sz="1400" spc="-60" dirty="0">
                <a:solidFill>
                  <a:srgbClr val="FFFFFF"/>
                </a:solidFill>
                <a:latin typeface="Calibri"/>
                <a:cs typeface="Calibri"/>
              </a:rPr>
              <a:t> </a:t>
            </a:r>
            <a:r>
              <a:rPr sz="1400" spc="-5" dirty="0">
                <a:solidFill>
                  <a:srgbClr val="FFFFFF"/>
                </a:solidFill>
                <a:latin typeface="Calibri"/>
                <a:cs typeface="Calibri"/>
              </a:rPr>
              <a:t>political,  </a:t>
            </a:r>
            <a:r>
              <a:rPr sz="1400" dirty="0">
                <a:solidFill>
                  <a:srgbClr val="FFFFFF"/>
                </a:solidFill>
                <a:latin typeface="Calibri"/>
                <a:cs typeface="Calibri"/>
              </a:rPr>
              <a:t>social,  </a:t>
            </a:r>
            <a:r>
              <a:rPr sz="1400" spc="-5" dirty="0">
                <a:solidFill>
                  <a:srgbClr val="FFFFFF"/>
                </a:solidFill>
                <a:latin typeface="Calibri"/>
                <a:cs typeface="Calibri"/>
              </a:rPr>
              <a:t>economic </a:t>
            </a:r>
            <a:r>
              <a:rPr sz="1400" dirty="0">
                <a:solidFill>
                  <a:srgbClr val="FFFFFF"/>
                </a:solidFill>
                <a:latin typeface="Calibri"/>
                <a:cs typeface="Calibri"/>
              </a:rPr>
              <a:t>&amp;  </a:t>
            </a:r>
            <a:r>
              <a:rPr sz="1400" spc="-5" dirty="0">
                <a:solidFill>
                  <a:srgbClr val="FFFFFF"/>
                </a:solidFill>
                <a:latin typeface="Calibri"/>
                <a:cs typeface="Calibri"/>
              </a:rPr>
              <a:t>technological  </a:t>
            </a:r>
            <a:r>
              <a:rPr sz="1400" b="1" spc="-5" dirty="0">
                <a:solidFill>
                  <a:srgbClr val="FFFFFF"/>
                </a:solidFill>
                <a:latin typeface="Calibri"/>
                <a:cs typeface="Calibri"/>
              </a:rPr>
              <a:t>change</a:t>
            </a:r>
            <a:endParaRPr sz="1400">
              <a:latin typeface="Calibri"/>
              <a:cs typeface="Calibri"/>
            </a:endParaRPr>
          </a:p>
        </p:txBody>
      </p:sp>
      <p:sp>
        <p:nvSpPr>
          <p:cNvPr id="6" name="object 6"/>
          <p:cNvSpPr/>
          <p:nvPr/>
        </p:nvSpPr>
        <p:spPr>
          <a:xfrm>
            <a:off x="467868" y="2709672"/>
            <a:ext cx="1511935" cy="1438910"/>
          </a:xfrm>
          <a:custGeom>
            <a:avLst/>
            <a:gdLst/>
            <a:ahLst/>
            <a:cxnLst/>
            <a:rect l="l" t="t" r="r" b="b"/>
            <a:pathLst>
              <a:path w="1511935" h="1438910">
                <a:moveTo>
                  <a:pt x="1272032" y="0"/>
                </a:moveTo>
                <a:lnTo>
                  <a:pt x="239775" y="0"/>
                </a:lnTo>
                <a:lnTo>
                  <a:pt x="191453" y="4869"/>
                </a:lnTo>
                <a:lnTo>
                  <a:pt x="146445" y="18837"/>
                </a:lnTo>
                <a:lnTo>
                  <a:pt x="105715" y="40940"/>
                </a:lnTo>
                <a:lnTo>
                  <a:pt x="70229" y="70215"/>
                </a:lnTo>
                <a:lnTo>
                  <a:pt x="40950" y="105698"/>
                </a:lnTo>
                <a:lnTo>
                  <a:pt x="18843" y="146429"/>
                </a:lnTo>
                <a:lnTo>
                  <a:pt x="4871" y="191442"/>
                </a:lnTo>
                <a:lnTo>
                  <a:pt x="0" y="239775"/>
                </a:lnTo>
                <a:lnTo>
                  <a:pt x="0" y="1198879"/>
                </a:lnTo>
                <a:lnTo>
                  <a:pt x="4871" y="1247213"/>
                </a:lnTo>
                <a:lnTo>
                  <a:pt x="18843" y="1292226"/>
                </a:lnTo>
                <a:lnTo>
                  <a:pt x="40950" y="1332957"/>
                </a:lnTo>
                <a:lnTo>
                  <a:pt x="70229" y="1368440"/>
                </a:lnTo>
                <a:lnTo>
                  <a:pt x="105715" y="1397715"/>
                </a:lnTo>
                <a:lnTo>
                  <a:pt x="146445" y="1419818"/>
                </a:lnTo>
                <a:lnTo>
                  <a:pt x="191453" y="1433786"/>
                </a:lnTo>
                <a:lnTo>
                  <a:pt x="239775" y="1438655"/>
                </a:lnTo>
                <a:lnTo>
                  <a:pt x="1272032" y="1438655"/>
                </a:lnTo>
                <a:lnTo>
                  <a:pt x="1320365" y="1433786"/>
                </a:lnTo>
                <a:lnTo>
                  <a:pt x="1365378" y="1419818"/>
                </a:lnTo>
                <a:lnTo>
                  <a:pt x="1406109" y="1397715"/>
                </a:lnTo>
                <a:lnTo>
                  <a:pt x="1441592" y="1368440"/>
                </a:lnTo>
                <a:lnTo>
                  <a:pt x="1470867" y="1332957"/>
                </a:lnTo>
                <a:lnTo>
                  <a:pt x="1492970" y="1292226"/>
                </a:lnTo>
                <a:lnTo>
                  <a:pt x="1506938" y="1247213"/>
                </a:lnTo>
                <a:lnTo>
                  <a:pt x="1511808" y="1198879"/>
                </a:lnTo>
                <a:lnTo>
                  <a:pt x="1511808" y="239775"/>
                </a:lnTo>
                <a:lnTo>
                  <a:pt x="1506938" y="191442"/>
                </a:lnTo>
                <a:lnTo>
                  <a:pt x="1492970" y="146429"/>
                </a:lnTo>
                <a:lnTo>
                  <a:pt x="1470867" y="105698"/>
                </a:lnTo>
                <a:lnTo>
                  <a:pt x="1441592" y="70215"/>
                </a:lnTo>
                <a:lnTo>
                  <a:pt x="1406109" y="40940"/>
                </a:lnTo>
                <a:lnTo>
                  <a:pt x="1365378" y="18837"/>
                </a:lnTo>
                <a:lnTo>
                  <a:pt x="1320365" y="4869"/>
                </a:lnTo>
                <a:lnTo>
                  <a:pt x="1272032" y="0"/>
                </a:lnTo>
                <a:close/>
              </a:path>
            </a:pathLst>
          </a:custGeom>
          <a:solidFill>
            <a:srgbClr val="7E7E7E"/>
          </a:solidFill>
        </p:spPr>
        <p:txBody>
          <a:bodyPr wrap="square" lIns="0" tIns="0" rIns="0" bIns="0" rtlCol="0"/>
          <a:lstStyle/>
          <a:p>
            <a:endParaRPr/>
          </a:p>
        </p:txBody>
      </p:sp>
      <p:sp>
        <p:nvSpPr>
          <p:cNvPr id="7" name="object 7"/>
          <p:cNvSpPr txBox="1"/>
          <p:nvPr/>
        </p:nvSpPr>
        <p:spPr>
          <a:xfrm>
            <a:off x="617321" y="2871343"/>
            <a:ext cx="1212850" cy="1093470"/>
          </a:xfrm>
          <a:prstGeom prst="rect">
            <a:avLst/>
          </a:prstGeom>
        </p:spPr>
        <p:txBody>
          <a:bodyPr vert="horz" wrap="square" lIns="0" tIns="13335" rIns="0" bIns="0" rtlCol="0">
            <a:spAutoFit/>
          </a:bodyPr>
          <a:lstStyle/>
          <a:p>
            <a:pPr marL="12700" marR="5080" indent="-1905" algn="ctr">
              <a:lnSpc>
                <a:spcPct val="100000"/>
              </a:lnSpc>
              <a:spcBef>
                <a:spcPts val="105"/>
              </a:spcBef>
            </a:pPr>
            <a:r>
              <a:rPr sz="1400" spc="-5" dirty="0">
                <a:solidFill>
                  <a:srgbClr val="FFFFFF"/>
                </a:solidFill>
                <a:latin typeface="Calibri"/>
                <a:cs typeface="Calibri"/>
              </a:rPr>
              <a:t>Changing  </a:t>
            </a:r>
            <a:r>
              <a:rPr sz="1400" b="1" spc="-5" dirty="0">
                <a:solidFill>
                  <a:srgbClr val="FFFFFF"/>
                </a:solidFill>
                <a:latin typeface="Calibri"/>
                <a:cs typeface="Calibri"/>
              </a:rPr>
              <a:t>behaviours </a:t>
            </a:r>
            <a:r>
              <a:rPr sz="1400" b="1" dirty="0">
                <a:solidFill>
                  <a:srgbClr val="FFFFFF"/>
                </a:solidFill>
                <a:latin typeface="Calibri"/>
                <a:cs typeface="Calibri"/>
              </a:rPr>
              <a:t>&amp;  </a:t>
            </a:r>
            <a:r>
              <a:rPr sz="1400" b="1" spc="-5" dirty="0">
                <a:solidFill>
                  <a:srgbClr val="FFFFFF"/>
                </a:solidFill>
                <a:latin typeface="Calibri"/>
                <a:cs typeface="Calibri"/>
              </a:rPr>
              <a:t>expectations</a:t>
            </a:r>
            <a:r>
              <a:rPr sz="1400" b="1" spc="-120" dirty="0">
                <a:solidFill>
                  <a:srgbClr val="FFFFFF"/>
                </a:solidFill>
                <a:latin typeface="Calibri"/>
                <a:cs typeface="Calibri"/>
              </a:rPr>
              <a:t> </a:t>
            </a:r>
            <a:r>
              <a:rPr sz="1400" spc="-10" dirty="0">
                <a:solidFill>
                  <a:srgbClr val="FFFFFF"/>
                </a:solidFill>
                <a:latin typeface="Calibri"/>
                <a:cs typeface="Calibri"/>
              </a:rPr>
              <a:t>for  </a:t>
            </a:r>
            <a:r>
              <a:rPr sz="1400" spc="-5" dirty="0">
                <a:solidFill>
                  <a:srgbClr val="FFFFFF"/>
                </a:solidFill>
                <a:latin typeface="Calibri"/>
                <a:cs typeface="Calibri"/>
              </a:rPr>
              <a:t>information  </a:t>
            </a:r>
            <a:r>
              <a:rPr sz="1400" spc="-10" dirty="0">
                <a:solidFill>
                  <a:srgbClr val="FFFFFF"/>
                </a:solidFill>
                <a:latin typeface="Calibri"/>
                <a:cs typeface="Calibri"/>
              </a:rPr>
              <a:t>users</a:t>
            </a:r>
            <a:endParaRPr sz="1400">
              <a:latin typeface="Calibri"/>
              <a:cs typeface="Calibri"/>
            </a:endParaRPr>
          </a:p>
        </p:txBody>
      </p:sp>
      <p:sp>
        <p:nvSpPr>
          <p:cNvPr id="8" name="object 8"/>
          <p:cNvSpPr/>
          <p:nvPr/>
        </p:nvSpPr>
        <p:spPr>
          <a:xfrm>
            <a:off x="2124455" y="2709672"/>
            <a:ext cx="1511935" cy="1438910"/>
          </a:xfrm>
          <a:custGeom>
            <a:avLst/>
            <a:gdLst/>
            <a:ahLst/>
            <a:cxnLst/>
            <a:rect l="l" t="t" r="r" b="b"/>
            <a:pathLst>
              <a:path w="1511935" h="1438910">
                <a:moveTo>
                  <a:pt x="1272032" y="0"/>
                </a:moveTo>
                <a:lnTo>
                  <a:pt x="239775" y="0"/>
                </a:lnTo>
                <a:lnTo>
                  <a:pt x="191442" y="4869"/>
                </a:lnTo>
                <a:lnTo>
                  <a:pt x="146429" y="18837"/>
                </a:lnTo>
                <a:lnTo>
                  <a:pt x="105698" y="40940"/>
                </a:lnTo>
                <a:lnTo>
                  <a:pt x="70215" y="70215"/>
                </a:lnTo>
                <a:lnTo>
                  <a:pt x="40940" y="105698"/>
                </a:lnTo>
                <a:lnTo>
                  <a:pt x="18837" y="146429"/>
                </a:lnTo>
                <a:lnTo>
                  <a:pt x="4869" y="191442"/>
                </a:lnTo>
                <a:lnTo>
                  <a:pt x="0" y="239775"/>
                </a:lnTo>
                <a:lnTo>
                  <a:pt x="0" y="1198879"/>
                </a:lnTo>
                <a:lnTo>
                  <a:pt x="4869" y="1247213"/>
                </a:lnTo>
                <a:lnTo>
                  <a:pt x="18837" y="1292226"/>
                </a:lnTo>
                <a:lnTo>
                  <a:pt x="40940" y="1332957"/>
                </a:lnTo>
                <a:lnTo>
                  <a:pt x="70215" y="1368440"/>
                </a:lnTo>
                <a:lnTo>
                  <a:pt x="105698" y="1397715"/>
                </a:lnTo>
                <a:lnTo>
                  <a:pt x="146429" y="1419818"/>
                </a:lnTo>
                <a:lnTo>
                  <a:pt x="191442" y="1433786"/>
                </a:lnTo>
                <a:lnTo>
                  <a:pt x="239775" y="1438655"/>
                </a:lnTo>
                <a:lnTo>
                  <a:pt x="1272032" y="1438655"/>
                </a:lnTo>
                <a:lnTo>
                  <a:pt x="1320365" y="1433786"/>
                </a:lnTo>
                <a:lnTo>
                  <a:pt x="1365378" y="1419818"/>
                </a:lnTo>
                <a:lnTo>
                  <a:pt x="1406109" y="1397715"/>
                </a:lnTo>
                <a:lnTo>
                  <a:pt x="1441592" y="1368440"/>
                </a:lnTo>
                <a:lnTo>
                  <a:pt x="1470867" y="1332957"/>
                </a:lnTo>
                <a:lnTo>
                  <a:pt x="1492970" y="1292226"/>
                </a:lnTo>
                <a:lnTo>
                  <a:pt x="1506938" y="1247213"/>
                </a:lnTo>
                <a:lnTo>
                  <a:pt x="1511808" y="1198879"/>
                </a:lnTo>
                <a:lnTo>
                  <a:pt x="1511808" y="239775"/>
                </a:lnTo>
                <a:lnTo>
                  <a:pt x="1506938" y="191442"/>
                </a:lnTo>
                <a:lnTo>
                  <a:pt x="1492970" y="146429"/>
                </a:lnTo>
                <a:lnTo>
                  <a:pt x="1470867" y="105698"/>
                </a:lnTo>
                <a:lnTo>
                  <a:pt x="1441592" y="70215"/>
                </a:lnTo>
                <a:lnTo>
                  <a:pt x="1406109" y="40940"/>
                </a:lnTo>
                <a:lnTo>
                  <a:pt x="1365378" y="18837"/>
                </a:lnTo>
                <a:lnTo>
                  <a:pt x="1320365" y="4869"/>
                </a:lnTo>
                <a:lnTo>
                  <a:pt x="1272032" y="0"/>
                </a:lnTo>
                <a:close/>
              </a:path>
            </a:pathLst>
          </a:custGeom>
          <a:solidFill>
            <a:srgbClr val="DCE6F1"/>
          </a:solidFill>
        </p:spPr>
        <p:txBody>
          <a:bodyPr wrap="square" lIns="0" tIns="0" rIns="0" bIns="0" rtlCol="0"/>
          <a:lstStyle/>
          <a:p>
            <a:endParaRPr/>
          </a:p>
        </p:txBody>
      </p:sp>
      <p:sp>
        <p:nvSpPr>
          <p:cNvPr id="9" name="object 9"/>
          <p:cNvSpPr txBox="1"/>
          <p:nvPr/>
        </p:nvSpPr>
        <p:spPr>
          <a:xfrm>
            <a:off x="2366517" y="2978023"/>
            <a:ext cx="1024890" cy="880110"/>
          </a:xfrm>
          <a:prstGeom prst="rect">
            <a:avLst/>
          </a:prstGeom>
        </p:spPr>
        <p:txBody>
          <a:bodyPr vert="horz" wrap="square" lIns="0" tIns="13335" rIns="0" bIns="0" rtlCol="0">
            <a:spAutoFit/>
          </a:bodyPr>
          <a:lstStyle/>
          <a:p>
            <a:pPr marL="12065" marR="5080" indent="1270" algn="ctr">
              <a:lnSpc>
                <a:spcPct val="100000"/>
              </a:lnSpc>
              <a:spcBef>
                <a:spcPts val="105"/>
              </a:spcBef>
            </a:pPr>
            <a:r>
              <a:rPr sz="1400" spc="-5" dirty="0">
                <a:latin typeface="Calibri"/>
                <a:cs typeface="Calibri"/>
              </a:rPr>
              <a:t>Changing  </a:t>
            </a:r>
            <a:r>
              <a:rPr sz="1400" b="1" dirty="0">
                <a:latin typeface="Calibri"/>
                <a:cs typeface="Calibri"/>
              </a:rPr>
              <a:t>demand </a:t>
            </a:r>
            <a:r>
              <a:rPr sz="1400" spc="-10" dirty="0">
                <a:latin typeface="Calibri"/>
                <a:cs typeface="Calibri"/>
              </a:rPr>
              <a:t>for  </a:t>
            </a:r>
            <a:r>
              <a:rPr sz="1400" spc="-5" dirty="0">
                <a:latin typeface="Calibri"/>
                <a:cs typeface="Calibri"/>
              </a:rPr>
              <a:t>information  skills </a:t>
            </a:r>
            <a:r>
              <a:rPr sz="1400" dirty="0">
                <a:latin typeface="Calibri"/>
                <a:cs typeface="Calibri"/>
              </a:rPr>
              <a:t>&amp;</a:t>
            </a:r>
            <a:r>
              <a:rPr sz="1400" spc="-90" dirty="0">
                <a:latin typeface="Calibri"/>
                <a:cs typeface="Calibri"/>
              </a:rPr>
              <a:t> </a:t>
            </a:r>
            <a:r>
              <a:rPr sz="1400" spc="-5" dirty="0">
                <a:latin typeface="Calibri"/>
                <a:cs typeface="Calibri"/>
              </a:rPr>
              <a:t>values</a:t>
            </a:r>
            <a:endParaRPr sz="1400">
              <a:latin typeface="Calibri"/>
              <a:cs typeface="Calibri"/>
            </a:endParaRPr>
          </a:p>
        </p:txBody>
      </p:sp>
      <p:sp>
        <p:nvSpPr>
          <p:cNvPr id="10" name="object 10"/>
          <p:cNvSpPr/>
          <p:nvPr/>
        </p:nvSpPr>
        <p:spPr>
          <a:xfrm>
            <a:off x="3772799" y="2774579"/>
            <a:ext cx="1384697" cy="1384697"/>
          </a:xfrm>
          <a:prstGeom prst="rect">
            <a:avLst/>
          </a:prstGeom>
          <a:blipFill>
            <a:blip r:embed="rId3" cstate="print"/>
            <a:stretch>
              <a:fillRect/>
            </a:stretch>
          </a:blipFill>
        </p:spPr>
        <p:txBody>
          <a:bodyPr wrap="square" lIns="0" tIns="0" rIns="0" bIns="0" rtlCol="0"/>
          <a:lstStyle/>
          <a:p>
            <a:endParaRPr/>
          </a:p>
        </p:txBody>
      </p:sp>
      <p:sp>
        <p:nvSpPr>
          <p:cNvPr id="11" name="object 11"/>
          <p:cNvSpPr/>
          <p:nvPr/>
        </p:nvSpPr>
        <p:spPr>
          <a:xfrm>
            <a:off x="3707891" y="1124711"/>
            <a:ext cx="1511935" cy="1440180"/>
          </a:xfrm>
          <a:custGeom>
            <a:avLst/>
            <a:gdLst/>
            <a:ahLst/>
            <a:cxnLst/>
            <a:rect l="l" t="t" r="r" b="b"/>
            <a:pathLst>
              <a:path w="1511935" h="1440180">
                <a:moveTo>
                  <a:pt x="1271778" y="0"/>
                </a:moveTo>
                <a:lnTo>
                  <a:pt x="240030" y="0"/>
                </a:lnTo>
                <a:lnTo>
                  <a:pt x="191648" y="4875"/>
                </a:lnTo>
                <a:lnTo>
                  <a:pt x="146589" y="18859"/>
                </a:lnTo>
                <a:lnTo>
                  <a:pt x="105816" y="40987"/>
                </a:lnTo>
                <a:lnTo>
                  <a:pt x="70294" y="70294"/>
                </a:lnTo>
                <a:lnTo>
                  <a:pt x="40987" y="105816"/>
                </a:lnTo>
                <a:lnTo>
                  <a:pt x="18859" y="146589"/>
                </a:lnTo>
                <a:lnTo>
                  <a:pt x="4875" y="191648"/>
                </a:lnTo>
                <a:lnTo>
                  <a:pt x="0" y="240029"/>
                </a:lnTo>
                <a:lnTo>
                  <a:pt x="0" y="1200150"/>
                </a:lnTo>
                <a:lnTo>
                  <a:pt x="4875" y="1248531"/>
                </a:lnTo>
                <a:lnTo>
                  <a:pt x="18859" y="1293590"/>
                </a:lnTo>
                <a:lnTo>
                  <a:pt x="40987" y="1334363"/>
                </a:lnTo>
                <a:lnTo>
                  <a:pt x="70294" y="1369885"/>
                </a:lnTo>
                <a:lnTo>
                  <a:pt x="105816" y="1399192"/>
                </a:lnTo>
                <a:lnTo>
                  <a:pt x="146589" y="1421320"/>
                </a:lnTo>
                <a:lnTo>
                  <a:pt x="191648" y="1435304"/>
                </a:lnTo>
                <a:lnTo>
                  <a:pt x="240030" y="1440179"/>
                </a:lnTo>
                <a:lnTo>
                  <a:pt x="1271778" y="1440179"/>
                </a:lnTo>
                <a:lnTo>
                  <a:pt x="1320159" y="1435304"/>
                </a:lnTo>
                <a:lnTo>
                  <a:pt x="1365218" y="1421320"/>
                </a:lnTo>
                <a:lnTo>
                  <a:pt x="1405991" y="1399192"/>
                </a:lnTo>
                <a:lnTo>
                  <a:pt x="1441513" y="1369885"/>
                </a:lnTo>
                <a:lnTo>
                  <a:pt x="1470820" y="1334363"/>
                </a:lnTo>
                <a:lnTo>
                  <a:pt x="1492948" y="1293590"/>
                </a:lnTo>
                <a:lnTo>
                  <a:pt x="1506932" y="1248531"/>
                </a:lnTo>
                <a:lnTo>
                  <a:pt x="1511808" y="1200150"/>
                </a:lnTo>
                <a:lnTo>
                  <a:pt x="1511808" y="240029"/>
                </a:lnTo>
                <a:lnTo>
                  <a:pt x="1506932" y="191648"/>
                </a:lnTo>
                <a:lnTo>
                  <a:pt x="1492948" y="146589"/>
                </a:lnTo>
                <a:lnTo>
                  <a:pt x="1470820" y="105816"/>
                </a:lnTo>
                <a:lnTo>
                  <a:pt x="1441513" y="70294"/>
                </a:lnTo>
                <a:lnTo>
                  <a:pt x="1405991" y="40987"/>
                </a:lnTo>
                <a:lnTo>
                  <a:pt x="1365218" y="18859"/>
                </a:lnTo>
                <a:lnTo>
                  <a:pt x="1320159" y="4875"/>
                </a:lnTo>
                <a:lnTo>
                  <a:pt x="1271778" y="0"/>
                </a:lnTo>
                <a:close/>
              </a:path>
            </a:pathLst>
          </a:custGeom>
          <a:solidFill>
            <a:srgbClr val="DCE6F1"/>
          </a:solidFill>
        </p:spPr>
        <p:txBody>
          <a:bodyPr wrap="square" lIns="0" tIns="0" rIns="0" bIns="0" rtlCol="0"/>
          <a:lstStyle/>
          <a:p>
            <a:endParaRPr/>
          </a:p>
        </p:txBody>
      </p:sp>
      <p:sp>
        <p:nvSpPr>
          <p:cNvPr id="12" name="object 12"/>
          <p:cNvSpPr txBox="1"/>
          <p:nvPr/>
        </p:nvSpPr>
        <p:spPr>
          <a:xfrm>
            <a:off x="3914647" y="1393697"/>
            <a:ext cx="1097915" cy="879475"/>
          </a:xfrm>
          <a:prstGeom prst="rect">
            <a:avLst/>
          </a:prstGeom>
        </p:spPr>
        <p:txBody>
          <a:bodyPr vert="horz" wrap="square" lIns="0" tIns="13335" rIns="0" bIns="0" rtlCol="0">
            <a:spAutoFit/>
          </a:bodyPr>
          <a:lstStyle/>
          <a:p>
            <a:pPr marL="12065" marR="5080" algn="ctr">
              <a:lnSpc>
                <a:spcPct val="100000"/>
              </a:lnSpc>
              <a:spcBef>
                <a:spcPts val="105"/>
              </a:spcBef>
            </a:pPr>
            <a:r>
              <a:rPr sz="1400" spc="-5" dirty="0">
                <a:latin typeface="Calibri"/>
                <a:cs typeface="Calibri"/>
              </a:rPr>
              <a:t>Changing</a:t>
            </a:r>
            <a:r>
              <a:rPr sz="1400" spc="-40" dirty="0">
                <a:latin typeface="Calibri"/>
                <a:cs typeface="Calibri"/>
              </a:rPr>
              <a:t> </a:t>
            </a:r>
            <a:r>
              <a:rPr sz="1400" b="1" dirty="0">
                <a:latin typeface="Calibri"/>
                <a:cs typeface="Calibri"/>
              </a:rPr>
              <a:t>skills  base </a:t>
            </a:r>
            <a:r>
              <a:rPr sz="1400" spc="-10" dirty="0">
                <a:latin typeface="Calibri"/>
                <a:cs typeface="Calibri"/>
              </a:rPr>
              <a:t>for  Information  </a:t>
            </a:r>
            <a:r>
              <a:rPr sz="1400" spc="-5" dirty="0">
                <a:latin typeface="Calibri"/>
                <a:cs typeface="Calibri"/>
              </a:rPr>
              <a:t>Professionals</a:t>
            </a:r>
            <a:endParaRPr sz="1400">
              <a:latin typeface="Calibri"/>
              <a:cs typeface="Calibri"/>
            </a:endParaRPr>
          </a:p>
        </p:txBody>
      </p:sp>
      <p:sp>
        <p:nvSpPr>
          <p:cNvPr id="13" name="object 13"/>
          <p:cNvSpPr/>
          <p:nvPr/>
        </p:nvSpPr>
        <p:spPr>
          <a:xfrm>
            <a:off x="3707891" y="4293108"/>
            <a:ext cx="1511935" cy="1440180"/>
          </a:xfrm>
          <a:custGeom>
            <a:avLst/>
            <a:gdLst/>
            <a:ahLst/>
            <a:cxnLst/>
            <a:rect l="l" t="t" r="r" b="b"/>
            <a:pathLst>
              <a:path w="1511935" h="1440179">
                <a:moveTo>
                  <a:pt x="1271778" y="0"/>
                </a:moveTo>
                <a:lnTo>
                  <a:pt x="240030" y="0"/>
                </a:lnTo>
                <a:lnTo>
                  <a:pt x="191648" y="4875"/>
                </a:lnTo>
                <a:lnTo>
                  <a:pt x="146589" y="18859"/>
                </a:lnTo>
                <a:lnTo>
                  <a:pt x="105816" y="40987"/>
                </a:lnTo>
                <a:lnTo>
                  <a:pt x="70294" y="70294"/>
                </a:lnTo>
                <a:lnTo>
                  <a:pt x="40987" y="105816"/>
                </a:lnTo>
                <a:lnTo>
                  <a:pt x="18859" y="146589"/>
                </a:lnTo>
                <a:lnTo>
                  <a:pt x="4875" y="191648"/>
                </a:lnTo>
                <a:lnTo>
                  <a:pt x="0" y="240030"/>
                </a:lnTo>
                <a:lnTo>
                  <a:pt x="0" y="1200150"/>
                </a:lnTo>
                <a:lnTo>
                  <a:pt x="4875" y="1248523"/>
                </a:lnTo>
                <a:lnTo>
                  <a:pt x="18859" y="1293579"/>
                </a:lnTo>
                <a:lnTo>
                  <a:pt x="40987" y="1334352"/>
                </a:lnTo>
                <a:lnTo>
                  <a:pt x="70294" y="1369875"/>
                </a:lnTo>
                <a:lnTo>
                  <a:pt x="105816" y="1399186"/>
                </a:lnTo>
                <a:lnTo>
                  <a:pt x="146589" y="1421316"/>
                </a:lnTo>
                <a:lnTo>
                  <a:pt x="191648" y="1435303"/>
                </a:lnTo>
                <a:lnTo>
                  <a:pt x="240030" y="1440180"/>
                </a:lnTo>
                <a:lnTo>
                  <a:pt x="1271778" y="1440180"/>
                </a:lnTo>
                <a:lnTo>
                  <a:pt x="1320159" y="1435303"/>
                </a:lnTo>
                <a:lnTo>
                  <a:pt x="1365218" y="1421316"/>
                </a:lnTo>
                <a:lnTo>
                  <a:pt x="1405991" y="1399186"/>
                </a:lnTo>
                <a:lnTo>
                  <a:pt x="1441513" y="1369875"/>
                </a:lnTo>
                <a:lnTo>
                  <a:pt x="1470820" y="1334352"/>
                </a:lnTo>
                <a:lnTo>
                  <a:pt x="1492948" y="1293579"/>
                </a:lnTo>
                <a:lnTo>
                  <a:pt x="1506932" y="1248523"/>
                </a:lnTo>
                <a:lnTo>
                  <a:pt x="1511808" y="1200150"/>
                </a:lnTo>
                <a:lnTo>
                  <a:pt x="1511808" y="240030"/>
                </a:lnTo>
                <a:lnTo>
                  <a:pt x="1506932" y="191648"/>
                </a:lnTo>
                <a:lnTo>
                  <a:pt x="1492948" y="146589"/>
                </a:lnTo>
                <a:lnTo>
                  <a:pt x="1470820" y="105816"/>
                </a:lnTo>
                <a:lnTo>
                  <a:pt x="1441513" y="70294"/>
                </a:lnTo>
                <a:lnTo>
                  <a:pt x="1405991" y="40987"/>
                </a:lnTo>
                <a:lnTo>
                  <a:pt x="1365218" y="18859"/>
                </a:lnTo>
                <a:lnTo>
                  <a:pt x="1320159" y="4875"/>
                </a:lnTo>
                <a:lnTo>
                  <a:pt x="1271778" y="0"/>
                </a:lnTo>
                <a:close/>
              </a:path>
            </a:pathLst>
          </a:custGeom>
          <a:solidFill>
            <a:srgbClr val="DCE6F1"/>
          </a:solidFill>
        </p:spPr>
        <p:txBody>
          <a:bodyPr wrap="square" lIns="0" tIns="0" rIns="0" bIns="0" rtlCol="0"/>
          <a:lstStyle/>
          <a:p>
            <a:endParaRPr/>
          </a:p>
        </p:txBody>
      </p:sp>
      <p:sp>
        <p:nvSpPr>
          <p:cNvPr id="14" name="object 14"/>
          <p:cNvSpPr txBox="1"/>
          <p:nvPr/>
        </p:nvSpPr>
        <p:spPr>
          <a:xfrm>
            <a:off x="3867403" y="4562602"/>
            <a:ext cx="1192530" cy="879475"/>
          </a:xfrm>
          <a:prstGeom prst="rect">
            <a:avLst/>
          </a:prstGeom>
        </p:spPr>
        <p:txBody>
          <a:bodyPr vert="horz" wrap="square" lIns="0" tIns="12700" rIns="0" bIns="0" rtlCol="0">
            <a:spAutoFit/>
          </a:bodyPr>
          <a:lstStyle/>
          <a:p>
            <a:pPr marL="12700" marR="5080" algn="ctr">
              <a:lnSpc>
                <a:spcPct val="100000"/>
              </a:lnSpc>
              <a:spcBef>
                <a:spcPts val="100"/>
              </a:spcBef>
            </a:pPr>
            <a:r>
              <a:rPr sz="1400" spc="-5" dirty="0">
                <a:latin typeface="Calibri"/>
                <a:cs typeface="Calibri"/>
              </a:rPr>
              <a:t>Changing  </a:t>
            </a:r>
            <a:r>
              <a:rPr sz="1400" spc="-10" dirty="0">
                <a:latin typeface="Calibri"/>
                <a:cs typeface="Calibri"/>
              </a:rPr>
              <a:t>requirement for  </a:t>
            </a:r>
            <a:r>
              <a:rPr sz="1400" spc="-5" dirty="0">
                <a:latin typeface="Calibri"/>
                <a:cs typeface="Calibri"/>
              </a:rPr>
              <a:t>‘validation’ </a:t>
            </a:r>
            <a:r>
              <a:rPr sz="1400" dirty="0">
                <a:latin typeface="Calibri"/>
                <a:cs typeface="Calibri"/>
              </a:rPr>
              <a:t>&amp;  </a:t>
            </a:r>
            <a:r>
              <a:rPr sz="1400" b="1" dirty="0">
                <a:latin typeface="Calibri"/>
                <a:cs typeface="Calibri"/>
              </a:rPr>
              <a:t>p</a:t>
            </a:r>
            <a:r>
              <a:rPr sz="1400" b="1" spc="-5" dirty="0">
                <a:latin typeface="Calibri"/>
                <a:cs typeface="Calibri"/>
              </a:rPr>
              <a:t>r</a:t>
            </a:r>
            <a:r>
              <a:rPr sz="1400" b="1" dirty="0">
                <a:latin typeface="Calibri"/>
                <a:cs typeface="Calibri"/>
              </a:rPr>
              <a:t>o</a:t>
            </a:r>
            <a:r>
              <a:rPr sz="1400" b="1" spc="-25" dirty="0">
                <a:latin typeface="Calibri"/>
                <a:cs typeface="Calibri"/>
              </a:rPr>
              <a:t>f</a:t>
            </a:r>
            <a:r>
              <a:rPr sz="1400" b="1" spc="-5" dirty="0">
                <a:latin typeface="Calibri"/>
                <a:cs typeface="Calibri"/>
              </a:rPr>
              <a:t>e</a:t>
            </a:r>
            <a:r>
              <a:rPr sz="1400" b="1" dirty="0">
                <a:latin typeface="Calibri"/>
                <a:cs typeface="Calibri"/>
              </a:rPr>
              <a:t>ss</a:t>
            </a:r>
            <a:r>
              <a:rPr sz="1400" b="1" spc="5" dirty="0">
                <a:latin typeface="Calibri"/>
                <a:cs typeface="Calibri"/>
              </a:rPr>
              <a:t>i</a:t>
            </a:r>
            <a:r>
              <a:rPr sz="1400" b="1" spc="-15" dirty="0">
                <a:latin typeface="Calibri"/>
                <a:cs typeface="Calibri"/>
              </a:rPr>
              <a:t>o</a:t>
            </a:r>
            <a:r>
              <a:rPr sz="1400" b="1" dirty="0">
                <a:latin typeface="Calibri"/>
                <a:cs typeface="Calibri"/>
              </a:rPr>
              <a:t>n</a:t>
            </a:r>
            <a:r>
              <a:rPr sz="1400" b="1" spc="-10" dirty="0">
                <a:latin typeface="Calibri"/>
                <a:cs typeface="Calibri"/>
              </a:rPr>
              <a:t>a</a:t>
            </a:r>
            <a:r>
              <a:rPr sz="1400" b="1" dirty="0">
                <a:latin typeface="Calibri"/>
                <a:cs typeface="Calibri"/>
              </a:rPr>
              <a:t>lism</a:t>
            </a:r>
            <a:endParaRPr sz="1400">
              <a:latin typeface="Calibri"/>
              <a:cs typeface="Calibri"/>
            </a:endParaRPr>
          </a:p>
        </p:txBody>
      </p:sp>
      <p:sp>
        <p:nvSpPr>
          <p:cNvPr id="15" name="object 15"/>
          <p:cNvSpPr/>
          <p:nvPr/>
        </p:nvSpPr>
        <p:spPr>
          <a:xfrm>
            <a:off x="5364479" y="2709672"/>
            <a:ext cx="1511935" cy="1438910"/>
          </a:xfrm>
          <a:custGeom>
            <a:avLst/>
            <a:gdLst/>
            <a:ahLst/>
            <a:cxnLst/>
            <a:rect l="l" t="t" r="r" b="b"/>
            <a:pathLst>
              <a:path w="1511934" h="1438910">
                <a:moveTo>
                  <a:pt x="1272031" y="0"/>
                </a:moveTo>
                <a:lnTo>
                  <a:pt x="239775" y="0"/>
                </a:lnTo>
                <a:lnTo>
                  <a:pt x="191442" y="4869"/>
                </a:lnTo>
                <a:lnTo>
                  <a:pt x="146429" y="18837"/>
                </a:lnTo>
                <a:lnTo>
                  <a:pt x="105698" y="40940"/>
                </a:lnTo>
                <a:lnTo>
                  <a:pt x="70215" y="70215"/>
                </a:lnTo>
                <a:lnTo>
                  <a:pt x="40940" y="105698"/>
                </a:lnTo>
                <a:lnTo>
                  <a:pt x="18837" y="146429"/>
                </a:lnTo>
                <a:lnTo>
                  <a:pt x="4869" y="191442"/>
                </a:lnTo>
                <a:lnTo>
                  <a:pt x="0" y="239775"/>
                </a:lnTo>
                <a:lnTo>
                  <a:pt x="0" y="1198879"/>
                </a:lnTo>
                <a:lnTo>
                  <a:pt x="4869" y="1247213"/>
                </a:lnTo>
                <a:lnTo>
                  <a:pt x="18837" y="1292226"/>
                </a:lnTo>
                <a:lnTo>
                  <a:pt x="40940" y="1332957"/>
                </a:lnTo>
                <a:lnTo>
                  <a:pt x="70215" y="1368440"/>
                </a:lnTo>
                <a:lnTo>
                  <a:pt x="105698" y="1397715"/>
                </a:lnTo>
                <a:lnTo>
                  <a:pt x="146429" y="1419818"/>
                </a:lnTo>
                <a:lnTo>
                  <a:pt x="191442" y="1433786"/>
                </a:lnTo>
                <a:lnTo>
                  <a:pt x="239775" y="1438655"/>
                </a:lnTo>
                <a:lnTo>
                  <a:pt x="1272031" y="1438655"/>
                </a:lnTo>
                <a:lnTo>
                  <a:pt x="1320365" y="1433786"/>
                </a:lnTo>
                <a:lnTo>
                  <a:pt x="1365378" y="1419818"/>
                </a:lnTo>
                <a:lnTo>
                  <a:pt x="1406109" y="1397715"/>
                </a:lnTo>
                <a:lnTo>
                  <a:pt x="1441592" y="1368440"/>
                </a:lnTo>
                <a:lnTo>
                  <a:pt x="1470867" y="1332957"/>
                </a:lnTo>
                <a:lnTo>
                  <a:pt x="1492970" y="1292226"/>
                </a:lnTo>
                <a:lnTo>
                  <a:pt x="1506938" y="1247213"/>
                </a:lnTo>
                <a:lnTo>
                  <a:pt x="1511808" y="1198879"/>
                </a:lnTo>
                <a:lnTo>
                  <a:pt x="1511808" y="239775"/>
                </a:lnTo>
                <a:lnTo>
                  <a:pt x="1506938" y="191442"/>
                </a:lnTo>
                <a:lnTo>
                  <a:pt x="1492970" y="146429"/>
                </a:lnTo>
                <a:lnTo>
                  <a:pt x="1470867" y="105698"/>
                </a:lnTo>
                <a:lnTo>
                  <a:pt x="1441592" y="70215"/>
                </a:lnTo>
                <a:lnTo>
                  <a:pt x="1406109" y="40940"/>
                </a:lnTo>
                <a:lnTo>
                  <a:pt x="1365378" y="18837"/>
                </a:lnTo>
                <a:lnTo>
                  <a:pt x="1320365" y="4869"/>
                </a:lnTo>
                <a:lnTo>
                  <a:pt x="1272031" y="0"/>
                </a:lnTo>
                <a:close/>
              </a:path>
            </a:pathLst>
          </a:custGeom>
          <a:solidFill>
            <a:srgbClr val="DCE6F1"/>
          </a:solidFill>
        </p:spPr>
        <p:txBody>
          <a:bodyPr wrap="square" lIns="0" tIns="0" rIns="0" bIns="0" rtlCol="0"/>
          <a:lstStyle/>
          <a:p>
            <a:endParaRPr/>
          </a:p>
        </p:txBody>
      </p:sp>
      <p:sp>
        <p:nvSpPr>
          <p:cNvPr id="16" name="object 16"/>
          <p:cNvSpPr txBox="1"/>
          <p:nvPr/>
        </p:nvSpPr>
        <p:spPr>
          <a:xfrm>
            <a:off x="5522214" y="2978023"/>
            <a:ext cx="1195705" cy="880110"/>
          </a:xfrm>
          <a:prstGeom prst="rect">
            <a:avLst/>
          </a:prstGeom>
        </p:spPr>
        <p:txBody>
          <a:bodyPr vert="horz" wrap="square" lIns="0" tIns="13335" rIns="0" bIns="0" rtlCol="0">
            <a:spAutoFit/>
          </a:bodyPr>
          <a:lstStyle/>
          <a:p>
            <a:pPr marL="12065" marR="5080" algn="ctr">
              <a:lnSpc>
                <a:spcPct val="100000"/>
              </a:lnSpc>
              <a:spcBef>
                <a:spcPts val="105"/>
              </a:spcBef>
            </a:pPr>
            <a:r>
              <a:rPr sz="1400" spc="-5" dirty="0">
                <a:latin typeface="Calibri"/>
                <a:cs typeface="Calibri"/>
              </a:rPr>
              <a:t>Changing</a:t>
            </a:r>
            <a:r>
              <a:rPr sz="1400" spc="-45" dirty="0">
                <a:latin typeface="Calibri"/>
                <a:cs typeface="Calibri"/>
              </a:rPr>
              <a:t> </a:t>
            </a:r>
            <a:r>
              <a:rPr sz="1400" spc="-5" dirty="0">
                <a:latin typeface="Calibri"/>
                <a:cs typeface="Calibri"/>
              </a:rPr>
              <a:t>model  </a:t>
            </a:r>
            <a:r>
              <a:rPr sz="1400" spc="-10" dirty="0">
                <a:latin typeface="Calibri"/>
                <a:cs typeface="Calibri"/>
              </a:rPr>
              <a:t>for </a:t>
            </a:r>
            <a:r>
              <a:rPr sz="1400" spc="-5" dirty="0">
                <a:latin typeface="Calibri"/>
                <a:cs typeface="Calibri"/>
              </a:rPr>
              <a:t>the </a:t>
            </a:r>
            <a:r>
              <a:rPr sz="1400" b="1" dirty="0">
                <a:latin typeface="Calibri"/>
                <a:cs typeface="Calibri"/>
              </a:rPr>
              <a:t>supply  </a:t>
            </a:r>
            <a:r>
              <a:rPr sz="1400" spc="-5" dirty="0">
                <a:latin typeface="Calibri"/>
                <a:cs typeface="Calibri"/>
              </a:rPr>
              <a:t>of information  skills</a:t>
            </a:r>
            <a:endParaRPr sz="1400">
              <a:latin typeface="Calibri"/>
              <a:cs typeface="Calibri"/>
            </a:endParaRPr>
          </a:p>
        </p:txBody>
      </p:sp>
      <p:sp>
        <p:nvSpPr>
          <p:cNvPr id="19" name="object 2">
            <a:extLst>
              <a:ext uri="{FF2B5EF4-FFF2-40B4-BE49-F238E27FC236}">
                <a16:creationId xmlns="" xmlns:a16="http://schemas.microsoft.com/office/drawing/2014/main" id="{462D0C10-D3EF-4C88-9D9E-76E89E2A95FF}"/>
              </a:ext>
            </a:extLst>
          </p:cNvPr>
          <p:cNvSpPr txBox="1"/>
          <p:nvPr/>
        </p:nvSpPr>
        <p:spPr>
          <a:xfrm>
            <a:off x="179831" y="380581"/>
            <a:ext cx="8382000" cy="384721"/>
          </a:xfrm>
          <a:prstGeom prst="rect">
            <a:avLst/>
          </a:prstGeom>
          <a:solidFill>
            <a:srgbClr val="6F2F9F"/>
          </a:solidFill>
          <a:ln w="9144">
            <a:solidFill>
              <a:srgbClr val="404040"/>
            </a:solidFill>
          </a:ln>
        </p:spPr>
        <p:txBody>
          <a:bodyPr vert="horz" wrap="square" lIns="0" tIns="0" rIns="0" bIns="0" rtlCol="0">
            <a:spAutoFit/>
          </a:bodyPr>
          <a:lstStyle/>
          <a:p>
            <a:pPr marL="555625">
              <a:lnSpc>
                <a:spcPct val="100000"/>
              </a:lnSpc>
              <a:spcBef>
                <a:spcPts val="670"/>
              </a:spcBef>
              <a:tabLst>
                <a:tab pos="2255520" algn="l"/>
                <a:tab pos="2750185" algn="l"/>
                <a:tab pos="4086225" algn="l"/>
                <a:tab pos="5455920" algn="l"/>
              </a:tabLst>
            </a:pPr>
            <a:r>
              <a:rPr lang="en-US" sz="2500" dirty="0">
                <a:solidFill>
                  <a:srgbClr val="FFFFFF"/>
                </a:solidFill>
                <a:latin typeface="Arial"/>
                <a:cs typeface="Arial"/>
              </a:rPr>
              <a:t>The supply chain for Information  Professionals</a:t>
            </a:r>
            <a:endParaRPr sz="2500" dirty="0">
              <a:latin typeface="Arial"/>
              <a:cs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79831" y="6092952"/>
            <a:ext cx="3019044" cy="626364"/>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467868" y="1124711"/>
            <a:ext cx="1511935" cy="1440180"/>
          </a:xfrm>
          <a:custGeom>
            <a:avLst/>
            <a:gdLst/>
            <a:ahLst/>
            <a:cxnLst/>
            <a:rect l="l" t="t" r="r" b="b"/>
            <a:pathLst>
              <a:path w="1511935" h="1440180">
                <a:moveTo>
                  <a:pt x="1271777" y="0"/>
                </a:moveTo>
                <a:lnTo>
                  <a:pt x="240029" y="0"/>
                </a:lnTo>
                <a:lnTo>
                  <a:pt x="191656" y="4875"/>
                </a:lnTo>
                <a:lnTo>
                  <a:pt x="146600" y="18859"/>
                </a:lnTo>
                <a:lnTo>
                  <a:pt x="105827" y="40987"/>
                </a:lnTo>
                <a:lnTo>
                  <a:pt x="70304" y="70294"/>
                </a:lnTo>
                <a:lnTo>
                  <a:pt x="40993" y="105816"/>
                </a:lnTo>
                <a:lnTo>
                  <a:pt x="18863" y="146589"/>
                </a:lnTo>
                <a:lnTo>
                  <a:pt x="4876" y="191648"/>
                </a:lnTo>
                <a:lnTo>
                  <a:pt x="0" y="240029"/>
                </a:lnTo>
                <a:lnTo>
                  <a:pt x="0" y="1200150"/>
                </a:lnTo>
                <a:lnTo>
                  <a:pt x="4876" y="1248531"/>
                </a:lnTo>
                <a:lnTo>
                  <a:pt x="18863" y="1293590"/>
                </a:lnTo>
                <a:lnTo>
                  <a:pt x="40993" y="1334363"/>
                </a:lnTo>
                <a:lnTo>
                  <a:pt x="70304" y="1369885"/>
                </a:lnTo>
                <a:lnTo>
                  <a:pt x="105827" y="1399192"/>
                </a:lnTo>
                <a:lnTo>
                  <a:pt x="146600" y="1421320"/>
                </a:lnTo>
                <a:lnTo>
                  <a:pt x="191656" y="1435304"/>
                </a:lnTo>
                <a:lnTo>
                  <a:pt x="240029" y="1440179"/>
                </a:lnTo>
                <a:lnTo>
                  <a:pt x="1271777" y="1440179"/>
                </a:lnTo>
                <a:lnTo>
                  <a:pt x="1320159" y="1435304"/>
                </a:lnTo>
                <a:lnTo>
                  <a:pt x="1365218" y="1421320"/>
                </a:lnTo>
                <a:lnTo>
                  <a:pt x="1405991" y="1399192"/>
                </a:lnTo>
                <a:lnTo>
                  <a:pt x="1441513" y="1369885"/>
                </a:lnTo>
                <a:lnTo>
                  <a:pt x="1470820" y="1334363"/>
                </a:lnTo>
                <a:lnTo>
                  <a:pt x="1492948" y="1293590"/>
                </a:lnTo>
                <a:lnTo>
                  <a:pt x="1506932" y="1248531"/>
                </a:lnTo>
                <a:lnTo>
                  <a:pt x="1511808" y="1200150"/>
                </a:lnTo>
                <a:lnTo>
                  <a:pt x="1511808" y="240029"/>
                </a:lnTo>
                <a:lnTo>
                  <a:pt x="1506932" y="191648"/>
                </a:lnTo>
                <a:lnTo>
                  <a:pt x="1492948" y="146589"/>
                </a:lnTo>
                <a:lnTo>
                  <a:pt x="1470820" y="105816"/>
                </a:lnTo>
                <a:lnTo>
                  <a:pt x="1441513" y="70294"/>
                </a:lnTo>
                <a:lnTo>
                  <a:pt x="1405991" y="40987"/>
                </a:lnTo>
                <a:lnTo>
                  <a:pt x="1365218" y="18859"/>
                </a:lnTo>
                <a:lnTo>
                  <a:pt x="1320159" y="4875"/>
                </a:lnTo>
                <a:lnTo>
                  <a:pt x="1271777" y="0"/>
                </a:lnTo>
                <a:close/>
              </a:path>
            </a:pathLst>
          </a:custGeom>
          <a:solidFill>
            <a:srgbClr val="9BBA58"/>
          </a:solidFill>
        </p:spPr>
        <p:txBody>
          <a:bodyPr wrap="square" lIns="0" tIns="0" rIns="0" bIns="0" rtlCol="0"/>
          <a:lstStyle/>
          <a:p>
            <a:endParaRPr/>
          </a:p>
        </p:txBody>
      </p:sp>
      <p:sp>
        <p:nvSpPr>
          <p:cNvPr id="5" name="object 5"/>
          <p:cNvSpPr txBox="1"/>
          <p:nvPr/>
        </p:nvSpPr>
        <p:spPr>
          <a:xfrm>
            <a:off x="678281" y="1287018"/>
            <a:ext cx="1090930" cy="1092835"/>
          </a:xfrm>
          <a:prstGeom prst="rect">
            <a:avLst/>
          </a:prstGeom>
        </p:spPr>
        <p:txBody>
          <a:bodyPr vert="horz" wrap="square" lIns="0" tIns="13335" rIns="0" bIns="0" rtlCol="0">
            <a:spAutoFit/>
          </a:bodyPr>
          <a:lstStyle/>
          <a:p>
            <a:pPr marL="12700" marR="5080" algn="ctr">
              <a:lnSpc>
                <a:spcPct val="100000"/>
              </a:lnSpc>
              <a:spcBef>
                <a:spcPts val="105"/>
              </a:spcBef>
            </a:pPr>
            <a:r>
              <a:rPr sz="1400" spc="-5" dirty="0">
                <a:solidFill>
                  <a:srgbClr val="FFFFFF"/>
                </a:solidFill>
                <a:latin typeface="Calibri"/>
                <a:cs typeface="Calibri"/>
              </a:rPr>
              <a:t>Rapid</a:t>
            </a:r>
            <a:r>
              <a:rPr sz="1400" spc="-60" dirty="0">
                <a:solidFill>
                  <a:srgbClr val="FFFFFF"/>
                </a:solidFill>
                <a:latin typeface="Calibri"/>
                <a:cs typeface="Calibri"/>
              </a:rPr>
              <a:t> </a:t>
            </a:r>
            <a:r>
              <a:rPr sz="1400" spc="-5" dirty="0">
                <a:solidFill>
                  <a:srgbClr val="FFFFFF"/>
                </a:solidFill>
                <a:latin typeface="Calibri"/>
                <a:cs typeface="Calibri"/>
              </a:rPr>
              <a:t>political,  </a:t>
            </a:r>
            <a:r>
              <a:rPr sz="1400" dirty="0">
                <a:solidFill>
                  <a:srgbClr val="FFFFFF"/>
                </a:solidFill>
                <a:latin typeface="Calibri"/>
                <a:cs typeface="Calibri"/>
              </a:rPr>
              <a:t>social,  </a:t>
            </a:r>
            <a:r>
              <a:rPr sz="1400" spc="-5" dirty="0">
                <a:solidFill>
                  <a:srgbClr val="FFFFFF"/>
                </a:solidFill>
                <a:latin typeface="Calibri"/>
                <a:cs typeface="Calibri"/>
              </a:rPr>
              <a:t>economic </a:t>
            </a:r>
            <a:r>
              <a:rPr sz="1400" dirty="0">
                <a:solidFill>
                  <a:srgbClr val="FFFFFF"/>
                </a:solidFill>
                <a:latin typeface="Calibri"/>
                <a:cs typeface="Calibri"/>
              </a:rPr>
              <a:t>&amp;  </a:t>
            </a:r>
            <a:r>
              <a:rPr sz="1400" spc="-5" dirty="0">
                <a:solidFill>
                  <a:srgbClr val="FFFFFF"/>
                </a:solidFill>
                <a:latin typeface="Calibri"/>
                <a:cs typeface="Calibri"/>
              </a:rPr>
              <a:t>technological  </a:t>
            </a:r>
            <a:r>
              <a:rPr sz="1400" b="1" spc="-5" dirty="0">
                <a:solidFill>
                  <a:srgbClr val="FFFFFF"/>
                </a:solidFill>
                <a:latin typeface="Calibri"/>
                <a:cs typeface="Calibri"/>
              </a:rPr>
              <a:t>change</a:t>
            </a:r>
            <a:endParaRPr sz="1400">
              <a:latin typeface="Calibri"/>
              <a:cs typeface="Calibri"/>
            </a:endParaRPr>
          </a:p>
        </p:txBody>
      </p:sp>
      <p:sp>
        <p:nvSpPr>
          <p:cNvPr id="6" name="object 6"/>
          <p:cNvSpPr/>
          <p:nvPr/>
        </p:nvSpPr>
        <p:spPr>
          <a:xfrm>
            <a:off x="467868" y="2709672"/>
            <a:ext cx="1511935" cy="1438910"/>
          </a:xfrm>
          <a:custGeom>
            <a:avLst/>
            <a:gdLst/>
            <a:ahLst/>
            <a:cxnLst/>
            <a:rect l="l" t="t" r="r" b="b"/>
            <a:pathLst>
              <a:path w="1511935" h="1438910">
                <a:moveTo>
                  <a:pt x="1272032" y="0"/>
                </a:moveTo>
                <a:lnTo>
                  <a:pt x="239775" y="0"/>
                </a:lnTo>
                <a:lnTo>
                  <a:pt x="191453" y="4869"/>
                </a:lnTo>
                <a:lnTo>
                  <a:pt x="146445" y="18837"/>
                </a:lnTo>
                <a:lnTo>
                  <a:pt x="105715" y="40940"/>
                </a:lnTo>
                <a:lnTo>
                  <a:pt x="70229" y="70215"/>
                </a:lnTo>
                <a:lnTo>
                  <a:pt x="40950" y="105698"/>
                </a:lnTo>
                <a:lnTo>
                  <a:pt x="18843" y="146429"/>
                </a:lnTo>
                <a:lnTo>
                  <a:pt x="4871" y="191442"/>
                </a:lnTo>
                <a:lnTo>
                  <a:pt x="0" y="239775"/>
                </a:lnTo>
                <a:lnTo>
                  <a:pt x="0" y="1198879"/>
                </a:lnTo>
                <a:lnTo>
                  <a:pt x="4871" y="1247213"/>
                </a:lnTo>
                <a:lnTo>
                  <a:pt x="18843" y="1292226"/>
                </a:lnTo>
                <a:lnTo>
                  <a:pt x="40950" y="1332957"/>
                </a:lnTo>
                <a:lnTo>
                  <a:pt x="70229" y="1368440"/>
                </a:lnTo>
                <a:lnTo>
                  <a:pt x="105715" y="1397715"/>
                </a:lnTo>
                <a:lnTo>
                  <a:pt x="146445" y="1419818"/>
                </a:lnTo>
                <a:lnTo>
                  <a:pt x="191453" y="1433786"/>
                </a:lnTo>
                <a:lnTo>
                  <a:pt x="239775" y="1438655"/>
                </a:lnTo>
                <a:lnTo>
                  <a:pt x="1272032" y="1438655"/>
                </a:lnTo>
                <a:lnTo>
                  <a:pt x="1320365" y="1433786"/>
                </a:lnTo>
                <a:lnTo>
                  <a:pt x="1365378" y="1419818"/>
                </a:lnTo>
                <a:lnTo>
                  <a:pt x="1406109" y="1397715"/>
                </a:lnTo>
                <a:lnTo>
                  <a:pt x="1441592" y="1368440"/>
                </a:lnTo>
                <a:lnTo>
                  <a:pt x="1470867" y="1332957"/>
                </a:lnTo>
                <a:lnTo>
                  <a:pt x="1492970" y="1292226"/>
                </a:lnTo>
                <a:lnTo>
                  <a:pt x="1506938" y="1247213"/>
                </a:lnTo>
                <a:lnTo>
                  <a:pt x="1511808" y="1198879"/>
                </a:lnTo>
                <a:lnTo>
                  <a:pt x="1511808" y="239775"/>
                </a:lnTo>
                <a:lnTo>
                  <a:pt x="1506938" y="191442"/>
                </a:lnTo>
                <a:lnTo>
                  <a:pt x="1492970" y="146429"/>
                </a:lnTo>
                <a:lnTo>
                  <a:pt x="1470867" y="105698"/>
                </a:lnTo>
                <a:lnTo>
                  <a:pt x="1441592" y="70215"/>
                </a:lnTo>
                <a:lnTo>
                  <a:pt x="1406109" y="40940"/>
                </a:lnTo>
                <a:lnTo>
                  <a:pt x="1365378" y="18837"/>
                </a:lnTo>
                <a:lnTo>
                  <a:pt x="1320365" y="4869"/>
                </a:lnTo>
                <a:lnTo>
                  <a:pt x="1272032" y="0"/>
                </a:lnTo>
                <a:close/>
              </a:path>
            </a:pathLst>
          </a:custGeom>
          <a:solidFill>
            <a:srgbClr val="7E7E7E"/>
          </a:solidFill>
        </p:spPr>
        <p:txBody>
          <a:bodyPr wrap="square" lIns="0" tIns="0" rIns="0" bIns="0" rtlCol="0"/>
          <a:lstStyle/>
          <a:p>
            <a:endParaRPr/>
          </a:p>
        </p:txBody>
      </p:sp>
      <p:sp>
        <p:nvSpPr>
          <p:cNvPr id="7" name="object 7"/>
          <p:cNvSpPr txBox="1"/>
          <p:nvPr/>
        </p:nvSpPr>
        <p:spPr>
          <a:xfrm>
            <a:off x="617321" y="2871343"/>
            <a:ext cx="1212850" cy="1093470"/>
          </a:xfrm>
          <a:prstGeom prst="rect">
            <a:avLst/>
          </a:prstGeom>
        </p:spPr>
        <p:txBody>
          <a:bodyPr vert="horz" wrap="square" lIns="0" tIns="13335" rIns="0" bIns="0" rtlCol="0">
            <a:spAutoFit/>
          </a:bodyPr>
          <a:lstStyle/>
          <a:p>
            <a:pPr marL="12700" marR="5080" indent="-1905" algn="ctr">
              <a:lnSpc>
                <a:spcPct val="100000"/>
              </a:lnSpc>
              <a:spcBef>
                <a:spcPts val="105"/>
              </a:spcBef>
            </a:pPr>
            <a:r>
              <a:rPr sz="1400" spc="-5" dirty="0">
                <a:solidFill>
                  <a:srgbClr val="FFFFFF"/>
                </a:solidFill>
                <a:latin typeface="Calibri"/>
                <a:cs typeface="Calibri"/>
              </a:rPr>
              <a:t>Changing  </a:t>
            </a:r>
            <a:r>
              <a:rPr sz="1400" b="1" spc="-5" dirty="0">
                <a:solidFill>
                  <a:srgbClr val="FFFFFF"/>
                </a:solidFill>
                <a:latin typeface="Calibri"/>
                <a:cs typeface="Calibri"/>
              </a:rPr>
              <a:t>behaviours </a:t>
            </a:r>
            <a:r>
              <a:rPr sz="1400" b="1" dirty="0">
                <a:solidFill>
                  <a:srgbClr val="FFFFFF"/>
                </a:solidFill>
                <a:latin typeface="Calibri"/>
                <a:cs typeface="Calibri"/>
              </a:rPr>
              <a:t>&amp;  </a:t>
            </a:r>
            <a:r>
              <a:rPr sz="1400" b="1" spc="-5" dirty="0">
                <a:solidFill>
                  <a:srgbClr val="FFFFFF"/>
                </a:solidFill>
                <a:latin typeface="Calibri"/>
                <a:cs typeface="Calibri"/>
              </a:rPr>
              <a:t>expectations</a:t>
            </a:r>
            <a:r>
              <a:rPr sz="1400" b="1" spc="-120" dirty="0">
                <a:solidFill>
                  <a:srgbClr val="FFFFFF"/>
                </a:solidFill>
                <a:latin typeface="Calibri"/>
                <a:cs typeface="Calibri"/>
              </a:rPr>
              <a:t> </a:t>
            </a:r>
            <a:r>
              <a:rPr sz="1400" spc="-10" dirty="0">
                <a:solidFill>
                  <a:srgbClr val="FFFFFF"/>
                </a:solidFill>
                <a:latin typeface="Calibri"/>
                <a:cs typeface="Calibri"/>
              </a:rPr>
              <a:t>for  </a:t>
            </a:r>
            <a:r>
              <a:rPr sz="1400" spc="-5" dirty="0">
                <a:solidFill>
                  <a:srgbClr val="FFFFFF"/>
                </a:solidFill>
                <a:latin typeface="Calibri"/>
                <a:cs typeface="Calibri"/>
              </a:rPr>
              <a:t>information  </a:t>
            </a:r>
            <a:r>
              <a:rPr sz="1400" spc="-10" dirty="0">
                <a:solidFill>
                  <a:srgbClr val="FFFFFF"/>
                </a:solidFill>
                <a:latin typeface="Calibri"/>
                <a:cs typeface="Calibri"/>
              </a:rPr>
              <a:t>users</a:t>
            </a:r>
            <a:endParaRPr sz="1400">
              <a:latin typeface="Calibri"/>
              <a:cs typeface="Calibri"/>
            </a:endParaRPr>
          </a:p>
        </p:txBody>
      </p:sp>
      <p:sp>
        <p:nvSpPr>
          <p:cNvPr id="8" name="object 8"/>
          <p:cNvSpPr/>
          <p:nvPr/>
        </p:nvSpPr>
        <p:spPr>
          <a:xfrm>
            <a:off x="2124455" y="2709672"/>
            <a:ext cx="1511935" cy="1438910"/>
          </a:xfrm>
          <a:custGeom>
            <a:avLst/>
            <a:gdLst/>
            <a:ahLst/>
            <a:cxnLst/>
            <a:rect l="l" t="t" r="r" b="b"/>
            <a:pathLst>
              <a:path w="1511935" h="1438910">
                <a:moveTo>
                  <a:pt x="1272032" y="0"/>
                </a:moveTo>
                <a:lnTo>
                  <a:pt x="239775" y="0"/>
                </a:lnTo>
                <a:lnTo>
                  <a:pt x="191442" y="4869"/>
                </a:lnTo>
                <a:lnTo>
                  <a:pt x="146429" y="18837"/>
                </a:lnTo>
                <a:lnTo>
                  <a:pt x="105698" y="40940"/>
                </a:lnTo>
                <a:lnTo>
                  <a:pt x="70215" y="70215"/>
                </a:lnTo>
                <a:lnTo>
                  <a:pt x="40940" y="105698"/>
                </a:lnTo>
                <a:lnTo>
                  <a:pt x="18837" y="146429"/>
                </a:lnTo>
                <a:lnTo>
                  <a:pt x="4869" y="191442"/>
                </a:lnTo>
                <a:lnTo>
                  <a:pt x="0" y="239775"/>
                </a:lnTo>
                <a:lnTo>
                  <a:pt x="0" y="1198879"/>
                </a:lnTo>
                <a:lnTo>
                  <a:pt x="4869" y="1247213"/>
                </a:lnTo>
                <a:lnTo>
                  <a:pt x="18837" y="1292226"/>
                </a:lnTo>
                <a:lnTo>
                  <a:pt x="40940" y="1332957"/>
                </a:lnTo>
                <a:lnTo>
                  <a:pt x="70215" y="1368440"/>
                </a:lnTo>
                <a:lnTo>
                  <a:pt x="105698" y="1397715"/>
                </a:lnTo>
                <a:lnTo>
                  <a:pt x="146429" y="1419818"/>
                </a:lnTo>
                <a:lnTo>
                  <a:pt x="191442" y="1433786"/>
                </a:lnTo>
                <a:lnTo>
                  <a:pt x="239775" y="1438655"/>
                </a:lnTo>
                <a:lnTo>
                  <a:pt x="1272032" y="1438655"/>
                </a:lnTo>
                <a:lnTo>
                  <a:pt x="1320365" y="1433786"/>
                </a:lnTo>
                <a:lnTo>
                  <a:pt x="1365378" y="1419818"/>
                </a:lnTo>
                <a:lnTo>
                  <a:pt x="1406109" y="1397715"/>
                </a:lnTo>
                <a:lnTo>
                  <a:pt x="1441592" y="1368440"/>
                </a:lnTo>
                <a:lnTo>
                  <a:pt x="1470867" y="1332957"/>
                </a:lnTo>
                <a:lnTo>
                  <a:pt x="1492970" y="1292226"/>
                </a:lnTo>
                <a:lnTo>
                  <a:pt x="1506938" y="1247213"/>
                </a:lnTo>
                <a:lnTo>
                  <a:pt x="1511808" y="1198879"/>
                </a:lnTo>
                <a:lnTo>
                  <a:pt x="1511808" y="239775"/>
                </a:lnTo>
                <a:lnTo>
                  <a:pt x="1506938" y="191442"/>
                </a:lnTo>
                <a:lnTo>
                  <a:pt x="1492970" y="146429"/>
                </a:lnTo>
                <a:lnTo>
                  <a:pt x="1470867" y="105698"/>
                </a:lnTo>
                <a:lnTo>
                  <a:pt x="1441592" y="70215"/>
                </a:lnTo>
                <a:lnTo>
                  <a:pt x="1406109" y="40940"/>
                </a:lnTo>
                <a:lnTo>
                  <a:pt x="1365378" y="18837"/>
                </a:lnTo>
                <a:lnTo>
                  <a:pt x="1320365" y="4869"/>
                </a:lnTo>
                <a:lnTo>
                  <a:pt x="1272032" y="0"/>
                </a:lnTo>
                <a:close/>
              </a:path>
            </a:pathLst>
          </a:custGeom>
          <a:solidFill>
            <a:srgbClr val="DCE6F1"/>
          </a:solidFill>
        </p:spPr>
        <p:txBody>
          <a:bodyPr wrap="square" lIns="0" tIns="0" rIns="0" bIns="0" rtlCol="0"/>
          <a:lstStyle/>
          <a:p>
            <a:endParaRPr/>
          </a:p>
        </p:txBody>
      </p:sp>
      <p:sp>
        <p:nvSpPr>
          <p:cNvPr id="9" name="object 9"/>
          <p:cNvSpPr txBox="1"/>
          <p:nvPr/>
        </p:nvSpPr>
        <p:spPr>
          <a:xfrm>
            <a:off x="2366517" y="2978023"/>
            <a:ext cx="1024890" cy="880110"/>
          </a:xfrm>
          <a:prstGeom prst="rect">
            <a:avLst/>
          </a:prstGeom>
        </p:spPr>
        <p:txBody>
          <a:bodyPr vert="horz" wrap="square" lIns="0" tIns="13335" rIns="0" bIns="0" rtlCol="0">
            <a:spAutoFit/>
          </a:bodyPr>
          <a:lstStyle/>
          <a:p>
            <a:pPr marL="12065" marR="5080" indent="1270" algn="ctr">
              <a:lnSpc>
                <a:spcPct val="100000"/>
              </a:lnSpc>
              <a:spcBef>
                <a:spcPts val="105"/>
              </a:spcBef>
            </a:pPr>
            <a:r>
              <a:rPr sz="1400" spc="-5" dirty="0">
                <a:latin typeface="Calibri"/>
                <a:cs typeface="Calibri"/>
              </a:rPr>
              <a:t>Changing  </a:t>
            </a:r>
            <a:r>
              <a:rPr sz="1400" b="1" dirty="0">
                <a:latin typeface="Calibri"/>
                <a:cs typeface="Calibri"/>
              </a:rPr>
              <a:t>demand </a:t>
            </a:r>
            <a:r>
              <a:rPr sz="1400" spc="-10" dirty="0">
                <a:latin typeface="Calibri"/>
                <a:cs typeface="Calibri"/>
              </a:rPr>
              <a:t>for  </a:t>
            </a:r>
            <a:r>
              <a:rPr sz="1400" spc="-5" dirty="0">
                <a:latin typeface="Calibri"/>
                <a:cs typeface="Calibri"/>
              </a:rPr>
              <a:t>information  skills </a:t>
            </a:r>
            <a:r>
              <a:rPr sz="1400" dirty="0">
                <a:latin typeface="Calibri"/>
                <a:cs typeface="Calibri"/>
              </a:rPr>
              <a:t>&amp;</a:t>
            </a:r>
            <a:r>
              <a:rPr sz="1400" spc="-90" dirty="0">
                <a:latin typeface="Calibri"/>
                <a:cs typeface="Calibri"/>
              </a:rPr>
              <a:t> </a:t>
            </a:r>
            <a:r>
              <a:rPr sz="1400" spc="-5" dirty="0">
                <a:latin typeface="Calibri"/>
                <a:cs typeface="Calibri"/>
              </a:rPr>
              <a:t>values</a:t>
            </a:r>
            <a:endParaRPr sz="1400">
              <a:latin typeface="Calibri"/>
              <a:cs typeface="Calibri"/>
            </a:endParaRPr>
          </a:p>
        </p:txBody>
      </p:sp>
      <p:sp>
        <p:nvSpPr>
          <p:cNvPr id="10" name="object 10"/>
          <p:cNvSpPr/>
          <p:nvPr/>
        </p:nvSpPr>
        <p:spPr>
          <a:xfrm>
            <a:off x="3772799" y="2774579"/>
            <a:ext cx="1384697" cy="1384697"/>
          </a:xfrm>
          <a:prstGeom prst="rect">
            <a:avLst/>
          </a:prstGeom>
          <a:blipFill>
            <a:blip r:embed="rId3" cstate="print"/>
            <a:stretch>
              <a:fillRect/>
            </a:stretch>
          </a:blipFill>
        </p:spPr>
        <p:txBody>
          <a:bodyPr wrap="square" lIns="0" tIns="0" rIns="0" bIns="0" rtlCol="0"/>
          <a:lstStyle/>
          <a:p>
            <a:endParaRPr/>
          </a:p>
        </p:txBody>
      </p:sp>
      <p:sp>
        <p:nvSpPr>
          <p:cNvPr id="11" name="object 11"/>
          <p:cNvSpPr/>
          <p:nvPr/>
        </p:nvSpPr>
        <p:spPr>
          <a:xfrm>
            <a:off x="3707891" y="1124711"/>
            <a:ext cx="1511935" cy="1440180"/>
          </a:xfrm>
          <a:custGeom>
            <a:avLst/>
            <a:gdLst/>
            <a:ahLst/>
            <a:cxnLst/>
            <a:rect l="l" t="t" r="r" b="b"/>
            <a:pathLst>
              <a:path w="1511935" h="1440180">
                <a:moveTo>
                  <a:pt x="1271778" y="0"/>
                </a:moveTo>
                <a:lnTo>
                  <a:pt x="240030" y="0"/>
                </a:lnTo>
                <a:lnTo>
                  <a:pt x="191648" y="4875"/>
                </a:lnTo>
                <a:lnTo>
                  <a:pt x="146589" y="18859"/>
                </a:lnTo>
                <a:lnTo>
                  <a:pt x="105816" y="40987"/>
                </a:lnTo>
                <a:lnTo>
                  <a:pt x="70294" y="70294"/>
                </a:lnTo>
                <a:lnTo>
                  <a:pt x="40987" y="105816"/>
                </a:lnTo>
                <a:lnTo>
                  <a:pt x="18859" y="146589"/>
                </a:lnTo>
                <a:lnTo>
                  <a:pt x="4875" y="191648"/>
                </a:lnTo>
                <a:lnTo>
                  <a:pt x="0" y="240029"/>
                </a:lnTo>
                <a:lnTo>
                  <a:pt x="0" y="1200150"/>
                </a:lnTo>
                <a:lnTo>
                  <a:pt x="4875" y="1248531"/>
                </a:lnTo>
                <a:lnTo>
                  <a:pt x="18859" y="1293590"/>
                </a:lnTo>
                <a:lnTo>
                  <a:pt x="40987" y="1334363"/>
                </a:lnTo>
                <a:lnTo>
                  <a:pt x="70294" y="1369885"/>
                </a:lnTo>
                <a:lnTo>
                  <a:pt x="105816" y="1399192"/>
                </a:lnTo>
                <a:lnTo>
                  <a:pt x="146589" y="1421320"/>
                </a:lnTo>
                <a:lnTo>
                  <a:pt x="191648" y="1435304"/>
                </a:lnTo>
                <a:lnTo>
                  <a:pt x="240030" y="1440179"/>
                </a:lnTo>
                <a:lnTo>
                  <a:pt x="1271778" y="1440179"/>
                </a:lnTo>
                <a:lnTo>
                  <a:pt x="1320159" y="1435304"/>
                </a:lnTo>
                <a:lnTo>
                  <a:pt x="1365218" y="1421320"/>
                </a:lnTo>
                <a:lnTo>
                  <a:pt x="1405991" y="1399192"/>
                </a:lnTo>
                <a:lnTo>
                  <a:pt x="1441513" y="1369885"/>
                </a:lnTo>
                <a:lnTo>
                  <a:pt x="1470820" y="1334363"/>
                </a:lnTo>
                <a:lnTo>
                  <a:pt x="1492948" y="1293590"/>
                </a:lnTo>
                <a:lnTo>
                  <a:pt x="1506932" y="1248531"/>
                </a:lnTo>
                <a:lnTo>
                  <a:pt x="1511808" y="1200150"/>
                </a:lnTo>
                <a:lnTo>
                  <a:pt x="1511808" y="240029"/>
                </a:lnTo>
                <a:lnTo>
                  <a:pt x="1506932" y="191648"/>
                </a:lnTo>
                <a:lnTo>
                  <a:pt x="1492948" y="146589"/>
                </a:lnTo>
                <a:lnTo>
                  <a:pt x="1470820" y="105816"/>
                </a:lnTo>
                <a:lnTo>
                  <a:pt x="1441513" y="70294"/>
                </a:lnTo>
                <a:lnTo>
                  <a:pt x="1405991" y="40987"/>
                </a:lnTo>
                <a:lnTo>
                  <a:pt x="1365218" y="18859"/>
                </a:lnTo>
                <a:lnTo>
                  <a:pt x="1320159" y="4875"/>
                </a:lnTo>
                <a:lnTo>
                  <a:pt x="1271778" y="0"/>
                </a:lnTo>
                <a:close/>
              </a:path>
            </a:pathLst>
          </a:custGeom>
          <a:solidFill>
            <a:srgbClr val="DCE6F1"/>
          </a:solidFill>
        </p:spPr>
        <p:txBody>
          <a:bodyPr wrap="square" lIns="0" tIns="0" rIns="0" bIns="0" rtlCol="0"/>
          <a:lstStyle/>
          <a:p>
            <a:endParaRPr/>
          </a:p>
        </p:txBody>
      </p:sp>
      <p:sp>
        <p:nvSpPr>
          <p:cNvPr id="12" name="object 12"/>
          <p:cNvSpPr txBox="1"/>
          <p:nvPr/>
        </p:nvSpPr>
        <p:spPr>
          <a:xfrm>
            <a:off x="3914647" y="1393697"/>
            <a:ext cx="1097915" cy="879475"/>
          </a:xfrm>
          <a:prstGeom prst="rect">
            <a:avLst/>
          </a:prstGeom>
        </p:spPr>
        <p:txBody>
          <a:bodyPr vert="horz" wrap="square" lIns="0" tIns="13335" rIns="0" bIns="0" rtlCol="0">
            <a:spAutoFit/>
          </a:bodyPr>
          <a:lstStyle/>
          <a:p>
            <a:pPr marL="12065" marR="5080" algn="ctr">
              <a:lnSpc>
                <a:spcPct val="100000"/>
              </a:lnSpc>
              <a:spcBef>
                <a:spcPts val="105"/>
              </a:spcBef>
            </a:pPr>
            <a:r>
              <a:rPr sz="1400" spc="-5" dirty="0">
                <a:latin typeface="Calibri"/>
                <a:cs typeface="Calibri"/>
              </a:rPr>
              <a:t>Changing</a:t>
            </a:r>
            <a:r>
              <a:rPr sz="1400" spc="-40" dirty="0">
                <a:latin typeface="Calibri"/>
                <a:cs typeface="Calibri"/>
              </a:rPr>
              <a:t> </a:t>
            </a:r>
            <a:r>
              <a:rPr sz="1400" b="1" dirty="0">
                <a:latin typeface="Calibri"/>
                <a:cs typeface="Calibri"/>
              </a:rPr>
              <a:t>skills  base </a:t>
            </a:r>
            <a:r>
              <a:rPr sz="1400" spc="-10" dirty="0">
                <a:latin typeface="Calibri"/>
                <a:cs typeface="Calibri"/>
              </a:rPr>
              <a:t>for  Information  </a:t>
            </a:r>
            <a:r>
              <a:rPr sz="1400" spc="-5" dirty="0">
                <a:latin typeface="Calibri"/>
                <a:cs typeface="Calibri"/>
              </a:rPr>
              <a:t>Professionals</a:t>
            </a:r>
            <a:endParaRPr sz="1400">
              <a:latin typeface="Calibri"/>
              <a:cs typeface="Calibri"/>
            </a:endParaRPr>
          </a:p>
        </p:txBody>
      </p:sp>
      <p:sp>
        <p:nvSpPr>
          <p:cNvPr id="13" name="object 13"/>
          <p:cNvSpPr/>
          <p:nvPr/>
        </p:nvSpPr>
        <p:spPr>
          <a:xfrm>
            <a:off x="3707891" y="4293108"/>
            <a:ext cx="1511935" cy="1440180"/>
          </a:xfrm>
          <a:custGeom>
            <a:avLst/>
            <a:gdLst/>
            <a:ahLst/>
            <a:cxnLst/>
            <a:rect l="l" t="t" r="r" b="b"/>
            <a:pathLst>
              <a:path w="1511935" h="1440179">
                <a:moveTo>
                  <a:pt x="1271778" y="0"/>
                </a:moveTo>
                <a:lnTo>
                  <a:pt x="240030" y="0"/>
                </a:lnTo>
                <a:lnTo>
                  <a:pt x="191648" y="4875"/>
                </a:lnTo>
                <a:lnTo>
                  <a:pt x="146589" y="18859"/>
                </a:lnTo>
                <a:lnTo>
                  <a:pt x="105816" y="40987"/>
                </a:lnTo>
                <a:lnTo>
                  <a:pt x="70294" y="70294"/>
                </a:lnTo>
                <a:lnTo>
                  <a:pt x="40987" y="105816"/>
                </a:lnTo>
                <a:lnTo>
                  <a:pt x="18859" y="146589"/>
                </a:lnTo>
                <a:lnTo>
                  <a:pt x="4875" y="191648"/>
                </a:lnTo>
                <a:lnTo>
                  <a:pt x="0" y="240030"/>
                </a:lnTo>
                <a:lnTo>
                  <a:pt x="0" y="1200150"/>
                </a:lnTo>
                <a:lnTo>
                  <a:pt x="4875" y="1248523"/>
                </a:lnTo>
                <a:lnTo>
                  <a:pt x="18859" y="1293579"/>
                </a:lnTo>
                <a:lnTo>
                  <a:pt x="40987" y="1334352"/>
                </a:lnTo>
                <a:lnTo>
                  <a:pt x="70294" y="1369875"/>
                </a:lnTo>
                <a:lnTo>
                  <a:pt x="105816" y="1399186"/>
                </a:lnTo>
                <a:lnTo>
                  <a:pt x="146589" y="1421316"/>
                </a:lnTo>
                <a:lnTo>
                  <a:pt x="191648" y="1435303"/>
                </a:lnTo>
                <a:lnTo>
                  <a:pt x="240030" y="1440180"/>
                </a:lnTo>
                <a:lnTo>
                  <a:pt x="1271778" y="1440180"/>
                </a:lnTo>
                <a:lnTo>
                  <a:pt x="1320159" y="1435303"/>
                </a:lnTo>
                <a:lnTo>
                  <a:pt x="1365218" y="1421316"/>
                </a:lnTo>
                <a:lnTo>
                  <a:pt x="1405991" y="1399186"/>
                </a:lnTo>
                <a:lnTo>
                  <a:pt x="1441513" y="1369875"/>
                </a:lnTo>
                <a:lnTo>
                  <a:pt x="1470820" y="1334352"/>
                </a:lnTo>
                <a:lnTo>
                  <a:pt x="1492948" y="1293579"/>
                </a:lnTo>
                <a:lnTo>
                  <a:pt x="1506932" y="1248523"/>
                </a:lnTo>
                <a:lnTo>
                  <a:pt x="1511808" y="1200150"/>
                </a:lnTo>
                <a:lnTo>
                  <a:pt x="1511808" y="240030"/>
                </a:lnTo>
                <a:lnTo>
                  <a:pt x="1506932" y="191648"/>
                </a:lnTo>
                <a:lnTo>
                  <a:pt x="1492948" y="146589"/>
                </a:lnTo>
                <a:lnTo>
                  <a:pt x="1470820" y="105816"/>
                </a:lnTo>
                <a:lnTo>
                  <a:pt x="1441513" y="70294"/>
                </a:lnTo>
                <a:lnTo>
                  <a:pt x="1405991" y="40987"/>
                </a:lnTo>
                <a:lnTo>
                  <a:pt x="1365218" y="18859"/>
                </a:lnTo>
                <a:lnTo>
                  <a:pt x="1320159" y="4875"/>
                </a:lnTo>
                <a:lnTo>
                  <a:pt x="1271778" y="0"/>
                </a:lnTo>
                <a:close/>
              </a:path>
            </a:pathLst>
          </a:custGeom>
          <a:solidFill>
            <a:srgbClr val="DCE6F1"/>
          </a:solidFill>
        </p:spPr>
        <p:txBody>
          <a:bodyPr wrap="square" lIns="0" tIns="0" rIns="0" bIns="0" rtlCol="0"/>
          <a:lstStyle/>
          <a:p>
            <a:endParaRPr/>
          </a:p>
        </p:txBody>
      </p:sp>
      <p:sp>
        <p:nvSpPr>
          <p:cNvPr id="14" name="object 14"/>
          <p:cNvSpPr txBox="1"/>
          <p:nvPr/>
        </p:nvSpPr>
        <p:spPr>
          <a:xfrm>
            <a:off x="3867403" y="4562602"/>
            <a:ext cx="1192530" cy="879475"/>
          </a:xfrm>
          <a:prstGeom prst="rect">
            <a:avLst/>
          </a:prstGeom>
        </p:spPr>
        <p:txBody>
          <a:bodyPr vert="horz" wrap="square" lIns="0" tIns="12700" rIns="0" bIns="0" rtlCol="0">
            <a:spAutoFit/>
          </a:bodyPr>
          <a:lstStyle/>
          <a:p>
            <a:pPr marL="12700" marR="5080" algn="ctr">
              <a:lnSpc>
                <a:spcPct val="100000"/>
              </a:lnSpc>
              <a:spcBef>
                <a:spcPts val="100"/>
              </a:spcBef>
            </a:pPr>
            <a:r>
              <a:rPr sz="1400" spc="-5" dirty="0">
                <a:latin typeface="Calibri"/>
                <a:cs typeface="Calibri"/>
              </a:rPr>
              <a:t>Changing  </a:t>
            </a:r>
            <a:r>
              <a:rPr sz="1400" spc="-10" dirty="0">
                <a:latin typeface="Calibri"/>
                <a:cs typeface="Calibri"/>
              </a:rPr>
              <a:t>requirement for  </a:t>
            </a:r>
            <a:r>
              <a:rPr sz="1400" spc="-5" dirty="0">
                <a:latin typeface="Calibri"/>
                <a:cs typeface="Calibri"/>
              </a:rPr>
              <a:t>‘validation’ </a:t>
            </a:r>
            <a:r>
              <a:rPr sz="1400" dirty="0">
                <a:latin typeface="Calibri"/>
                <a:cs typeface="Calibri"/>
              </a:rPr>
              <a:t>&amp;  </a:t>
            </a:r>
            <a:r>
              <a:rPr sz="1400" b="1" dirty="0">
                <a:latin typeface="Calibri"/>
                <a:cs typeface="Calibri"/>
              </a:rPr>
              <a:t>p</a:t>
            </a:r>
            <a:r>
              <a:rPr sz="1400" b="1" spc="-5" dirty="0">
                <a:latin typeface="Calibri"/>
                <a:cs typeface="Calibri"/>
              </a:rPr>
              <a:t>r</a:t>
            </a:r>
            <a:r>
              <a:rPr sz="1400" b="1" dirty="0">
                <a:latin typeface="Calibri"/>
                <a:cs typeface="Calibri"/>
              </a:rPr>
              <a:t>o</a:t>
            </a:r>
            <a:r>
              <a:rPr sz="1400" b="1" spc="-25" dirty="0">
                <a:latin typeface="Calibri"/>
                <a:cs typeface="Calibri"/>
              </a:rPr>
              <a:t>f</a:t>
            </a:r>
            <a:r>
              <a:rPr sz="1400" b="1" spc="-5" dirty="0">
                <a:latin typeface="Calibri"/>
                <a:cs typeface="Calibri"/>
              </a:rPr>
              <a:t>e</a:t>
            </a:r>
            <a:r>
              <a:rPr sz="1400" b="1" dirty="0">
                <a:latin typeface="Calibri"/>
                <a:cs typeface="Calibri"/>
              </a:rPr>
              <a:t>ss</a:t>
            </a:r>
            <a:r>
              <a:rPr sz="1400" b="1" spc="5" dirty="0">
                <a:latin typeface="Calibri"/>
                <a:cs typeface="Calibri"/>
              </a:rPr>
              <a:t>i</a:t>
            </a:r>
            <a:r>
              <a:rPr sz="1400" b="1" spc="-15" dirty="0">
                <a:latin typeface="Calibri"/>
                <a:cs typeface="Calibri"/>
              </a:rPr>
              <a:t>o</a:t>
            </a:r>
            <a:r>
              <a:rPr sz="1400" b="1" dirty="0">
                <a:latin typeface="Calibri"/>
                <a:cs typeface="Calibri"/>
              </a:rPr>
              <a:t>n</a:t>
            </a:r>
            <a:r>
              <a:rPr sz="1400" b="1" spc="-10" dirty="0">
                <a:latin typeface="Calibri"/>
                <a:cs typeface="Calibri"/>
              </a:rPr>
              <a:t>a</a:t>
            </a:r>
            <a:r>
              <a:rPr sz="1400" b="1" dirty="0">
                <a:latin typeface="Calibri"/>
                <a:cs typeface="Calibri"/>
              </a:rPr>
              <a:t>lism</a:t>
            </a:r>
            <a:endParaRPr sz="1400">
              <a:latin typeface="Calibri"/>
              <a:cs typeface="Calibri"/>
            </a:endParaRPr>
          </a:p>
        </p:txBody>
      </p:sp>
      <p:sp>
        <p:nvSpPr>
          <p:cNvPr id="15" name="object 15"/>
          <p:cNvSpPr/>
          <p:nvPr/>
        </p:nvSpPr>
        <p:spPr>
          <a:xfrm>
            <a:off x="5364479" y="2709672"/>
            <a:ext cx="1511935" cy="1438910"/>
          </a:xfrm>
          <a:custGeom>
            <a:avLst/>
            <a:gdLst/>
            <a:ahLst/>
            <a:cxnLst/>
            <a:rect l="l" t="t" r="r" b="b"/>
            <a:pathLst>
              <a:path w="1511934" h="1438910">
                <a:moveTo>
                  <a:pt x="1272031" y="0"/>
                </a:moveTo>
                <a:lnTo>
                  <a:pt x="239775" y="0"/>
                </a:lnTo>
                <a:lnTo>
                  <a:pt x="191442" y="4869"/>
                </a:lnTo>
                <a:lnTo>
                  <a:pt x="146429" y="18837"/>
                </a:lnTo>
                <a:lnTo>
                  <a:pt x="105698" y="40940"/>
                </a:lnTo>
                <a:lnTo>
                  <a:pt x="70215" y="70215"/>
                </a:lnTo>
                <a:lnTo>
                  <a:pt x="40940" y="105698"/>
                </a:lnTo>
                <a:lnTo>
                  <a:pt x="18837" y="146429"/>
                </a:lnTo>
                <a:lnTo>
                  <a:pt x="4869" y="191442"/>
                </a:lnTo>
                <a:lnTo>
                  <a:pt x="0" y="239775"/>
                </a:lnTo>
                <a:lnTo>
                  <a:pt x="0" y="1198879"/>
                </a:lnTo>
                <a:lnTo>
                  <a:pt x="4869" y="1247213"/>
                </a:lnTo>
                <a:lnTo>
                  <a:pt x="18837" y="1292226"/>
                </a:lnTo>
                <a:lnTo>
                  <a:pt x="40940" y="1332957"/>
                </a:lnTo>
                <a:lnTo>
                  <a:pt x="70215" y="1368440"/>
                </a:lnTo>
                <a:lnTo>
                  <a:pt x="105698" y="1397715"/>
                </a:lnTo>
                <a:lnTo>
                  <a:pt x="146429" y="1419818"/>
                </a:lnTo>
                <a:lnTo>
                  <a:pt x="191442" y="1433786"/>
                </a:lnTo>
                <a:lnTo>
                  <a:pt x="239775" y="1438655"/>
                </a:lnTo>
                <a:lnTo>
                  <a:pt x="1272031" y="1438655"/>
                </a:lnTo>
                <a:lnTo>
                  <a:pt x="1320365" y="1433786"/>
                </a:lnTo>
                <a:lnTo>
                  <a:pt x="1365378" y="1419818"/>
                </a:lnTo>
                <a:lnTo>
                  <a:pt x="1406109" y="1397715"/>
                </a:lnTo>
                <a:lnTo>
                  <a:pt x="1441592" y="1368440"/>
                </a:lnTo>
                <a:lnTo>
                  <a:pt x="1470867" y="1332957"/>
                </a:lnTo>
                <a:lnTo>
                  <a:pt x="1492970" y="1292226"/>
                </a:lnTo>
                <a:lnTo>
                  <a:pt x="1506938" y="1247213"/>
                </a:lnTo>
                <a:lnTo>
                  <a:pt x="1511808" y="1198879"/>
                </a:lnTo>
                <a:lnTo>
                  <a:pt x="1511808" y="239775"/>
                </a:lnTo>
                <a:lnTo>
                  <a:pt x="1506938" y="191442"/>
                </a:lnTo>
                <a:lnTo>
                  <a:pt x="1492970" y="146429"/>
                </a:lnTo>
                <a:lnTo>
                  <a:pt x="1470867" y="105698"/>
                </a:lnTo>
                <a:lnTo>
                  <a:pt x="1441592" y="70215"/>
                </a:lnTo>
                <a:lnTo>
                  <a:pt x="1406109" y="40940"/>
                </a:lnTo>
                <a:lnTo>
                  <a:pt x="1365378" y="18837"/>
                </a:lnTo>
                <a:lnTo>
                  <a:pt x="1320365" y="4869"/>
                </a:lnTo>
                <a:lnTo>
                  <a:pt x="1272031" y="0"/>
                </a:lnTo>
                <a:close/>
              </a:path>
            </a:pathLst>
          </a:custGeom>
          <a:solidFill>
            <a:srgbClr val="DCE6F1"/>
          </a:solidFill>
        </p:spPr>
        <p:txBody>
          <a:bodyPr wrap="square" lIns="0" tIns="0" rIns="0" bIns="0" rtlCol="0"/>
          <a:lstStyle/>
          <a:p>
            <a:endParaRPr/>
          </a:p>
        </p:txBody>
      </p:sp>
      <p:sp>
        <p:nvSpPr>
          <p:cNvPr id="16" name="object 16"/>
          <p:cNvSpPr txBox="1"/>
          <p:nvPr/>
        </p:nvSpPr>
        <p:spPr>
          <a:xfrm>
            <a:off x="5522214" y="2978023"/>
            <a:ext cx="1195705" cy="880110"/>
          </a:xfrm>
          <a:prstGeom prst="rect">
            <a:avLst/>
          </a:prstGeom>
        </p:spPr>
        <p:txBody>
          <a:bodyPr vert="horz" wrap="square" lIns="0" tIns="13335" rIns="0" bIns="0" rtlCol="0">
            <a:spAutoFit/>
          </a:bodyPr>
          <a:lstStyle/>
          <a:p>
            <a:pPr marL="12065" marR="5080" algn="ctr">
              <a:lnSpc>
                <a:spcPct val="100000"/>
              </a:lnSpc>
              <a:spcBef>
                <a:spcPts val="105"/>
              </a:spcBef>
            </a:pPr>
            <a:r>
              <a:rPr sz="1400" spc="-5" dirty="0">
                <a:latin typeface="Calibri"/>
                <a:cs typeface="Calibri"/>
              </a:rPr>
              <a:t>Changing</a:t>
            </a:r>
            <a:r>
              <a:rPr sz="1400" spc="-45" dirty="0">
                <a:latin typeface="Calibri"/>
                <a:cs typeface="Calibri"/>
              </a:rPr>
              <a:t> </a:t>
            </a:r>
            <a:r>
              <a:rPr sz="1400" spc="-5" dirty="0">
                <a:latin typeface="Calibri"/>
                <a:cs typeface="Calibri"/>
              </a:rPr>
              <a:t>model  </a:t>
            </a:r>
            <a:r>
              <a:rPr sz="1400" spc="-10" dirty="0">
                <a:latin typeface="Calibri"/>
                <a:cs typeface="Calibri"/>
              </a:rPr>
              <a:t>for </a:t>
            </a:r>
            <a:r>
              <a:rPr sz="1400" spc="-5" dirty="0">
                <a:latin typeface="Calibri"/>
                <a:cs typeface="Calibri"/>
              </a:rPr>
              <a:t>the </a:t>
            </a:r>
            <a:r>
              <a:rPr sz="1400" b="1" dirty="0">
                <a:latin typeface="Calibri"/>
                <a:cs typeface="Calibri"/>
              </a:rPr>
              <a:t>supply  </a:t>
            </a:r>
            <a:r>
              <a:rPr sz="1400" spc="-5" dirty="0">
                <a:latin typeface="Calibri"/>
                <a:cs typeface="Calibri"/>
              </a:rPr>
              <a:t>of information  skills</a:t>
            </a:r>
            <a:endParaRPr sz="1400">
              <a:latin typeface="Calibri"/>
              <a:cs typeface="Calibri"/>
            </a:endParaRPr>
          </a:p>
        </p:txBody>
      </p:sp>
      <p:sp>
        <p:nvSpPr>
          <p:cNvPr id="17" name="object 17"/>
          <p:cNvSpPr/>
          <p:nvPr/>
        </p:nvSpPr>
        <p:spPr>
          <a:xfrm>
            <a:off x="5364479" y="1124711"/>
            <a:ext cx="1511935" cy="1440180"/>
          </a:xfrm>
          <a:custGeom>
            <a:avLst/>
            <a:gdLst/>
            <a:ahLst/>
            <a:cxnLst/>
            <a:rect l="l" t="t" r="r" b="b"/>
            <a:pathLst>
              <a:path w="1511934" h="1440180">
                <a:moveTo>
                  <a:pt x="1271777" y="0"/>
                </a:moveTo>
                <a:lnTo>
                  <a:pt x="240030" y="0"/>
                </a:lnTo>
                <a:lnTo>
                  <a:pt x="191648" y="4875"/>
                </a:lnTo>
                <a:lnTo>
                  <a:pt x="146589" y="18859"/>
                </a:lnTo>
                <a:lnTo>
                  <a:pt x="105816" y="40987"/>
                </a:lnTo>
                <a:lnTo>
                  <a:pt x="70294" y="70294"/>
                </a:lnTo>
                <a:lnTo>
                  <a:pt x="40987" y="105816"/>
                </a:lnTo>
                <a:lnTo>
                  <a:pt x="18859" y="146589"/>
                </a:lnTo>
                <a:lnTo>
                  <a:pt x="4875" y="191648"/>
                </a:lnTo>
                <a:lnTo>
                  <a:pt x="0" y="240029"/>
                </a:lnTo>
                <a:lnTo>
                  <a:pt x="0" y="1200150"/>
                </a:lnTo>
                <a:lnTo>
                  <a:pt x="4875" y="1248531"/>
                </a:lnTo>
                <a:lnTo>
                  <a:pt x="18859" y="1293590"/>
                </a:lnTo>
                <a:lnTo>
                  <a:pt x="40987" y="1334363"/>
                </a:lnTo>
                <a:lnTo>
                  <a:pt x="70294" y="1369885"/>
                </a:lnTo>
                <a:lnTo>
                  <a:pt x="105816" y="1399192"/>
                </a:lnTo>
                <a:lnTo>
                  <a:pt x="146589" y="1421320"/>
                </a:lnTo>
                <a:lnTo>
                  <a:pt x="191648" y="1435304"/>
                </a:lnTo>
                <a:lnTo>
                  <a:pt x="240030" y="1440179"/>
                </a:lnTo>
                <a:lnTo>
                  <a:pt x="1271777" y="1440179"/>
                </a:lnTo>
                <a:lnTo>
                  <a:pt x="1320159" y="1435304"/>
                </a:lnTo>
                <a:lnTo>
                  <a:pt x="1365218" y="1421320"/>
                </a:lnTo>
                <a:lnTo>
                  <a:pt x="1405991" y="1399192"/>
                </a:lnTo>
                <a:lnTo>
                  <a:pt x="1441513" y="1369885"/>
                </a:lnTo>
                <a:lnTo>
                  <a:pt x="1470820" y="1334363"/>
                </a:lnTo>
                <a:lnTo>
                  <a:pt x="1492948" y="1293590"/>
                </a:lnTo>
                <a:lnTo>
                  <a:pt x="1506932" y="1248531"/>
                </a:lnTo>
                <a:lnTo>
                  <a:pt x="1511808" y="1200150"/>
                </a:lnTo>
                <a:lnTo>
                  <a:pt x="1511808" y="240029"/>
                </a:lnTo>
                <a:lnTo>
                  <a:pt x="1506932" y="191648"/>
                </a:lnTo>
                <a:lnTo>
                  <a:pt x="1492948" y="146589"/>
                </a:lnTo>
                <a:lnTo>
                  <a:pt x="1470820" y="105816"/>
                </a:lnTo>
                <a:lnTo>
                  <a:pt x="1441513" y="70294"/>
                </a:lnTo>
                <a:lnTo>
                  <a:pt x="1405991" y="40987"/>
                </a:lnTo>
                <a:lnTo>
                  <a:pt x="1365218" y="18859"/>
                </a:lnTo>
                <a:lnTo>
                  <a:pt x="1320159" y="4875"/>
                </a:lnTo>
                <a:lnTo>
                  <a:pt x="1271777" y="0"/>
                </a:lnTo>
                <a:close/>
              </a:path>
            </a:pathLst>
          </a:custGeom>
          <a:solidFill>
            <a:srgbClr val="9BBA58"/>
          </a:solidFill>
        </p:spPr>
        <p:txBody>
          <a:bodyPr wrap="square" lIns="0" tIns="0" rIns="0" bIns="0" rtlCol="0"/>
          <a:lstStyle/>
          <a:p>
            <a:endParaRPr/>
          </a:p>
        </p:txBody>
      </p:sp>
      <p:sp>
        <p:nvSpPr>
          <p:cNvPr id="18" name="object 18"/>
          <p:cNvSpPr txBox="1"/>
          <p:nvPr/>
        </p:nvSpPr>
        <p:spPr>
          <a:xfrm>
            <a:off x="5630417" y="1500377"/>
            <a:ext cx="981710" cy="666115"/>
          </a:xfrm>
          <a:prstGeom prst="rect">
            <a:avLst/>
          </a:prstGeom>
        </p:spPr>
        <p:txBody>
          <a:bodyPr vert="horz" wrap="square" lIns="0" tIns="13335" rIns="0" bIns="0" rtlCol="0">
            <a:spAutoFit/>
          </a:bodyPr>
          <a:lstStyle/>
          <a:p>
            <a:pPr marL="12700" marR="5080" indent="-1905" algn="ctr">
              <a:lnSpc>
                <a:spcPct val="100000"/>
              </a:lnSpc>
              <a:spcBef>
                <a:spcPts val="105"/>
              </a:spcBef>
            </a:pPr>
            <a:r>
              <a:rPr sz="1400" spc="-5" dirty="0">
                <a:solidFill>
                  <a:srgbClr val="FFFFFF"/>
                </a:solidFill>
                <a:latin typeface="Calibri"/>
                <a:cs typeface="Calibri"/>
              </a:rPr>
              <a:t>Driving  </a:t>
            </a:r>
            <a:r>
              <a:rPr sz="1400" b="1" spc="-5" dirty="0">
                <a:solidFill>
                  <a:srgbClr val="FFFFFF"/>
                </a:solidFill>
                <a:latin typeface="Calibri"/>
                <a:cs typeface="Calibri"/>
              </a:rPr>
              <a:t>leadership</a:t>
            </a:r>
            <a:r>
              <a:rPr sz="1400" b="1" spc="-80" dirty="0">
                <a:solidFill>
                  <a:srgbClr val="FFFFFF"/>
                </a:solidFill>
                <a:latin typeface="Calibri"/>
                <a:cs typeface="Calibri"/>
              </a:rPr>
              <a:t> </a:t>
            </a:r>
            <a:r>
              <a:rPr sz="1400" spc="-10" dirty="0">
                <a:solidFill>
                  <a:srgbClr val="FFFFFF"/>
                </a:solidFill>
                <a:latin typeface="Calibri"/>
                <a:cs typeface="Calibri"/>
              </a:rPr>
              <a:t>at  </a:t>
            </a:r>
            <a:r>
              <a:rPr sz="1400" spc="-5" dirty="0">
                <a:solidFill>
                  <a:srgbClr val="FFFFFF"/>
                </a:solidFill>
                <a:latin typeface="Calibri"/>
                <a:cs typeface="Calibri"/>
              </a:rPr>
              <a:t>every</a:t>
            </a:r>
            <a:r>
              <a:rPr sz="1400" spc="-35" dirty="0">
                <a:solidFill>
                  <a:srgbClr val="FFFFFF"/>
                </a:solidFill>
                <a:latin typeface="Calibri"/>
                <a:cs typeface="Calibri"/>
              </a:rPr>
              <a:t> </a:t>
            </a:r>
            <a:r>
              <a:rPr sz="1400" spc="-5" dirty="0">
                <a:solidFill>
                  <a:srgbClr val="FFFFFF"/>
                </a:solidFill>
                <a:latin typeface="Calibri"/>
                <a:cs typeface="Calibri"/>
              </a:rPr>
              <a:t>level</a:t>
            </a:r>
            <a:endParaRPr sz="1400">
              <a:latin typeface="Calibri"/>
              <a:cs typeface="Calibri"/>
            </a:endParaRPr>
          </a:p>
        </p:txBody>
      </p:sp>
      <p:sp>
        <p:nvSpPr>
          <p:cNvPr id="19" name="object 19"/>
          <p:cNvSpPr/>
          <p:nvPr/>
        </p:nvSpPr>
        <p:spPr>
          <a:xfrm>
            <a:off x="5364479" y="4293108"/>
            <a:ext cx="1511935" cy="1440180"/>
          </a:xfrm>
          <a:custGeom>
            <a:avLst/>
            <a:gdLst/>
            <a:ahLst/>
            <a:cxnLst/>
            <a:rect l="l" t="t" r="r" b="b"/>
            <a:pathLst>
              <a:path w="1511934" h="1440179">
                <a:moveTo>
                  <a:pt x="1271777" y="0"/>
                </a:moveTo>
                <a:lnTo>
                  <a:pt x="240030" y="0"/>
                </a:lnTo>
                <a:lnTo>
                  <a:pt x="191648" y="4875"/>
                </a:lnTo>
                <a:lnTo>
                  <a:pt x="146589" y="18859"/>
                </a:lnTo>
                <a:lnTo>
                  <a:pt x="105816" y="40987"/>
                </a:lnTo>
                <a:lnTo>
                  <a:pt x="70294" y="70294"/>
                </a:lnTo>
                <a:lnTo>
                  <a:pt x="40987" y="105816"/>
                </a:lnTo>
                <a:lnTo>
                  <a:pt x="18859" y="146589"/>
                </a:lnTo>
                <a:lnTo>
                  <a:pt x="4875" y="191648"/>
                </a:lnTo>
                <a:lnTo>
                  <a:pt x="0" y="240030"/>
                </a:lnTo>
                <a:lnTo>
                  <a:pt x="0" y="1200150"/>
                </a:lnTo>
                <a:lnTo>
                  <a:pt x="4875" y="1248523"/>
                </a:lnTo>
                <a:lnTo>
                  <a:pt x="18859" y="1293579"/>
                </a:lnTo>
                <a:lnTo>
                  <a:pt x="40987" y="1334352"/>
                </a:lnTo>
                <a:lnTo>
                  <a:pt x="70294" y="1369875"/>
                </a:lnTo>
                <a:lnTo>
                  <a:pt x="105816" y="1399186"/>
                </a:lnTo>
                <a:lnTo>
                  <a:pt x="146589" y="1421316"/>
                </a:lnTo>
                <a:lnTo>
                  <a:pt x="191648" y="1435303"/>
                </a:lnTo>
                <a:lnTo>
                  <a:pt x="240030" y="1440180"/>
                </a:lnTo>
                <a:lnTo>
                  <a:pt x="1271777" y="1440180"/>
                </a:lnTo>
                <a:lnTo>
                  <a:pt x="1320159" y="1435303"/>
                </a:lnTo>
                <a:lnTo>
                  <a:pt x="1365218" y="1421316"/>
                </a:lnTo>
                <a:lnTo>
                  <a:pt x="1405991" y="1399186"/>
                </a:lnTo>
                <a:lnTo>
                  <a:pt x="1441513" y="1369875"/>
                </a:lnTo>
                <a:lnTo>
                  <a:pt x="1470820" y="1334352"/>
                </a:lnTo>
                <a:lnTo>
                  <a:pt x="1492948" y="1293579"/>
                </a:lnTo>
                <a:lnTo>
                  <a:pt x="1506932" y="1248523"/>
                </a:lnTo>
                <a:lnTo>
                  <a:pt x="1511808" y="1200150"/>
                </a:lnTo>
                <a:lnTo>
                  <a:pt x="1511808" y="240030"/>
                </a:lnTo>
                <a:lnTo>
                  <a:pt x="1506932" y="191648"/>
                </a:lnTo>
                <a:lnTo>
                  <a:pt x="1492948" y="146589"/>
                </a:lnTo>
                <a:lnTo>
                  <a:pt x="1470820" y="105816"/>
                </a:lnTo>
                <a:lnTo>
                  <a:pt x="1441513" y="70294"/>
                </a:lnTo>
                <a:lnTo>
                  <a:pt x="1405991" y="40987"/>
                </a:lnTo>
                <a:lnTo>
                  <a:pt x="1365218" y="18859"/>
                </a:lnTo>
                <a:lnTo>
                  <a:pt x="1320159" y="4875"/>
                </a:lnTo>
                <a:lnTo>
                  <a:pt x="1271777" y="0"/>
                </a:lnTo>
                <a:close/>
              </a:path>
            </a:pathLst>
          </a:custGeom>
          <a:solidFill>
            <a:srgbClr val="F79546"/>
          </a:solidFill>
        </p:spPr>
        <p:txBody>
          <a:bodyPr wrap="square" lIns="0" tIns="0" rIns="0" bIns="0" rtlCol="0"/>
          <a:lstStyle/>
          <a:p>
            <a:endParaRPr/>
          </a:p>
        </p:txBody>
      </p:sp>
      <p:sp>
        <p:nvSpPr>
          <p:cNvPr id="20" name="object 20"/>
          <p:cNvSpPr txBox="1"/>
          <p:nvPr/>
        </p:nvSpPr>
        <p:spPr>
          <a:xfrm>
            <a:off x="5545073" y="4455363"/>
            <a:ext cx="1149985" cy="1093470"/>
          </a:xfrm>
          <a:prstGeom prst="rect">
            <a:avLst/>
          </a:prstGeom>
        </p:spPr>
        <p:txBody>
          <a:bodyPr vert="horz" wrap="square" lIns="0" tIns="13335" rIns="0" bIns="0" rtlCol="0">
            <a:spAutoFit/>
          </a:bodyPr>
          <a:lstStyle/>
          <a:p>
            <a:pPr marL="12700" marR="5080" indent="635" algn="ctr">
              <a:lnSpc>
                <a:spcPct val="100000"/>
              </a:lnSpc>
              <a:spcBef>
                <a:spcPts val="105"/>
              </a:spcBef>
            </a:pPr>
            <a:r>
              <a:rPr sz="1400" spc="-5" dirty="0">
                <a:solidFill>
                  <a:srgbClr val="FFFFFF"/>
                </a:solidFill>
                <a:latin typeface="Calibri"/>
                <a:cs typeface="Calibri"/>
              </a:rPr>
              <a:t>Championing  </a:t>
            </a:r>
            <a:r>
              <a:rPr sz="1400" b="1" spc="-10" dirty="0">
                <a:solidFill>
                  <a:srgbClr val="FFFFFF"/>
                </a:solidFill>
                <a:latin typeface="Calibri"/>
                <a:cs typeface="Calibri"/>
              </a:rPr>
              <a:t>equality,  </a:t>
            </a:r>
            <a:r>
              <a:rPr sz="1400" b="1" spc="-5" dirty="0">
                <a:solidFill>
                  <a:srgbClr val="FFFFFF"/>
                </a:solidFill>
                <a:latin typeface="Calibri"/>
                <a:cs typeface="Calibri"/>
              </a:rPr>
              <a:t>diversity </a:t>
            </a:r>
            <a:r>
              <a:rPr sz="1400" b="1" dirty="0">
                <a:solidFill>
                  <a:srgbClr val="FFFFFF"/>
                </a:solidFill>
                <a:latin typeface="Calibri"/>
                <a:cs typeface="Calibri"/>
              </a:rPr>
              <a:t>&amp;  inclusion </a:t>
            </a:r>
            <a:r>
              <a:rPr sz="1400" dirty="0">
                <a:solidFill>
                  <a:srgbClr val="FFFFFF"/>
                </a:solidFill>
                <a:latin typeface="Calibri"/>
                <a:cs typeface="Calibri"/>
              </a:rPr>
              <a:t>in</a:t>
            </a:r>
            <a:r>
              <a:rPr sz="1400" spc="-105" dirty="0">
                <a:solidFill>
                  <a:srgbClr val="FFFFFF"/>
                </a:solidFill>
                <a:latin typeface="Calibri"/>
                <a:cs typeface="Calibri"/>
              </a:rPr>
              <a:t> </a:t>
            </a:r>
            <a:r>
              <a:rPr sz="1400" dirty="0">
                <a:solidFill>
                  <a:srgbClr val="FFFFFF"/>
                </a:solidFill>
                <a:latin typeface="Calibri"/>
                <a:cs typeface="Calibri"/>
              </a:rPr>
              <a:t>our  </a:t>
            </a:r>
            <a:r>
              <a:rPr sz="1400" spc="-5" dirty="0">
                <a:solidFill>
                  <a:srgbClr val="FFFFFF"/>
                </a:solidFill>
                <a:latin typeface="Calibri"/>
                <a:cs typeface="Calibri"/>
              </a:rPr>
              <a:t>profession</a:t>
            </a:r>
            <a:endParaRPr sz="1400">
              <a:latin typeface="Calibri"/>
              <a:cs typeface="Calibri"/>
            </a:endParaRPr>
          </a:p>
        </p:txBody>
      </p:sp>
      <p:sp>
        <p:nvSpPr>
          <p:cNvPr id="23" name="object 2">
            <a:extLst>
              <a:ext uri="{FF2B5EF4-FFF2-40B4-BE49-F238E27FC236}">
                <a16:creationId xmlns="" xmlns:a16="http://schemas.microsoft.com/office/drawing/2014/main" id="{8E0D22CC-5546-4E98-B751-DBA82347F663}"/>
              </a:ext>
            </a:extLst>
          </p:cNvPr>
          <p:cNvSpPr txBox="1"/>
          <p:nvPr/>
        </p:nvSpPr>
        <p:spPr>
          <a:xfrm>
            <a:off x="179831" y="380581"/>
            <a:ext cx="8382000" cy="384721"/>
          </a:xfrm>
          <a:prstGeom prst="rect">
            <a:avLst/>
          </a:prstGeom>
          <a:solidFill>
            <a:srgbClr val="6F2F9F"/>
          </a:solidFill>
          <a:ln w="9144">
            <a:solidFill>
              <a:srgbClr val="404040"/>
            </a:solidFill>
          </a:ln>
        </p:spPr>
        <p:txBody>
          <a:bodyPr vert="horz" wrap="square" lIns="0" tIns="0" rIns="0" bIns="0" rtlCol="0">
            <a:spAutoFit/>
          </a:bodyPr>
          <a:lstStyle/>
          <a:p>
            <a:pPr marL="555625">
              <a:lnSpc>
                <a:spcPct val="100000"/>
              </a:lnSpc>
              <a:spcBef>
                <a:spcPts val="670"/>
              </a:spcBef>
              <a:tabLst>
                <a:tab pos="2255520" algn="l"/>
                <a:tab pos="2750185" algn="l"/>
                <a:tab pos="4086225" algn="l"/>
                <a:tab pos="5455920" algn="l"/>
              </a:tabLst>
            </a:pPr>
            <a:r>
              <a:rPr lang="en-US" sz="2500" dirty="0">
                <a:solidFill>
                  <a:srgbClr val="FFFFFF"/>
                </a:solidFill>
                <a:latin typeface="Arial"/>
                <a:cs typeface="Arial"/>
              </a:rPr>
              <a:t>The supply chain for Information  Professionals</a:t>
            </a:r>
            <a:endParaRPr sz="2500" dirty="0">
              <a:latin typeface="Arial"/>
              <a:cs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79831" y="6092952"/>
            <a:ext cx="3019044" cy="626364"/>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467868" y="1124711"/>
            <a:ext cx="1511935" cy="1440180"/>
          </a:xfrm>
          <a:custGeom>
            <a:avLst/>
            <a:gdLst/>
            <a:ahLst/>
            <a:cxnLst/>
            <a:rect l="l" t="t" r="r" b="b"/>
            <a:pathLst>
              <a:path w="1511935" h="1440180">
                <a:moveTo>
                  <a:pt x="1271777" y="0"/>
                </a:moveTo>
                <a:lnTo>
                  <a:pt x="240029" y="0"/>
                </a:lnTo>
                <a:lnTo>
                  <a:pt x="191656" y="4875"/>
                </a:lnTo>
                <a:lnTo>
                  <a:pt x="146600" y="18859"/>
                </a:lnTo>
                <a:lnTo>
                  <a:pt x="105827" y="40987"/>
                </a:lnTo>
                <a:lnTo>
                  <a:pt x="70304" y="70294"/>
                </a:lnTo>
                <a:lnTo>
                  <a:pt x="40993" y="105816"/>
                </a:lnTo>
                <a:lnTo>
                  <a:pt x="18863" y="146589"/>
                </a:lnTo>
                <a:lnTo>
                  <a:pt x="4876" y="191648"/>
                </a:lnTo>
                <a:lnTo>
                  <a:pt x="0" y="240029"/>
                </a:lnTo>
                <a:lnTo>
                  <a:pt x="0" y="1200150"/>
                </a:lnTo>
                <a:lnTo>
                  <a:pt x="4876" y="1248531"/>
                </a:lnTo>
                <a:lnTo>
                  <a:pt x="18863" y="1293590"/>
                </a:lnTo>
                <a:lnTo>
                  <a:pt x="40993" y="1334363"/>
                </a:lnTo>
                <a:lnTo>
                  <a:pt x="70304" y="1369885"/>
                </a:lnTo>
                <a:lnTo>
                  <a:pt x="105827" y="1399192"/>
                </a:lnTo>
                <a:lnTo>
                  <a:pt x="146600" y="1421320"/>
                </a:lnTo>
                <a:lnTo>
                  <a:pt x="191656" y="1435304"/>
                </a:lnTo>
                <a:lnTo>
                  <a:pt x="240029" y="1440179"/>
                </a:lnTo>
                <a:lnTo>
                  <a:pt x="1271777" y="1440179"/>
                </a:lnTo>
                <a:lnTo>
                  <a:pt x="1320159" y="1435304"/>
                </a:lnTo>
                <a:lnTo>
                  <a:pt x="1365218" y="1421320"/>
                </a:lnTo>
                <a:lnTo>
                  <a:pt x="1405991" y="1399192"/>
                </a:lnTo>
                <a:lnTo>
                  <a:pt x="1441513" y="1369885"/>
                </a:lnTo>
                <a:lnTo>
                  <a:pt x="1470820" y="1334363"/>
                </a:lnTo>
                <a:lnTo>
                  <a:pt x="1492948" y="1293590"/>
                </a:lnTo>
                <a:lnTo>
                  <a:pt x="1506932" y="1248531"/>
                </a:lnTo>
                <a:lnTo>
                  <a:pt x="1511808" y="1200150"/>
                </a:lnTo>
                <a:lnTo>
                  <a:pt x="1511808" y="240029"/>
                </a:lnTo>
                <a:lnTo>
                  <a:pt x="1506932" y="191648"/>
                </a:lnTo>
                <a:lnTo>
                  <a:pt x="1492948" y="146589"/>
                </a:lnTo>
                <a:lnTo>
                  <a:pt x="1470820" y="105816"/>
                </a:lnTo>
                <a:lnTo>
                  <a:pt x="1441513" y="70294"/>
                </a:lnTo>
                <a:lnTo>
                  <a:pt x="1405991" y="40987"/>
                </a:lnTo>
                <a:lnTo>
                  <a:pt x="1365218" y="18859"/>
                </a:lnTo>
                <a:lnTo>
                  <a:pt x="1320159" y="4875"/>
                </a:lnTo>
                <a:lnTo>
                  <a:pt x="1271777" y="0"/>
                </a:lnTo>
                <a:close/>
              </a:path>
            </a:pathLst>
          </a:custGeom>
          <a:solidFill>
            <a:srgbClr val="9BBA58"/>
          </a:solidFill>
        </p:spPr>
        <p:txBody>
          <a:bodyPr wrap="square" lIns="0" tIns="0" rIns="0" bIns="0" rtlCol="0"/>
          <a:lstStyle/>
          <a:p>
            <a:endParaRPr/>
          </a:p>
        </p:txBody>
      </p:sp>
      <p:sp>
        <p:nvSpPr>
          <p:cNvPr id="5" name="object 5"/>
          <p:cNvSpPr txBox="1"/>
          <p:nvPr/>
        </p:nvSpPr>
        <p:spPr>
          <a:xfrm>
            <a:off x="678281" y="1287018"/>
            <a:ext cx="1090930" cy="1092835"/>
          </a:xfrm>
          <a:prstGeom prst="rect">
            <a:avLst/>
          </a:prstGeom>
        </p:spPr>
        <p:txBody>
          <a:bodyPr vert="horz" wrap="square" lIns="0" tIns="13335" rIns="0" bIns="0" rtlCol="0">
            <a:spAutoFit/>
          </a:bodyPr>
          <a:lstStyle/>
          <a:p>
            <a:pPr marL="12700" marR="5080" algn="ctr">
              <a:lnSpc>
                <a:spcPct val="100000"/>
              </a:lnSpc>
              <a:spcBef>
                <a:spcPts val="105"/>
              </a:spcBef>
            </a:pPr>
            <a:r>
              <a:rPr sz="1400" spc="-5" dirty="0">
                <a:solidFill>
                  <a:srgbClr val="FFFFFF"/>
                </a:solidFill>
                <a:latin typeface="Calibri"/>
                <a:cs typeface="Calibri"/>
              </a:rPr>
              <a:t>Rapid</a:t>
            </a:r>
            <a:r>
              <a:rPr sz="1400" spc="-60" dirty="0">
                <a:solidFill>
                  <a:srgbClr val="FFFFFF"/>
                </a:solidFill>
                <a:latin typeface="Calibri"/>
                <a:cs typeface="Calibri"/>
              </a:rPr>
              <a:t> </a:t>
            </a:r>
            <a:r>
              <a:rPr sz="1400" spc="-5" dirty="0">
                <a:solidFill>
                  <a:srgbClr val="FFFFFF"/>
                </a:solidFill>
                <a:latin typeface="Calibri"/>
                <a:cs typeface="Calibri"/>
              </a:rPr>
              <a:t>political,  </a:t>
            </a:r>
            <a:r>
              <a:rPr sz="1400" dirty="0">
                <a:solidFill>
                  <a:srgbClr val="FFFFFF"/>
                </a:solidFill>
                <a:latin typeface="Calibri"/>
                <a:cs typeface="Calibri"/>
              </a:rPr>
              <a:t>social,  </a:t>
            </a:r>
            <a:r>
              <a:rPr sz="1400" spc="-5" dirty="0">
                <a:solidFill>
                  <a:srgbClr val="FFFFFF"/>
                </a:solidFill>
                <a:latin typeface="Calibri"/>
                <a:cs typeface="Calibri"/>
              </a:rPr>
              <a:t>economic </a:t>
            </a:r>
            <a:r>
              <a:rPr sz="1400" dirty="0">
                <a:solidFill>
                  <a:srgbClr val="FFFFFF"/>
                </a:solidFill>
                <a:latin typeface="Calibri"/>
                <a:cs typeface="Calibri"/>
              </a:rPr>
              <a:t>&amp;  </a:t>
            </a:r>
            <a:r>
              <a:rPr sz="1400" spc="-5" dirty="0">
                <a:solidFill>
                  <a:srgbClr val="FFFFFF"/>
                </a:solidFill>
                <a:latin typeface="Calibri"/>
                <a:cs typeface="Calibri"/>
              </a:rPr>
              <a:t>technological  </a:t>
            </a:r>
            <a:r>
              <a:rPr sz="1400" b="1" spc="-5" dirty="0">
                <a:solidFill>
                  <a:srgbClr val="FFFFFF"/>
                </a:solidFill>
                <a:latin typeface="Calibri"/>
                <a:cs typeface="Calibri"/>
              </a:rPr>
              <a:t>change</a:t>
            </a:r>
            <a:endParaRPr sz="1400">
              <a:latin typeface="Calibri"/>
              <a:cs typeface="Calibri"/>
            </a:endParaRPr>
          </a:p>
        </p:txBody>
      </p:sp>
      <p:sp>
        <p:nvSpPr>
          <p:cNvPr id="6" name="object 6"/>
          <p:cNvSpPr/>
          <p:nvPr/>
        </p:nvSpPr>
        <p:spPr>
          <a:xfrm>
            <a:off x="467868" y="2709672"/>
            <a:ext cx="1511935" cy="1438910"/>
          </a:xfrm>
          <a:custGeom>
            <a:avLst/>
            <a:gdLst/>
            <a:ahLst/>
            <a:cxnLst/>
            <a:rect l="l" t="t" r="r" b="b"/>
            <a:pathLst>
              <a:path w="1511935" h="1438910">
                <a:moveTo>
                  <a:pt x="1272032" y="0"/>
                </a:moveTo>
                <a:lnTo>
                  <a:pt x="239775" y="0"/>
                </a:lnTo>
                <a:lnTo>
                  <a:pt x="191453" y="4869"/>
                </a:lnTo>
                <a:lnTo>
                  <a:pt x="146445" y="18837"/>
                </a:lnTo>
                <a:lnTo>
                  <a:pt x="105715" y="40940"/>
                </a:lnTo>
                <a:lnTo>
                  <a:pt x="70229" y="70215"/>
                </a:lnTo>
                <a:lnTo>
                  <a:pt x="40950" y="105698"/>
                </a:lnTo>
                <a:lnTo>
                  <a:pt x="18843" y="146429"/>
                </a:lnTo>
                <a:lnTo>
                  <a:pt x="4871" y="191442"/>
                </a:lnTo>
                <a:lnTo>
                  <a:pt x="0" y="239775"/>
                </a:lnTo>
                <a:lnTo>
                  <a:pt x="0" y="1198879"/>
                </a:lnTo>
                <a:lnTo>
                  <a:pt x="4871" y="1247213"/>
                </a:lnTo>
                <a:lnTo>
                  <a:pt x="18843" y="1292226"/>
                </a:lnTo>
                <a:lnTo>
                  <a:pt x="40950" y="1332957"/>
                </a:lnTo>
                <a:lnTo>
                  <a:pt x="70229" y="1368440"/>
                </a:lnTo>
                <a:lnTo>
                  <a:pt x="105715" y="1397715"/>
                </a:lnTo>
                <a:lnTo>
                  <a:pt x="146445" y="1419818"/>
                </a:lnTo>
                <a:lnTo>
                  <a:pt x="191453" y="1433786"/>
                </a:lnTo>
                <a:lnTo>
                  <a:pt x="239775" y="1438655"/>
                </a:lnTo>
                <a:lnTo>
                  <a:pt x="1272032" y="1438655"/>
                </a:lnTo>
                <a:lnTo>
                  <a:pt x="1320365" y="1433786"/>
                </a:lnTo>
                <a:lnTo>
                  <a:pt x="1365378" y="1419818"/>
                </a:lnTo>
                <a:lnTo>
                  <a:pt x="1406109" y="1397715"/>
                </a:lnTo>
                <a:lnTo>
                  <a:pt x="1441592" y="1368440"/>
                </a:lnTo>
                <a:lnTo>
                  <a:pt x="1470867" y="1332957"/>
                </a:lnTo>
                <a:lnTo>
                  <a:pt x="1492970" y="1292226"/>
                </a:lnTo>
                <a:lnTo>
                  <a:pt x="1506938" y="1247213"/>
                </a:lnTo>
                <a:lnTo>
                  <a:pt x="1511808" y="1198879"/>
                </a:lnTo>
                <a:lnTo>
                  <a:pt x="1511808" y="239775"/>
                </a:lnTo>
                <a:lnTo>
                  <a:pt x="1506938" y="191442"/>
                </a:lnTo>
                <a:lnTo>
                  <a:pt x="1492970" y="146429"/>
                </a:lnTo>
                <a:lnTo>
                  <a:pt x="1470867" y="105698"/>
                </a:lnTo>
                <a:lnTo>
                  <a:pt x="1441592" y="70215"/>
                </a:lnTo>
                <a:lnTo>
                  <a:pt x="1406109" y="40940"/>
                </a:lnTo>
                <a:lnTo>
                  <a:pt x="1365378" y="18837"/>
                </a:lnTo>
                <a:lnTo>
                  <a:pt x="1320365" y="4869"/>
                </a:lnTo>
                <a:lnTo>
                  <a:pt x="1272032" y="0"/>
                </a:lnTo>
                <a:close/>
              </a:path>
            </a:pathLst>
          </a:custGeom>
          <a:solidFill>
            <a:srgbClr val="7E7E7E"/>
          </a:solidFill>
        </p:spPr>
        <p:txBody>
          <a:bodyPr wrap="square" lIns="0" tIns="0" rIns="0" bIns="0" rtlCol="0"/>
          <a:lstStyle/>
          <a:p>
            <a:endParaRPr/>
          </a:p>
        </p:txBody>
      </p:sp>
      <p:sp>
        <p:nvSpPr>
          <p:cNvPr id="7" name="object 7"/>
          <p:cNvSpPr txBox="1"/>
          <p:nvPr/>
        </p:nvSpPr>
        <p:spPr>
          <a:xfrm>
            <a:off x="617321" y="2871343"/>
            <a:ext cx="1212850" cy="1093470"/>
          </a:xfrm>
          <a:prstGeom prst="rect">
            <a:avLst/>
          </a:prstGeom>
        </p:spPr>
        <p:txBody>
          <a:bodyPr vert="horz" wrap="square" lIns="0" tIns="13335" rIns="0" bIns="0" rtlCol="0">
            <a:spAutoFit/>
          </a:bodyPr>
          <a:lstStyle/>
          <a:p>
            <a:pPr marL="12700" marR="5080" indent="-1905" algn="ctr">
              <a:lnSpc>
                <a:spcPct val="100000"/>
              </a:lnSpc>
              <a:spcBef>
                <a:spcPts val="105"/>
              </a:spcBef>
            </a:pPr>
            <a:r>
              <a:rPr sz="1400" spc="-5" dirty="0">
                <a:solidFill>
                  <a:srgbClr val="FFFFFF"/>
                </a:solidFill>
                <a:latin typeface="Calibri"/>
                <a:cs typeface="Calibri"/>
              </a:rPr>
              <a:t>Changing  </a:t>
            </a:r>
            <a:r>
              <a:rPr sz="1400" b="1" spc="-5" dirty="0">
                <a:solidFill>
                  <a:srgbClr val="FFFFFF"/>
                </a:solidFill>
                <a:latin typeface="Calibri"/>
                <a:cs typeface="Calibri"/>
              </a:rPr>
              <a:t>behaviours </a:t>
            </a:r>
            <a:r>
              <a:rPr sz="1400" b="1" dirty="0">
                <a:solidFill>
                  <a:srgbClr val="FFFFFF"/>
                </a:solidFill>
                <a:latin typeface="Calibri"/>
                <a:cs typeface="Calibri"/>
              </a:rPr>
              <a:t>&amp;  </a:t>
            </a:r>
            <a:r>
              <a:rPr sz="1400" b="1" spc="-5" dirty="0">
                <a:solidFill>
                  <a:srgbClr val="FFFFFF"/>
                </a:solidFill>
                <a:latin typeface="Calibri"/>
                <a:cs typeface="Calibri"/>
              </a:rPr>
              <a:t>expectations</a:t>
            </a:r>
            <a:r>
              <a:rPr sz="1400" b="1" spc="-120" dirty="0">
                <a:solidFill>
                  <a:srgbClr val="FFFFFF"/>
                </a:solidFill>
                <a:latin typeface="Calibri"/>
                <a:cs typeface="Calibri"/>
              </a:rPr>
              <a:t> </a:t>
            </a:r>
            <a:r>
              <a:rPr sz="1400" spc="-10" dirty="0">
                <a:solidFill>
                  <a:srgbClr val="FFFFFF"/>
                </a:solidFill>
                <a:latin typeface="Calibri"/>
                <a:cs typeface="Calibri"/>
              </a:rPr>
              <a:t>for  </a:t>
            </a:r>
            <a:r>
              <a:rPr sz="1400" spc="-5" dirty="0">
                <a:solidFill>
                  <a:srgbClr val="FFFFFF"/>
                </a:solidFill>
                <a:latin typeface="Calibri"/>
                <a:cs typeface="Calibri"/>
              </a:rPr>
              <a:t>information  </a:t>
            </a:r>
            <a:r>
              <a:rPr sz="1400" spc="-10" dirty="0">
                <a:solidFill>
                  <a:srgbClr val="FFFFFF"/>
                </a:solidFill>
                <a:latin typeface="Calibri"/>
                <a:cs typeface="Calibri"/>
              </a:rPr>
              <a:t>users</a:t>
            </a:r>
            <a:endParaRPr sz="1400">
              <a:latin typeface="Calibri"/>
              <a:cs typeface="Calibri"/>
            </a:endParaRPr>
          </a:p>
        </p:txBody>
      </p:sp>
      <p:sp>
        <p:nvSpPr>
          <p:cNvPr id="8" name="object 8"/>
          <p:cNvSpPr/>
          <p:nvPr/>
        </p:nvSpPr>
        <p:spPr>
          <a:xfrm>
            <a:off x="2124455" y="2709672"/>
            <a:ext cx="1511935" cy="1438910"/>
          </a:xfrm>
          <a:custGeom>
            <a:avLst/>
            <a:gdLst/>
            <a:ahLst/>
            <a:cxnLst/>
            <a:rect l="l" t="t" r="r" b="b"/>
            <a:pathLst>
              <a:path w="1511935" h="1438910">
                <a:moveTo>
                  <a:pt x="1272032" y="0"/>
                </a:moveTo>
                <a:lnTo>
                  <a:pt x="239775" y="0"/>
                </a:lnTo>
                <a:lnTo>
                  <a:pt x="191442" y="4869"/>
                </a:lnTo>
                <a:lnTo>
                  <a:pt x="146429" y="18837"/>
                </a:lnTo>
                <a:lnTo>
                  <a:pt x="105698" y="40940"/>
                </a:lnTo>
                <a:lnTo>
                  <a:pt x="70215" y="70215"/>
                </a:lnTo>
                <a:lnTo>
                  <a:pt x="40940" y="105698"/>
                </a:lnTo>
                <a:lnTo>
                  <a:pt x="18837" y="146429"/>
                </a:lnTo>
                <a:lnTo>
                  <a:pt x="4869" y="191442"/>
                </a:lnTo>
                <a:lnTo>
                  <a:pt x="0" y="239775"/>
                </a:lnTo>
                <a:lnTo>
                  <a:pt x="0" y="1198879"/>
                </a:lnTo>
                <a:lnTo>
                  <a:pt x="4869" y="1247213"/>
                </a:lnTo>
                <a:lnTo>
                  <a:pt x="18837" y="1292226"/>
                </a:lnTo>
                <a:lnTo>
                  <a:pt x="40940" y="1332957"/>
                </a:lnTo>
                <a:lnTo>
                  <a:pt x="70215" y="1368440"/>
                </a:lnTo>
                <a:lnTo>
                  <a:pt x="105698" y="1397715"/>
                </a:lnTo>
                <a:lnTo>
                  <a:pt x="146429" y="1419818"/>
                </a:lnTo>
                <a:lnTo>
                  <a:pt x="191442" y="1433786"/>
                </a:lnTo>
                <a:lnTo>
                  <a:pt x="239775" y="1438655"/>
                </a:lnTo>
                <a:lnTo>
                  <a:pt x="1272032" y="1438655"/>
                </a:lnTo>
                <a:lnTo>
                  <a:pt x="1320365" y="1433786"/>
                </a:lnTo>
                <a:lnTo>
                  <a:pt x="1365378" y="1419818"/>
                </a:lnTo>
                <a:lnTo>
                  <a:pt x="1406109" y="1397715"/>
                </a:lnTo>
                <a:lnTo>
                  <a:pt x="1441592" y="1368440"/>
                </a:lnTo>
                <a:lnTo>
                  <a:pt x="1470867" y="1332957"/>
                </a:lnTo>
                <a:lnTo>
                  <a:pt x="1492970" y="1292226"/>
                </a:lnTo>
                <a:lnTo>
                  <a:pt x="1506938" y="1247213"/>
                </a:lnTo>
                <a:lnTo>
                  <a:pt x="1511808" y="1198879"/>
                </a:lnTo>
                <a:lnTo>
                  <a:pt x="1511808" y="239775"/>
                </a:lnTo>
                <a:lnTo>
                  <a:pt x="1506938" y="191442"/>
                </a:lnTo>
                <a:lnTo>
                  <a:pt x="1492970" y="146429"/>
                </a:lnTo>
                <a:lnTo>
                  <a:pt x="1470867" y="105698"/>
                </a:lnTo>
                <a:lnTo>
                  <a:pt x="1441592" y="70215"/>
                </a:lnTo>
                <a:lnTo>
                  <a:pt x="1406109" y="40940"/>
                </a:lnTo>
                <a:lnTo>
                  <a:pt x="1365378" y="18837"/>
                </a:lnTo>
                <a:lnTo>
                  <a:pt x="1320365" y="4869"/>
                </a:lnTo>
                <a:lnTo>
                  <a:pt x="1272032" y="0"/>
                </a:lnTo>
                <a:close/>
              </a:path>
            </a:pathLst>
          </a:custGeom>
          <a:solidFill>
            <a:srgbClr val="DCE6F1"/>
          </a:solidFill>
        </p:spPr>
        <p:txBody>
          <a:bodyPr wrap="square" lIns="0" tIns="0" rIns="0" bIns="0" rtlCol="0"/>
          <a:lstStyle/>
          <a:p>
            <a:endParaRPr/>
          </a:p>
        </p:txBody>
      </p:sp>
      <p:sp>
        <p:nvSpPr>
          <p:cNvPr id="9" name="object 9"/>
          <p:cNvSpPr txBox="1"/>
          <p:nvPr/>
        </p:nvSpPr>
        <p:spPr>
          <a:xfrm>
            <a:off x="2366517" y="2978023"/>
            <a:ext cx="1024890" cy="880110"/>
          </a:xfrm>
          <a:prstGeom prst="rect">
            <a:avLst/>
          </a:prstGeom>
        </p:spPr>
        <p:txBody>
          <a:bodyPr vert="horz" wrap="square" lIns="0" tIns="13335" rIns="0" bIns="0" rtlCol="0">
            <a:spAutoFit/>
          </a:bodyPr>
          <a:lstStyle/>
          <a:p>
            <a:pPr marL="12065" marR="5080" indent="1270" algn="ctr">
              <a:lnSpc>
                <a:spcPct val="100000"/>
              </a:lnSpc>
              <a:spcBef>
                <a:spcPts val="105"/>
              </a:spcBef>
            </a:pPr>
            <a:r>
              <a:rPr sz="1400" spc="-5" dirty="0">
                <a:latin typeface="Calibri"/>
                <a:cs typeface="Calibri"/>
              </a:rPr>
              <a:t>Changing  </a:t>
            </a:r>
            <a:r>
              <a:rPr sz="1400" b="1" dirty="0">
                <a:latin typeface="Calibri"/>
                <a:cs typeface="Calibri"/>
              </a:rPr>
              <a:t>demand </a:t>
            </a:r>
            <a:r>
              <a:rPr sz="1400" spc="-10" dirty="0">
                <a:latin typeface="Calibri"/>
                <a:cs typeface="Calibri"/>
              </a:rPr>
              <a:t>for  </a:t>
            </a:r>
            <a:r>
              <a:rPr sz="1400" spc="-5" dirty="0">
                <a:latin typeface="Calibri"/>
                <a:cs typeface="Calibri"/>
              </a:rPr>
              <a:t>information  skills </a:t>
            </a:r>
            <a:r>
              <a:rPr sz="1400" dirty="0">
                <a:latin typeface="Calibri"/>
                <a:cs typeface="Calibri"/>
              </a:rPr>
              <a:t>&amp;</a:t>
            </a:r>
            <a:r>
              <a:rPr sz="1400" spc="-90" dirty="0">
                <a:latin typeface="Calibri"/>
                <a:cs typeface="Calibri"/>
              </a:rPr>
              <a:t> </a:t>
            </a:r>
            <a:r>
              <a:rPr sz="1400" spc="-5" dirty="0">
                <a:latin typeface="Calibri"/>
                <a:cs typeface="Calibri"/>
              </a:rPr>
              <a:t>values</a:t>
            </a:r>
            <a:endParaRPr sz="1400">
              <a:latin typeface="Calibri"/>
              <a:cs typeface="Calibri"/>
            </a:endParaRPr>
          </a:p>
        </p:txBody>
      </p:sp>
      <p:sp>
        <p:nvSpPr>
          <p:cNvPr id="10" name="object 10"/>
          <p:cNvSpPr/>
          <p:nvPr/>
        </p:nvSpPr>
        <p:spPr>
          <a:xfrm>
            <a:off x="3772799" y="2774579"/>
            <a:ext cx="1384697" cy="1384697"/>
          </a:xfrm>
          <a:prstGeom prst="rect">
            <a:avLst/>
          </a:prstGeom>
          <a:blipFill>
            <a:blip r:embed="rId3" cstate="print"/>
            <a:stretch>
              <a:fillRect/>
            </a:stretch>
          </a:blipFill>
        </p:spPr>
        <p:txBody>
          <a:bodyPr wrap="square" lIns="0" tIns="0" rIns="0" bIns="0" rtlCol="0"/>
          <a:lstStyle/>
          <a:p>
            <a:endParaRPr/>
          </a:p>
        </p:txBody>
      </p:sp>
      <p:sp>
        <p:nvSpPr>
          <p:cNvPr id="11" name="object 11"/>
          <p:cNvSpPr/>
          <p:nvPr/>
        </p:nvSpPr>
        <p:spPr>
          <a:xfrm>
            <a:off x="3707891" y="1124711"/>
            <a:ext cx="1511935" cy="1440180"/>
          </a:xfrm>
          <a:custGeom>
            <a:avLst/>
            <a:gdLst/>
            <a:ahLst/>
            <a:cxnLst/>
            <a:rect l="l" t="t" r="r" b="b"/>
            <a:pathLst>
              <a:path w="1511935" h="1440180">
                <a:moveTo>
                  <a:pt x="1271778" y="0"/>
                </a:moveTo>
                <a:lnTo>
                  <a:pt x="240030" y="0"/>
                </a:lnTo>
                <a:lnTo>
                  <a:pt x="191648" y="4875"/>
                </a:lnTo>
                <a:lnTo>
                  <a:pt x="146589" y="18859"/>
                </a:lnTo>
                <a:lnTo>
                  <a:pt x="105816" y="40987"/>
                </a:lnTo>
                <a:lnTo>
                  <a:pt x="70294" y="70294"/>
                </a:lnTo>
                <a:lnTo>
                  <a:pt x="40987" y="105816"/>
                </a:lnTo>
                <a:lnTo>
                  <a:pt x="18859" y="146589"/>
                </a:lnTo>
                <a:lnTo>
                  <a:pt x="4875" y="191648"/>
                </a:lnTo>
                <a:lnTo>
                  <a:pt x="0" y="240029"/>
                </a:lnTo>
                <a:lnTo>
                  <a:pt x="0" y="1200150"/>
                </a:lnTo>
                <a:lnTo>
                  <a:pt x="4875" y="1248531"/>
                </a:lnTo>
                <a:lnTo>
                  <a:pt x="18859" y="1293590"/>
                </a:lnTo>
                <a:lnTo>
                  <a:pt x="40987" y="1334363"/>
                </a:lnTo>
                <a:lnTo>
                  <a:pt x="70294" y="1369885"/>
                </a:lnTo>
                <a:lnTo>
                  <a:pt x="105816" y="1399192"/>
                </a:lnTo>
                <a:lnTo>
                  <a:pt x="146589" y="1421320"/>
                </a:lnTo>
                <a:lnTo>
                  <a:pt x="191648" y="1435304"/>
                </a:lnTo>
                <a:lnTo>
                  <a:pt x="240030" y="1440179"/>
                </a:lnTo>
                <a:lnTo>
                  <a:pt x="1271778" y="1440179"/>
                </a:lnTo>
                <a:lnTo>
                  <a:pt x="1320159" y="1435304"/>
                </a:lnTo>
                <a:lnTo>
                  <a:pt x="1365218" y="1421320"/>
                </a:lnTo>
                <a:lnTo>
                  <a:pt x="1405991" y="1399192"/>
                </a:lnTo>
                <a:lnTo>
                  <a:pt x="1441513" y="1369885"/>
                </a:lnTo>
                <a:lnTo>
                  <a:pt x="1470820" y="1334363"/>
                </a:lnTo>
                <a:lnTo>
                  <a:pt x="1492948" y="1293590"/>
                </a:lnTo>
                <a:lnTo>
                  <a:pt x="1506932" y="1248531"/>
                </a:lnTo>
                <a:lnTo>
                  <a:pt x="1511808" y="1200150"/>
                </a:lnTo>
                <a:lnTo>
                  <a:pt x="1511808" y="240029"/>
                </a:lnTo>
                <a:lnTo>
                  <a:pt x="1506932" y="191648"/>
                </a:lnTo>
                <a:lnTo>
                  <a:pt x="1492948" y="146589"/>
                </a:lnTo>
                <a:lnTo>
                  <a:pt x="1470820" y="105816"/>
                </a:lnTo>
                <a:lnTo>
                  <a:pt x="1441513" y="70294"/>
                </a:lnTo>
                <a:lnTo>
                  <a:pt x="1405991" y="40987"/>
                </a:lnTo>
                <a:lnTo>
                  <a:pt x="1365218" y="18859"/>
                </a:lnTo>
                <a:lnTo>
                  <a:pt x="1320159" y="4875"/>
                </a:lnTo>
                <a:lnTo>
                  <a:pt x="1271778" y="0"/>
                </a:lnTo>
                <a:close/>
              </a:path>
            </a:pathLst>
          </a:custGeom>
          <a:solidFill>
            <a:srgbClr val="DCE6F1"/>
          </a:solidFill>
        </p:spPr>
        <p:txBody>
          <a:bodyPr wrap="square" lIns="0" tIns="0" rIns="0" bIns="0" rtlCol="0"/>
          <a:lstStyle/>
          <a:p>
            <a:endParaRPr/>
          </a:p>
        </p:txBody>
      </p:sp>
      <p:sp>
        <p:nvSpPr>
          <p:cNvPr id="12" name="object 12"/>
          <p:cNvSpPr txBox="1"/>
          <p:nvPr/>
        </p:nvSpPr>
        <p:spPr>
          <a:xfrm>
            <a:off x="3914647" y="1393697"/>
            <a:ext cx="1097915" cy="879475"/>
          </a:xfrm>
          <a:prstGeom prst="rect">
            <a:avLst/>
          </a:prstGeom>
        </p:spPr>
        <p:txBody>
          <a:bodyPr vert="horz" wrap="square" lIns="0" tIns="13335" rIns="0" bIns="0" rtlCol="0">
            <a:spAutoFit/>
          </a:bodyPr>
          <a:lstStyle/>
          <a:p>
            <a:pPr marL="12065" marR="5080" algn="ctr">
              <a:lnSpc>
                <a:spcPct val="100000"/>
              </a:lnSpc>
              <a:spcBef>
                <a:spcPts val="105"/>
              </a:spcBef>
            </a:pPr>
            <a:r>
              <a:rPr sz="1400" spc="-5" dirty="0">
                <a:latin typeface="Calibri"/>
                <a:cs typeface="Calibri"/>
              </a:rPr>
              <a:t>Changing</a:t>
            </a:r>
            <a:r>
              <a:rPr sz="1400" spc="-40" dirty="0">
                <a:latin typeface="Calibri"/>
                <a:cs typeface="Calibri"/>
              </a:rPr>
              <a:t> </a:t>
            </a:r>
            <a:r>
              <a:rPr sz="1400" b="1" dirty="0">
                <a:latin typeface="Calibri"/>
                <a:cs typeface="Calibri"/>
              </a:rPr>
              <a:t>skills  base </a:t>
            </a:r>
            <a:r>
              <a:rPr sz="1400" spc="-10" dirty="0">
                <a:latin typeface="Calibri"/>
                <a:cs typeface="Calibri"/>
              </a:rPr>
              <a:t>for  Information  </a:t>
            </a:r>
            <a:r>
              <a:rPr sz="1400" spc="-5" dirty="0">
                <a:latin typeface="Calibri"/>
                <a:cs typeface="Calibri"/>
              </a:rPr>
              <a:t>Professionals</a:t>
            </a:r>
            <a:endParaRPr sz="1400">
              <a:latin typeface="Calibri"/>
              <a:cs typeface="Calibri"/>
            </a:endParaRPr>
          </a:p>
        </p:txBody>
      </p:sp>
      <p:sp>
        <p:nvSpPr>
          <p:cNvPr id="13" name="object 13"/>
          <p:cNvSpPr/>
          <p:nvPr/>
        </p:nvSpPr>
        <p:spPr>
          <a:xfrm>
            <a:off x="3707891" y="4293108"/>
            <a:ext cx="1511935" cy="1440180"/>
          </a:xfrm>
          <a:custGeom>
            <a:avLst/>
            <a:gdLst/>
            <a:ahLst/>
            <a:cxnLst/>
            <a:rect l="l" t="t" r="r" b="b"/>
            <a:pathLst>
              <a:path w="1511935" h="1440179">
                <a:moveTo>
                  <a:pt x="1271778" y="0"/>
                </a:moveTo>
                <a:lnTo>
                  <a:pt x="240030" y="0"/>
                </a:lnTo>
                <a:lnTo>
                  <a:pt x="191648" y="4875"/>
                </a:lnTo>
                <a:lnTo>
                  <a:pt x="146589" y="18859"/>
                </a:lnTo>
                <a:lnTo>
                  <a:pt x="105816" y="40987"/>
                </a:lnTo>
                <a:lnTo>
                  <a:pt x="70294" y="70294"/>
                </a:lnTo>
                <a:lnTo>
                  <a:pt x="40987" y="105816"/>
                </a:lnTo>
                <a:lnTo>
                  <a:pt x="18859" y="146589"/>
                </a:lnTo>
                <a:lnTo>
                  <a:pt x="4875" y="191648"/>
                </a:lnTo>
                <a:lnTo>
                  <a:pt x="0" y="240030"/>
                </a:lnTo>
                <a:lnTo>
                  <a:pt x="0" y="1200150"/>
                </a:lnTo>
                <a:lnTo>
                  <a:pt x="4875" y="1248523"/>
                </a:lnTo>
                <a:lnTo>
                  <a:pt x="18859" y="1293579"/>
                </a:lnTo>
                <a:lnTo>
                  <a:pt x="40987" y="1334352"/>
                </a:lnTo>
                <a:lnTo>
                  <a:pt x="70294" y="1369875"/>
                </a:lnTo>
                <a:lnTo>
                  <a:pt x="105816" y="1399186"/>
                </a:lnTo>
                <a:lnTo>
                  <a:pt x="146589" y="1421316"/>
                </a:lnTo>
                <a:lnTo>
                  <a:pt x="191648" y="1435303"/>
                </a:lnTo>
                <a:lnTo>
                  <a:pt x="240030" y="1440180"/>
                </a:lnTo>
                <a:lnTo>
                  <a:pt x="1271778" y="1440180"/>
                </a:lnTo>
                <a:lnTo>
                  <a:pt x="1320159" y="1435303"/>
                </a:lnTo>
                <a:lnTo>
                  <a:pt x="1365218" y="1421316"/>
                </a:lnTo>
                <a:lnTo>
                  <a:pt x="1405991" y="1399186"/>
                </a:lnTo>
                <a:lnTo>
                  <a:pt x="1441513" y="1369875"/>
                </a:lnTo>
                <a:lnTo>
                  <a:pt x="1470820" y="1334352"/>
                </a:lnTo>
                <a:lnTo>
                  <a:pt x="1492948" y="1293579"/>
                </a:lnTo>
                <a:lnTo>
                  <a:pt x="1506932" y="1248523"/>
                </a:lnTo>
                <a:lnTo>
                  <a:pt x="1511808" y="1200150"/>
                </a:lnTo>
                <a:lnTo>
                  <a:pt x="1511808" y="240030"/>
                </a:lnTo>
                <a:lnTo>
                  <a:pt x="1506932" y="191648"/>
                </a:lnTo>
                <a:lnTo>
                  <a:pt x="1492948" y="146589"/>
                </a:lnTo>
                <a:lnTo>
                  <a:pt x="1470820" y="105816"/>
                </a:lnTo>
                <a:lnTo>
                  <a:pt x="1441513" y="70294"/>
                </a:lnTo>
                <a:lnTo>
                  <a:pt x="1405991" y="40987"/>
                </a:lnTo>
                <a:lnTo>
                  <a:pt x="1365218" y="18859"/>
                </a:lnTo>
                <a:lnTo>
                  <a:pt x="1320159" y="4875"/>
                </a:lnTo>
                <a:lnTo>
                  <a:pt x="1271778" y="0"/>
                </a:lnTo>
                <a:close/>
              </a:path>
            </a:pathLst>
          </a:custGeom>
          <a:solidFill>
            <a:srgbClr val="DCE6F1"/>
          </a:solidFill>
        </p:spPr>
        <p:txBody>
          <a:bodyPr wrap="square" lIns="0" tIns="0" rIns="0" bIns="0" rtlCol="0"/>
          <a:lstStyle/>
          <a:p>
            <a:endParaRPr/>
          </a:p>
        </p:txBody>
      </p:sp>
      <p:sp>
        <p:nvSpPr>
          <p:cNvPr id="14" name="object 14"/>
          <p:cNvSpPr txBox="1"/>
          <p:nvPr/>
        </p:nvSpPr>
        <p:spPr>
          <a:xfrm>
            <a:off x="3867403" y="4562602"/>
            <a:ext cx="1192530" cy="879475"/>
          </a:xfrm>
          <a:prstGeom prst="rect">
            <a:avLst/>
          </a:prstGeom>
        </p:spPr>
        <p:txBody>
          <a:bodyPr vert="horz" wrap="square" lIns="0" tIns="12700" rIns="0" bIns="0" rtlCol="0">
            <a:spAutoFit/>
          </a:bodyPr>
          <a:lstStyle/>
          <a:p>
            <a:pPr marL="12700" marR="5080" algn="ctr">
              <a:lnSpc>
                <a:spcPct val="100000"/>
              </a:lnSpc>
              <a:spcBef>
                <a:spcPts val="100"/>
              </a:spcBef>
            </a:pPr>
            <a:r>
              <a:rPr sz="1400" spc="-5" dirty="0">
                <a:latin typeface="Calibri"/>
                <a:cs typeface="Calibri"/>
              </a:rPr>
              <a:t>Changing  </a:t>
            </a:r>
            <a:r>
              <a:rPr sz="1400" spc="-10" dirty="0">
                <a:latin typeface="Calibri"/>
                <a:cs typeface="Calibri"/>
              </a:rPr>
              <a:t>requirement for  </a:t>
            </a:r>
            <a:r>
              <a:rPr sz="1400" spc="-5" dirty="0">
                <a:latin typeface="Calibri"/>
                <a:cs typeface="Calibri"/>
              </a:rPr>
              <a:t>‘validation’ </a:t>
            </a:r>
            <a:r>
              <a:rPr sz="1400" dirty="0">
                <a:latin typeface="Calibri"/>
                <a:cs typeface="Calibri"/>
              </a:rPr>
              <a:t>&amp;  </a:t>
            </a:r>
            <a:r>
              <a:rPr sz="1400" b="1" dirty="0">
                <a:latin typeface="Calibri"/>
                <a:cs typeface="Calibri"/>
              </a:rPr>
              <a:t>p</a:t>
            </a:r>
            <a:r>
              <a:rPr sz="1400" b="1" spc="-5" dirty="0">
                <a:latin typeface="Calibri"/>
                <a:cs typeface="Calibri"/>
              </a:rPr>
              <a:t>r</a:t>
            </a:r>
            <a:r>
              <a:rPr sz="1400" b="1" dirty="0">
                <a:latin typeface="Calibri"/>
                <a:cs typeface="Calibri"/>
              </a:rPr>
              <a:t>o</a:t>
            </a:r>
            <a:r>
              <a:rPr sz="1400" b="1" spc="-25" dirty="0">
                <a:latin typeface="Calibri"/>
                <a:cs typeface="Calibri"/>
              </a:rPr>
              <a:t>f</a:t>
            </a:r>
            <a:r>
              <a:rPr sz="1400" b="1" spc="-5" dirty="0">
                <a:latin typeface="Calibri"/>
                <a:cs typeface="Calibri"/>
              </a:rPr>
              <a:t>e</a:t>
            </a:r>
            <a:r>
              <a:rPr sz="1400" b="1" dirty="0">
                <a:latin typeface="Calibri"/>
                <a:cs typeface="Calibri"/>
              </a:rPr>
              <a:t>ss</a:t>
            </a:r>
            <a:r>
              <a:rPr sz="1400" b="1" spc="5" dirty="0">
                <a:latin typeface="Calibri"/>
                <a:cs typeface="Calibri"/>
              </a:rPr>
              <a:t>i</a:t>
            </a:r>
            <a:r>
              <a:rPr sz="1400" b="1" spc="-15" dirty="0">
                <a:latin typeface="Calibri"/>
                <a:cs typeface="Calibri"/>
              </a:rPr>
              <a:t>o</a:t>
            </a:r>
            <a:r>
              <a:rPr sz="1400" b="1" dirty="0">
                <a:latin typeface="Calibri"/>
                <a:cs typeface="Calibri"/>
              </a:rPr>
              <a:t>n</a:t>
            </a:r>
            <a:r>
              <a:rPr sz="1400" b="1" spc="-10" dirty="0">
                <a:latin typeface="Calibri"/>
                <a:cs typeface="Calibri"/>
              </a:rPr>
              <a:t>a</a:t>
            </a:r>
            <a:r>
              <a:rPr sz="1400" b="1" dirty="0">
                <a:latin typeface="Calibri"/>
                <a:cs typeface="Calibri"/>
              </a:rPr>
              <a:t>lism</a:t>
            </a:r>
            <a:endParaRPr sz="1400">
              <a:latin typeface="Calibri"/>
              <a:cs typeface="Calibri"/>
            </a:endParaRPr>
          </a:p>
        </p:txBody>
      </p:sp>
      <p:sp>
        <p:nvSpPr>
          <p:cNvPr id="15" name="object 15"/>
          <p:cNvSpPr/>
          <p:nvPr/>
        </p:nvSpPr>
        <p:spPr>
          <a:xfrm>
            <a:off x="5364479" y="2709672"/>
            <a:ext cx="1511935" cy="1438910"/>
          </a:xfrm>
          <a:custGeom>
            <a:avLst/>
            <a:gdLst/>
            <a:ahLst/>
            <a:cxnLst/>
            <a:rect l="l" t="t" r="r" b="b"/>
            <a:pathLst>
              <a:path w="1511934" h="1438910">
                <a:moveTo>
                  <a:pt x="1272031" y="0"/>
                </a:moveTo>
                <a:lnTo>
                  <a:pt x="239775" y="0"/>
                </a:lnTo>
                <a:lnTo>
                  <a:pt x="191442" y="4869"/>
                </a:lnTo>
                <a:lnTo>
                  <a:pt x="146429" y="18837"/>
                </a:lnTo>
                <a:lnTo>
                  <a:pt x="105698" y="40940"/>
                </a:lnTo>
                <a:lnTo>
                  <a:pt x="70215" y="70215"/>
                </a:lnTo>
                <a:lnTo>
                  <a:pt x="40940" y="105698"/>
                </a:lnTo>
                <a:lnTo>
                  <a:pt x="18837" y="146429"/>
                </a:lnTo>
                <a:lnTo>
                  <a:pt x="4869" y="191442"/>
                </a:lnTo>
                <a:lnTo>
                  <a:pt x="0" y="239775"/>
                </a:lnTo>
                <a:lnTo>
                  <a:pt x="0" y="1198879"/>
                </a:lnTo>
                <a:lnTo>
                  <a:pt x="4869" y="1247213"/>
                </a:lnTo>
                <a:lnTo>
                  <a:pt x="18837" y="1292226"/>
                </a:lnTo>
                <a:lnTo>
                  <a:pt x="40940" y="1332957"/>
                </a:lnTo>
                <a:lnTo>
                  <a:pt x="70215" y="1368440"/>
                </a:lnTo>
                <a:lnTo>
                  <a:pt x="105698" y="1397715"/>
                </a:lnTo>
                <a:lnTo>
                  <a:pt x="146429" y="1419818"/>
                </a:lnTo>
                <a:lnTo>
                  <a:pt x="191442" y="1433786"/>
                </a:lnTo>
                <a:lnTo>
                  <a:pt x="239775" y="1438655"/>
                </a:lnTo>
                <a:lnTo>
                  <a:pt x="1272031" y="1438655"/>
                </a:lnTo>
                <a:lnTo>
                  <a:pt x="1320365" y="1433786"/>
                </a:lnTo>
                <a:lnTo>
                  <a:pt x="1365378" y="1419818"/>
                </a:lnTo>
                <a:lnTo>
                  <a:pt x="1406109" y="1397715"/>
                </a:lnTo>
                <a:lnTo>
                  <a:pt x="1441592" y="1368440"/>
                </a:lnTo>
                <a:lnTo>
                  <a:pt x="1470867" y="1332957"/>
                </a:lnTo>
                <a:lnTo>
                  <a:pt x="1492970" y="1292226"/>
                </a:lnTo>
                <a:lnTo>
                  <a:pt x="1506938" y="1247213"/>
                </a:lnTo>
                <a:lnTo>
                  <a:pt x="1511808" y="1198879"/>
                </a:lnTo>
                <a:lnTo>
                  <a:pt x="1511808" y="239775"/>
                </a:lnTo>
                <a:lnTo>
                  <a:pt x="1506938" y="191442"/>
                </a:lnTo>
                <a:lnTo>
                  <a:pt x="1492970" y="146429"/>
                </a:lnTo>
                <a:lnTo>
                  <a:pt x="1470867" y="105698"/>
                </a:lnTo>
                <a:lnTo>
                  <a:pt x="1441592" y="70215"/>
                </a:lnTo>
                <a:lnTo>
                  <a:pt x="1406109" y="40940"/>
                </a:lnTo>
                <a:lnTo>
                  <a:pt x="1365378" y="18837"/>
                </a:lnTo>
                <a:lnTo>
                  <a:pt x="1320365" y="4869"/>
                </a:lnTo>
                <a:lnTo>
                  <a:pt x="1272031" y="0"/>
                </a:lnTo>
                <a:close/>
              </a:path>
            </a:pathLst>
          </a:custGeom>
          <a:solidFill>
            <a:srgbClr val="DCE6F1"/>
          </a:solidFill>
        </p:spPr>
        <p:txBody>
          <a:bodyPr wrap="square" lIns="0" tIns="0" rIns="0" bIns="0" rtlCol="0"/>
          <a:lstStyle/>
          <a:p>
            <a:endParaRPr/>
          </a:p>
        </p:txBody>
      </p:sp>
      <p:sp>
        <p:nvSpPr>
          <p:cNvPr id="16" name="object 16"/>
          <p:cNvSpPr txBox="1"/>
          <p:nvPr/>
        </p:nvSpPr>
        <p:spPr>
          <a:xfrm>
            <a:off x="5522214" y="2978023"/>
            <a:ext cx="1195705" cy="880110"/>
          </a:xfrm>
          <a:prstGeom prst="rect">
            <a:avLst/>
          </a:prstGeom>
        </p:spPr>
        <p:txBody>
          <a:bodyPr vert="horz" wrap="square" lIns="0" tIns="13335" rIns="0" bIns="0" rtlCol="0">
            <a:spAutoFit/>
          </a:bodyPr>
          <a:lstStyle/>
          <a:p>
            <a:pPr marL="12065" marR="5080" algn="ctr">
              <a:lnSpc>
                <a:spcPct val="100000"/>
              </a:lnSpc>
              <a:spcBef>
                <a:spcPts val="105"/>
              </a:spcBef>
            </a:pPr>
            <a:r>
              <a:rPr sz="1400" spc="-5" dirty="0">
                <a:latin typeface="Calibri"/>
                <a:cs typeface="Calibri"/>
              </a:rPr>
              <a:t>Changing</a:t>
            </a:r>
            <a:r>
              <a:rPr sz="1400" spc="-45" dirty="0">
                <a:latin typeface="Calibri"/>
                <a:cs typeface="Calibri"/>
              </a:rPr>
              <a:t> </a:t>
            </a:r>
            <a:r>
              <a:rPr sz="1400" spc="-5" dirty="0">
                <a:latin typeface="Calibri"/>
                <a:cs typeface="Calibri"/>
              </a:rPr>
              <a:t>model  </a:t>
            </a:r>
            <a:r>
              <a:rPr sz="1400" spc="-10" dirty="0">
                <a:latin typeface="Calibri"/>
                <a:cs typeface="Calibri"/>
              </a:rPr>
              <a:t>for </a:t>
            </a:r>
            <a:r>
              <a:rPr sz="1400" spc="-5" dirty="0">
                <a:latin typeface="Calibri"/>
                <a:cs typeface="Calibri"/>
              </a:rPr>
              <a:t>the </a:t>
            </a:r>
            <a:r>
              <a:rPr sz="1400" b="1" dirty="0">
                <a:latin typeface="Calibri"/>
                <a:cs typeface="Calibri"/>
              </a:rPr>
              <a:t>supply  </a:t>
            </a:r>
            <a:r>
              <a:rPr sz="1400" spc="-5" dirty="0">
                <a:latin typeface="Calibri"/>
                <a:cs typeface="Calibri"/>
              </a:rPr>
              <a:t>of information  skills</a:t>
            </a:r>
            <a:endParaRPr sz="1400">
              <a:latin typeface="Calibri"/>
              <a:cs typeface="Calibri"/>
            </a:endParaRPr>
          </a:p>
        </p:txBody>
      </p:sp>
      <p:sp>
        <p:nvSpPr>
          <p:cNvPr id="17" name="object 17"/>
          <p:cNvSpPr/>
          <p:nvPr/>
        </p:nvSpPr>
        <p:spPr>
          <a:xfrm>
            <a:off x="7019543" y="2709672"/>
            <a:ext cx="1513840" cy="1438910"/>
          </a:xfrm>
          <a:custGeom>
            <a:avLst/>
            <a:gdLst/>
            <a:ahLst/>
            <a:cxnLst/>
            <a:rect l="l" t="t" r="r" b="b"/>
            <a:pathLst>
              <a:path w="1513840" h="1438910">
                <a:moveTo>
                  <a:pt x="1273555" y="0"/>
                </a:moveTo>
                <a:lnTo>
                  <a:pt x="239775" y="0"/>
                </a:lnTo>
                <a:lnTo>
                  <a:pt x="191442" y="4869"/>
                </a:lnTo>
                <a:lnTo>
                  <a:pt x="146429" y="18837"/>
                </a:lnTo>
                <a:lnTo>
                  <a:pt x="105698" y="40940"/>
                </a:lnTo>
                <a:lnTo>
                  <a:pt x="70215" y="70215"/>
                </a:lnTo>
                <a:lnTo>
                  <a:pt x="40940" y="105698"/>
                </a:lnTo>
                <a:lnTo>
                  <a:pt x="18837" y="146429"/>
                </a:lnTo>
                <a:lnTo>
                  <a:pt x="4869" y="191442"/>
                </a:lnTo>
                <a:lnTo>
                  <a:pt x="0" y="239775"/>
                </a:lnTo>
                <a:lnTo>
                  <a:pt x="0" y="1198879"/>
                </a:lnTo>
                <a:lnTo>
                  <a:pt x="4869" y="1247213"/>
                </a:lnTo>
                <a:lnTo>
                  <a:pt x="18837" y="1292226"/>
                </a:lnTo>
                <a:lnTo>
                  <a:pt x="40940" y="1332957"/>
                </a:lnTo>
                <a:lnTo>
                  <a:pt x="70215" y="1368440"/>
                </a:lnTo>
                <a:lnTo>
                  <a:pt x="105698" y="1397715"/>
                </a:lnTo>
                <a:lnTo>
                  <a:pt x="146429" y="1419818"/>
                </a:lnTo>
                <a:lnTo>
                  <a:pt x="191442" y="1433786"/>
                </a:lnTo>
                <a:lnTo>
                  <a:pt x="239775" y="1438655"/>
                </a:lnTo>
                <a:lnTo>
                  <a:pt x="1273555" y="1438655"/>
                </a:lnTo>
                <a:lnTo>
                  <a:pt x="1321889" y="1433786"/>
                </a:lnTo>
                <a:lnTo>
                  <a:pt x="1366902" y="1419818"/>
                </a:lnTo>
                <a:lnTo>
                  <a:pt x="1407633" y="1397715"/>
                </a:lnTo>
                <a:lnTo>
                  <a:pt x="1443116" y="1368440"/>
                </a:lnTo>
                <a:lnTo>
                  <a:pt x="1472391" y="1332957"/>
                </a:lnTo>
                <a:lnTo>
                  <a:pt x="1494494" y="1292226"/>
                </a:lnTo>
                <a:lnTo>
                  <a:pt x="1508462" y="1247213"/>
                </a:lnTo>
                <a:lnTo>
                  <a:pt x="1513331" y="1198879"/>
                </a:lnTo>
                <a:lnTo>
                  <a:pt x="1513331" y="239775"/>
                </a:lnTo>
                <a:lnTo>
                  <a:pt x="1508462" y="191442"/>
                </a:lnTo>
                <a:lnTo>
                  <a:pt x="1494494" y="146429"/>
                </a:lnTo>
                <a:lnTo>
                  <a:pt x="1472391" y="105698"/>
                </a:lnTo>
                <a:lnTo>
                  <a:pt x="1443116" y="70215"/>
                </a:lnTo>
                <a:lnTo>
                  <a:pt x="1407633" y="40940"/>
                </a:lnTo>
                <a:lnTo>
                  <a:pt x="1366902" y="18837"/>
                </a:lnTo>
                <a:lnTo>
                  <a:pt x="1321889" y="4869"/>
                </a:lnTo>
                <a:lnTo>
                  <a:pt x="1273555" y="0"/>
                </a:lnTo>
                <a:close/>
              </a:path>
            </a:pathLst>
          </a:custGeom>
          <a:solidFill>
            <a:srgbClr val="7E7E7E"/>
          </a:solidFill>
        </p:spPr>
        <p:txBody>
          <a:bodyPr wrap="square" lIns="0" tIns="0" rIns="0" bIns="0" rtlCol="0"/>
          <a:lstStyle/>
          <a:p>
            <a:endParaRPr/>
          </a:p>
        </p:txBody>
      </p:sp>
      <p:sp>
        <p:nvSpPr>
          <p:cNvPr id="18" name="object 18"/>
          <p:cNvSpPr txBox="1"/>
          <p:nvPr/>
        </p:nvSpPr>
        <p:spPr>
          <a:xfrm>
            <a:off x="7285481" y="2978023"/>
            <a:ext cx="983615" cy="880110"/>
          </a:xfrm>
          <a:prstGeom prst="rect">
            <a:avLst/>
          </a:prstGeom>
        </p:spPr>
        <p:txBody>
          <a:bodyPr vert="horz" wrap="square" lIns="0" tIns="13335" rIns="0" bIns="0" rtlCol="0">
            <a:spAutoFit/>
          </a:bodyPr>
          <a:lstStyle/>
          <a:p>
            <a:pPr marL="12700" marR="5080" indent="635" algn="ctr">
              <a:lnSpc>
                <a:spcPct val="100000"/>
              </a:lnSpc>
              <a:spcBef>
                <a:spcPts val="105"/>
              </a:spcBef>
            </a:pPr>
            <a:r>
              <a:rPr sz="1400" spc="-10" dirty="0">
                <a:solidFill>
                  <a:srgbClr val="FFFFFF"/>
                </a:solidFill>
                <a:latin typeface="Calibri"/>
                <a:cs typeface="Calibri"/>
              </a:rPr>
              <a:t>Attracting,  </a:t>
            </a:r>
            <a:r>
              <a:rPr sz="1400" spc="-5" dirty="0">
                <a:solidFill>
                  <a:srgbClr val="FFFFFF"/>
                </a:solidFill>
                <a:latin typeface="Calibri"/>
                <a:cs typeface="Calibri"/>
              </a:rPr>
              <a:t>retaining</a:t>
            </a:r>
            <a:r>
              <a:rPr sz="1400" spc="-65" dirty="0">
                <a:solidFill>
                  <a:srgbClr val="FFFFFF"/>
                </a:solidFill>
                <a:latin typeface="Calibri"/>
                <a:cs typeface="Calibri"/>
              </a:rPr>
              <a:t> </a:t>
            </a:r>
            <a:r>
              <a:rPr sz="1400" spc="-5" dirty="0">
                <a:solidFill>
                  <a:srgbClr val="FFFFFF"/>
                </a:solidFill>
                <a:latin typeface="Calibri"/>
                <a:cs typeface="Calibri"/>
              </a:rPr>
              <a:t>and </a:t>
            </a:r>
            <a:r>
              <a:rPr sz="1400" dirty="0">
                <a:solidFill>
                  <a:srgbClr val="FFFFFF"/>
                </a:solidFill>
                <a:latin typeface="Calibri"/>
                <a:cs typeface="Calibri"/>
              </a:rPr>
              <a:t> </a:t>
            </a:r>
            <a:r>
              <a:rPr sz="1400" spc="-5" dirty="0">
                <a:solidFill>
                  <a:srgbClr val="FFFFFF"/>
                </a:solidFill>
                <a:latin typeface="Calibri"/>
                <a:cs typeface="Calibri"/>
              </a:rPr>
              <a:t>developing  </a:t>
            </a:r>
            <a:r>
              <a:rPr sz="1400" b="1" spc="-5" dirty="0">
                <a:solidFill>
                  <a:srgbClr val="FFFFFF"/>
                </a:solidFill>
                <a:latin typeface="Calibri"/>
                <a:cs typeface="Calibri"/>
              </a:rPr>
              <a:t>talent</a:t>
            </a:r>
            <a:endParaRPr sz="1400">
              <a:latin typeface="Calibri"/>
              <a:cs typeface="Calibri"/>
            </a:endParaRPr>
          </a:p>
        </p:txBody>
      </p:sp>
      <p:sp>
        <p:nvSpPr>
          <p:cNvPr id="19" name="object 19"/>
          <p:cNvSpPr/>
          <p:nvPr/>
        </p:nvSpPr>
        <p:spPr>
          <a:xfrm>
            <a:off x="5364479" y="1124711"/>
            <a:ext cx="1511935" cy="1440180"/>
          </a:xfrm>
          <a:custGeom>
            <a:avLst/>
            <a:gdLst/>
            <a:ahLst/>
            <a:cxnLst/>
            <a:rect l="l" t="t" r="r" b="b"/>
            <a:pathLst>
              <a:path w="1511934" h="1440180">
                <a:moveTo>
                  <a:pt x="1271777" y="0"/>
                </a:moveTo>
                <a:lnTo>
                  <a:pt x="240030" y="0"/>
                </a:lnTo>
                <a:lnTo>
                  <a:pt x="191648" y="4875"/>
                </a:lnTo>
                <a:lnTo>
                  <a:pt x="146589" y="18859"/>
                </a:lnTo>
                <a:lnTo>
                  <a:pt x="105816" y="40987"/>
                </a:lnTo>
                <a:lnTo>
                  <a:pt x="70294" y="70294"/>
                </a:lnTo>
                <a:lnTo>
                  <a:pt x="40987" y="105816"/>
                </a:lnTo>
                <a:lnTo>
                  <a:pt x="18859" y="146589"/>
                </a:lnTo>
                <a:lnTo>
                  <a:pt x="4875" y="191648"/>
                </a:lnTo>
                <a:lnTo>
                  <a:pt x="0" y="240029"/>
                </a:lnTo>
                <a:lnTo>
                  <a:pt x="0" y="1200150"/>
                </a:lnTo>
                <a:lnTo>
                  <a:pt x="4875" y="1248531"/>
                </a:lnTo>
                <a:lnTo>
                  <a:pt x="18859" y="1293590"/>
                </a:lnTo>
                <a:lnTo>
                  <a:pt x="40987" y="1334363"/>
                </a:lnTo>
                <a:lnTo>
                  <a:pt x="70294" y="1369885"/>
                </a:lnTo>
                <a:lnTo>
                  <a:pt x="105816" y="1399192"/>
                </a:lnTo>
                <a:lnTo>
                  <a:pt x="146589" y="1421320"/>
                </a:lnTo>
                <a:lnTo>
                  <a:pt x="191648" y="1435304"/>
                </a:lnTo>
                <a:lnTo>
                  <a:pt x="240030" y="1440179"/>
                </a:lnTo>
                <a:lnTo>
                  <a:pt x="1271777" y="1440179"/>
                </a:lnTo>
                <a:lnTo>
                  <a:pt x="1320159" y="1435304"/>
                </a:lnTo>
                <a:lnTo>
                  <a:pt x="1365218" y="1421320"/>
                </a:lnTo>
                <a:lnTo>
                  <a:pt x="1405991" y="1399192"/>
                </a:lnTo>
                <a:lnTo>
                  <a:pt x="1441513" y="1369885"/>
                </a:lnTo>
                <a:lnTo>
                  <a:pt x="1470820" y="1334363"/>
                </a:lnTo>
                <a:lnTo>
                  <a:pt x="1492948" y="1293590"/>
                </a:lnTo>
                <a:lnTo>
                  <a:pt x="1506932" y="1248531"/>
                </a:lnTo>
                <a:lnTo>
                  <a:pt x="1511808" y="1200150"/>
                </a:lnTo>
                <a:lnTo>
                  <a:pt x="1511808" y="240029"/>
                </a:lnTo>
                <a:lnTo>
                  <a:pt x="1506932" y="191648"/>
                </a:lnTo>
                <a:lnTo>
                  <a:pt x="1492948" y="146589"/>
                </a:lnTo>
                <a:lnTo>
                  <a:pt x="1470820" y="105816"/>
                </a:lnTo>
                <a:lnTo>
                  <a:pt x="1441513" y="70294"/>
                </a:lnTo>
                <a:lnTo>
                  <a:pt x="1405991" y="40987"/>
                </a:lnTo>
                <a:lnTo>
                  <a:pt x="1365218" y="18859"/>
                </a:lnTo>
                <a:lnTo>
                  <a:pt x="1320159" y="4875"/>
                </a:lnTo>
                <a:lnTo>
                  <a:pt x="1271777" y="0"/>
                </a:lnTo>
                <a:close/>
              </a:path>
            </a:pathLst>
          </a:custGeom>
          <a:solidFill>
            <a:srgbClr val="9BBA58"/>
          </a:solidFill>
        </p:spPr>
        <p:txBody>
          <a:bodyPr wrap="square" lIns="0" tIns="0" rIns="0" bIns="0" rtlCol="0"/>
          <a:lstStyle/>
          <a:p>
            <a:endParaRPr/>
          </a:p>
        </p:txBody>
      </p:sp>
      <p:sp>
        <p:nvSpPr>
          <p:cNvPr id="20" name="object 20"/>
          <p:cNvSpPr txBox="1"/>
          <p:nvPr/>
        </p:nvSpPr>
        <p:spPr>
          <a:xfrm>
            <a:off x="5630417" y="1500377"/>
            <a:ext cx="981710" cy="666115"/>
          </a:xfrm>
          <a:prstGeom prst="rect">
            <a:avLst/>
          </a:prstGeom>
        </p:spPr>
        <p:txBody>
          <a:bodyPr vert="horz" wrap="square" lIns="0" tIns="13335" rIns="0" bIns="0" rtlCol="0">
            <a:spAutoFit/>
          </a:bodyPr>
          <a:lstStyle/>
          <a:p>
            <a:pPr marL="12700" marR="5080" indent="-1905" algn="ctr">
              <a:lnSpc>
                <a:spcPct val="100000"/>
              </a:lnSpc>
              <a:spcBef>
                <a:spcPts val="105"/>
              </a:spcBef>
            </a:pPr>
            <a:r>
              <a:rPr sz="1400" spc="-5" dirty="0">
                <a:solidFill>
                  <a:srgbClr val="FFFFFF"/>
                </a:solidFill>
                <a:latin typeface="Calibri"/>
                <a:cs typeface="Calibri"/>
              </a:rPr>
              <a:t>Driving  </a:t>
            </a:r>
            <a:r>
              <a:rPr sz="1400" b="1" spc="-5" dirty="0">
                <a:solidFill>
                  <a:srgbClr val="FFFFFF"/>
                </a:solidFill>
                <a:latin typeface="Calibri"/>
                <a:cs typeface="Calibri"/>
              </a:rPr>
              <a:t>leadership</a:t>
            </a:r>
            <a:r>
              <a:rPr sz="1400" b="1" spc="-80" dirty="0">
                <a:solidFill>
                  <a:srgbClr val="FFFFFF"/>
                </a:solidFill>
                <a:latin typeface="Calibri"/>
                <a:cs typeface="Calibri"/>
              </a:rPr>
              <a:t> </a:t>
            </a:r>
            <a:r>
              <a:rPr sz="1400" spc="-10" dirty="0">
                <a:solidFill>
                  <a:srgbClr val="FFFFFF"/>
                </a:solidFill>
                <a:latin typeface="Calibri"/>
                <a:cs typeface="Calibri"/>
              </a:rPr>
              <a:t>at  </a:t>
            </a:r>
            <a:r>
              <a:rPr sz="1400" spc="-5" dirty="0">
                <a:solidFill>
                  <a:srgbClr val="FFFFFF"/>
                </a:solidFill>
                <a:latin typeface="Calibri"/>
                <a:cs typeface="Calibri"/>
              </a:rPr>
              <a:t>every</a:t>
            </a:r>
            <a:r>
              <a:rPr sz="1400" spc="-35" dirty="0">
                <a:solidFill>
                  <a:srgbClr val="FFFFFF"/>
                </a:solidFill>
                <a:latin typeface="Calibri"/>
                <a:cs typeface="Calibri"/>
              </a:rPr>
              <a:t> </a:t>
            </a:r>
            <a:r>
              <a:rPr sz="1400" spc="-5" dirty="0">
                <a:solidFill>
                  <a:srgbClr val="FFFFFF"/>
                </a:solidFill>
                <a:latin typeface="Calibri"/>
                <a:cs typeface="Calibri"/>
              </a:rPr>
              <a:t>level</a:t>
            </a:r>
            <a:endParaRPr sz="1400">
              <a:latin typeface="Calibri"/>
              <a:cs typeface="Calibri"/>
            </a:endParaRPr>
          </a:p>
        </p:txBody>
      </p:sp>
      <p:sp>
        <p:nvSpPr>
          <p:cNvPr id="21" name="object 21"/>
          <p:cNvSpPr/>
          <p:nvPr/>
        </p:nvSpPr>
        <p:spPr>
          <a:xfrm>
            <a:off x="5364479" y="4293108"/>
            <a:ext cx="1511935" cy="1440180"/>
          </a:xfrm>
          <a:custGeom>
            <a:avLst/>
            <a:gdLst/>
            <a:ahLst/>
            <a:cxnLst/>
            <a:rect l="l" t="t" r="r" b="b"/>
            <a:pathLst>
              <a:path w="1511934" h="1440179">
                <a:moveTo>
                  <a:pt x="1271777" y="0"/>
                </a:moveTo>
                <a:lnTo>
                  <a:pt x="240030" y="0"/>
                </a:lnTo>
                <a:lnTo>
                  <a:pt x="191648" y="4875"/>
                </a:lnTo>
                <a:lnTo>
                  <a:pt x="146589" y="18859"/>
                </a:lnTo>
                <a:lnTo>
                  <a:pt x="105816" y="40987"/>
                </a:lnTo>
                <a:lnTo>
                  <a:pt x="70294" y="70294"/>
                </a:lnTo>
                <a:lnTo>
                  <a:pt x="40987" y="105816"/>
                </a:lnTo>
                <a:lnTo>
                  <a:pt x="18859" y="146589"/>
                </a:lnTo>
                <a:lnTo>
                  <a:pt x="4875" y="191648"/>
                </a:lnTo>
                <a:lnTo>
                  <a:pt x="0" y="240030"/>
                </a:lnTo>
                <a:lnTo>
                  <a:pt x="0" y="1200150"/>
                </a:lnTo>
                <a:lnTo>
                  <a:pt x="4875" y="1248523"/>
                </a:lnTo>
                <a:lnTo>
                  <a:pt x="18859" y="1293579"/>
                </a:lnTo>
                <a:lnTo>
                  <a:pt x="40987" y="1334352"/>
                </a:lnTo>
                <a:lnTo>
                  <a:pt x="70294" y="1369875"/>
                </a:lnTo>
                <a:lnTo>
                  <a:pt x="105816" y="1399186"/>
                </a:lnTo>
                <a:lnTo>
                  <a:pt x="146589" y="1421316"/>
                </a:lnTo>
                <a:lnTo>
                  <a:pt x="191648" y="1435303"/>
                </a:lnTo>
                <a:lnTo>
                  <a:pt x="240030" y="1440180"/>
                </a:lnTo>
                <a:lnTo>
                  <a:pt x="1271777" y="1440180"/>
                </a:lnTo>
                <a:lnTo>
                  <a:pt x="1320159" y="1435303"/>
                </a:lnTo>
                <a:lnTo>
                  <a:pt x="1365218" y="1421316"/>
                </a:lnTo>
                <a:lnTo>
                  <a:pt x="1405991" y="1399186"/>
                </a:lnTo>
                <a:lnTo>
                  <a:pt x="1441513" y="1369875"/>
                </a:lnTo>
                <a:lnTo>
                  <a:pt x="1470820" y="1334352"/>
                </a:lnTo>
                <a:lnTo>
                  <a:pt x="1492948" y="1293579"/>
                </a:lnTo>
                <a:lnTo>
                  <a:pt x="1506932" y="1248523"/>
                </a:lnTo>
                <a:lnTo>
                  <a:pt x="1511808" y="1200150"/>
                </a:lnTo>
                <a:lnTo>
                  <a:pt x="1511808" y="240030"/>
                </a:lnTo>
                <a:lnTo>
                  <a:pt x="1506932" y="191648"/>
                </a:lnTo>
                <a:lnTo>
                  <a:pt x="1492948" y="146589"/>
                </a:lnTo>
                <a:lnTo>
                  <a:pt x="1470820" y="105816"/>
                </a:lnTo>
                <a:lnTo>
                  <a:pt x="1441513" y="70294"/>
                </a:lnTo>
                <a:lnTo>
                  <a:pt x="1405991" y="40987"/>
                </a:lnTo>
                <a:lnTo>
                  <a:pt x="1365218" y="18859"/>
                </a:lnTo>
                <a:lnTo>
                  <a:pt x="1320159" y="4875"/>
                </a:lnTo>
                <a:lnTo>
                  <a:pt x="1271777" y="0"/>
                </a:lnTo>
                <a:close/>
              </a:path>
            </a:pathLst>
          </a:custGeom>
          <a:solidFill>
            <a:srgbClr val="F79546"/>
          </a:solidFill>
        </p:spPr>
        <p:txBody>
          <a:bodyPr wrap="square" lIns="0" tIns="0" rIns="0" bIns="0" rtlCol="0"/>
          <a:lstStyle/>
          <a:p>
            <a:endParaRPr/>
          </a:p>
        </p:txBody>
      </p:sp>
      <p:sp>
        <p:nvSpPr>
          <p:cNvPr id="22" name="object 22"/>
          <p:cNvSpPr txBox="1"/>
          <p:nvPr/>
        </p:nvSpPr>
        <p:spPr>
          <a:xfrm>
            <a:off x="5545073" y="4455363"/>
            <a:ext cx="1149985" cy="1093470"/>
          </a:xfrm>
          <a:prstGeom prst="rect">
            <a:avLst/>
          </a:prstGeom>
        </p:spPr>
        <p:txBody>
          <a:bodyPr vert="horz" wrap="square" lIns="0" tIns="13335" rIns="0" bIns="0" rtlCol="0">
            <a:spAutoFit/>
          </a:bodyPr>
          <a:lstStyle/>
          <a:p>
            <a:pPr marL="12700" marR="5080" indent="635" algn="ctr">
              <a:lnSpc>
                <a:spcPct val="100000"/>
              </a:lnSpc>
              <a:spcBef>
                <a:spcPts val="105"/>
              </a:spcBef>
            </a:pPr>
            <a:r>
              <a:rPr sz="1400" spc="-5" dirty="0">
                <a:solidFill>
                  <a:srgbClr val="FFFFFF"/>
                </a:solidFill>
                <a:latin typeface="Calibri"/>
                <a:cs typeface="Calibri"/>
              </a:rPr>
              <a:t>Championing  </a:t>
            </a:r>
            <a:r>
              <a:rPr sz="1400" b="1" spc="-10" dirty="0">
                <a:solidFill>
                  <a:srgbClr val="FFFFFF"/>
                </a:solidFill>
                <a:latin typeface="Calibri"/>
                <a:cs typeface="Calibri"/>
              </a:rPr>
              <a:t>equality,  </a:t>
            </a:r>
            <a:r>
              <a:rPr sz="1400" b="1" spc="-5" dirty="0">
                <a:solidFill>
                  <a:srgbClr val="FFFFFF"/>
                </a:solidFill>
                <a:latin typeface="Calibri"/>
                <a:cs typeface="Calibri"/>
              </a:rPr>
              <a:t>diversity </a:t>
            </a:r>
            <a:r>
              <a:rPr sz="1400" b="1" dirty="0">
                <a:solidFill>
                  <a:srgbClr val="FFFFFF"/>
                </a:solidFill>
                <a:latin typeface="Calibri"/>
                <a:cs typeface="Calibri"/>
              </a:rPr>
              <a:t>&amp;  inclusion </a:t>
            </a:r>
            <a:r>
              <a:rPr sz="1400" dirty="0">
                <a:solidFill>
                  <a:srgbClr val="FFFFFF"/>
                </a:solidFill>
                <a:latin typeface="Calibri"/>
                <a:cs typeface="Calibri"/>
              </a:rPr>
              <a:t>in</a:t>
            </a:r>
            <a:r>
              <a:rPr sz="1400" spc="-105" dirty="0">
                <a:solidFill>
                  <a:srgbClr val="FFFFFF"/>
                </a:solidFill>
                <a:latin typeface="Calibri"/>
                <a:cs typeface="Calibri"/>
              </a:rPr>
              <a:t> </a:t>
            </a:r>
            <a:r>
              <a:rPr sz="1400" dirty="0">
                <a:solidFill>
                  <a:srgbClr val="FFFFFF"/>
                </a:solidFill>
                <a:latin typeface="Calibri"/>
                <a:cs typeface="Calibri"/>
              </a:rPr>
              <a:t>our  </a:t>
            </a:r>
            <a:r>
              <a:rPr sz="1400" spc="-5" dirty="0">
                <a:solidFill>
                  <a:srgbClr val="FFFFFF"/>
                </a:solidFill>
                <a:latin typeface="Calibri"/>
                <a:cs typeface="Calibri"/>
              </a:rPr>
              <a:t>profession</a:t>
            </a:r>
            <a:endParaRPr sz="1400">
              <a:latin typeface="Calibri"/>
              <a:cs typeface="Calibri"/>
            </a:endParaRPr>
          </a:p>
        </p:txBody>
      </p:sp>
      <p:sp>
        <p:nvSpPr>
          <p:cNvPr id="23" name="object 23"/>
          <p:cNvSpPr/>
          <p:nvPr/>
        </p:nvSpPr>
        <p:spPr>
          <a:xfrm>
            <a:off x="7019543" y="4293108"/>
            <a:ext cx="1513840" cy="1440180"/>
          </a:xfrm>
          <a:custGeom>
            <a:avLst/>
            <a:gdLst/>
            <a:ahLst/>
            <a:cxnLst/>
            <a:rect l="l" t="t" r="r" b="b"/>
            <a:pathLst>
              <a:path w="1513840" h="1440179">
                <a:moveTo>
                  <a:pt x="1273302" y="0"/>
                </a:moveTo>
                <a:lnTo>
                  <a:pt x="240029" y="0"/>
                </a:lnTo>
                <a:lnTo>
                  <a:pt x="191648" y="4875"/>
                </a:lnTo>
                <a:lnTo>
                  <a:pt x="146589" y="18859"/>
                </a:lnTo>
                <a:lnTo>
                  <a:pt x="105816" y="40987"/>
                </a:lnTo>
                <a:lnTo>
                  <a:pt x="70294" y="70294"/>
                </a:lnTo>
                <a:lnTo>
                  <a:pt x="40987" y="105816"/>
                </a:lnTo>
                <a:lnTo>
                  <a:pt x="18859" y="146589"/>
                </a:lnTo>
                <a:lnTo>
                  <a:pt x="4875" y="191648"/>
                </a:lnTo>
                <a:lnTo>
                  <a:pt x="0" y="240030"/>
                </a:lnTo>
                <a:lnTo>
                  <a:pt x="0" y="1200150"/>
                </a:lnTo>
                <a:lnTo>
                  <a:pt x="4875" y="1248523"/>
                </a:lnTo>
                <a:lnTo>
                  <a:pt x="18859" y="1293579"/>
                </a:lnTo>
                <a:lnTo>
                  <a:pt x="40987" y="1334352"/>
                </a:lnTo>
                <a:lnTo>
                  <a:pt x="70294" y="1369875"/>
                </a:lnTo>
                <a:lnTo>
                  <a:pt x="105816" y="1399186"/>
                </a:lnTo>
                <a:lnTo>
                  <a:pt x="146589" y="1421316"/>
                </a:lnTo>
                <a:lnTo>
                  <a:pt x="191648" y="1435303"/>
                </a:lnTo>
                <a:lnTo>
                  <a:pt x="240029" y="1440180"/>
                </a:lnTo>
                <a:lnTo>
                  <a:pt x="1273302" y="1440180"/>
                </a:lnTo>
                <a:lnTo>
                  <a:pt x="1321683" y="1435303"/>
                </a:lnTo>
                <a:lnTo>
                  <a:pt x="1366742" y="1421316"/>
                </a:lnTo>
                <a:lnTo>
                  <a:pt x="1407515" y="1399186"/>
                </a:lnTo>
                <a:lnTo>
                  <a:pt x="1443037" y="1369875"/>
                </a:lnTo>
                <a:lnTo>
                  <a:pt x="1472344" y="1334352"/>
                </a:lnTo>
                <a:lnTo>
                  <a:pt x="1494472" y="1293579"/>
                </a:lnTo>
                <a:lnTo>
                  <a:pt x="1508456" y="1248523"/>
                </a:lnTo>
                <a:lnTo>
                  <a:pt x="1513331" y="1200150"/>
                </a:lnTo>
                <a:lnTo>
                  <a:pt x="1513331" y="240030"/>
                </a:lnTo>
                <a:lnTo>
                  <a:pt x="1508456" y="191648"/>
                </a:lnTo>
                <a:lnTo>
                  <a:pt x="1494472" y="146589"/>
                </a:lnTo>
                <a:lnTo>
                  <a:pt x="1472344" y="105816"/>
                </a:lnTo>
                <a:lnTo>
                  <a:pt x="1443037" y="70294"/>
                </a:lnTo>
                <a:lnTo>
                  <a:pt x="1407515" y="40987"/>
                </a:lnTo>
                <a:lnTo>
                  <a:pt x="1366742" y="18859"/>
                </a:lnTo>
                <a:lnTo>
                  <a:pt x="1321683" y="4875"/>
                </a:lnTo>
                <a:lnTo>
                  <a:pt x="1273302" y="0"/>
                </a:lnTo>
                <a:close/>
              </a:path>
            </a:pathLst>
          </a:custGeom>
          <a:solidFill>
            <a:srgbClr val="7E7E7E"/>
          </a:solidFill>
        </p:spPr>
        <p:txBody>
          <a:bodyPr wrap="square" lIns="0" tIns="0" rIns="0" bIns="0" rtlCol="0"/>
          <a:lstStyle/>
          <a:p>
            <a:endParaRPr/>
          </a:p>
        </p:txBody>
      </p:sp>
      <p:sp>
        <p:nvSpPr>
          <p:cNvPr id="24" name="object 24"/>
          <p:cNvSpPr txBox="1"/>
          <p:nvPr/>
        </p:nvSpPr>
        <p:spPr>
          <a:xfrm>
            <a:off x="7323581" y="4562602"/>
            <a:ext cx="906780" cy="879475"/>
          </a:xfrm>
          <a:prstGeom prst="rect">
            <a:avLst/>
          </a:prstGeom>
        </p:spPr>
        <p:txBody>
          <a:bodyPr vert="horz" wrap="square" lIns="0" tIns="12700" rIns="0" bIns="0" rtlCol="0">
            <a:spAutoFit/>
          </a:bodyPr>
          <a:lstStyle/>
          <a:p>
            <a:pPr marL="12700" marR="5080" algn="ctr">
              <a:lnSpc>
                <a:spcPct val="100000"/>
              </a:lnSpc>
              <a:spcBef>
                <a:spcPts val="100"/>
              </a:spcBef>
            </a:pPr>
            <a:r>
              <a:rPr sz="1400" spc="-5" dirty="0">
                <a:solidFill>
                  <a:srgbClr val="FFFFFF"/>
                </a:solidFill>
                <a:latin typeface="Calibri"/>
                <a:cs typeface="Calibri"/>
              </a:rPr>
              <a:t>Driving  </a:t>
            </a:r>
            <a:r>
              <a:rPr sz="1400" b="1" dirty="0">
                <a:solidFill>
                  <a:srgbClr val="FFFFFF"/>
                </a:solidFill>
                <a:latin typeface="Calibri"/>
                <a:cs typeface="Calibri"/>
              </a:rPr>
              <a:t>i</a:t>
            </a:r>
            <a:r>
              <a:rPr sz="1400" b="1" spc="-10" dirty="0">
                <a:solidFill>
                  <a:srgbClr val="FFFFFF"/>
                </a:solidFill>
                <a:latin typeface="Calibri"/>
                <a:cs typeface="Calibri"/>
              </a:rPr>
              <a:t>n</a:t>
            </a:r>
            <a:r>
              <a:rPr sz="1400" b="1" spc="-25" dirty="0">
                <a:solidFill>
                  <a:srgbClr val="FFFFFF"/>
                </a:solidFill>
                <a:latin typeface="Calibri"/>
                <a:cs typeface="Calibri"/>
              </a:rPr>
              <a:t>f</a:t>
            </a:r>
            <a:r>
              <a:rPr sz="1400" b="1" dirty="0">
                <a:solidFill>
                  <a:srgbClr val="FFFFFF"/>
                </a:solidFill>
                <a:latin typeface="Calibri"/>
                <a:cs typeface="Calibri"/>
              </a:rPr>
              <a:t>or</a:t>
            </a:r>
            <a:r>
              <a:rPr sz="1400" b="1" spc="-5" dirty="0">
                <a:solidFill>
                  <a:srgbClr val="FFFFFF"/>
                </a:solidFill>
                <a:latin typeface="Calibri"/>
                <a:cs typeface="Calibri"/>
              </a:rPr>
              <a:t>m</a:t>
            </a:r>
            <a:r>
              <a:rPr sz="1400" b="1" spc="-15" dirty="0">
                <a:solidFill>
                  <a:srgbClr val="FFFFFF"/>
                </a:solidFill>
                <a:latin typeface="Calibri"/>
                <a:cs typeface="Calibri"/>
              </a:rPr>
              <a:t>a</a:t>
            </a:r>
            <a:r>
              <a:rPr sz="1400" b="1" dirty="0">
                <a:solidFill>
                  <a:srgbClr val="FFFFFF"/>
                </a:solidFill>
                <a:latin typeface="Calibri"/>
                <a:cs typeface="Calibri"/>
              </a:rPr>
              <a:t>tion  </a:t>
            </a:r>
            <a:r>
              <a:rPr sz="1400" b="1" spc="-5" dirty="0">
                <a:solidFill>
                  <a:srgbClr val="FFFFFF"/>
                </a:solidFill>
                <a:latin typeface="Calibri"/>
                <a:cs typeface="Calibri"/>
              </a:rPr>
              <a:t>literacy </a:t>
            </a:r>
            <a:r>
              <a:rPr sz="1400" spc="-10" dirty="0">
                <a:solidFill>
                  <a:srgbClr val="FFFFFF"/>
                </a:solidFill>
                <a:latin typeface="Calibri"/>
                <a:cs typeface="Calibri"/>
              </a:rPr>
              <a:t>for  </a:t>
            </a:r>
            <a:r>
              <a:rPr sz="1400" spc="-5" dirty="0">
                <a:solidFill>
                  <a:srgbClr val="FFFFFF"/>
                </a:solidFill>
                <a:latin typeface="Calibri"/>
                <a:cs typeface="Calibri"/>
              </a:rPr>
              <a:t>everyone</a:t>
            </a:r>
            <a:endParaRPr sz="1400">
              <a:latin typeface="Calibri"/>
              <a:cs typeface="Calibri"/>
            </a:endParaRPr>
          </a:p>
        </p:txBody>
      </p:sp>
      <p:sp>
        <p:nvSpPr>
          <p:cNvPr id="25" name="object 25"/>
          <p:cNvSpPr/>
          <p:nvPr/>
        </p:nvSpPr>
        <p:spPr>
          <a:xfrm>
            <a:off x="7019543" y="1124711"/>
            <a:ext cx="1513840" cy="1440180"/>
          </a:xfrm>
          <a:custGeom>
            <a:avLst/>
            <a:gdLst/>
            <a:ahLst/>
            <a:cxnLst/>
            <a:rect l="l" t="t" r="r" b="b"/>
            <a:pathLst>
              <a:path w="1513840" h="1440180">
                <a:moveTo>
                  <a:pt x="1273302" y="0"/>
                </a:moveTo>
                <a:lnTo>
                  <a:pt x="240029" y="0"/>
                </a:lnTo>
                <a:lnTo>
                  <a:pt x="191648" y="4875"/>
                </a:lnTo>
                <a:lnTo>
                  <a:pt x="146589" y="18859"/>
                </a:lnTo>
                <a:lnTo>
                  <a:pt x="105816" y="40987"/>
                </a:lnTo>
                <a:lnTo>
                  <a:pt x="70294" y="70294"/>
                </a:lnTo>
                <a:lnTo>
                  <a:pt x="40987" y="105816"/>
                </a:lnTo>
                <a:lnTo>
                  <a:pt x="18859" y="146589"/>
                </a:lnTo>
                <a:lnTo>
                  <a:pt x="4875" y="191648"/>
                </a:lnTo>
                <a:lnTo>
                  <a:pt x="0" y="240029"/>
                </a:lnTo>
                <a:lnTo>
                  <a:pt x="0" y="1200150"/>
                </a:lnTo>
                <a:lnTo>
                  <a:pt x="4875" y="1248531"/>
                </a:lnTo>
                <a:lnTo>
                  <a:pt x="18859" y="1293590"/>
                </a:lnTo>
                <a:lnTo>
                  <a:pt x="40987" y="1334363"/>
                </a:lnTo>
                <a:lnTo>
                  <a:pt x="70294" y="1369885"/>
                </a:lnTo>
                <a:lnTo>
                  <a:pt x="105816" y="1399192"/>
                </a:lnTo>
                <a:lnTo>
                  <a:pt x="146589" y="1421320"/>
                </a:lnTo>
                <a:lnTo>
                  <a:pt x="191648" y="1435304"/>
                </a:lnTo>
                <a:lnTo>
                  <a:pt x="240029" y="1440179"/>
                </a:lnTo>
                <a:lnTo>
                  <a:pt x="1273302" y="1440179"/>
                </a:lnTo>
                <a:lnTo>
                  <a:pt x="1321683" y="1435304"/>
                </a:lnTo>
                <a:lnTo>
                  <a:pt x="1366742" y="1421320"/>
                </a:lnTo>
                <a:lnTo>
                  <a:pt x="1407515" y="1399192"/>
                </a:lnTo>
                <a:lnTo>
                  <a:pt x="1443037" y="1369885"/>
                </a:lnTo>
                <a:lnTo>
                  <a:pt x="1472344" y="1334363"/>
                </a:lnTo>
                <a:lnTo>
                  <a:pt x="1494472" y="1293590"/>
                </a:lnTo>
                <a:lnTo>
                  <a:pt x="1508456" y="1248531"/>
                </a:lnTo>
                <a:lnTo>
                  <a:pt x="1513331" y="1200150"/>
                </a:lnTo>
                <a:lnTo>
                  <a:pt x="1513331" y="240029"/>
                </a:lnTo>
                <a:lnTo>
                  <a:pt x="1508456" y="191648"/>
                </a:lnTo>
                <a:lnTo>
                  <a:pt x="1494472" y="146589"/>
                </a:lnTo>
                <a:lnTo>
                  <a:pt x="1472344" y="105816"/>
                </a:lnTo>
                <a:lnTo>
                  <a:pt x="1443037" y="70294"/>
                </a:lnTo>
                <a:lnTo>
                  <a:pt x="1407515" y="40987"/>
                </a:lnTo>
                <a:lnTo>
                  <a:pt x="1366742" y="18859"/>
                </a:lnTo>
                <a:lnTo>
                  <a:pt x="1321683" y="4875"/>
                </a:lnTo>
                <a:lnTo>
                  <a:pt x="1273302" y="0"/>
                </a:lnTo>
                <a:close/>
              </a:path>
            </a:pathLst>
          </a:custGeom>
          <a:solidFill>
            <a:srgbClr val="7E7E7E"/>
          </a:solidFill>
        </p:spPr>
        <p:txBody>
          <a:bodyPr wrap="square" lIns="0" tIns="0" rIns="0" bIns="0" rtlCol="0"/>
          <a:lstStyle/>
          <a:p>
            <a:endParaRPr/>
          </a:p>
        </p:txBody>
      </p:sp>
      <p:sp>
        <p:nvSpPr>
          <p:cNvPr id="26" name="object 26"/>
          <p:cNvSpPr txBox="1"/>
          <p:nvPr/>
        </p:nvSpPr>
        <p:spPr>
          <a:xfrm>
            <a:off x="7314438" y="1287018"/>
            <a:ext cx="925194" cy="1092835"/>
          </a:xfrm>
          <a:prstGeom prst="rect">
            <a:avLst/>
          </a:prstGeom>
        </p:spPr>
        <p:txBody>
          <a:bodyPr vert="horz" wrap="square" lIns="0" tIns="13335" rIns="0" bIns="0" rtlCol="0">
            <a:spAutoFit/>
          </a:bodyPr>
          <a:lstStyle/>
          <a:p>
            <a:pPr marL="12700" marR="5080" indent="-635" algn="ctr">
              <a:lnSpc>
                <a:spcPct val="100000"/>
              </a:lnSpc>
              <a:spcBef>
                <a:spcPts val="105"/>
              </a:spcBef>
            </a:pPr>
            <a:r>
              <a:rPr sz="1400" spc="-5" dirty="0">
                <a:solidFill>
                  <a:srgbClr val="FFFFFF"/>
                </a:solidFill>
                <a:latin typeface="Calibri"/>
                <a:cs typeface="Calibri"/>
              </a:rPr>
              <a:t>Improving  </a:t>
            </a:r>
            <a:r>
              <a:rPr sz="1400" dirty="0">
                <a:solidFill>
                  <a:srgbClr val="FFFFFF"/>
                </a:solidFill>
                <a:latin typeface="Calibri"/>
                <a:cs typeface="Calibri"/>
              </a:rPr>
              <a:t>i</a:t>
            </a:r>
            <a:r>
              <a:rPr sz="1400" spc="-15" dirty="0">
                <a:solidFill>
                  <a:srgbClr val="FFFFFF"/>
                </a:solidFill>
                <a:latin typeface="Calibri"/>
                <a:cs typeface="Calibri"/>
              </a:rPr>
              <a:t>n</a:t>
            </a:r>
            <a:r>
              <a:rPr sz="1400" spc="-20" dirty="0">
                <a:solidFill>
                  <a:srgbClr val="FFFFFF"/>
                </a:solidFill>
                <a:latin typeface="Calibri"/>
                <a:cs typeface="Calibri"/>
              </a:rPr>
              <a:t>f</a:t>
            </a:r>
            <a:r>
              <a:rPr sz="1400" spc="-5" dirty="0">
                <a:solidFill>
                  <a:srgbClr val="FFFFFF"/>
                </a:solidFill>
                <a:latin typeface="Calibri"/>
                <a:cs typeface="Calibri"/>
              </a:rPr>
              <a:t>o</a:t>
            </a:r>
            <a:r>
              <a:rPr sz="1400" dirty="0">
                <a:solidFill>
                  <a:srgbClr val="FFFFFF"/>
                </a:solidFill>
                <a:latin typeface="Calibri"/>
                <a:cs typeface="Calibri"/>
              </a:rPr>
              <a:t>r</a:t>
            </a:r>
            <a:r>
              <a:rPr sz="1400" spc="-10" dirty="0">
                <a:solidFill>
                  <a:srgbClr val="FFFFFF"/>
                </a:solidFill>
                <a:latin typeface="Calibri"/>
                <a:cs typeface="Calibri"/>
              </a:rPr>
              <a:t>m</a:t>
            </a:r>
            <a:r>
              <a:rPr sz="1400" spc="-15" dirty="0">
                <a:solidFill>
                  <a:srgbClr val="FFFFFF"/>
                </a:solidFill>
                <a:latin typeface="Calibri"/>
                <a:cs typeface="Calibri"/>
              </a:rPr>
              <a:t>a</a:t>
            </a:r>
            <a:r>
              <a:rPr sz="1400" dirty="0">
                <a:solidFill>
                  <a:srgbClr val="FFFFFF"/>
                </a:solidFill>
                <a:latin typeface="Calibri"/>
                <a:cs typeface="Calibri"/>
              </a:rPr>
              <a:t>tion,  </a:t>
            </a:r>
            <a:r>
              <a:rPr sz="1400" spc="-10" dirty="0">
                <a:solidFill>
                  <a:srgbClr val="FFFFFF"/>
                </a:solidFill>
                <a:latin typeface="Calibri"/>
                <a:cs typeface="Calibri"/>
              </a:rPr>
              <a:t>data </a:t>
            </a:r>
            <a:r>
              <a:rPr sz="1400" dirty="0">
                <a:solidFill>
                  <a:srgbClr val="FFFFFF"/>
                </a:solidFill>
                <a:latin typeface="Calibri"/>
                <a:cs typeface="Calibri"/>
              </a:rPr>
              <a:t>&amp;  </a:t>
            </a:r>
            <a:r>
              <a:rPr sz="1400" spc="-5" dirty="0">
                <a:solidFill>
                  <a:srgbClr val="FFFFFF"/>
                </a:solidFill>
                <a:latin typeface="Calibri"/>
                <a:cs typeface="Calibri"/>
              </a:rPr>
              <a:t>knowledge  </a:t>
            </a:r>
            <a:r>
              <a:rPr sz="1400" b="1" dirty="0">
                <a:solidFill>
                  <a:srgbClr val="FFFFFF"/>
                </a:solidFill>
                <a:latin typeface="Calibri"/>
                <a:cs typeface="Calibri"/>
              </a:rPr>
              <a:t>capability</a:t>
            </a:r>
            <a:endParaRPr sz="1400">
              <a:latin typeface="Calibri"/>
              <a:cs typeface="Calibri"/>
            </a:endParaRPr>
          </a:p>
        </p:txBody>
      </p:sp>
      <p:sp>
        <p:nvSpPr>
          <p:cNvPr id="29" name="object 2">
            <a:extLst>
              <a:ext uri="{FF2B5EF4-FFF2-40B4-BE49-F238E27FC236}">
                <a16:creationId xmlns="" xmlns:a16="http://schemas.microsoft.com/office/drawing/2014/main" id="{A041358E-D707-43F3-B661-90DEF9618CCD}"/>
              </a:ext>
            </a:extLst>
          </p:cNvPr>
          <p:cNvSpPr txBox="1"/>
          <p:nvPr/>
        </p:nvSpPr>
        <p:spPr>
          <a:xfrm>
            <a:off x="179831" y="380581"/>
            <a:ext cx="8382000" cy="384721"/>
          </a:xfrm>
          <a:prstGeom prst="rect">
            <a:avLst/>
          </a:prstGeom>
          <a:solidFill>
            <a:srgbClr val="6F2F9F"/>
          </a:solidFill>
          <a:ln w="9144">
            <a:solidFill>
              <a:srgbClr val="404040"/>
            </a:solidFill>
          </a:ln>
        </p:spPr>
        <p:txBody>
          <a:bodyPr vert="horz" wrap="square" lIns="0" tIns="0" rIns="0" bIns="0" rtlCol="0">
            <a:spAutoFit/>
          </a:bodyPr>
          <a:lstStyle/>
          <a:p>
            <a:pPr marL="555625">
              <a:lnSpc>
                <a:spcPct val="100000"/>
              </a:lnSpc>
              <a:spcBef>
                <a:spcPts val="670"/>
              </a:spcBef>
              <a:tabLst>
                <a:tab pos="2255520" algn="l"/>
                <a:tab pos="2750185" algn="l"/>
                <a:tab pos="4086225" algn="l"/>
                <a:tab pos="5455920" algn="l"/>
              </a:tabLst>
            </a:pPr>
            <a:r>
              <a:rPr lang="en-US" sz="2500" dirty="0">
                <a:solidFill>
                  <a:srgbClr val="FFFFFF"/>
                </a:solidFill>
                <a:latin typeface="Arial"/>
                <a:cs typeface="Arial"/>
              </a:rPr>
              <a:t>The supply chain for Information  Professionals</a:t>
            </a:r>
            <a:endParaRPr sz="2500" dirty="0">
              <a:latin typeface="Arial"/>
              <a:cs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12"/>
          </p:nvPr>
        </p:nvSpPr>
        <p:spPr>
          <a:prstGeom prst="rect">
            <a:avLst/>
          </a:prstGeom>
        </p:spPr>
        <p:txBody>
          <a:bodyPr vert="horz" wrap="square" lIns="0" tIns="0" rIns="0" bIns="0" rtlCol="0">
            <a:spAutoFit/>
          </a:bodyPr>
          <a:lstStyle/>
          <a:p>
            <a:pPr marL="83185">
              <a:lnSpc>
                <a:spcPts val="955"/>
              </a:lnSpc>
            </a:pPr>
            <a:fld id="{81D60167-4931-47E6-BA6A-407CBD079E47}" type="slidenum">
              <a:rPr dirty="0"/>
              <a:t>26</a:t>
            </a:fld>
            <a:endParaRPr dirty="0"/>
          </a:p>
        </p:txBody>
      </p:sp>
      <p:sp>
        <p:nvSpPr>
          <p:cNvPr id="3" name="object 3"/>
          <p:cNvSpPr txBox="1"/>
          <p:nvPr/>
        </p:nvSpPr>
        <p:spPr>
          <a:xfrm>
            <a:off x="1066800" y="1934264"/>
            <a:ext cx="4039870" cy="4536440"/>
          </a:xfrm>
          <a:prstGeom prst="rect">
            <a:avLst/>
          </a:prstGeom>
        </p:spPr>
        <p:txBody>
          <a:bodyPr vert="horz" wrap="square" lIns="0" tIns="83820" rIns="0" bIns="0" rtlCol="0">
            <a:spAutoFit/>
          </a:bodyPr>
          <a:lstStyle/>
          <a:p>
            <a:pPr marL="184785" indent="-172720">
              <a:lnSpc>
                <a:spcPct val="100000"/>
              </a:lnSpc>
              <a:spcBef>
                <a:spcPts val="660"/>
              </a:spcBef>
              <a:buFont typeface="Arial"/>
              <a:buChar char="•"/>
              <a:tabLst>
                <a:tab pos="185420" algn="l"/>
              </a:tabLst>
            </a:pPr>
            <a:r>
              <a:rPr sz="2000" spc="-10" dirty="0">
                <a:latin typeface="Calibri"/>
                <a:cs typeface="Calibri"/>
              </a:rPr>
              <a:t>Information</a:t>
            </a:r>
            <a:r>
              <a:rPr sz="2000" spc="-25" dirty="0">
                <a:latin typeface="Calibri"/>
                <a:cs typeface="Calibri"/>
              </a:rPr>
              <a:t> </a:t>
            </a:r>
            <a:r>
              <a:rPr sz="2000" spc="-10" dirty="0">
                <a:latin typeface="Calibri"/>
                <a:cs typeface="Calibri"/>
              </a:rPr>
              <a:t>Analyst</a:t>
            </a:r>
            <a:endParaRPr sz="2000" dirty="0">
              <a:latin typeface="Calibri"/>
              <a:cs typeface="Calibri"/>
            </a:endParaRPr>
          </a:p>
          <a:p>
            <a:pPr marL="184785" indent="-172720">
              <a:lnSpc>
                <a:spcPct val="100000"/>
              </a:lnSpc>
              <a:spcBef>
                <a:spcPts val="565"/>
              </a:spcBef>
              <a:buFont typeface="Arial"/>
              <a:buChar char="•"/>
              <a:tabLst>
                <a:tab pos="185420" algn="l"/>
              </a:tabLst>
            </a:pPr>
            <a:r>
              <a:rPr sz="2000" spc="-10" dirty="0">
                <a:latin typeface="Calibri"/>
                <a:cs typeface="Calibri"/>
              </a:rPr>
              <a:t>Information</a:t>
            </a:r>
            <a:r>
              <a:rPr sz="2000" spc="-25" dirty="0">
                <a:latin typeface="Calibri"/>
                <a:cs typeface="Calibri"/>
              </a:rPr>
              <a:t> </a:t>
            </a:r>
            <a:r>
              <a:rPr sz="2000" spc="-20" dirty="0">
                <a:latin typeface="Calibri"/>
                <a:cs typeface="Calibri"/>
              </a:rPr>
              <a:t>Broker</a:t>
            </a:r>
            <a:endParaRPr sz="2000" dirty="0">
              <a:latin typeface="Calibri"/>
              <a:cs typeface="Calibri"/>
            </a:endParaRPr>
          </a:p>
          <a:p>
            <a:pPr marL="184785" indent="-172720">
              <a:lnSpc>
                <a:spcPct val="100000"/>
              </a:lnSpc>
              <a:spcBef>
                <a:spcPts val="550"/>
              </a:spcBef>
              <a:buFont typeface="Arial"/>
              <a:buChar char="•"/>
              <a:tabLst>
                <a:tab pos="185420" algn="l"/>
              </a:tabLst>
            </a:pPr>
            <a:r>
              <a:rPr sz="2000" spc="-10" dirty="0">
                <a:latin typeface="Calibri"/>
                <a:cs typeface="Calibri"/>
              </a:rPr>
              <a:t>Information</a:t>
            </a:r>
            <a:r>
              <a:rPr sz="2000" spc="-25" dirty="0">
                <a:latin typeface="Calibri"/>
                <a:cs typeface="Calibri"/>
              </a:rPr>
              <a:t> </a:t>
            </a:r>
            <a:r>
              <a:rPr sz="2000" spc="-5" dirty="0">
                <a:latin typeface="Calibri"/>
                <a:cs typeface="Calibri"/>
              </a:rPr>
              <a:t>Consultant</a:t>
            </a:r>
            <a:endParaRPr sz="2000" dirty="0">
              <a:latin typeface="Calibri"/>
              <a:cs typeface="Calibri"/>
            </a:endParaRPr>
          </a:p>
          <a:p>
            <a:pPr marL="184785" indent="-172720">
              <a:lnSpc>
                <a:spcPct val="100000"/>
              </a:lnSpc>
              <a:spcBef>
                <a:spcPts val="565"/>
              </a:spcBef>
              <a:buFont typeface="Arial"/>
              <a:buChar char="•"/>
              <a:tabLst>
                <a:tab pos="185420" algn="l"/>
              </a:tabLst>
            </a:pPr>
            <a:r>
              <a:rPr sz="2000" spc="-10" dirty="0">
                <a:latin typeface="Calibri"/>
                <a:cs typeface="Calibri"/>
              </a:rPr>
              <a:t>Information</a:t>
            </a:r>
            <a:r>
              <a:rPr sz="2000" spc="-25" dirty="0">
                <a:latin typeface="Calibri"/>
                <a:cs typeface="Calibri"/>
              </a:rPr>
              <a:t> </a:t>
            </a:r>
            <a:r>
              <a:rPr sz="2000" spc="-5" dirty="0">
                <a:latin typeface="Calibri"/>
                <a:cs typeface="Calibri"/>
              </a:rPr>
              <a:t>Manager</a:t>
            </a:r>
            <a:endParaRPr sz="2000" dirty="0">
              <a:latin typeface="Calibri"/>
              <a:cs typeface="Calibri"/>
            </a:endParaRPr>
          </a:p>
          <a:p>
            <a:pPr marL="184785" indent="-172720">
              <a:lnSpc>
                <a:spcPct val="100000"/>
              </a:lnSpc>
              <a:spcBef>
                <a:spcPts val="565"/>
              </a:spcBef>
              <a:buFont typeface="Arial"/>
              <a:buChar char="•"/>
              <a:tabLst>
                <a:tab pos="185420" algn="l"/>
              </a:tabLst>
            </a:pPr>
            <a:r>
              <a:rPr sz="2000" spc="-10" dirty="0">
                <a:latin typeface="Calibri"/>
                <a:cs typeface="Calibri"/>
              </a:rPr>
              <a:t>Information</a:t>
            </a:r>
            <a:r>
              <a:rPr sz="2000" spc="-25" dirty="0">
                <a:latin typeface="Calibri"/>
                <a:cs typeface="Calibri"/>
              </a:rPr>
              <a:t> </a:t>
            </a:r>
            <a:r>
              <a:rPr sz="2000" spc="-5" dirty="0">
                <a:latin typeface="Calibri"/>
                <a:cs typeface="Calibri"/>
              </a:rPr>
              <a:t>Officer</a:t>
            </a:r>
            <a:endParaRPr sz="2000" dirty="0">
              <a:latin typeface="Calibri"/>
              <a:cs typeface="Calibri"/>
            </a:endParaRPr>
          </a:p>
          <a:p>
            <a:pPr marL="184785" indent="-172720">
              <a:lnSpc>
                <a:spcPct val="100000"/>
              </a:lnSpc>
              <a:spcBef>
                <a:spcPts val="550"/>
              </a:spcBef>
              <a:buFont typeface="Arial"/>
              <a:buChar char="•"/>
              <a:tabLst>
                <a:tab pos="185420" algn="l"/>
              </a:tabLst>
            </a:pPr>
            <a:r>
              <a:rPr sz="2000" spc="-5" dirty="0">
                <a:latin typeface="Calibri"/>
                <a:cs typeface="Calibri"/>
              </a:rPr>
              <a:t>Law</a:t>
            </a:r>
            <a:r>
              <a:rPr sz="2000" spc="-30" dirty="0">
                <a:latin typeface="Calibri"/>
                <a:cs typeface="Calibri"/>
              </a:rPr>
              <a:t> </a:t>
            </a:r>
            <a:r>
              <a:rPr sz="2000" spc="-10" dirty="0">
                <a:latin typeface="Calibri"/>
                <a:cs typeface="Calibri"/>
              </a:rPr>
              <a:t>Librarian</a:t>
            </a:r>
            <a:endParaRPr sz="2000" dirty="0">
              <a:latin typeface="Calibri"/>
              <a:cs typeface="Calibri"/>
            </a:endParaRPr>
          </a:p>
          <a:p>
            <a:pPr marL="184785" indent="-172720">
              <a:lnSpc>
                <a:spcPct val="100000"/>
              </a:lnSpc>
              <a:spcBef>
                <a:spcPts val="565"/>
              </a:spcBef>
              <a:buFont typeface="Arial"/>
              <a:buChar char="•"/>
              <a:tabLst>
                <a:tab pos="185420" algn="l"/>
              </a:tabLst>
            </a:pPr>
            <a:r>
              <a:rPr sz="2000" spc="-5" dirty="0">
                <a:latin typeface="Calibri"/>
                <a:cs typeface="Calibri"/>
              </a:rPr>
              <a:t>Library </a:t>
            </a:r>
            <a:r>
              <a:rPr sz="2000" spc="-10" dirty="0">
                <a:latin typeface="Calibri"/>
                <a:cs typeface="Calibri"/>
              </a:rPr>
              <a:t>Software Marketing</a:t>
            </a:r>
            <a:r>
              <a:rPr sz="2000" spc="-50" dirty="0">
                <a:latin typeface="Calibri"/>
                <a:cs typeface="Calibri"/>
              </a:rPr>
              <a:t> </a:t>
            </a:r>
            <a:r>
              <a:rPr sz="2000" spc="-10" dirty="0">
                <a:latin typeface="Calibri"/>
                <a:cs typeface="Calibri"/>
              </a:rPr>
              <a:t>Executive</a:t>
            </a:r>
            <a:endParaRPr sz="2000" dirty="0">
              <a:latin typeface="Calibri"/>
              <a:cs typeface="Calibri"/>
            </a:endParaRPr>
          </a:p>
          <a:p>
            <a:pPr marL="184785" indent="-172720">
              <a:lnSpc>
                <a:spcPct val="100000"/>
              </a:lnSpc>
              <a:spcBef>
                <a:spcPts val="565"/>
              </a:spcBef>
              <a:buFont typeface="Arial"/>
              <a:buChar char="•"/>
              <a:tabLst>
                <a:tab pos="185420" algn="l"/>
              </a:tabLst>
            </a:pPr>
            <a:r>
              <a:rPr sz="2000" spc="-10" dirty="0">
                <a:latin typeface="Calibri"/>
                <a:cs typeface="Calibri"/>
              </a:rPr>
              <a:t>Library </a:t>
            </a:r>
            <a:r>
              <a:rPr sz="2000" spc="-5" dirty="0">
                <a:latin typeface="Calibri"/>
                <a:cs typeface="Calibri"/>
              </a:rPr>
              <a:t>Supplies </a:t>
            </a:r>
            <a:r>
              <a:rPr sz="2000" spc="-10" dirty="0">
                <a:latin typeface="Calibri"/>
                <a:cs typeface="Calibri"/>
              </a:rPr>
              <a:t>Marketing</a:t>
            </a:r>
            <a:r>
              <a:rPr sz="2000" spc="-5" dirty="0">
                <a:latin typeface="Calibri"/>
                <a:cs typeface="Calibri"/>
              </a:rPr>
              <a:t> </a:t>
            </a:r>
            <a:r>
              <a:rPr sz="2000" spc="-10" dirty="0">
                <a:latin typeface="Calibri"/>
                <a:cs typeface="Calibri"/>
              </a:rPr>
              <a:t>Executive</a:t>
            </a:r>
            <a:endParaRPr sz="2000" dirty="0">
              <a:latin typeface="Calibri"/>
              <a:cs typeface="Calibri"/>
            </a:endParaRPr>
          </a:p>
          <a:p>
            <a:pPr marL="184785" indent="-172720">
              <a:lnSpc>
                <a:spcPct val="100000"/>
              </a:lnSpc>
              <a:spcBef>
                <a:spcPts val="550"/>
              </a:spcBef>
              <a:buFont typeface="Arial"/>
              <a:buChar char="•"/>
              <a:tabLst>
                <a:tab pos="185420" algn="l"/>
              </a:tabLst>
            </a:pPr>
            <a:r>
              <a:rPr sz="2000" dirty="0">
                <a:latin typeface="Calibri"/>
                <a:cs typeface="Calibri"/>
              </a:rPr>
              <a:t>Media </a:t>
            </a:r>
            <a:r>
              <a:rPr sz="2000" spc="-10" dirty="0">
                <a:latin typeface="Calibri"/>
                <a:cs typeface="Calibri"/>
              </a:rPr>
              <a:t>Library</a:t>
            </a:r>
            <a:r>
              <a:rPr sz="2000" spc="-30" dirty="0">
                <a:latin typeface="Calibri"/>
                <a:cs typeface="Calibri"/>
              </a:rPr>
              <a:t> </a:t>
            </a:r>
            <a:r>
              <a:rPr sz="2000" spc="-5" dirty="0">
                <a:latin typeface="Calibri"/>
                <a:cs typeface="Calibri"/>
              </a:rPr>
              <a:t>Officer</a:t>
            </a:r>
            <a:endParaRPr sz="2000" dirty="0">
              <a:latin typeface="Calibri"/>
              <a:cs typeface="Calibri"/>
            </a:endParaRPr>
          </a:p>
          <a:p>
            <a:pPr marL="184785" indent="-172720">
              <a:lnSpc>
                <a:spcPct val="100000"/>
              </a:lnSpc>
              <a:spcBef>
                <a:spcPts val="565"/>
              </a:spcBef>
              <a:buFont typeface="Arial"/>
              <a:buChar char="•"/>
              <a:tabLst>
                <a:tab pos="185420" algn="l"/>
              </a:tabLst>
            </a:pPr>
            <a:r>
              <a:rPr sz="2000" spc="-5" dirty="0">
                <a:latin typeface="Calibri"/>
                <a:cs typeface="Calibri"/>
              </a:rPr>
              <a:t>Medical</a:t>
            </a:r>
            <a:r>
              <a:rPr sz="2000" spc="-20" dirty="0">
                <a:latin typeface="Calibri"/>
                <a:cs typeface="Calibri"/>
              </a:rPr>
              <a:t> </a:t>
            </a:r>
            <a:r>
              <a:rPr sz="2000" spc="-10" dirty="0">
                <a:latin typeface="Calibri"/>
                <a:cs typeface="Calibri"/>
              </a:rPr>
              <a:t>Librarian</a:t>
            </a:r>
            <a:endParaRPr sz="2000" dirty="0">
              <a:latin typeface="Calibri"/>
              <a:cs typeface="Calibri"/>
            </a:endParaRPr>
          </a:p>
          <a:p>
            <a:pPr marL="184785" indent="-172720">
              <a:lnSpc>
                <a:spcPct val="100000"/>
              </a:lnSpc>
              <a:spcBef>
                <a:spcPts val="565"/>
              </a:spcBef>
              <a:buFont typeface="Arial"/>
              <a:buChar char="•"/>
              <a:tabLst>
                <a:tab pos="185420" algn="l"/>
              </a:tabLst>
            </a:pPr>
            <a:r>
              <a:rPr sz="2000" spc="-15" dirty="0">
                <a:latin typeface="Calibri"/>
                <a:cs typeface="Calibri"/>
              </a:rPr>
              <a:t>Record</a:t>
            </a:r>
            <a:r>
              <a:rPr sz="2000" spc="-35" dirty="0">
                <a:latin typeface="Calibri"/>
                <a:cs typeface="Calibri"/>
              </a:rPr>
              <a:t> </a:t>
            </a:r>
            <a:r>
              <a:rPr sz="2000" spc="-5" dirty="0">
                <a:latin typeface="Calibri"/>
                <a:cs typeface="Calibri"/>
              </a:rPr>
              <a:t>Manager</a:t>
            </a:r>
            <a:endParaRPr sz="2000" dirty="0">
              <a:latin typeface="Calibri"/>
              <a:cs typeface="Calibri"/>
            </a:endParaRPr>
          </a:p>
          <a:p>
            <a:pPr marL="184785" indent="-172720">
              <a:lnSpc>
                <a:spcPct val="100000"/>
              </a:lnSpc>
              <a:spcBef>
                <a:spcPts val="555"/>
              </a:spcBef>
              <a:buFont typeface="Arial"/>
              <a:buChar char="•"/>
              <a:tabLst>
                <a:tab pos="185420" algn="l"/>
              </a:tabLst>
            </a:pPr>
            <a:r>
              <a:rPr sz="2000" dirty="0">
                <a:latin typeface="Calibri"/>
                <a:cs typeface="Calibri"/>
              </a:rPr>
              <a:t>School </a:t>
            </a:r>
            <a:r>
              <a:rPr sz="2000" spc="-10" dirty="0">
                <a:latin typeface="Calibri"/>
                <a:cs typeface="Calibri"/>
              </a:rPr>
              <a:t>Resource Center</a:t>
            </a:r>
            <a:r>
              <a:rPr sz="2000" spc="-60" dirty="0">
                <a:latin typeface="Calibri"/>
                <a:cs typeface="Calibri"/>
              </a:rPr>
              <a:t> </a:t>
            </a:r>
            <a:r>
              <a:rPr sz="2000" spc="-10" dirty="0">
                <a:latin typeface="Calibri"/>
                <a:cs typeface="Calibri"/>
              </a:rPr>
              <a:t>Personnel</a:t>
            </a:r>
            <a:endParaRPr sz="2000" dirty="0">
              <a:latin typeface="Calibri"/>
              <a:cs typeface="Calibri"/>
            </a:endParaRPr>
          </a:p>
        </p:txBody>
      </p:sp>
      <p:sp>
        <p:nvSpPr>
          <p:cNvPr id="5" name="object 2">
            <a:extLst>
              <a:ext uri="{FF2B5EF4-FFF2-40B4-BE49-F238E27FC236}">
                <a16:creationId xmlns="" xmlns:a16="http://schemas.microsoft.com/office/drawing/2014/main" id="{7783D3A0-E862-4FA7-BA13-32C9C612DF08}"/>
              </a:ext>
            </a:extLst>
          </p:cNvPr>
          <p:cNvSpPr txBox="1"/>
          <p:nvPr/>
        </p:nvSpPr>
        <p:spPr>
          <a:xfrm>
            <a:off x="476250" y="661665"/>
            <a:ext cx="8382000" cy="1182375"/>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dirty="0">
              <a:solidFill>
                <a:srgbClr val="FFFFFF"/>
              </a:solidFill>
              <a:latin typeface="Arial"/>
              <a:cs typeface="Arial"/>
            </a:endParaRPr>
          </a:p>
          <a:p>
            <a:pPr marL="555625">
              <a:lnSpc>
                <a:spcPct val="100000"/>
              </a:lnSpc>
              <a:spcBef>
                <a:spcPts val="670"/>
              </a:spcBef>
              <a:tabLst>
                <a:tab pos="2255520" algn="l"/>
                <a:tab pos="2750185" algn="l"/>
                <a:tab pos="4086225" algn="l"/>
                <a:tab pos="5455920" algn="l"/>
              </a:tabLst>
            </a:pPr>
            <a:r>
              <a:rPr lang="en-US" sz="2400" dirty="0">
                <a:solidFill>
                  <a:srgbClr val="FFFFFF"/>
                </a:solidFill>
                <a:latin typeface="Arial"/>
                <a:cs typeface="Arial"/>
              </a:rPr>
              <a:t>Examples of Information  Professional Positions</a:t>
            </a:r>
            <a:endParaRPr lang="pt-BR" sz="2400" dirty="0">
              <a:solidFill>
                <a:srgbClr val="FFFFFF"/>
              </a:solidFill>
              <a:latin typeface="Arial"/>
              <a:cs typeface="Arial"/>
            </a:endParaRPr>
          </a:p>
          <a:p>
            <a:pPr marL="555625">
              <a:lnSpc>
                <a:spcPct val="100000"/>
              </a:lnSpc>
              <a:spcBef>
                <a:spcPts val="670"/>
              </a:spcBef>
              <a:tabLst>
                <a:tab pos="2255520" algn="l"/>
                <a:tab pos="2750185" algn="l"/>
                <a:tab pos="4086225" algn="l"/>
                <a:tab pos="5455920" algn="l"/>
              </a:tabLst>
            </a:pPr>
            <a:endParaRPr sz="2200" dirty="0">
              <a:latin typeface="Arial"/>
              <a:cs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12"/>
          </p:nvPr>
        </p:nvSpPr>
        <p:spPr>
          <a:prstGeom prst="rect">
            <a:avLst/>
          </a:prstGeom>
        </p:spPr>
        <p:txBody>
          <a:bodyPr vert="horz" wrap="square" lIns="0" tIns="0" rIns="0" bIns="0" rtlCol="0">
            <a:spAutoFit/>
          </a:bodyPr>
          <a:lstStyle/>
          <a:p>
            <a:pPr marL="83185">
              <a:lnSpc>
                <a:spcPts val="955"/>
              </a:lnSpc>
            </a:pPr>
            <a:fld id="{81D60167-4931-47E6-BA6A-407CBD079E47}" type="slidenum">
              <a:rPr dirty="0"/>
              <a:t>27</a:t>
            </a:fld>
            <a:endParaRPr dirty="0"/>
          </a:p>
        </p:txBody>
      </p:sp>
      <p:sp>
        <p:nvSpPr>
          <p:cNvPr id="3" name="object 3"/>
          <p:cNvSpPr txBox="1"/>
          <p:nvPr/>
        </p:nvSpPr>
        <p:spPr>
          <a:xfrm>
            <a:off x="535940" y="1397190"/>
            <a:ext cx="7884159" cy="4519295"/>
          </a:xfrm>
          <a:prstGeom prst="rect">
            <a:avLst/>
          </a:prstGeom>
        </p:spPr>
        <p:txBody>
          <a:bodyPr vert="horz" wrap="square" lIns="0" tIns="12065" rIns="0" bIns="0" rtlCol="0">
            <a:spAutoFit/>
          </a:bodyPr>
          <a:lstStyle/>
          <a:p>
            <a:pPr marL="12700">
              <a:lnSpc>
                <a:spcPct val="100000"/>
              </a:lnSpc>
              <a:spcBef>
                <a:spcPts val="95"/>
              </a:spcBef>
            </a:pPr>
            <a:r>
              <a:rPr sz="1900" spc="-10" dirty="0">
                <a:latin typeface="Calibri"/>
                <a:cs typeface="Calibri"/>
              </a:rPr>
              <a:t>The </a:t>
            </a:r>
            <a:r>
              <a:rPr sz="1900" spc="-15" dirty="0">
                <a:latin typeface="Calibri"/>
                <a:cs typeface="Calibri"/>
              </a:rPr>
              <a:t>core </a:t>
            </a:r>
            <a:r>
              <a:rPr sz="1900" spc="-10" dirty="0">
                <a:latin typeface="Calibri"/>
                <a:cs typeface="Calibri"/>
              </a:rPr>
              <a:t>knowledge </a:t>
            </a:r>
            <a:r>
              <a:rPr sz="1900" spc="-5" dirty="0">
                <a:latin typeface="Calibri"/>
                <a:cs typeface="Calibri"/>
              </a:rPr>
              <a:t>and skills </a:t>
            </a:r>
            <a:r>
              <a:rPr sz="1900" spc="-20" dirty="0">
                <a:latin typeface="Calibri"/>
                <a:cs typeface="Calibri"/>
              </a:rPr>
              <a:t>for </a:t>
            </a:r>
            <a:r>
              <a:rPr sz="1900" spc="-10" dirty="0">
                <a:latin typeface="Calibri"/>
                <a:cs typeface="Calibri"/>
              </a:rPr>
              <a:t>library </a:t>
            </a:r>
            <a:r>
              <a:rPr sz="1900" spc="-5" dirty="0">
                <a:latin typeface="Calibri"/>
                <a:cs typeface="Calibri"/>
              </a:rPr>
              <a:t>and </a:t>
            </a:r>
            <a:r>
              <a:rPr sz="1900" spc="-15" dirty="0">
                <a:latin typeface="Calibri"/>
                <a:cs typeface="Calibri"/>
              </a:rPr>
              <a:t>information professionals</a:t>
            </a:r>
            <a:r>
              <a:rPr sz="1900" spc="229" dirty="0">
                <a:latin typeface="Calibri"/>
                <a:cs typeface="Calibri"/>
              </a:rPr>
              <a:t> </a:t>
            </a:r>
            <a:r>
              <a:rPr sz="1900" spc="-5" dirty="0">
                <a:latin typeface="Calibri"/>
                <a:cs typeface="Calibri"/>
              </a:rPr>
              <a:t>include:</a:t>
            </a:r>
            <a:endParaRPr sz="1900" dirty="0">
              <a:latin typeface="Calibri"/>
              <a:cs typeface="Calibri"/>
            </a:endParaRPr>
          </a:p>
          <a:p>
            <a:pPr>
              <a:lnSpc>
                <a:spcPct val="100000"/>
              </a:lnSpc>
              <a:spcBef>
                <a:spcPts val="15"/>
              </a:spcBef>
            </a:pPr>
            <a:endParaRPr sz="2750" dirty="0">
              <a:latin typeface="Times New Roman"/>
              <a:cs typeface="Times New Roman"/>
            </a:endParaRPr>
          </a:p>
          <a:p>
            <a:pPr marL="527685" marR="5080" indent="-515620">
              <a:lnSpc>
                <a:spcPct val="70000"/>
              </a:lnSpc>
              <a:buAutoNum type="arabicPeriod"/>
              <a:tabLst>
                <a:tab pos="527685" algn="l"/>
                <a:tab pos="528320" algn="l"/>
              </a:tabLst>
            </a:pPr>
            <a:r>
              <a:rPr sz="2800" spc="-15" dirty="0">
                <a:latin typeface="Calibri"/>
                <a:cs typeface="Calibri"/>
              </a:rPr>
              <a:t>Knowledge </a:t>
            </a:r>
            <a:r>
              <a:rPr sz="2800" spc="-5" dirty="0">
                <a:latin typeface="Calibri"/>
                <a:cs typeface="Calibri"/>
              </a:rPr>
              <a:t>of the </a:t>
            </a:r>
            <a:r>
              <a:rPr sz="2800" spc="-15" dirty="0">
                <a:latin typeface="Calibri"/>
                <a:cs typeface="Calibri"/>
              </a:rPr>
              <a:t>broad </a:t>
            </a:r>
            <a:r>
              <a:rPr sz="2800" spc="-20" dirty="0">
                <a:latin typeface="Calibri"/>
                <a:cs typeface="Calibri"/>
              </a:rPr>
              <a:t>context </a:t>
            </a:r>
            <a:r>
              <a:rPr sz="2800" spc="-5" dirty="0">
                <a:latin typeface="Calibri"/>
                <a:cs typeface="Calibri"/>
              </a:rPr>
              <a:t>of the </a:t>
            </a:r>
            <a:r>
              <a:rPr sz="2800" spc="-15" dirty="0">
                <a:latin typeface="Calibri"/>
                <a:cs typeface="Calibri"/>
              </a:rPr>
              <a:t>information  </a:t>
            </a:r>
            <a:r>
              <a:rPr sz="2800" spc="-20" dirty="0">
                <a:latin typeface="Calibri"/>
                <a:cs typeface="Calibri"/>
              </a:rPr>
              <a:t>environment</a:t>
            </a:r>
            <a:endParaRPr sz="2800" dirty="0">
              <a:latin typeface="Calibri"/>
              <a:cs typeface="Calibri"/>
            </a:endParaRPr>
          </a:p>
          <a:p>
            <a:pPr marL="527685" indent="-515620">
              <a:lnSpc>
                <a:spcPts val="3055"/>
              </a:lnSpc>
              <a:buAutoNum type="arabicPeriod"/>
              <a:tabLst>
                <a:tab pos="527685" algn="l"/>
                <a:tab pos="528320" algn="l"/>
              </a:tabLst>
            </a:pPr>
            <a:r>
              <a:rPr sz="2800" spc="-15" dirty="0">
                <a:latin typeface="Calibri"/>
                <a:cs typeface="Calibri"/>
              </a:rPr>
              <a:t>Information</a:t>
            </a:r>
            <a:r>
              <a:rPr sz="2800" spc="-10" dirty="0">
                <a:latin typeface="Calibri"/>
                <a:cs typeface="Calibri"/>
              </a:rPr>
              <a:t> seeking</a:t>
            </a:r>
            <a:endParaRPr sz="2800" dirty="0">
              <a:latin typeface="Calibri"/>
              <a:cs typeface="Calibri"/>
            </a:endParaRPr>
          </a:p>
          <a:p>
            <a:pPr marL="527685" indent="-515620">
              <a:lnSpc>
                <a:spcPts val="3150"/>
              </a:lnSpc>
              <a:buAutoNum type="arabicPeriod"/>
              <a:tabLst>
                <a:tab pos="527685" algn="l"/>
                <a:tab pos="528320" algn="l"/>
              </a:tabLst>
            </a:pPr>
            <a:r>
              <a:rPr sz="2800" spc="-15" dirty="0">
                <a:latin typeface="Calibri"/>
                <a:cs typeface="Calibri"/>
              </a:rPr>
              <a:t>Information</a:t>
            </a:r>
            <a:r>
              <a:rPr sz="2800" spc="-10" dirty="0">
                <a:latin typeface="Calibri"/>
                <a:cs typeface="Calibri"/>
              </a:rPr>
              <a:t> </a:t>
            </a:r>
            <a:r>
              <a:rPr sz="2800" spc="-15" dirty="0">
                <a:latin typeface="Calibri"/>
                <a:cs typeface="Calibri"/>
              </a:rPr>
              <a:t>infrastructure</a:t>
            </a:r>
            <a:endParaRPr sz="2800" dirty="0">
              <a:latin typeface="Calibri"/>
              <a:cs typeface="Calibri"/>
            </a:endParaRPr>
          </a:p>
          <a:p>
            <a:pPr marL="527685" indent="-515620">
              <a:lnSpc>
                <a:spcPts val="3150"/>
              </a:lnSpc>
              <a:buAutoNum type="arabicPeriod"/>
              <a:tabLst>
                <a:tab pos="527685" algn="l"/>
                <a:tab pos="528320" algn="l"/>
              </a:tabLst>
            </a:pPr>
            <a:r>
              <a:rPr sz="2800" spc="-15" dirty="0">
                <a:latin typeface="Calibri"/>
                <a:cs typeface="Calibri"/>
              </a:rPr>
              <a:t>Information</a:t>
            </a:r>
            <a:r>
              <a:rPr sz="2800" spc="-5" dirty="0">
                <a:latin typeface="Calibri"/>
                <a:cs typeface="Calibri"/>
              </a:rPr>
              <a:t> </a:t>
            </a:r>
            <a:r>
              <a:rPr sz="2800" spc="-15" dirty="0">
                <a:latin typeface="Calibri"/>
                <a:cs typeface="Calibri"/>
              </a:rPr>
              <a:t>organisation</a:t>
            </a:r>
            <a:endParaRPr sz="2800" dirty="0">
              <a:latin typeface="Calibri"/>
              <a:cs typeface="Calibri"/>
            </a:endParaRPr>
          </a:p>
          <a:p>
            <a:pPr marL="527685" indent="-515620">
              <a:lnSpc>
                <a:spcPts val="3155"/>
              </a:lnSpc>
              <a:buAutoNum type="arabicPeriod"/>
              <a:tabLst>
                <a:tab pos="527685" algn="l"/>
                <a:tab pos="528320" algn="l"/>
              </a:tabLst>
            </a:pPr>
            <a:r>
              <a:rPr sz="2800" spc="-15" dirty="0">
                <a:latin typeface="Calibri"/>
                <a:cs typeface="Calibri"/>
              </a:rPr>
              <a:t>Information</a:t>
            </a:r>
            <a:r>
              <a:rPr sz="2800" spc="-10" dirty="0">
                <a:latin typeface="Calibri"/>
                <a:cs typeface="Calibri"/>
              </a:rPr>
              <a:t> </a:t>
            </a:r>
            <a:r>
              <a:rPr sz="2800" dirty="0">
                <a:latin typeface="Calibri"/>
                <a:cs typeface="Calibri"/>
              </a:rPr>
              <a:t>access</a:t>
            </a:r>
          </a:p>
          <a:p>
            <a:pPr marL="527685" indent="-515620">
              <a:lnSpc>
                <a:spcPts val="3150"/>
              </a:lnSpc>
              <a:buAutoNum type="arabicPeriod"/>
              <a:tabLst>
                <a:tab pos="527685" algn="l"/>
                <a:tab pos="528320" algn="l"/>
              </a:tabLst>
            </a:pPr>
            <a:r>
              <a:rPr sz="2800" spc="-15" dirty="0">
                <a:latin typeface="Calibri"/>
                <a:cs typeface="Calibri"/>
              </a:rPr>
              <a:t>Information </a:t>
            </a:r>
            <a:r>
              <a:rPr sz="2800" spc="-5" dirty="0">
                <a:latin typeface="Calibri"/>
                <a:cs typeface="Calibri"/>
              </a:rPr>
              <a:t>services, </a:t>
            </a:r>
            <a:r>
              <a:rPr sz="2800" spc="-10" dirty="0">
                <a:latin typeface="Calibri"/>
                <a:cs typeface="Calibri"/>
              </a:rPr>
              <a:t>sources </a:t>
            </a:r>
            <a:r>
              <a:rPr sz="2800" spc="-5" dirty="0">
                <a:latin typeface="Calibri"/>
                <a:cs typeface="Calibri"/>
              </a:rPr>
              <a:t>and</a:t>
            </a:r>
            <a:r>
              <a:rPr sz="2800" spc="75" dirty="0">
                <a:latin typeface="Calibri"/>
                <a:cs typeface="Calibri"/>
              </a:rPr>
              <a:t> </a:t>
            </a:r>
            <a:r>
              <a:rPr sz="2800" spc="-10" dirty="0">
                <a:latin typeface="Calibri"/>
                <a:cs typeface="Calibri"/>
              </a:rPr>
              <a:t>products</a:t>
            </a:r>
            <a:endParaRPr sz="2800" dirty="0">
              <a:latin typeface="Calibri"/>
              <a:cs typeface="Calibri"/>
            </a:endParaRPr>
          </a:p>
          <a:p>
            <a:pPr marL="527685" indent="-515620">
              <a:lnSpc>
                <a:spcPts val="3150"/>
              </a:lnSpc>
              <a:buAutoNum type="arabicPeriod"/>
              <a:tabLst>
                <a:tab pos="527685" algn="l"/>
                <a:tab pos="528320" algn="l"/>
              </a:tabLst>
            </a:pPr>
            <a:r>
              <a:rPr sz="2800" spc="-15" dirty="0">
                <a:latin typeface="Calibri"/>
                <a:cs typeface="Calibri"/>
              </a:rPr>
              <a:t>Information literacy</a:t>
            </a:r>
            <a:r>
              <a:rPr sz="2800" dirty="0">
                <a:latin typeface="Calibri"/>
                <a:cs typeface="Calibri"/>
              </a:rPr>
              <a:t> </a:t>
            </a:r>
            <a:r>
              <a:rPr sz="2800" spc="-10" dirty="0">
                <a:latin typeface="Calibri"/>
                <a:cs typeface="Calibri"/>
              </a:rPr>
              <a:t>education</a:t>
            </a:r>
            <a:endParaRPr sz="2800" dirty="0">
              <a:latin typeface="Calibri"/>
              <a:cs typeface="Calibri"/>
            </a:endParaRPr>
          </a:p>
          <a:p>
            <a:pPr marL="527685" indent="-515620">
              <a:lnSpc>
                <a:spcPts val="3155"/>
              </a:lnSpc>
              <a:buAutoNum type="arabicPeriod"/>
              <a:tabLst>
                <a:tab pos="527685" algn="l"/>
                <a:tab pos="528320" algn="l"/>
              </a:tabLst>
            </a:pPr>
            <a:r>
              <a:rPr sz="2800" spc="-15" dirty="0">
                <a:latin typeface="Calibri"/>
                <a:cs typeface="Calibri"/>
              </a:rPr>
              <a:t>Generation </a:t>
            </a:r>
            <a:r>
              <a:rPr sz="2800" spc="-5" dirty="0">
                <a:latin typeface="Calibri"/>
                <a:cs typeface="Calibri"/>
              </a:rPr>
              <a:t>of</a:t>
            </a:r>
            <a:r>
              <a:rPr sz="2800" spc="5" dirty="0">
                <a:latin typeface="Calibri"/>
                <a:cs typeface="Calibri"/>
              </a:rPr>
              <a:t> </a:t>
            </a:r>
            <a:r>
              <a:rPr sz="2800" spc="-10" dirty="0">
                <a:latin typeface="Calibri"/>
                <a:cs typeface="Calibri"/>
              </a:rPr>
              <a:t>knowledge</a:t>
            </a:r>
            <a:endParaRPr sz="2800" dirty="0">
              <a:latin typeface="Calibri"/>
              <a:cs typeface="Calibri"/>
            </a:endParaRPr>
          </a:p>
          <a:p>
            <a:pPr marL="527685" indent="-515620">
              <a:lnSpc>
                <a:spcPts val="3260"/>
              </a:lnSpc>
              <a:buAutoNum type="arabicPeriod"/>
              <a:tabLst>
                <a:tab pos="527685" algn="l"/>
                <a:tab pos="528320" algn="l"/>
              </a:tabLst>
            </a:pPr>
            <a:r>
              <a:rPr sz="2800" spc="-5" dirty="0">
                <a:latin typeface="Calibri"/>
                <a:cs typeface="Calibri"/>
              </a:rPr>
              <a:t>Generic </a:t>
            </a:r>
            <a:r>
              <a:rPr sz="2800" spc="-10" dirty="0">
                <a:latin typeface="Calibri"/>
                <a:cs typeface="Calibri"/>
              </a:rPr>
              <a:t>skills </a:t>
            </a:r>
            <a:r>
              <a:rPr sz="2800" spc="-5" dirty="0">
                <a:latin typeface="Calibri"/>
                <a:cs typeface="Calibri"/>
              </a:rPr>
              <a:t>and</a:t>
            </a:r>
            <a:r>
              <a:rPr sz="2800" spc="40" dirty="0">
                <a:latin typeface="Calibri"/>
                <a:cs typeface="Calibri"/>
              </a:rPr>
              <a:t> </a:t>
            </a:r>
            <a:r>
              <a:rPr sz="2800" spc="-15" dirty="0">
                <a:latin typeface="Calibri"/>
                <a:cs typeface="Calibri"/>
              </a:rPr>
              <a:t>attributes</a:t>
            </a:r>
            <a:endParaRPr sz="2800" dirty="0">
              <a:latin typeface="Calibri"/>
              <a:cs typeface="Calibri"/>
            </a:endParaRPr>
          </a:p>
        </p:txBody>
      </p:sp>
      <p:sp>
        <p:nvSpPr>
          <p:cNvPr id="5" name="object 2">
            <a:extLst>
              <a:ext uri="{FF2B5EF4-FFF2-40B4-BE49-F238E27FC236}">
                <a16:creationId xmlns="" xmlns:a16="http://schemas.microsoft.com/office/drawing/2014/main" id="{3E0A5EE3-39F3-429D-8DDD-5F9E17342711}"/>
              </a:ext>
            </a:extLst>
          </p:cNvPr>
          <p:cNvSpPr txBox="1"/>
          <p:nvPr/>
        </p:nvSpPr>
        <p:spPr>
          <a:xfrm>
            <a:off x="381000" y="528893"/>
            <a:ext cx="8382000" cy="1182375"/>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dirty="0">
              <a:solidFill>
                <a:srgbClr val="FFFFFF"/>
              </a:solidFill>
              <a:latin typeface="Arial"/>
              <a:cs typeface="Arial"/>
            </a:endParaRPr>
          </a:p>
          <a:p>
            <a:pPr marL="555625">
              <a:lnSpc>
                <a:spcPct val="100000"/>
              </a:lnSpc>
              <a:spcBef>
                <a:spcPts val="670"/>
              </a:spcBef>
              <a:tabLst>
                <a:tab pos="2255520" algn="l"/>
                <a:tab pos="2750185" algn="l"/>
                <a:tab pos="4086225" algn="l"/>
                <a:tab pos="5455920" algn="l"/>
              </a:tabLst>
            </a:pPr>
            <a:r>
              <a:rPr lang="en-US" sz="2400" dirty="0">
                <a:solidFill>
                  <a:srgbClr val="FFFFFF"/>
                </a:solidFill>
                <a:latin typeface="Arial"/>
                <a:cs typeface="Arial"/>
              </a:rPr>
              <a:t>CORE KNOWLEDGE AND SKILLS</a:t>
            </a:r>
            <a:endParaRPr lang="pt-BR" sz="2400" dirty="0">
              <a:solidFill>
                <a:srgbClr val="FFFFFF"/>
              </a:solidFill>
              <a:latin typeface="Arial"/>
              <a:cs typeface="Arial"/>
            </a:endParaRPr>
          </a:p>
          <a:p>
            <a:pPr marL="555625">
              <a:lnSpc>
                <a:spcPct val="100000"/>
              </a:lnSpc>
              <a:spcBef>
                <a:spcPts val="670"/>
              </a:spcBef>
              <a:tabLst>
                <a:tab pos="2255520" algn="l"/>
                <a:tab pos="2750185" algn="l"/>
                <a:tab pos="4086225" algn="l"/>
                <a:tab pos="5455920" algn="l"/>
              </a:tabLst>
            </a:pPr>
            <a:endParaRPr sz="2200" dirty="0">
              <a:latin typeface="Arial"/>
              <a:cs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217046" y="1809184"/>
            <a:ext cx="8072120" cy="5413020"/>
          </a:xfrm>
          <a:prstGeom prst="rect">
            <a:avLst/>
          </a:prstGeom>
        </p:spPr>
        <p:txBody>
          <a:bodyPr vert="horz" wrap="square" lIns="0" tIns="39370" rIns="0" bIns="0" rtlCol="0">
            <a:spAutoFit/>
          </a:bodyPr>
          <a:lstStyle/>
          <a:p>
            <a:pPr marL="12700" algn="just">
              <a:lnSpc>
                <a:spcPct val="100000"/>
              </a:lnSpc>
              <a:spcBef>
                <a:spcPts val="1265"/>
              </a:spcBef>
            </a:pPr>
            <a:r>
              <a:rPr sz="2000" b="1" spc="-10" dirty="0">
                <a:latin typeface="Calibri"/>
                <a:cs typeface="Calibri"/>
              </a:rPr>
              <a:t>Some </a:t>
            </a:r>
            <a:r>
              <a:rPr sz="2000" b="1" spc="-5" dirty="0">
                <a:latin typeface="Calibri"/>
                <a:cs typeface="Calibri"/>
              </a:rPr>
              <a:t>essential </a:t>
            </a:r>
            <a:r>
              <a:rPr sz="2000" b="1" spc="-10" dirty="0">
                <a:latin typeface="Calibri"/>
                <a:cs typeface="Calibri"/>
              </a:rPr>
              <a:t>cross-sector </a:t>
            </a:r>
            <a:r>
              <a:rPr sz="2000" b="1" spc="-5" dirty="0">
                <a:latin typeface="Calibri"/>
                <a:cs typeface="Calibri"/>
              </a:rPr>
              <a:t>skills</a:t>
            </a:r>
            <a:r>
              <a:rPr sz="2000" b="1" spc="40" dirty="0">
                <a:latin typeface="Calibri"/>
                <a:cs typeface="Calibri"/>
              </a:rPr>
              <a:t> </a:t>
            </a:r>
            <a:r>
              <a:rPr sz="2000" b="1" spc="-15" dirty="0">
                <a:latin typeface="Calibri"/>
                <a:cs typeface="Calibri"/>
              </a:rPr>
              <a:t>are:</a:t>
            </a:r>
            <a:endParaRPr sz="2000" b="1" dirty="0">
              <a:latin typeface="Calibri"/>
              <a:cs typeface="Calibri"/>
            </a:endParaRPr>
          </a:p>
          <a:p>
            <a:pPr marL="184785" marR="5080" indent="-172720" algn="just">
              <a:lnSpc>
                <a:spcPts val="1730"/>
              </a:lnSpc>
              <a:spcBef>
                <a:spcPts val="825"/>
              </a:spcBef>
              <a:buFont typeface="Arial"/>
              <a:buChar char="•"/>
              <a:tabLst>
                <a:tab pos="185420" algn="l"/>
              </a:tabLst>
            </a:pPr>
            <a:r>
              <a:rPr sz="2000" b="1" u="sng" dirty="0">
                <a:solidFill>
                  <a:srgbClr val="FF0000"/>
                </a:solidFill>
                <a:latin typeface="Calibri"/>
                <a:cs typeface="Calibri"/>
              </a:rPr>
              <a:t>IT </a:t>
            </a:r>
            <a:r>
              <a:rPr sz="2000" b="1" u="sng" spc="-10" dirty="0">
                <a:solidFill>
                  <a:srgbClr val="FF0000"/>
                </a:solidFill>
                <a:latin typeface="Calibri"/>
                <a:cs typeface="Calibri"/>
              </a:rPr>
              <a:t>skills</a:t>
            </a:r>
            <a:r>
              <a:rPr sz="2000" spc="-10" dirty="0">
                <a:latin typeface="Calibri"/>
                <a:cs typeface="Calibri"/>
              </a:rPr>
              <a:t>, </a:t>
            </a:r>
            <a:r>
              <a:rPr sz="2000" spc="-5" dirty="0">
                <a:latin typeface="Calibri"/>
                <a:cs typeface="Calibri"/>
              </a:rPr>
              <a:t>such as </a:t>
            </a:r>
            <a:r>
              <a:rPr sz="2000" spc="-10" dirty="0">
                <a:latin typeface="Calibri"/>
                <a:cs typeface="Calibri"/>
              </a:rPr>
              <a:t>word-processing and spreadsheets, </a:t>
            </a:r>
            <a:r>
              <a:rPr sz="2000" spc="-5" dirty="0">
                <a:latin typeface="Calibri"/>
                <a:cs typeface="Calibri"/>
              </a:rPr>
              <a:t>digitisation skills, </a:t>
            </a:r>
            <a:r>
              <a:rPr sz="2000" spc="-10" dirty="0">
                <a:latin typeface="Calibri"/>
                <a:cs typeface="Calibri"/>
              </a:rPr>
              <a:t>and </a:t>
            </a:r>
            <a:r>
              <a:rPr sz="2000" spc="-5" dirty="0">
                <a:latin typeface="Calibri"/>
                <a:cs typeface="Calibri"/>
              </a:rPr>
              <a:t>conducting </a:t>
            </a:r>
            <a:r>
              <a:rPr sz="2000" spc="-10" dirty="0">
                <a:latin typeface="Calibri"/>
                <a:cs typeface="Calibri"/>
              </a:rPr>
              <a:t>internet  searches, </a:t>
            </a:r>
            <a:r>
              <a:rPr sz="2000" spc="-5" dirty="0">
                <a:latin typeface="Calibri"/>
                <a:cs typeface="Calibri"/>
              </a:rPr>
              <a:t>together with skills </a:t>
            </a:r>
            <a:r>
              <a:rPr sz="2000" dirty="0">
                <a:latin typeface="Calibri"/>
                <a:cs typeface="Calibri"/>
              </a:rPr>
              <a:t>in </a:t>
            </a:r>
            <a:r>
              <a:rPr sz="2000" spc="-5" dirty="0">
                <a:latin typeface="Calibri"/>
                <a:cs typeface="Calibri"/>
              </a:rPr>
              <a:t>digitisation, loan </a:t>
            </a:r>
            <a:r>
              <a:rPr sz="2000" spc="-15" dirty="0">
                <a:latin typeface="Calibri"/>
                <a:cs typeface="Calibri"/>
              </a:rPr>
              <a:t>systems, </a:t>
            </a:r>
            <a:r>
              <a:rPr sz="2000" spc="-10" dirty="0">
                <a:latin typeface="Calibri"/>
                <a:cs typeface="Calibri"/>
              </a:rPr>
              <a:t>databases, </a:t>
            </a:r>
            <a:r>
              <a:rPr sz="2000" spc="-15" dirty="0">
                <a:latin typeface="Calibri"/>
                <a:cs typeface="Calibri"/>
              </a:rPr>
              <a:t>content </a:t>
            </a:r>
            <a:r>
              <a:rPr sz="2000" spc="-10" dirty="0">
                <a:latin typeface="Calibri"/>
                <a:cs typeface="Calibri"/>
              </a:rPr>
              <a:t>management  </a:t>
            </a:r>
            <a:r>
              <a:rPr sz="2000" spc="-15" dirty="0">
                <a:latin typeface="Calibri"/>
                <a:cs typeface="Calibri"/>
              </a:rPr>
              <a:t>systems, </a:t>
            </a:r>
            <a:r>
              <a:rPr sz="2000" spc="-5" dirty="0">
                <a:latin typeface="Calibri"/>
                <a:cs typeface="Calibri"/>
              </a:rPr>
              <a:t>and specially designed </a:t>
            </a:r>
            <a:r>
              <a:rPr sz="2000" spc="-15" dirty="0">
                <a:latin typeface="Calibri"/>
                <a:cs typeface="Calibri"/>
              </a:rPr>
              <a:t>programmes </a:t>
            </a:r>
            <a:r>
              <a:rPr sz="2000" spc="-5" dirty="0">
                <a:latin typeface="Calibri"/>
                <a:cs typeface="Calibri"/>
              </a:rPr>
              <a:t>and</a:t>
            </a:r>
            <a:r>
              <a:rPr sz="2000" spc="10" dirty="0">
                <a:latin typeface="Calibri"/>
                <a:cs typeface="Calibri"/>
              </a:rPr>
              <a:t> </a:t>
            </a:r>
            <a:r>
              <a:rPr sz="2000" spc="-10" dirty="0">
                <a:latin typeface="Calibri"/>
                <a:cs typeface="Calibri"/>
              </a:rPr>
              <a:t>packages.</a:t>
            </a:r>
            <a:endParaRPr sz="2000" dirty="0">
              <a:latin typeface="Calibri"/>
              <a:cs typeface="Calibri"/>
            </a:endParaRPr>
          </a:p>
          <a:p>
            <a:pPr marL="184785" marR="7620" indent="-172085" algn="just">
              <a:lnSpc>
                <a:spcPts val="1730"/>
              </a:lnSpc>
              <a:spcBef>
                <a:spcPts val="800"/>
              </a:spcBef>
              <a:buClr>
                <a:srgbClr val="000000"/>
              </a:buClr>
              <a:buFont typeface="Arial"/>
              <a:buChar char="•"/>
              <a:tabLst>
                <a:tab pos="185420" algn="l"/>
              </a:tabLst>
            </a:pPr>
            <a:r>
              <a:rPr sz="2000" b="1" u="heavy" spc="-10" dirty="0">
                <a:solidFill>
                  <a:srgbClr val="0563C1"/>
                </a:solidFill>
                <a:uFill>
                  <a:solidFill>
                    <a:srgbClr val="0563C1"/>
                  </a:solidFill>
                </a:uFill>
                <a:latin typeface="Calibri"/>
                <a:cs typeface="Calibri"/>
                <a:hlinkClick r:id="rId2"/>
              </a:rPr>
              <a:t>Customer </a:t>
            </a:r>
            <a:r>
              <a:rPr sz="2000" b="1" u="heavy" dirty="0">
                <a:solidFill>
                  <a:srgbClr val="0563C1"/>
                </a:solidFill>
                <a:uFill>
                  <a:solidFill>
                    <a:srgbClr val="0563C1"/>
                  </a:solidFill>
                </a:uFill>
                <a:latin typeface="Calibri"/>
                <a:cs typeface="Calibri"/>
                <a:hlinkClick r:id="rId2"/>
              </a:rPr>
              <a:t>service</a:t>
            </a:r>
            <a:r>
              <a:rPr sz="2000" b="1" dirty="0">
                <a:latin typeface="Calibri"/>
                <a:cs typeface="Calibri"/>
              </a:rPr>
              <a:t>. </a:t>
            </a:r>
            <a:r>
              <a:rPr sz="2000" spc="-5" dirty="0">
                <a:latin typeface="Calibri"/>
                <a:cs typeface="Calibri"/>
              </a:rPr>
              <a:t>An </a:t>
            </a:r>
            <a:r>
              <a:rPr sz="2000" spc="-10" dirty="0">
                <a:latin typeface="Calibri"/>
                <a:cs typeface="Calibri"/>
              </a:rPr>
              <a:t>information professional </a:t>
            </a:r>
            <a:r>
              <a:rPr sz="2000" spc="-5" dirty="0">
                <a:latin typeface="Calibri"/>
                <a:cs typeface="Calibri"/>
              </a:rPr>
              <a:t>should </a:t>
            </a:r>
            <a:r>
              <a:rPr sz="2000" spc="-20" dirty="0">
                <a:latin typeface="Calibri"/>
                <a:cs typeface="Calibri"/>
              </a:rPr>
              <a:t>have</a:t>
            </a:r>
            <a:r>
              <a:rPr sz="2000" spc="320" dirty="0">
                <a:latin typeface="Calibri"/>
                <a:cs typeface="Calibri"/>
              </a:rPr>
              <a:t> </a:t>
            </a:r>
            <a:r>
              <a:rPr sz="2000" spc="-5" dirty="0">
                <a:latin typeface="Calibri"/>
                <a:cs typeface="Calibri"/>
              </a:rPr>
              <a:t>the ability </a:t>
            </a:r>
            <a:r>
              <a:rPr sz="2000" spc="-10" dirty="0">
                <a:latin typeface="Calibri"/>
                <a:cs typeface="Calibri"/>
              </a:rPr>
              <a:t>to address </a:t>
            </a:r>
            <a:r>
              <a:rPr sz="2000" spc="-5" dirty="0">
                <a:latin typeface="Calibri"/>
                <a:cs typeface="Calibri"/>
              </a:rPr>
              <a:t>the  </a:t>
            </a:r>
            <a:r>
              <a:rPr sz="2000" spc="-10" dirty="0">
                <a:latin typeface="Calibri"/>
                <a:cs typeface="Calibri"/>
              </a:rPr>
              <a:t>information </a:t>
            </a:r>
            <a:r>
              <a:rPr sz="2000" spc="-5" dirty="0">
                <a:latin typeface="Calibri"/>
                <a:cs typeface="Calibri"/>
              </a:rPr>
              <a:t>needs of</a:t>
            </a:r>
            <a:r>
              <a:rPr sz="2000" spc="20" dirty="0">
                <a:latin typeface="Calibri"/>
                <a:cs typeface="Calibri"/>
              </a:rPr>
              <a:t> </a:t>
            </a:r>
            <a:r>
              <a:rPr sz="2000" spc="-10" dirty="0">
                <a:latin typeface="Calibri"/>
                <a:cs typeface="Calibri"/>
              </a:rPr>
              <a:t>customers.</a:t>
            </a:r>
            <a:endParaRPr sz="2000" dirty="0">
              <a:latin typeface="Calibri"/>
              <a:cs typeface="Calibri"/>
            </a:endParaRPr>
          </a:p>
          <a:p>
            <a:pPr marL="185420" marR="5080" indent="-173355" algn="just">
              <a:lnSpc>
                <a:spcPts val="1730"/>
              </a:lnSpc>
              <a:spcBef>
                <a:spcPts val="785"/>
              </a:spcBef>
              <a:buClr>
                <a:srgbClr val="000000"/>
              </a:buClr>
              <a:buFont typeface="Arial"/>
              <a:buChar char="•"/>
              <a:tabLst>
                <a:tab pos="185420" algn="l"/>
              </a:tabLst>
            </a:pPr>
            <a:r>
              <a:rPr sz="2000" b="1" u="heavy" spc="-10" dirty="0">
                <a:solidFill>
                  <a:srgbClr val="0563C1"/>
                </a:solidFill>
                <a:uFill>
                  <a:solidFill>
                    <a:srgbClr val="0563C1"/>
                  </a:solidFill>
                </a:uFill>
                <a:latin typeface="Calibri"/>
                <a:cs typeface="Calibri"/>
                <a:hlinkClick r:id="rId3"/>
              </a:rPr>
              <a:t>Language </a:t>
            </a:r>
            <a:r>
              <a:rPr sz="2000" b="1" u="heavy" spc="-15" dirty="0">
                <a:solidFill>
                  <a:srgbClr val="0563C1"/>
                </a:solidFill>
                <a:uFill>
                  <a:solidFill>
                    <a:srgbClr val="0563C1"/>
                  </a:solidFill>
                </a:uFill>
                <a:latin typeface="Calibri"/>
                <a:cs typeface="Calibri"/>
                <a:hlinkClick r:id="rId3"/>
              </a:rPr>
              <a:t>proficiency</a:t>
            </a:r>
            <a:r>
              <a:rPr sz="2000" spc="-15" dirty="0">
                <a:latin typeface="Calibri"/>
                <a:cs typeface="Calibri"/>
              </a:rPr>
              <a:t>. </a:t>
            </a:r>
            <a:r>
              <a:rPr sz="2000" spc="-5" dirty="0">
                <a:latin typeface="Calibri"/>
                <a:cs typeface="Calibri"/>
              </a:rPr>
              <a:t>This </a:t>
            </a:r>
            <a:r>
              <a:rPr sz="2000" dirty="0">
                <a:latin typeface="Calibri"/>
                <a:cs typeface="Calibri"/>
              </a:rPr>
              <a:t>is </a:t>
            </a:r>
            <a:r>
              <a:rPr sz="2000" spc="-5" dirty="0">
                <a:latin typeface="Calibri"/>
                <a:cs typeface="Calibri"/>
              </a:rPr>
              <a:t>essential </a:t>
            </a:r>
            <a:r>
              <a:rPr sz="2000" dirty="0">
                <a:latin typeface="Calibri"/>
                <a:cs typeface="Calibri"/>
              </a:rPr>
              <a:t>in </a:t>
            </a:r>
            <a:r>
              <a:rPr sz="2000" spc="-10" dirty="0">
                <a:latin typeface="Calibri"/>
                <a:cs typeface="Calibri"/>
              </a:rPr>
              <a:t>order to </a:t>
            </a:r>
            <a:r>
              <a:rPr sz="2000" spc="-5" dirty="0">
                <a:latin typeface="Calibri"/>
                <a:cs typeface="Calibri"/>
              </a:rPr>
              <a:t>manage the </a:t>
            </a:r>
            <a:r>
              <a:rPr sz="2000" spc="-10" dirty="0">
                <a:latin typeface="Calibri"/>
                <a:cs typeface="Calibri"/>
              </a:rPr>
              <a:t>information at </a:t>
            </a:r>
            <a:r>
              <a:rPr sz="2000" spc="-5" dirty="0">
                <a:latin typeface="Calibri"/>
                <a:cs typeface="Calibri"/>
              </a:rPr>
              <a:t>hand and </a:t>
            </a:r>
            <a:r>
              <a:rPr sz="2000" spc="-10" dirty="0">
                <a:latin typeface="Calibri"/>
                <a:cs typeface="Calibri"/>
              </a:rPr>
              <a:t>deal  </a:t>
            </a:r>
            <a:r>
              <a:rPr sz="2000" spc="-5" dirty="0">
                <a:latin typeface="Calibri"/>
                <a:cs typeface="Calibri"/>
              </a:rPr>
              <a:t>with </a:t>
            </a:r>
            <a:r>
              <a:rPr sz="2000" spc="-10" dirty="0">
                <a:latin typeface="Calibri"/>
                <a:cs typeface="Calibri"/>
              </a:rPr>
              <a:t>customer</a:t>
            </a:r>
            <a:r>
              <a:rPr sz="2000" dirty="0">
                <a:latin typeface="Calibri"/>
                <a:cs typeface="Calibri"/>
              </a:rPr>
              <a:t> </a:t>
            </a:r>
            <a:r>
              <a:rPr sz="2000" spc="-5" dirty="0">
                <a:latin typeface="Calibri"/>
                <a:cs typeface="Calibri"/>
              </a:rPr>
              <a:t>needs.</a:t>
            </a:r>
            <a:endParaRPr lang="en-US" sz="2000" spc="-5" dirty="0">
              <a:latin typeface="Calibri"/>
              <a:cs typeface="Calibri"/>
            </a:endParaRPr>
          </a:p>
          <a:p>
            <a:pPr marL="222885" marR="43180" indent="-172720" algn="just">
              <a:lnSpc>
                <a:spcPts val="2160"/>
              </a:lnSpc>
              <a:spcBef>
                <a:spcPts val="1485"/>
              </a:spcBef>
              <a:buClr>
                <a:srgbClr val="000000"/>
              </a:buClr>
              <a:buFont typeface="Arial"/>
              <a:buChar char="•"/>
              <a:tabLst>
                <a:tab pos="223520" algn="l"/>
              </a:tabLst>
            </a:pPr>
            <a:r>
              <a:rPr lang="en-US" sz="2000" b="1" u="sng" spc="-5" dirty="0">
                <a:solidFill>
                  <a:srgbClr val="0563C1"/>
                </a:solidFill>
                <a:uFill>
                  <a:solidFill>
                    <a:srgbClr val="0563C1"/>
                  </a:solidFill>
                </a:uFill>
                <a:latin typeface="Calibri"/>
                <a:cs typeface="Calibri"/>
                <a:hlinkClick r:id="rId4"/>
              </a:rPr>
              <a:t>Soft skills</a:t>
            </a:r>
            <a:r>
              <a:rPr lang="en-US" sz="2000" spc="-5" dirty="0">
                <a:latin typeface="Calibri"/>
                <a:cs typeface="Calibri"/>
              </a:rPr>
              <a:t>. These </a:t>
            </a:r>
            <a:r>
              <a:rPr lang="en-US" sz="2000" dirty="0">
                <a:latin typeface="Calibri"/>
                <a:cs typeface="Calibri"/>
              </a:rPr>
              <a:t>include skills such as </a:t>
            </a:r>
            <a:r>
              <a:rPr lang="en-US" sz="2000" spc="-5" dirty="0">
                <a:latin typeface="Calibri"/>
                <a:cs typeface="Calibri"/>
              </a:rPr>
              <a:t>negotiating, conflict resolution, </a:t>
            </a:r>
            <a:r>
              <a:rPr lang="en-US" sz="2000" dirty="0">
                <a:latin typeface="Calibri"/>
                <a:cs typeface="Calibri"/>
              </a:rPr>
              <a:t>and  </a:t>
            </a:r>
            <a:r>
              <a:rPr lang="en-US" sz="2000" spc="-5" dirty="0">
                <a:latin typeface="Calibri"/>
                <a:cs typeface="Calibri"/>
              </a:rPr>
              <a:t>time management, which </a:t>
            </a:r>
            <a:r>
              <a:rPr lang="en-US" sz="2000" spc="-10" dirty="0">
                <a:latin typeface="Calibri"/>
                <a:cs typeface="Calibri"/>
              </a:rPr>
              <a:t>are </a:t>
            </a:r>
            <a:r>
              <a:rPr lang="en-US" sz="2000" spc="-5" dirty="0">
                <a:latin typeface="Calibri"/>
                <a:cs typeface="Calibri"/>
              </a:rPr>
              <a:t>useful </a:t>
            </a:r>
            <a:r>
              <a:rPr lang="en-US" sz="2000" spc="-15" dirty="0">
                <a:latin typeface="Calibri"/>
                <a:cs typeface="Calibri"/>
              </a:rPr>
              <a:t>for </a:t>
            </a:r>
            <a:r>
              <a:rPr lang="en-US" sz="2000" spc="-5" dirty="0">
                <a:latin typeface="Calibri"/>
                <a:cs typeface="Calibri"/>
              </a:rPr>
              <a:t>all </a:t>
            </a:r>
            <a:r>
              <a:rPr lang="en-US" sz="2000" spc="-10" dirty="0">
                <a:latin typeface="Calibri"/>
                <a:cs typeface="Calibri"/>
              </a:rPr>
              <a:t>interactions </a:t>
            </a:r>
            <a:r>
              <a:rPr lang="en-US" sz="2000" spc="-15" dirty="0">
                <a:latin typeface="Calibri"/>
                <a:cs typeface="Calibri"/>
              </a:rPr>
              <a:t>at </a:t>
            </a:r>
            <a:r>
              <a:rPr lang="en-US" sz="2000" dirty="0">
                <a:latin typeface="Calibri"/>
                <a:cs typeface="Calibri"/>
              </a:rPr>
              <a:t>a</a:t>
            </a:r>
            <a:r>
              <a:rPr lang="en-US" sz="2000" spc="85" dirty="0">
                <a:latin typeface="Calibri"/>
                <a:cs typeface="Calibri"/>
              </a:rPr>
              <a:t> </a:t>
            </a:r>
            <a:r>
              <a:rPr lang="en-US" sz="2000" spc="-5" dirty="0">
                <a:latin typeface="Calibri"/>
                <a:cs typeface="Calibri"/>
              </a:rPr>
              <a:t>workplace.</a:t>
            </a:r>
            <a:endParaRPr lang="en-US" sz="2000" dirty="0">
              <a:latin typeface="Calibri"/>
              <a:cs typeface="Calibri"/>
            </a:endParaRPr>
          </a:p>
          <a:p>
            <a:pPr marL="222250" marR="43180" indent="-172085" algn="just">
              <a:lnSpc>
                <a:spcPts val="2160"/>
              </a:lnSpc>
              <a:spcBef>
                <a:spcPts val="805"/>
              </a:spcBef>
              <a:buFont typeface="Arial"/>
              <a:buChar char="•"/>
              <a:tabLst>
                <a:tab pos="223520" algn="l"/>
              </a:tabLst>
            </a:pPr>
            <a:r>
              <a:rPr lang="en-US" sz="2000" b="1" u="sng" spc="-5" dirty="0">
                <a:solidFill>
                  <a:srgbClr val="FF0000"/>
                </a:solidFill>
                <a:latin typeface="Calibri"/>
                <a:cs typeface="Calibri"/>
              </a:rPr>
              <a:t>Management training</a:t>
            </a:r>
            <a:r>
              <a:rPr lang="en-US" sz="2000" spc="-5" dirty="0">
                <a:latin typeface="Calibri"/>
                <a:cs typeface="Calibri"/>
              </a:rPr>
              <a:t>. </a:t>
            </a:r>
            <a:r>
              <a:rPr lang="en-US" sz="2000" dirty="0">
                <a:latin typeface="Calibri"/>
                <a:cs typeface="Calibri"/>
              </a:rPr>
              <a:t>An </a:t>
            </a:r>
            <a:r>
              <a:rPr lang="en-US" sz="2000" spc="-10" dirty="0">
                <a:latin typeface="Calibri"/>
                <a:cs typeface="Calibri"/>
              </a:rPr>
              <a:t>information professional </a:t>
            </a:r>
            <a:r>
              <a:rPr lang="en-US" sz="2000" spc="-5" dirty="0">
                <a:latin typeface="Calibri"/>
                <a:cs typeface="Calibri"/>
              </a:rPr>
              <a:t>should </a:t>
            </a:r>
            <a:r>
              <a:rPr lang="en-US" sz="2000" dirty="0">
                <a:latin typeface="Calibri"/>
                <a:cs typeface="Calibri"/>
              </a:rPr>
              <a:t>be </a:t>
            </a:r>
            <a:r>
              <a:rPr lang="en-US" sz="2000" spc="-10" dirty="0">
                <a:latin typeface="Calibri"/>
                <a:cs typeface="Calibri"/>
              </a:rPr>
              <a:t>familiar </a:t>
            </a:r>
            <a:r>
              <a:rPr lang="en-US" sz="2000" spc="-5" dirty="0">
                <a:latin typeface="Calibri"/>
                <a:cs typeface="Calibri"/>
              </a:rPr>
              <a:t>with  notions </a:t>
            </a:r>
            <a:r>
              <a:rPr lang="en-US" sz="2000" dirty="0">
                <a:latin typeface="Calibri"/>
                <a:cs typeface="Calibri"/>
              </a:rPr>
              <a:t>such as </a:t>
            </a:r>
            <a:r>
              <a:rPr lang="en-US" sz="2000" spc="-15" dirty="0">
                <a:latin typeface="Calibri"/>
                <a:cs typeface="Calibri"/>
              </a:rPr>
              <a:t>strategic </a:t>
            </a:r>
            <a:r>
              <a:rPr lang="en-US" sz="2000" dirty="0">
                <a:latin typeface="Calibri"/>
                <a:cs typeface="Calibri"/>
              </a:rPr>
              <a:t>planning and </a:t>
            </a:r>
            <a:r>
              <a:rPr lang="en-US" sz="2000" spc="-10" dirty="0">
                <a:latin typeface="Calibri"/>
                <a:cs typeface="Calibri"/>
              </a:rPr>
              <a:t>project</a:t>
            </a:r>
            <a:r>
              <a:rPr lang="en-US" sz="2000" spc="-30" dirty="0">
                <a:latin typeface="Calibri"/>
                <a:cs typeface="Calibri"/>
              </a:rPr>
              <a:t> </a:t>
            </a:r>
            <a:r>
              <a:rPr lang="en-US" sz="2000" spc="-5" dirty="0">
                <a:latin typeface="Calibri"/>
                <a:cs typeface="Calibri"/>
              </a:rPr>
              <a:t>management.</a:t>
            </a:r>
            <a:endParaRPr lang="en-US" sz="2000" dirty="0">
              <a:latin typeface="Calibri"/>
              <a:cs typeface="Calibri"/>
            </a:endParaRPr>
          </a:p>
          <a:p>
            <a:pPr marL="222885" marR="43180" indent="-172720" algn="just">
              <a:lnSpc>
                <a:spcPts val="2160"/>
              </a:lnSpc>
              <a:spcBef>
                <a:spcPts val="805"/>
              </a:spcBef>
              <a:buFont typeface="Arial"/>
              <a:buChar char="•"/>
              <a:tabLst>
                <a:tab pos="223520" algn="l"/>
              </a:tabLst>
            </a:pPr>
            <a:r>
              <a:rPr lang="en-US" sz="2000" b="1" spc="-30" dirty="0">
                <a:latin typeface="Calibri"/>
                <a:cs typeface="Calibri"/>
              </a:rPr>
              <a:t>Moreover, </a:t>
            </a:r>
            <a:r>
              <a:rPr lang="en-US" sz="2000" dirty="0">
                <a:latin typeface="Calibri"/>
                <a:cs typeface="Calibri"/>
              </a:rPr>
              <a:t>an </a:t>
            </a:r>
            <a:r>
              <a:rPr lang="en-US" sz="2000" spc="-10" dirty="0">
                <a:latin typeface="Calibri"/>
                <a:cs typeface="Calibri"/>
              </a:rPr>
              <a:t>information professional </a:t>
            </a:r>
            <a:r>
              <a:rPr lang="en-US" sz="2000" spc="-5" dirty="0">
                <a:latin typeface="Calibri"/>
                <a:cs typeface="Calibri"/>
              </a:rPr>
              <a:t>should </a:t>
            </a:r>
            <a:r>
              <a:rPr lang="en-US" sz="2000" dirty="0">
                <a:latin typeface="Calibri"/>
                <a:cs typeface="Calibri"/>
              </a:rPr>
              <a:t>be </a:t>
            </a:r>
            <a:r>
              <a:rPr lang="en-US" sz="2000" spc="-5" dirty="0">
                <a:latin typeface="Calibri"/>
                <a:cs typeface="Calibri"/>
              </a:rPr>
              <a:t>skilled in planning and  using </a:t>
            </a:r>
            <a:r>
              <a:rPr lang="en-US" sz="2000" spc="-15" dirty="0">
                <a:latin typeface="Calibri"/>
                <a:cs typeface="Calibri"/>
              </a:rPr>
              <a:t>relevant systems, </a:t>
            </a:r>
            <a:r>
              <a:rPr lang="en-US" sz="2000" spc="-5" dirty="0">
                <a:latin typeface="Calibri"/>
                <a:cs typeface="Calibri"/>
              </a:rPr>
              <a:t>in capturing and securing </a:t>
            </a:r>
            <a:r>
              <a:rPr lang="en-US" sz="2000" spc="-10" dirty="0">
                <a:latin typeface="Calibri"/>
                <a:cs typeface="Calibri"/>
              </a:rPr>
              <a:t>information, </a:t>
            </a:r>
            <a:r>
              <a:rPr lang="en-US" sz="2000" spc="-5" dirty="0">
                <a:latin typeface="Calibri"/>
                <a:cs typeface="Calibri"/>
              </a:rPr>
              <a:t>and in  accessing it </a:t>
            </a:r>
            <a:r>
              <a:rPr lang="en-US" sz="2000" spc="-15" dirty="0">
                <a:latin typeface="Calibri"/>
                <a:cs typeface="Calibri"/>
              </a:rPr>
              <a:t>to </a:t>
            </a:r>
            <a:r>
              <a:rPr lang="en-US" sz="2000" spc="-10" dirty="0">
                <a:latin typeface="Calibri"/>
                <a:cs typeface="Calibri"/>
              </a:rPr>
              <a:t>deliver </a:t>
            </a:r>
            <a:r>
              <a:rPr lang="en-US" sz="2000" dirty="0">
                <a:latin typeface="Calibri"/>
                <a:cs typeface="Calibri"/>
              </a:rPr>
              <a:t>service </a:t>
            </a:r>
            <a:r>
              <a:rPr lang="en-US" sz="2000" spc="-10" dirty="0">
                <a:latin typeface="Calibri"/>
                <a:cs typeface="Calibri"/>
              </a:rPr>
              <a:t>whenever </a:t>
            </a:r>
            <a:r>
              <a:rPr lang="en-US" sz="2000" dirty="0">
                <a:latin typeface="Calibri"/>
                <a:cs typeface="Calibri"/>
              </a:rPr>
              <a:t>the </a:t>
            </a:r>
            <a:r>
              <a:rPr lang="en-US" sz="2000" spc="-10" dirty="0">
                <a:latin typeface="Calibri"/>
                <a:cs typeface="Calibri"/>
              </a:rPr>
              <a:t>information </a:t>
            </a:r>
            <a:r>
              <a:rPr lang="en-US" sz="2000" spc="-5" dirty="0">
                <a:latin typeface="Calibri"/>
                <a:cs typeface="Calibri"/>
              </a:rPr>
              <a:t>is</a:t>
            </a:r>
            <a:r>
              <a:rPr lang="en-US" sz="2000" spc="130" dirty="0">
                <a:latin typeface="Calibri"/>
                <a:cs typeface="Calibri"/>
              </a:rPr>
              <a:t> </a:t>
            </a:r>
            <a:r>
              <a:rPr lang="en-US" sz="2000" spc="-5" dirty="0">
                <a:latin typeface="Calibri"/>
                <a:cs typeface="Calibri"/>
              </a:rPr>
              <a:t>required.</a:t>
            </a:r>
            <a:endParaRPr lang="en-US" sz="2000" baseline="25641" dirty="0">
              <a:latin typeface="Calibri"/>
              <a:cs typeface="Calibri"/>
            </a:endParaRPr>
          </a:p>
          <a:p>
            <a:pPr marL="185420" marR="5080" indent="-173355" algn="just">
              <a:lnSpc>
                <a:spcPts val="1730"/>
              </a:lnSpc>
              <a:spcBef>
                <a:spcPts val="785"/>
              </a:spcBef>
              <a:buClr>
                <a:srgbClr val="000000"/>
              </a:buClr>
              <a:buFont typeface="Arial"/>
              <a:buChar char="•"/>
              <a:tabLst>
                <a:tab pos="185420" algn="l"/>
              </a:tabLst>
            </a:pPr>
            <a:endParaRPr lang="en-US" sz="1600" spc="-5" dirty="0">
              <a:latin typeface="Calibri"/>
              <a:cs typeface="Calibri"/>
            </a:endParaRPr>
          </a:p>
          <a:p>
            <a:pPr marL="185420" marR="5080" indent="-173355" algn="just">
              <a:lnSpc>
                <a:spcPts val="1730"/>
              </a:lnSpc>
              <a:spcBef>
                <a:spcPts val="785"/>
              </a:spcBef>
              <a:buClr>
                <a:srgbClr val="000000"/>
              </a:buClr>
              <a:buFont typeface="Arial"/>
              <a:buChar char="•"/>
              <a:tabLst>
                <a:tab pos="185420" algn="l"/>
              </a:tabLst>
            </a:pPr>
            <a:endParaRPr sz="1600" dirty="0">
              <a:latin typeface="Calibri"/>
              <a:cs typeface="Calibri"/>
            </a:endParaRPr>
          </a:p>
        </p:txBody>
      </p:sp>
      <p:sp>
        <p:nvSpPr>
          <p:cNvPr id="6" name="object 2">
            <a:extLst>
              <a:ext uri="{FF2B5EF4-FFF2-40B4-BE49-F238E27FC236}">
                <a16:creationId xmlns="" xmlns:a16="http://schemas.microsoft.com/office/drawing/2014/main" id="{072A3DE9-E097-4BAF-81CC-7EFCDFECE368}"/>
              </a:ext>
            </a:extLst>
          </p:cNvPr>
          <p:cNvSpPr txBox="1"/>
          <p:nvPr/>
        </p:nvSpPr>
        <p:spPr>
          <a:xfrm>
            <a:off x="311586" y="685800"/>
            <a:ext cx="7977580" cy="1123384"/>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dirty="0">
              <a:solidFill>
                <a:srgbClr val="FFFFFF"/>
              </a:solidFill>
              <a:latin typeface="Arial"/>
              <a:cs typeface="Arial"/>
            </a:endParaRPr>
          </a:p>
          <a:p>
            <a:pPr marL="555625">
              <a:lnSpc>
                <a:spcPct val="100000"/>
              </a:lnSpc>
              <a:spcBef>
                <a:spcPts val="670"/>
              </a:spcBef>
              <a:tabLst>
                <a:tab pos="2255520" algn="l"/>
                <a:tab pos="2750185" algn="l"/>
                <a:tab pos="4086225" algn="l"/>
                <a:tab pos="5455920" algn="l"/>
              </a:tabLst>
            </a:pPr>
            <a:r>
              <a:rPr lang="en-US" sz="2400" dirty="0">
                <a:solidFill>
                  <a:srgbClr val="FFFFFF"/>
                </a:solidFill>
                <a:latin typeface="Arial"/>
                <a:cs typeface="Arial"/>
              </a:rPr>
              <a:t>CROSS SECTOR SKILLS OF INFORMATION PROFESSIONAL</a:t>
            </a:r>
            <a:endParaRPr sz="2200" dirty="0">
              <a:latin typeface="Arial"/>
              <a:cs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12"/>
          </p:nvPr>
        </p:nvSpPr>
        <p:spPr>
          <a:prstGeom prst="rect">
            <a:avLst/>
          </a:prstGeom>
        </p:spPr>
        <p:txBody>
          <a:bodyPr vert="horz" wrap="square" lIns="0" tIns="0" rIns="0" bIns="0" rtlCol="0">
            <a:spAutoFit/>
          </a:bodyPr>
          <a:lstStyle/>
          <a:p>
            <a:pPr marL="25400">
              <a:lnSpc>
                <a:spcPts val="955"/>
              </a:lnSpc>
            </a:pPr>
            <a:fld id="{81D60167-4931-47E6-BA6A-407CBD079E47}" type="slidenum">
              <a:rPr dirty="0"/>
              <a:t>29</a:t>
            </a:fld>
            <a:endParaRPr dirty="0"/>
          </a:p>
        </p:txBody>
      </p:sp>
      <p:sp>
        <p:nvSpPr>
          <p:cNvPr id="6" name="object 6"/>
          <p:cNvSpPr txBox="1"/>
          <p:nvPr/>
        </p:nvSpPr>
        <p:spPr>
          <a:xfrm>
            <a:off x="381000" y="1981200"/>
            <a:ext cx="7887970" cy="4193840"/>
          </a:xfrm>
          <a:prstGeom prst="rect">
            <a:avLst/>
          </a:prstGeom>
        </p:spPr>
        <p:txBody>
          <a:bodyPr vert="horz" wrap="square" lIns="0" tIns="88900" rIns="0" bIns="0" rtlCol="0">
            <a:spAutoFit/>
          </a:bodyPr>
          <a:lstStyle/>
          <a:p>
            <a:pPr marL="12700">
              <a:lnSpc>
                <a:spcPct val="100000"/>
              </a:lnSpc>
              <a:spcBef>
                <a:spcPts val="700"/>
              </a:spcBef>
            </a:pPr>
            <a:r>
              <a:rPr lang="en-US" sz="2000" b="1" spc="-10" dirty="0">
                <a:latin typeface="Calibri"/>
                <a:cs typeface="Calibri"/>
              </a:rPr>
              <a:t>Archivist</a:t>
            </a:r>
            <a:endParaRPr lang="en-US" sz="2000" dirty="0">
              <a:latin typeface="Calibri"/>
              <a:cs typeface="Calibri"/>
            </a:endParaRPr>
          </a:p>
          <a:p>
            <a:pPr marL="12700" marR="5080">
              <a:lnSpc>
                <a:spcPts val="1730"/>
              </a:lnSpc>
              <a:spcBef>
                <a:spcPts val="815"/>
              </a:spcBef>
            </a:pPr>
            <a:r>
              <a:rPr lang="en-US" sz="2000" spc="-5" dirty="0">
                <a:latin typeface="Calibri"/>
                <a:cs typeface="Calibri"/>
              </a:rPr>
              <a:t>A </a:t>
            </a:r>
            <a:r>
              <a:rPr lang="en-US" sz="2000" spc="-10" dirty="0">
                <a:latin typeface="Calibri"/>
                <a:cs typeface="Calibri"/>
              </a:rPr>
              <a:t>person professionally educated, trained, </a:t>
            </a:r>
            <a:r>
              <a:rPr lang="en-US" sz="2000" spc="-5" dirty="0">
                <a:latin typeface="Calibri"/>
                <a:cs typeface="Calibri"/>
              </a:rPr>
              <a:t>and </a:t>
            </a:r>
            <a:r>
              <a:rPr lang="en-US" sz="2000" spc="-10" dirty="0">
                <a:latin typeface="Calibri"/>
                <a:cs typeface="Calibri"/>
              </a:rPr>
              <a:t>experienced who</a:t>
            </a:r>
            <a:r>
              <a:rPr lang="en-US" sz="2000" dirty="0">
                <a:latin typeface="Calibri"/>
                <a:cs typeface="Calibri"/>
              </a:rPr>
              <a:t>  </a:t>
            </a:r>
            <a:r>
              <a:rPr lang="en-US" sz="2000" spc="-10" dirty="0">
                <a:latin typeface="Calibri"/>
                <a:cs typeface="Calibri"/>
              </a:rPr>
              <a:t>preserves, retrieves, </a:t>
            </a:r>
            <a:r>
              <a:rPr lang="en-US" sz="2000" spc="-15" dirty="0">
                <a:latin typeface="Calibri"/>
                <a:cs typeface="Calibri"/>
              </a:rPr>
              <a:t>stores records </a:t>
            </a:r>
            <a:r>
              <a:rPr lang="en-US" sz="2000" spc="-5" dirty="0">
                <a:latin typeface="Calibri"/>
                <a:cs typeface="Calibri"/>
              </a:rPr>
              <a:t>which </a:t>
            </a:r>
            <a:r>
              <a:rPr lang="en-US" sz="2000" spc="-15" dirty="0">
                <a:latin typeface="Calibri"/>
                <a:cs typeface="Calibri"/>
              </a:rPr>
              <a:t>are </a:t>
            </a:r>
            <a:r>
              <a:rPr lang="en-US" sz="2000" spc="-10" dirty="0">
                <a:latin typeface="Calibri"/>
                <a:cs typeface="Calibri"/>
              </a:rPr>
              <a:t>historical worthful</a:t>
            </a:r>
            <a:endParaRPr lang="en-US" sz="2000" dirty="0">
              <a:latin typeface="Calibri"/>
              <a:cs typeface="Calibri"/>
            </a:endParaRPr>
          </a:p>
          <a:p>
            <a:pPr marL="12700">
              <a:lnSpc>
                <a:spcPct val="100000"/>
              </a:lnSpc>
              <a:spcBef>
                <a:spcPts val="700"/>
              </a:spcBef>
            </a:pPr>
            <a:r>
              <a:rPr sz="2000" b="1" spc="-15" dirty="0">
                <a:latin typeface="Calibri"/>
                <a:cs typeface="Calibri"/>
              </a:rPr>
              <a:t>Record</a:t>
            </a:r>
            <a:r>
              <a:rPr sz="2000" b="1" spc="10" dirty="0">
                <a:latin typeface="Calibri"/>
                <a:cs typeface="Calibri"/>
              </a:rPr>
              <a:t> </a:t>
            </a:r>
            <a:r>
              <a:rPr sz="2000" b="1" spc="-10" dirty="0">
                <a:latin typeface="Calibri"/>
                <a:cs typeface="Calibri"/>
              </a:rPr>
              <a:t>Manager</a:t>
            </a:r>
            <a:endParaRPr sz="2000" dirty="0">
              <a:latin typeface="Calibri"/>
              <a:cs typeface="Calibri"/>
            </a:endParaRPr>
          </a:p>
          <a:p>
            <a:pPr marL="12700">
              <a:lnSpc>
                <a:spcPct val="100000"/>
              </a:lnSpc>
              <a:spcBef>
                <a:spcPts val="600"/>
              </a:spcBef>
            </a:pPr>
            <a:r>
              <a:rPr sz="2000" spc="-5" dirty="0">
                <a:latin typeface="Calibri"/>
                <a:cs typeface="Calibri"/>
              </a:rPr>
              <a:t>Manages </a:t>
            </a:r>
            <a:r>
              <a:rPr sz="2000" spc="-10" dirty="0">
                <a:latin typeface="Calibri"/>
                <a:cs typeface="Calibri"/>
              </a:rPr>
              <a:t>information, produced </a:t>
            </a:r>
            <a:r>
              <a:rPr sz="2000" dirty="0">
                <a:latin typeface="Calibri"/>
                <a:cs typeface="Calibri"/>
              </a:rPr>
              <a:t>in </a:t>
            </a:r>
            <a:r>
              <a:rPr sz="2000" spc="-5" dirty="0">
                <a:latin typeface="Calibri"/>
                <a:cs typeface="Calibri"/>
              </a:rPr>
              <a:t>and </a:t>
            </a:r>
            <a:r>
              <a:rPr sz="2000" spc="-10" dirty="0">
                <a:latin typeface="Calibri"/>
                <a:cs typeface="Calibri"/>
              </a:rPr>
              <a:t>received by</a:t>
            </a:r>
            <a:r>
              <a:rPr sz="2000" spc="25" dirty="0">
                <a:latin typeface="Calibri"/>
                <a:cs typeface="Calibri"/>
              </a:rPr>
              <a:t> </a:t>
            </a:r>
            <a:r>
              <a:rPr sz="2000" spc="-10" dirty="0">
                <a:latin typeface="Calibri"/>
                <a:cs typeface="Calibri"/>
              </a:rPr>
              <a:t>organization</a:t>
            </a:r>
            <a:endParaRPr sz="2000" dirty="0">
              <a:latin typeface="Calibri"/>
              <a:cs typeface="Calibri"/>
            </a:endParaRPr>
          </a:p>
          <a:p>
            <a:pPr marL="12700">
              <a:lnSpc>
                <a:spcPct val="100000"/>
              </a:lnSpc>
              <a:spcBef>
                <a:spcPts val="1305"/>
              </a:spcBef>
            </a:pPr>
            <a:r>
              <a:rPr sz="2000" b="1" spc="-15" dirty="0">
                <a:latin typeface="Calibri"/>
                <a:cs typeface="Calibri"/>
              </a:rPr>
              <a:t>Curator</a:t>
            </a:r>
            <a:endParaRPr sz="2000" dirty="0">
              <a:latin typeface="Calibri"/>
              <a:cs typeface="Calibri"/>
            </a:endParaRPr>
          </a:p>
          <a:p>
            <a:pPr marL="12700" marR="195580">
              <a:lnSpc>
                <a:spcPts val="1730"/>
              </a:lnSpc>
              <a:spcBef>
                <a:spcPts val="815"/>
              </a:spcBef>
            </a:pPr>
            <a:r>
              <a:rPr sz="2000" spc="-5" dirty="0">
                <a:latin typeface="Calibri"/>
                <a:cs typeface="Calibri"/>
              </a:rPr>
              <a:t>The </a:t>
            </a:r>
            <a:r>
              <a:rPr sz="2000" spc="-15" dirty="0">
                <a:latin typeface="Calibri"/>
                <a:cs typeface="Calibri"/>
              </a:rPr>
              <a:t>curators are </a:t>
            </a:r>
            <a:r>
              <a:rPr sz="2000" spc="-10" dirty="0">
                <a:latin typeface="Calibri"/>
                <a:cs typeface="Calibri"/>
              </a:rPr>
              <a:t>appointed </a:t>
            </a:r>
            <a:r>
              <a:rPr sz="2000" spc="-5" dirty="0">
                <a:latin typeface="Calibri"/>
                <a:cs typeface="Calibri"/>
              </a:rPr>
              <a:t>as the official </a:t>
            </a:r>
            <a:r>
              <a:rPr sz="2000" spc="-15" dirty="0">
                <a:latin typeface="Calibri"/>
                <a:cs typeface="Calibri"/>
              </a:rPr>
              <a:t>keeper </a:t>
            </a:r>
            <a:r>
              <a:rPr sz="2000" spc="-5" dirty="0">
                <a:latin typeface="Calibri"/>
                <a:cs typeface="Calibri"/>
              </a:rPr>
              <a:t>of </a:t>
            </a:r>
            <a:r>
              <a:rPr sz="2000" spc="-10" dirty="0">
                <a:latin typeface="Calibri"/>
                <a:cs typeface="Calibri"/>
              </a:rPr>
              <a:t>cultural artifacts </a:t>
            </a:r>
            <a:r>
              <a:rPr sz="2000" spc="-5" dirty="0">
                <a:latin typeface="Calibri"/>
                <a:cs typeface="Calibri"/>
              </a:rPr>
              <a:t>that </a:t>
            </a:r>
            <a:r>
              <a:rPr sz="2000" spc="-15" dirty="0">
                <a:latin typeface="Calibri"/>
                <a:cs typeface="Calibri"/>
              </a:rPr>
              <a:t>are </a:t>
            </a:r>
            <a:r>
              <a:rPr sz="2000" spc="-10" dirty="0">
                <a:latin typeface="Calibri"/>
                <a:cs typeface="Calibri"/>
              </a:rPr>
              <a:t>very </a:t>
            </a:r>
            <a:r>
              <a:rPr sz="2000" spc="-5" dirty="0">
                <a:latin typeface="Calibri"/>
                <a:cs typeface="Calibri"/>
              </a:rPr>
              <a:t>essential </a:t>
            </a:r>
            <a:r>
              <a:rPr sz="2000" spc="-10" dirty="0">
                <a:latin typeface="Calibri"/>
                <a:cs typeface="Calibri"/>
              </a:rPr>
              <a:t>to  community </a:t>
            </a:r>
            <a:r>
              <a:rPr sz="2000" spc="-5" dirty="0">
                <a:latin typeface="Calibri"/>
                <a:cs typeface="Calibri"/>
              </a:rPr>
              <a:t>such as </a:t>
            </a:r>
            <a:r>
              <a:rPr sz="2000" spc="-10" dirty="0">
                <a:latin typeface="Calibri"/>
                <a:cs typeface="Calibri"/>
              </a:rPr>
              <a:t>monuments, statues, </a:t>
            </a:r>
            <a:r>
              <a:rPr sz="2000" spc="-5" dirty="0">
                <a:latin typeface="Calibri"/>
                <a:cs typeface="Calibri"/>
              </a:rPr>
              <a:t>- </a:t>
            </a:r>
            <a:r>
              <a:rPr sz="2000" spc="-10" dirty="0">
                <a:latin typeface="Calibri"/>
                <a:cs typeface="Calibri"/>
              </a:rPr>
              <a:t>to </a:t>
            </a:r>
            <a:r>
              <a:rPr sz="2000" spc="-25" dirty="0">
                <a:latin typeface="Calibri"/>
                <a:cs typeface="Calibri"/>
              </a:rPr>
              <a:t>kept </a:t>
            </a:r>
            <a:r>
              <a:rPr sz="2000" spc="-15" dirty="0">
                <a:latin typeface="Calibri"/>
                <a:cs typeface="Calibri"/>
              </a:rPr>
              <a:t>for </a:t>
            </a:r>
            <a:r>
              <a:rPr sz="2000" spc="-5" dirty="0">
                <a:latin typeface="Calibri"/>
                <a:cs typeface="Calibri"/>
              </a:rPr>
              <a:t>the </a:t>
            </a:r>
            <a:r>
              <a:rPr sz="2000" spc="-10" dirty="0">
                <a:latin typeface="Calibri"/>
                <a:cs typeface="Calibri"/>
              </a:rPr>
              <a:t>next future</a:t>
            </a:r>
            <a:r>
              <a:rPr sz="2000" spc="160" dirty="0">
                <a:latin typeface="Calibri"/>
                <a:cs typeface="Calibri"/>
              </a:rPr>
              <a:t> </a:t>
            </a:r>
            <a:r>
              <a:rPr sz="2000" spc="-10" dirty="0">
                <a:latin typeface="Calibri"/>
                <a:cs typeface="Calibri"/>
              </a:rPr>
              <a:t>generations.</a:t>
            </a:r>
            <a:endParaRPr sz="2000" dirty="0">
              <a:latin typeface="Calibri"/>
              <a:cs typeface="Calibri"/>
            </a:endParaRPr>
          </a:p>
          <a:p>
            <a:pPr marL="12700">
              <a:lnSpc>
                <a:spcPct val="100000"/>
              </a:lnSpc>
              <a:spcBef>
                <a:spcPts val="1275"/>
              </a:spcBef>
            </a:pPr>
            <a:r>
              <a:rPr sz="2000" b="1" spc="-10" dirty="0">
                <a:latin typeface="Calibri"/>
                <a:cs typeface="Calibri"/>
              </a:rPr>
              <a:t>Conservator</a:t>
            </a:r>
            <a:endParaRPr sz="2000" dirty="0">
              <a:latin typeface="Calibri"/>
              <a:cs typeface="Calibri"/>
            </a:endParaRPr>
          </a:p>
          <a:p>
            <a:pPr marL="12700" marR="5080">
              <a:lnSpc>
                <a:spcPts val="1730"/>
              </a:lnSpc>
              <a:spcBef>
                <a:spcPts val="820"/>
              </a:spcBef>
            </a:pPr>
            <a:r>
              <a:rPr sz="2000" spc="-5" dirty="0">
                <a:latin typeface="Calibri"/>
                <a:cs typeface="Calibri"/>
              </a:rPr>
              <a:t>The </a:t>
            </a:r>
            <a:r>
              <a:rPr sz="2000" spc="-15" dirty="0">
                <a:latin typeface="Calibri"/>
                <a:cs typeface="Calibri"/>
              </a:rPr>
              <a:t>conservators are </a:t>
            </a:r>
            <a:r>
              <a:rPr sz="2000" spc="-5" dirty="0">
                <a:latin typeface="Calibri"/>
                <a:cs typeface="Calibri"/>
              </a:rPr>
              <a:t>the ones who </a:t>
            </a:r>
            <a:r>
              <a:rPr sz="2000" spc="-15" dirty="0">
                <a:latin typeface="Calibri"/>
                <a:cs typeface="Calibri"/>
              </a:rPr>
              <a:t>are </a:t>
            </a:r>
            <a:r>
              <a:rPr sz="2000" spc="-20" dirty="0">
                <a:latin typeface="Calibri"/>
                <a:cs typeface="Calibri"/>
              </a:rPr>
              <a:t>tasked </a:t>
            </a:r>
            <a:r>
              <a:rPr sz="2000" spc="-10" dirty="0">
                <a:latin typeface="Calibri"/>
                <a:cs typeface="Calibri"/>
              </a:rPr>
              <a:t>to repair </a:t>
            </a:r>
            <a:r>
              <a:rPr sz="2000" spc="-15" dirty="0">
                <a:latin typeface="Calibri"/>
                <a:cs typeface="Calibri"/>
              </a:rPr>
              <a:t>any </a:t>
            </a:r>
            <a:r>
              <a:rPr sz="2000" spc="-5" dirty="0">
                <a:latin typeface="Calibri"/>
                <a:cs typeface="Calibri"/>
              </a:rPr>
              <a:t>damages that a given </a:t>
            </a:r>
            <a:r>
              <a:rPr sz="2000" spc="-10" dirty="0">
                <a:latin typeface="Calibri"/>
                <a:cs typeface="Calibri"/>
              </a:rPr>
              <a:t>artifact </a:t>
            </a:r>
            <a:r>
              <a:rPr sz="2000" spc="-15" dirty="0">
                <a:latin typeface="Calibri"/>
                <a:cs typeface="Calibri"/>
              </a:rPr>
              <a:t>may  have encountered </a:t>
            </a:r>
            <a:r>
              <a:rPr sz="2000" spc="-5" dirty="0">
                <a:latin typeface="Calibri"/>
                <a:cs typeface="Calibri"/>
              </a:rPr>
              <a:t>due </a:t>
            </a:r>
            <a:r>
              <a:rPr sz="2000" spc="-10" dirty="0">
                <a:latin typeface="Calibri"/>
                <a:cs typeface="Calibri"/>
              </a:rPr>
              <a:t>to certain </a:t>
            </a:r>
            <a:r>
              <a:rPr sz="2000" spc="-15" dirty="0">
                <a:latin typeface="Calibri"/>
                <a:cs typeface="Calibri"/>
              </a:rPr>
              <a:t>factors like </a:t>
            </a:r>
            <a:r>
              <a:rPr sz="2000" spc="-10" dirty="0">
                <a:latin typeface="Calibri"/>
                <a:cs typeface="Calibri"/>
              </a:rPr>
              <a:t>duration </a:t>
            </a:r>
            <a:r>
              <a:rPr sz="2000" spc="-5" dirty="0">
                <a:latin typeface="Calibri"/>
                <a:cs typeface="Calibri"/>
              </a:rPr>
              <a:t>of </a:t>
            </a:r>
            <a:r>
              <a:rPr sz="2000" dirty="0">
                <a:latin typeface="Calibri"/>
                <a:cs typeface="Calibri"/>
              </a:rPr>
              <a:t>its </a:t>
            </a:r>
            <a:r>
              <a:rPr sz="2000" spc="-10" dirty="0">
                <a:latin typeface="Calibri"/>
                <a:cs typeface="Calibri"/>
              </a:rPr>
              <a:t>existence. Accesses </a:t>
            </a:r>
            <a:r>
              <a:rPr sz="2000" spc="-5" dirty="0">
                <a:latin typeface="Calibri"/>
                <a:cs typeface="Calibri"/>
              </a:rPr>
              <a:t>climatic, lighting  and display condition </a:t>
            </a:r>
            <a:r>
              <a:rPr sz="2000" dirty="0">
                <a:latin typeface="Calibri"/>
                <a:cs typeface="Calibri"/>
              </a:rPr>
              <a:t>in</a:t>
            </a:r>
            <a:r>
              <a:rPr sz="2000" spc="-70" dirty="0">
                <a:latin typeface="Calibri"/>
                <a:cs typeface="Calibri"/>
              </a:rPr>
              <a:t> </a:t>
            </a:r>
            <a:r>
              <a:rPr sz="2000" spc="-5" dirty="0">
                <a:latin typeface="Calibri"/>
                <a:cs typeface="Calibri"/>
              </a:rPr>
              <a:t>museum.</a:t>
            </a:r>
            <a:endParaRPr sz="2000" dirty="0">
              <a:latin typeface="Calibri"/>
              <a:cs typeface="Calibri"/>
            </a:endParaRPr>
          </a:p>
        </p:txBody>
      </p:sp>
      <p:sp>
        <p:nvSpPr>
          <p:cNvPr id="8" name="object 2">
            <a:extLst>
              <a:ext uri="{FF2B5EF4-FFF2-40B4-BE49-F238E27FC236}">
                <a16:creationId xmlns="" xmlns:a16="http://schemas.microsoft.com/office/drawing/2014/main" id="{036C40E6-FCF6-4D57-B0D5-09739EAB32E3}"/>
              </a:ext>
            </a:extLst>
          </p:cNvPr>
          <p:cNvSpPr txBox="1"/>
          <p:nvPr/>
        </p:nvSpPr>
        <p:spPr>
          <a:xfrm>
            <a:off x="381000" y="609600"/>
            <a:ext cx="8382000" cy="1182375"/>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dirty="0">
              <a:solidFill>
                <a:srgbClr val="FFFFFF"/>
              </a:solidFill>
              <a:latin typeface="Arial"/>
              <a:cs typeface="Arial"/>
            </a:endParaRPr>
          </a:p>
          <a:p>
            <a:pPr marL="555625">
              <a:lnSpc>
                <a:spcPct val="100000"/>
              </a:lnSpc>
              <a:spcBef>
                <a:spcPts val="670"/>
              </a:spcBef>
              <a:tabLst>
                <a:tab pos="2255520" algn="l"/>
                <a:tab pos="2750185" algn="l"/>
                <a:tab pos="4086225" algn="l"/>
                <a:tab pos="5455920" algn="l"/>
              </a:tabLst>
            </a:pPr>
            <a:r>
              <a:rPr lang="en-US" sz="2400" dirty="0">
                <a:solidFill>
                  <a:srgbClr val="FFFFFF"/>
                </a:solidFill>
                <a:latin typeface="Arial"/>
                <a:cs typeface="Arial"/>
              </a:rPr>
              <a:t>CONVENTIONAL INFORMATION PROFESSIONALS</a:t>
            </a:r>
          </a:p>
          <a:p>
            <a:pPr marL="555625">
              <a:lnSpc>
                <a:spcPct val="100000"/>
              </a:lnSpc>
              <a:spcBef>
                <a:spcPts val="670"/>
              </a:spcBef>
              <a:tabLst>
                <a:tab pos="2255520" algn="l"/>
                <a:tab pos="2750185" algn="l"/>
                <a:tab pos="4086225" algn="l"/>
                <a:tab pos="5455920" algn="l"/>
              </a:tabLst>
            </a:pPr>
            <a:endParaRPr sz="2200" dirty="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28700" y="228600"/>
            <a:ext cx="7086600" cy="1474763"/>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dirty="0">
              <a:solidFill>
                <a:srgbClr val="FFFFFF"/>
              </a:solidFill>
              <a:latin typeface="Arial"/>
              <a:cs typeface="Arial"/>
            </a:endParaRPr>
          </a:p>
          <a:p>
            <a:pPr marR="32384" algn="ctr">
              <a:lnSpc>
                <a:spcPts val="2340"/>
              </a:lnSpc>
              <a:tabLst>
                <a:tab pos="2080260" algn="l"/>
                <a:tab pos="2661285" algn="l"/>
              </a:tabLst>
            </a:pPr>
            <a:r>
              <a:rPr lang="pt-BR" sz="2200" spc="-5" dirty="0">
                <a:solidFill>
                  <a:srgbClr val="FFFFFF"/>
                </a:solidFill>
                <a:latin typeface="Arial"/>
                <a:cs typeface="Arial"/>
              </a:rPr>
              <a:t>D</a:t>
            </a:r>
            <a:r>
              <a:rPr lang="pt-BR" sz="2200" spc="-315" dirty="0">
                <a:solidFill>
                  <a:srgbClr val="FFFFFF"/>
                </a:solidFill>
                <a:latin typeface="Arial"/>
                <a:cs typeface="Arial"/>
              </a:rPr>
              <a:t> </a:t>
            </a:r>
            <a:r>
              <a:rPr lang="pt-BR" sz="2200" spc="-5" dirty="0">
                <a:solidFill>
                  <a:srgbClr val="FFFFFF"/>
                </a:solidFill>
                <a:latin typeface="Arial"/>
                <a:cs typeface="Arial"/>
              </a:rPr>
              <a:t>E</a:t>
            </a:r>
            <a:r>
              <a:rPr lang="pt-BR" sz="2200" spc="-315" dirty="0">
                <a:solidFill>
                  <a:srgbClr val="FFFFFF"/>
                </a:solidFill>
                <a:latin typeface="Arial"/>
                <a:cs typeface="Arial"/>
              </a:rPr>
              <a:t> </a:t>
            </a:r>
            <a:r>
              <a:rPr lang="pt-BR" sz="2200" spc="-5" dirty="0">
                <a:solidFill>
                  <a:srgbClr val="FFFFFF"/>
                </a:solidFill>
                <a:latin typeface="Arial"/>
                <a:cs typeface="Arial"/>
              </a:rPr>
              <a:t>F</a:t>
            </a:r>
            <a:r>
              <a:rPr lang="pt-BR" sz="2200" spc="-305" dirty="0">
                <a:solidFill>
                  <a:srgbClr val="FFFFFF"/>
                </a:solidFill>
                <a:latin typeface="Arial"/>
                <a:cs typeface="Arial"/>
              </a:rPr>
              <a:t> </a:t>
            </a:r>
            <a:r>
              <a:rPr lang="pt-BR" sz="2200" spc="-5" dirty="0">
                <a:solidFill>
                  <a:srgbClr val="FFFFFF"/>
                </a:solidFill>
                <a:latin typeface="Arial"/>
                <a:cs typeface="Arial"/>
              </a:rPr>
              <a:t>I</a:t>
            </a:r>
            <a:r>
              <a:rPr lang="pt-BR" sz="2200" spc="-315" dirty="0">
                <a:solidFill>
                  <a:srgbClr val="FFFFFF"/>
                </a:solidFill>
                <a:latin typeface="Arial"/>
                <a:cs typeface="Arial"/>
              </a:rPr>
              <a:t> </a:t>
            </a:r>
            <a:r>
              <a:rPr lang="pt-BR" sz="2200" spc="-5" dirty="0">
                <a:solidFill>
                  <a:srgbClr val="FFFFFF"/>
                </a:solidFill>
                <a:latin typeface="Arial"/>
                <a:cs typeface="Arial"/>
              </a:rPr>
              <a:t>N</a:t>
            </a:r>
            <a:r>
              <a:rPr lang="pt-BR" sz="2200" spc="-310" dirty="0">
                <a:solidFill>
                  <a:srgbClr val="FFFFFF"/>
                </a:solidFill>
                <a:latin typeface="Arial"/>
                <a:cs typeface="Arial"/>
              </a:rPr>
              <a:t> </a:t>
            </a:r>
            <a:r>
              <a:rPr lang="pt-BR" sz="2200" spc="-5" dirty="0">
                <a:solidFill>
                  <a:srgbClr val="FFFFFF"/>
                </a:solidFill>
                <a:latin typeface="Arial"/>
                <a:cs typeface="Arial"/>
              </a:rPr>
              <a:t>I</a:t>
            </a:r>
            <a:r>
              <a:rPr lang="pt-BR" sz="2200" spc="-315" dirty="0">
                <a:solidFill>
                  <a:srgbClr val="FFFFFF"/>
                </a:solidFill>
                <a:latin typeface="Arial"/>
                <a:cs typeface="Arial"/>
              </a:rPr>
              <a:t> </a:t>
            </a:r>
            <a:r>
              <a:rPr lang="pt-BR" sz="2200" spc="-5" dirty="0">
                <a:solidFill>
                  <a:srgbClr val="FFFFFF"/>
                </a:solidFill>
                <a:latin typeface="Arial"/>
                <a:cs typeface="Arial"/>
              </a:rPr>
              <a:t>T</a:t>
            </a:r>
            <a:r>
              <a:rPr lang="pt-BR" sz="2200" spc="-305" dirty="0">
                <a:solidFill>
                  <a:srgbClr val="FFFFFF"/>
                </a:solidFill>
                <a:latin typeface="Arial"/>
                <a:cs typeface="Arial"/>
              </a:rPr>
              <a:t> </a:t>
            </a:r>
            <a:r>
              <a:rPr lang="pt-BR" sz="2200" spc="-5" dirty="0">
                <a:solidFill>
                  <a:srgbClr val="FFFFFF"/>
                </a:solidFill>
                <a:latin typeface="Arial"/>
                <a:cs typeface="Arial"/>
              </a:rPr>
              <a:t>I</a:t>
            </a:r>
            <a:r>
              <a:rPr lang="pt-BR" sz="2200" spc="-315" dirty="0">
                <a:solidFill>
                  <a:srgbClr val="FFFFFF"/>
                </a:solidFill>
                <a:latin typeface="Arial"/>
                <a:cs typeface="Arial"/>
              </a:rPr>
              <a:t> </a:t>
            </a:r>
            <a:r>
              <a:rPr lang="pt-BR" sz="2200" spc="-5" dirty="0">
                <a:solidFill>
                  <a:srgbClr val="FFFFFF"/>
                </a:solidFill>
                <a:latin typeface="Arial"/>
                <a:cs typeface="Arial"/>
              </a:rPr>
              <a:t>O</a:t>
            </a:r>
            <a:r>
              <a:rPr lang="pt-BR" sz="2200" spc="-315" dirty="0">
                <a:solidFill>
                  <a:srgbClr val="FFFFFF"/>
                </a:solidFill>
                <a:latin typeface="Arial"/>
                <a:cs typeface="Arial"/>
              </a:rPr>
              <a:t> </a:t>
            </a:r>
            <a:r>
              <a:rPr lang="pt-BR" sz="2200" spc="-5" dirty="0">
                <a:solidFill>
                  <a:srgbClr val="FFFFFF"/>
                </a:solidFill>
                <a:latin typeface="Arial"/>
                <a:cs typeface="Arial"/>
              </a:rPr>
              <a:t>N	O</a:t>
            </a:r>
            <a:r>
              <a:rPr lang="pt-BR" sz="2200" spc="-310" dirty="0">
                <a:solidFill>
                  <a:srgbClr val="FFFFFF"/>
                </a:solidFill>
                <a:latin typeface="Arial"/>
                <a:cs typeface="Arial"/>
              </a:rPr>
              <a:t> </a:t>
            </a:r>
            <a:r>
              <a:rPr lang="pt-BR" sz="2200" spc="-5" dirty="0">
                <a:solidFill>
                  <a:srgbClr val="FFFFFF"/>
                </a:solidFill>
                <a:latin typeface="Arial"/>
                <a:cs typeface="Arial"/>
              </a:rPr>
              <a:t>F	</a:t>
            </a:r>
          </a:p>
          <a:p>
            <a:pPr marR="32384" algn="ctr">
              <a:lnSpc>
                <a:spcPts val="2340"/>
              </a:lnSpc>
              <a:tabLst>
                <a:tab pos="2080260" algn="l"/>
                <a:tab pos="2661285" algn="l"/>
              </a:tabLst>
            </a:pPr>
            <a:endParaRPr lang="pt-BR" sz="2200" spc="-5" dirty="0">
              <a:solidFill>
                <a:srgbClr val="FFFFFF"/>
              </a:solidFill>
              <a:latin typeface="Arial"/>
              <a:cs typeface="Arial"/>
            </a:endParaRPr>
          </a:p>
          <a:p>
            <a:pPr marR="32384" algn="ctr">
              <a:lnSpc>
                <a:spcPts val="2340"/>
              </a:lnSpc>
              <a:tabLst>
                <a:tab pos="2080260" algn="l"/>
                <a:tab pos="2661285" algn="l"/>
              </a:tabLst>
            </a:pPr>
            <a:r>
              <a:rPr lang="pt-BR" sz="2200" spc="-5" dirty="0">
                <a:solidFill>
                  <a:srgbClr val="FFFFFF"/>
                </a:solidFill>
                <a:latin typeface="Arial"/>
                <a:cs typeface="Arial"/>
              </a:rPr>
              <a:t>        I</a:t>
            </a:r>
            <a:r>
              <a:rPr lang="pt-BR" sz="2200" spc="-320" dirty="0">
                <a:solidFill>
                  <a:srgbClr val="FFFFFF"/>
                </a:solidFill>
                <a:latin typeface="Arial"/>
                <a:cs typeface="Arial"/>
              </a:rPr>
              <a:t> </a:t>
            </a:r>
            <a:r>
              <a:rPr lang="pt-BR" sz="2200" spc="-5" dirty="0">
                <a:solidFill>
                  <a:srgbClr val="FFFFFF"/>
                </a:solidFill>
                <a:latin typeface="Arial"/>
                <a:cs typeface="Arial"/>
              </a:rPr>
              <a:t>N</a:t>
            </a:r>
            <a:r>
              <a:rPr lang="pt-BR" sz="2200" spc="-315" dirty="0">
                <a:solidFill>
                  <a:srgbClr val="FFFFFF"/>
                </a:solidFill>
                <a:latin typeface="Arial"/>
                <a:cs typeface="Arial"/>
              </a:rPr>
              <a:t> </a:t>
            </a:r>
            <a:r>
              <a:rPr lang="pt-BR" sz="2200" spc="-5" dirty="0">
                <a:solidFill>
                  <a:srgbClr val="FFFFFF"/>
                </a:solidFill>
                <a:latin typeface="Arial"/>
                <a:cs typeface="Arial"/>
              </a:rPr>
              <a:t>F</a:t>
            </a:r>
            <a:r>
              <a:rPr lang="pt-BR" sz="2200" spc="-315" dirty="0">
                <a:solidFill>
                  <a:srgbClr val="FFFFFF"/>
                </a:solidFill>
                <a:latin typeface="Arial"/>
                <a:cs typeface="Arial"/>
              </a:rPr>
              <a:t> </a:t>
            </a:r>
            <a:r>
              <a:rPr lang="pt-BR" sz="2200" spc="-5" dirty="0">
                <a:solidFill>
                  <a:srgbClr val="FFFFFF"/>
                </a:solidFill>
                <a:latin typeface="Arial"/>
                <a:cs typeface="Arial"/>
              </a:rPr>
              <a:t>O</a:t>
            </a:r>
            <a:r>
              <a:rPr lang="pt-BR" sz="2200" spc="-320" dirty="0">
                <a:solidFill>
                  <a:srgbClr val="FFFFFF"/>
                </a:solidFill>
                <a:latin typeface="Arial"/>
                <a:cs typeface="Arial"/>
              </a:rPr>
              <a:t> </a:t>
            </a:r>
            <a:r>
              <a:rPr lang="pt-BR" sz="2200" spc="-5" dirty="0">
                <a:solidFill>
                  <a:srgbClr val="FFFFFF"/>
                </a:solidFill>
                <a:latin typeface="Arial"/>
                <a:cs typeface="Arial"/>
              </a:rPr>
              <a:t>R</a:t>
            </a:r>
            <a:r>
              <a:rPr lang="pt-BR" sz="2200" spc="-315" dirty="0">
                <a:solidFill>
                  <a:srgbClr val="FFFFFF"/>
                </a:solidFill>
                <a:latin typeface="Arial"/>
                <a:cs typeface="Arial"/>
              </a:rPr>
              <a:t> </a:t>
            </a:r>
            <a:r>
              <a:rPr lang="pt-BR" sz="2200" spc="-5" dirty="0">
                <a:solidFill>
                  <a:srgbClr val="FFFFFF"/>
                </a:solidFill>
                <a:latin typeface="Arial"/>
                <a:cs typeface="Arial"/>
              </a:rPr>
              <a:t>M</a:t>
            </a:r>
            <a:r>
              <a:rPr lang="pt-BR" sz="2200" spc="-325" dirty="0">
                <a:solidFill>
                  <a:srgbClr val="FFFFFF"/>
                </a:solidFill>
                <a:latin typeface="Arial"/>
                <a:cs typeface="Arial"/>
              </a:rPr>
              <a:t> </a:t>
            </a:r>
            <a:r>
              <a:rPr lang="pt-BR" sz="2200" spc="60" dirty="0">
                <a:solidFill>
                  <a:srgbClr val="FFFFFF"/>
                </a:solidFill>
                <a:latin typeface="Arial"/>
                <a:cs typeface="Arial"/>
              </a:rPr>
              <a:t>AT</a:t>
            </a:r>
            <a:r>
              <a:rPr lang="pt-BR" sz="2200" spc="-310" dirty="0">
                <a:solidFill>
                  <a:srgbClr val="FFFFFF"/>
                </a:solidFill>
                <a:latin typeface="Arial"/>
                <a:cs typeface="Arial"/>
              </a:rPr>
              <a:t> </a:t>
            </a:r>
            <a:r>
              <a:rPr lang="pt-BR" sz="2200" spc="-5" dirty="0">
                <a:solidFill>
                  <a:srgbClr val="FFFFFF"/>
                </a:solidFill>
                <a:latin typeface="Arial"/>
                <a:cs typeface="Arial"/>
              </a:rPr>
              <a:t>I</a:t>
            </a:r>
            <a:r>
              <a:rPr lang="pt-BR" sz="2200" spc="-320" dirty="0">
                <a:solidFill>
                  <a:srgbClr val="FFFFFF"/>
                </a:solidFill>
                <a:latin typeface="Arial"/>
                <a:cs typeface="Arial"/>
              </a:rPr>
              <a:t> </a:t>
            </a:r>
            <a:r>
              <a:rPr lang="pt-BR" sz="2200" spc="-5" dirty="0">
                <a:solidFill>
                  <a:srgbClr val="FFFFFF"/>
                </a:solidFill>
                <a:latin typeface="Arial"/>
                <a:cs typeface="Arial"/>
              </a:rPr>
              <a:t>O</a:t>
            </a:r>
            <a:r>
              <a:rPr lang="pt-BR" sz="2200" spc="-315" dirty="0">
                <a:solidFill>
                  <a:srgbClr val="FFFFFF"/>
                </a:solidFill>
                <a:latin typeface="Arial"/>
                <a:cs typeface="Arial"/>
              </a:rPr>
              <a:t> </a:t>
            </a:r>
            <a:r>
              <a:rPr lang="pt-BR" sz="2200" spc="-5" dirty="0">
                <a:solidFill>
                  <a:srgbClr val="FFFFFF"/>
                </a:solidFill>
                <a:latin typeface="Arial"/>
                <a:cs typeface="Arial"/>
              </a:rPr>
              <a:t>N </a:t>
            </a:r>
            <a:r>
              <a:rPr lang="pt-BR" sz="2200" spc="254" dirty="0">
                <a:solidFill>
                  <a:srgbClr val="FFFFFF"/>
                </a:solidFill>
                <a:latin typeface="Arial"/>
                <a:cs typeface="Arial"/>
              </a:rPr>
              <a:t>SCIENCE</a:t>
            </a:r>
            <a:r>
              <a:rPr lang="pt-BR" sz="2200" spc="-315" dirty="0">
                <a:solidFill>
                  <a:srgbClr val="FFFFFF"/>
                </a:solidFill>
                <a:latin typeface="Arial"/>
                <a:cs typeface="Arial"/>
              </a:rPr>
              <a:t> </a:t>
            </a:r>
          </a:p>
          <a:p>
            <a:pPr marR="32384" algn="ctr">
              <a:lnSpc>
                <a:spcPts val="2340"/>
              </a:lnSpc>
              <a:tabLst>
                <a:tab pos="2080260" algn="l"/>
                <a:tab pos="2661285" algn="l"/>
              </a:tabLst>
            </a:pPr>
            <a:endParaRPr sz="2200" dirty="0">
              <a:latin typeface="Arial"/>
              <a:cs typeface="Arial"/>
            </a:endParaRPr>
          </a:p>
        </p:txBody>
      </p:sp>
      <p:sp>
        <p:nvSpPr>
          <p:cNvPr id="3" name="object 3"/>
          <p:cNvSpPr txBox="1"/>
          <p:nvPr/>
        </p:nvSpPr>
        <p:spPr>
          <a:xfrm>
            <a:off x="304800" y="1920751"/>
            <a:ext cx="8458200" cy="4244752"/>
          </a:xfrm>
          <a:prstGeom prst="rect">
            <a:avLst/>
          </a:prstGeom>
        </p:spPr>
        <p:txBody>
          <a:bodyPr vert="horz" wrap="square" lIns="0" tIns="12700" rIns="0" bIns="0" rtlCol="0">
            <a:spAutoFit/>
          </a:bodyPr>
          <a:lstStyle/>
          <a:p>
            <a:pPr algn="just"/>
            <a:r>
              <a:rPr lang="en-US" sz="2500" dirty="0"/>
              <a:t>It is an interdisciplinary science derived from and related to such  fields as mathematics, logic, linguistics, psychology, computer  technology, operations research, the graphic arts, communications,  library science, management, and other similar fields. It has both a  pure science component, which inquiries into the subject without  regard to its application, and an applied science component, which  develops services and products." (</a:t>
            </a:r>
            <a:r>
              <a:rPr lang="en-US" sz="2500" dirty="0" err="1"/>
              <a:t>Borko</a:t>
            </a:r>
            <a:r>
              <a:rPr lang="en-US" sz="2500" dirty="0"/>
              <a:t>, 1968, p.3)</a:t>
            </a:r>
          </a:p>
          <a:p>
            <a:endParaRPr lang="en-US" sz="2500" b="1" spc="-5" dirty="0">
              <a:latin typeface="Arial"/>
              <a:cs typeface="Arial"/>
            </a:endParaRPr>
          </a:p>
          <a:p>
            <a:r>
              <a:rPr lang="en-US" sz="2500" dirty="0"/>
              <a:t>Study of processes of </a:t>
            </a:r>
            <a:r>
              <a:rPr sz="2500" dirty="0"/>
              <a:t> analysis, collection, classification,  manipulation, storage, retrieval, dissemination,  and protection of information.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306561" y="6491287"/>
            <a:ext cx="116205" cy="114300"/>
          </a:xfrm>
          <a:prstGeom prst="rect">
            <a:avLst/>
          </a:prstGeom>
        </p:spPr>
        <p:txBody>
          <a:bodyPr vert="horz" wrap="square" lIns="0" tIns="0" rIns="0" bIns="0" rtlCol="0">
            <a:spAutoFit/>
          </a:bodyPr>
          <a:lstStyle/>
          <a:p>
            <a:pPr>
              <a:lnSpc>
                <a:spcPts val="855"/>
              </a:lnSpc>
            </a:pPr>
            <a:r>
              <a:rPr lang="x-none" sz="900">
                <a:solidFill>
                  <a:srgbClr val="8A8A8A"/>
                </a:solidFill>
                <a:latin typeface="Calibri"/>
                <a:cs typeface="Calibri"/>
              </a:rPr>
              <a:t>10</a:t>
            </a:r>
            <a:endParaRPr lang="x-none" sz="900">
              <a:latin typeface="Calibri"/>
              <a:cs typeface="Calibri"/>
            </a:endParaRPr>
          </a:p>
        </p:txBody>
      </p:sp>
      <p:sp>
        <p:nvSpPr>
          <p:cNvPr id="5" name="object 5"/>
          <p:cNvSpPr txBox="1"/>
          <p:nvPr/>
        </p:nvSpPr>
        <p:spPr>
          <a:xfrm>
            <a:off x="533400" y="2209800"/>
            <a:ext cx="5486399" cy="2171557"/>
          </a:xfrm>
          <a:prstGeom prst="rect">
            <a:avLst/>
          </a:prstGeom>
        </p:spPr>
        <p:txBody>
          <a:bodyPr vert="horz" wrap="square" lIns="0" tIns="12700" rIns="0" bIns="0" rtlCol="0">
            <a:spAutoFit/>
          </a:bodyPr>
          <a:lstStyle/>
          <a:p>
            <a:pPr marL="457200" marR="949960" indent="-457200">
              <a:lnSpc>
                <a:spcPct val="150000"/>
              </a:lnSpc>
              <a:buAutoNum type="arabicPeriod"/>
            </a:pPr>
            <a:r>
              <a:rPr lang="en-US" sz="2400" spc="-10">
                <a:latin typeface="Calibri"/>
                <a:cs typeface="Calibri"/>
              </a:rPr>
              <a:t>Librarian (Library) </a:t>
            </a:r>
          </a:p>
          <a:p>
            <a:pPr marL="457200" marR="949960" indent="-457200">
              <a:lnSpc>
                <a:spcPct val="150000"/>
              </a:lnSpc>
              <a:buAutoNum type="arabicPeriod"/>
            </a:pPr>
            <a:r>
              <a:rPr lang="en-US" sz="2400" spc="-15">
                <a:latin typeface="Calibri"/>
                <a:cs typeface="Calibri"/>
              </a:rPr>
              <a:t>Archivist</a:t>
            </a:r>
            <a:r>
              <a:rPr lang="en-US" sz="2400" spc="10">
                <a:latin typeface="Calibri"/>
                <a:cs typeface="Calibri"/>
              </a:rPr>
              <a:t> </a:t>
            </a:r>
            <a:r>
              <a:rPr lang="en-US" sz="2400" spc="-10">
                <a:latin typeface="Calibri"/>
                <a:cs typeface="Calibri"/>
              </a:rPr>
              <a:t>(Archive)</a:t>
            </a:r>
          </a:p>
          <a:p>
            <a:pPr marL="457200" marR="949960" indent="-457200">
              <a:lnSpc>
                <a:spcPct val="150000"/>
              </a:lnSpc>
              <a:buAutoNum type="arabicPeriod"/>
            </a:pPr>
            <a:r>
              <a:rPr lang="en-US" sz="2400" spc="-15">
                <a:latin typeface="Calibri"/>
                <a:cs typeface="Calibri"/>
              </a:rPr>
              <a:t>Record </a:t>
            </a:r>
            <a:r>
              <a:rPr lang="en-US" sz="2400" spc="-5">
                <a:latin typeface="Calibri"/>
                <a:cs typeface="Calibri"/>
              </a:rPr>
              <a:t>Manager </a:t>
            </a:r>
            <a:r>
              <a:rPr lang="en-US" sz="2400" spc="-15">
                <a:latin typeface="Calibri"/>
                <a:cs typeface="Calibri"/>
              </a:rPr>
              <a:t>(Record </a:t>
            </a:r>
            <a:r>
              <a:rPr lang="en-US" sz="2400" spc="-10">
                <a:latin typeface="Calibri"/>
                <a:cs typeface="Calibri"/>
              </a:rPr>
              <a:t>Center)</a:t>
            </a:r>
          </a:p>
          <a:p>
            <a:pPr marL="457200" marR="949960" indent="-457200">
              <a:lnSpc>
                <a:spcPct val="150000"/>
              </a:lnSpc>
              <a:buAutoNum type="arabicPeriod"/>
            </a:pPr>
            <a:r>
              <a:rPr lang="en-US" sz="2400" spc="-15">
                <a:latin typeface="Calibri"/>
                <a:cs typeface="Calibri"/>
              </a:rPr>
              <a:t>Curator</a:t>
            </a:r>
            <a:r>
              <a:rPr lang="en-US" sz="2400" spc="-5">
                <a:latin typeface="Calibri"/>
                <a:cs typeface="Calibri"/>
              </a:rPr>
              <a:t> (Museum)</a:t>
            </a:r>
            <a:endParaRPr lang="en-US" sz="2400" dirty="0">
              <a:latin typeface="Calibri"/>
              <a:cs typeface="Calibri"/>
            </a:endParaRPr>
          </a:p>
        </p:txBody>
      </p:sp>
      <p:sp>
        <p:nvSpPr>
          <p:cNvPr id="6" name="object 2">
            <a:extLst>
              <a:ext uri="{FF2B5EF4-FFF2-40B4-BE49-F238E27FC236}">
                <a16:creationId xmlns="" xmlns:a16="http://schemas.microsoft.com/office/drawing/2014/main" id="{E8A5EA92-13C0-46BC-A72A-A50A9438EAF4}"/>
              </a:ext>
            </a:extLst>
          </p:cNvPr>
          <p:cNvSpPr txBox="1"/>
          <p:nvPr/>
        </p:nvSpPr>
        <p:spPr>
          <a:xfrm>
            <a:off x="381000" y="609600"/>
            <a:ext cx="8382000" cy="1182375"/>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a:solidFill>
                <a:srgbClr val="FFFFFF"/>
              </a:solidFill>
              <a:latin typeface="Arial"/>
              <a:cs typeface="Arial"/>
            </a:endParaRPr>
          </a:p>
          <a:p>
            <a:pPr marL="555625">
              <a:lnSpc>
                <a:spcPct val="100000"/>
              </a:lnSpc>
              <a:spcBef>
                <a:spcPts val="670"/>
              </a:spcBef>
              <a:tabLst>
                <a:tab pos="2255520" algn="l"/>
                <a:tab pos="2750185" algn="l"/>
                <a:tab pos="4086225" algn="l"/>
                <a:tab pos="5455920" algn="l"/>
              </a:tabLst>
            </a:pPr>
            <a:r>
              <a:rPr lang="pt-BR" sz="2400">
                <a:solidFill>
                  <a:srgbClr val="FFFFFF"/>
                </a:solidFill>
                <a:latin typeface="Arial"/>
                <a:cs typeface="Arial"/>
              </a:rPr>
              <a:t>CONVENTIONAL INFORMATION PROFESSIONALS</a:t>
            </a:r>
          </a:p>
          <a:p>
            <a:pPr marL="555625">
              <a:lnSpc>
                <a:spcPct val="100000"/>
              </a:lnSpc>
              <a:spcBef>
                <a:spcPts val="670"/>
              </a:spcBef>
              <a:tabLst>
                <a:tab pos="2255520" algn="l"/>
                <a:tab pos="2750185" algn="l"/>
                <a:tab pos="4086225" algn="l"/>
                <a:tab pos="5455920" algn="l"/>
              </a:tabLst>
            </a:pPr>
            <a:endParaRPr lang="pt-BR" sz="2200" dirty="0">
              <a:latin typeface="Arial"/>
              <a:cs typeface="Arial"/>
            </a:endParaRPr>
          </a:p>
        </p:txBody>
      </p:sp>
      <p:pic>
        <p:nvPicPr>
          <p:cNvPr id="7" name="Picture 6" descr="Figure 8: Knowledge, memory, heritage disciplines.">
            <a:extLst>
              <a:ext uri="{FF2B5EF4-FFF2-40B4-BE49-F238E27FC236}">
                <a16:creationId xmlns="" xmlns:a16="http://schemas.microsoft.com/office/drawing/2014/main" id="{AAA9BF14-238B-42B2-927A-42089978B1B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057400" y="4456777"/>
            <a:ext cx="5029200" cy="1791623"/>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12"/>
          </p:nvPr>
        </p:nvSpPr>
        <p:spPr>
          <a:prstGeom prst="rect">
            <a:avLst/>
          </a:prstGeom>
        </p:spPr>
        <p:txBody>
          <a:bodyPr vert="horz" wrap="square" lIns="0" tIns="0" rIns="0" bIns="0" rtlCol="0">
            <a:spAutoFit/>
          </a:bodyPr>
          <a:lstStyle/>
          <a:p>
            <a:pPr marL="25400">
              <a:lnSpc>
                <a:spcPts val="955"/>
              </a:lnSpc>
            </a:pPr>
            <a:fld id="{81D60167-4931-47E6-BA6A-407CBD079E47}" type="slidenum">
              <a:rPr dirty="0"/>
              <a:t>31</a:t>
            </a:fld>
            <a:endParaRPr dirty="0"/>
          </a:p>
        </p:txBody>
      </p:sp>
      <p:sp>
        <p:nvSpPr>
          <p:cNvPr id="3" name="object 3"/>
          <p:cNvSpPr txBox="1"/>
          <p:nvPr/>
        </p:nvSpPr>
        <p:spPr>
          <a:xfrm>
            <a:off x="721868" y="2506510"/>
            <a:ext cx="8136382" cy="2780248"/>
          </a:xfrm>
          <a:prstGeom prst="rect">
            <a:avLst/>
          </a:prstGeom>
        </p:spPr>
        <p:txBody>
          <a:bodyPr vert="horz" wrap="square" lIns="0" tIns="81280" rIns="0" bIns="0" rtlCol="0">
            <a:spAutoFit/>
          </a:bodyPr>
          <a:lstStyle/>
          <a:p>
            <a:pPr marL="525780" indent="-513715">
              <a:lnSpc>
                <a:spcPct val="100000"/>
              </a:lnSpc>
              <a:spcBef>
                <a:spcPts val="640"/>
              </a:spcBef>
              <a:buAutoNum type="arabicPeriod"/>
              <a:tabLst>
                <a:tab pos="525780" algn="l"/>
                <a:tab pos="526415" algn="l"/>
              </a:tabLst>
            </a:pPr>
            <a:r>
              <a:rPr sz="2100" spc="-20" dirty="0">
                <a:latin typeface="Calibri"/>
                <a:cs typeface="Calibri"/>
              </a:rPr>
              <a:t>Transporter </a:t>
            </a:r>
            <a:r>
              <a:rPr sz="2100" spc="-5" dirty="0">
                <a:latin typeface="Calibri"/>
                <a:cs typeface="Calibri"/>
              </a:rPr>
              <a:t>of</a:t>
            </a:r>
            <a:r>
              <a:rPr sz="2100" spc="30" dirty="0">
                <a:latin typeface="Calibri"/>
                <a:cs typeface="Calibri"/>
              </a:rPr>
              <a:t> </a:t>
            </a:r>
            <a:r>
              <a:rPr sz="2100" spc="-15" dirty="0">
                <a:latin typeface="Calibri"/>
                <a:cs typeface="Calibri"/>
              </a:rPr>
              <a:t>Information</a:t>
            </a:r>
            <a:endParaRPr sz="2100" dirty="0">
              <a:latin typeface="Calibri"/>
              <a:cs typeface="Calibri"/>
            </a:endParaRPr>
          </a:p>
          <a:p>
            <a:pPr marL="525780" indent="-513715">
              <a:lnSpc>
                <a:spcPct val="100000"/>
              </a:lnSpc>
              <a:spcBef>
                <a:spcPts val="540"/>
              </a:spcBef>
              <a:buAutoNum type="arabicPeriod"/>
              <a:tabLst>
                <a:tab pos="525780" algn="l"/>
                <a:tab pos="526415" algn="l"/>
              </a:tabLst>
            </a:pPr>
            <a:r>
              <a:rPr sz="2100" spc="-30" dirty="0">
                <a:latin typeface="Calibri"/>
                <a:cs typeface="Calibri"/>
              </a:rPr>
              <a:t>Transformer </a:t>
            </a:r>
            <a:r>
              <a:rPr sz="2100" spc="-5" dirty="0">
                <a:latin typeface="Calibri"/>
                <a:cs typeface="Calibri"/>
              </a:rPr>
              <a:t>of</a:t>
            </a:r>
            <a:r>
              <a:rPr sz="2100" spc="65" dirty="0">
                <a:latin typeface="Calibri"/>
                <a:cs typeface="Calibri"/>
              </a:rPr>
              <a:t> </a:t>
            </a:r>
            <a:r>
              <a:rPr sz="2100" spc="-15" dirty="0">
                <a:latin typeface="Calibri"/>
                <a:cs typeface="Calibri"/>
              </a:rPr>
              <a:t>Information</a:t>
            </a:r>
            <a:endParaRPr sz="2100" dirty="0">
              <a:latin typeface="Calibri"/>
              <a:cs typeface="Calibri"/>
            </a:endParaRPr>
          </a:p>
          <a:p>
            <a:pPr marL="525780" indent="-513715">
              <a:lnSpc>
                <a:spcPct val="100000"/>
              </a:lnSpc>
              <a:spcBef>
                <a:spcPts val="550"/>
              </a:spcBef>
              <a:buAutoNum type="arabicPeriod"/>
              <a:tabLst>
                <a:tab pos="525780" algn="l"/>
                <a:tab pos="526415" algn="l"/>
              </a:tabLst>
            </a:pPr>
            <a:r>
              <a:rPr sz="2100" spc="-15" dirty="0">
                <a:latin typeface="Calibri"/>
                <a:cs typeface="Calibri"/>
              </a:rPr>
              <a:t>Interpreter </a:t>
            </a:r>
            <a:r>
              <a:rPr sz="2100" spc="-5" dirty="0">
                <a:latin typeface="Calibri"/>
                <a:cs typeface="Calibri"/>
              </a:rPr>
              <a:t>of</a:t>
            </a:r>
            <a:r>
              <a:rPr sz="2100" spc="15" dirty="0">
                <a:latin typeface="Calibri"/>
                <a:cs typeface="Calibri"/>
              </a:rPr>
              <a:t> </a:t>
            </a:r>
            <a:r>
              <a:rPr sz="2100" spc="-15" dirty="0">
                <a:latin typeface="Calibri"/>
                <a:cs typeface="Calibri"/>
              </a:rPr>
              <a:t>Information</a:t>
            </a:r>
            <a:endParaRPr sz="2100" dirty="0">
              <a:latin typeface="Calibri"/>
              <a:cs typeface="Calibri"/>
            </a:endParaRPr>
          </a:p>
          <a:p>
            <a:pPr marL="525780" indent="-513715">
              <a:lnSpc>
                <a:spcPct val="100000"/>
              </a:lnSpc>
              <a:spcBef>
                <a:spcPts val="550"/>
              </a:spcBef>
              <a:buAutoNum type="arabicPeriod"/>
              <a:tabLst>
                <a:tab pos="525780" algn="l"/>
                <a:tab pos="526415" algn="l"/>
              </a:tabLst>
            </a:pPr>
            <a:r>
              <a:rPr sz="2100" spc="-15" dirty="0">
                <a:latin typeface="Calibri"/>
                <a:cs typeface="Calibri"/>
              </a:rPr>
              <a:t>Analyzer </a:t>
            </a:r>
            <a:r>
              <a:rPr sz="2100" spc="-5" dirty="0">
                <a:latin typeface="Calibri"/>
                <a:cs typeface="Calibri"/>
              </a:rPr>
              <a:t>of</a:t>
            </a:r>
            <a:r>
              <a:rPr sz="2100" spc="5" dirty="0">
                <a:latin typeface="Calibri"/>
                <a:cs typeface="Calibri"/>
              </a:rPr>
              <a:t> </a:t>
            </a:r>
            <a:r>
              <a:rPr sz="2100" spc="-15" dirty="0">
                <a:latin typeface="Calibri"/>
                <a:cs typeface="Calibri"/>
              </a:rPr>
              <a:t>Information</a:t>
            </a:r>
            <a:endParaRPr sz="2100" dirty="0">
              <a:latin typeface="Calibri"/>
              <a:cs typeface="Calibri"/>
            </a:endParaRPr>
          </a:p>
          <a:p>
            <a:pPr marL="525780" indent="-513715">
              <a:lnSpc>
                <a:spcPct val="100000"/>
              </a:lnSpc>
              <a:spcBef>
                <a:spcPts val="540"/>
              </a:spcBef>
              <a:buAutoNum type="arabicPeriod"/>
              <a:tabLst>
                <a:tab pos="525780" algn="l"/>
                <a:tab pos="526415" algn="l"/>
              </a:tabLst>
            </a:pPr>
            <a:r>
              <a:rPr sz="2100" spc="-5" dirty="0">
                <a:latin typeface="Calibri"/>
                <a:cs typeface="Calibri"/>
              </a:rPr>
              <a:t>Original </a:t>
            </a:r>
            <a:r>
              <a:rPr sz="2100" spc="-15" dirty="0">
                <a:latin typeface="Calibri"/>
                <a:cs typeface="Calibri"/>
              </a:rPr>
              <a:t>Creator </a:t>
            </a:r>
            <a:r>
              <a:rPr sz="2100" spc="-5" dirty="0">
                <a:latin typeface="Calibri"/>
                <a:cs typeface="Calibri"/>
              </a:rPr>
              <a:t>of</a:t>
            </a:r>
            <a:r>
              <a:rPr sz="2100" spc="40" dirty="0">
                <a:latin typeface="Calibri"/>
                <a:cs typeface="Calibri"/>
              </a:rPr>
              <a:t> </a:t>
            </a:r>
            <a:r>
              <a:rPr sz="2100" spc="-15" dirty="0">
                <a:latin typeface="Calibri"/>
                <a:cs typeface="Calibri"/>
              </a:rPr>
              <a:t>Information</a:t>
            </a:r>
            <a:endParaRPr sz="2100" dirty="0">
              <a:latin typeface="Calibri"/>
              <a:cs typeface="Calibri"/>
            </a:endParaRPr>
          </a:p>
          <a:p>
            <a:pPr marL="525780" indent="-513715">
              <a:lnSpc>
                <a:spcPct val="100000"/>
              </a:lnSpc>
              <a:spcBef>
                <a:spcPts val="555"/>
              </a:spcBef>
              <a:buAutoNum type="arabicPeriod"/>
              <a:tabLst>
                <a:tab pos="525780" algn="l"/>
                <a:tab pos="526415" algn="l"/>
              </a:tabLst>
            </a:pPr>
            <a:r>
              <a:rPr sz="2100" spc="-10" dirty="0">
                <a:latin typeface="Calibri"/>
                <a:cs typeface="Calibri"/>
              </a:rPr>
              <a:t>Routine Processor </a:t>
            </a:r>
            <a:r>
              <a:rPr sz="2100" spc="-5" dirty="0">
                <a:latin typeface="Calibri"/>
                <a:cs typeface="Calibri"/>
              </a:rPr>
              <a:t>of</a:t>
            </a:r>
            <a:r>
              <a:rPr sz="2100" spc="45" dirty="0">
                <a:latin typeface="Calibri"/>
                <a:cs typeface="Calibri"/>
              </a:rPr>
              <a:t> </a:t>
            </a:r>
            <a:r>
              <a:rPr sz="2100" spc="-15" dirty="0">
                <a:latin typeface="Calibri"/>
                <a:cs typeface="Calibri"/>
              </a:rPr>
              <a:t>Information</a:t>
            </a:r>
            <a:endParaRPr sz="2100" dirty="0">
              <a:latin typeface="Calibri"/>
              <a:cs typeface="Calibri"/>
            </a:endParaRPr>
          </a:p>
          <a:p>
            <a:pPr marL="525780" indent="-513715">
              <a:lnSpc>
                <a:spcPct val="100000"/>
              </a:lnSpc>
              <a:spcBef>
                <a:spcPts val="550"/>
              </a:spcBef>
              <a:buAutoNum type="arabicPeriod"/>
              <a:tabLst>
                <a:tab pos="525780" algn="l"/>
                <a:tab pos="526415" algn="l"/>
              </a:tabLst>
            </a:pPr>
            <a:r>
              <a:rPr sz="2100" spc="-5" dirty="0">
                <a:latin typeface="Calibri"/>
                <a:cs typeface="Calibri"/>
              </a:rPr>
              <a:t>Managerial </a:t>
            </a:r>
            <a:r>
              <a:rPr sz="2100" spc="-10" dirty="0">
                <a:latin typeface="Calibri"/>
                <a:cs typeface="Calibri"/>
              </a:rPr>
              <a:t>Processor </a:t>
            </a:r>
            <a:r>
              <a:rPr sz="2100" spc="-5" dirty="0">
                <a:latin typeface="Calibri"/>
                <a:cs typeface="Calibri"/>
              </a:rPr>
              <a:t>of</a:t>
            </a:r>
            <a:r>
              <a:rPr sz="2100" spc="30" dirty="0">
                <a:latin typeface="Calibri"/>
                <a:cs typeface="Calibri"/>
              </a:rPr>
              <a:t> </a:t>
            </a:r>
            <a:r>
              <a:rPr sz="2100" spc="-15" dirty="0">
                <a:latin typeface="Calibri"/>
                <a:cs typeface="Calibri"/>
              </a:rPr>
              <a:t>Information</a:t>
            </a:r>
            <a:endParaRPr sz="2100" dirty="0">
              <a:latin typeface="Calibri"/>
              <a:cs typeface="Calibri"/>
            </a:endParaRPr>
          </a:p>
        </p:txBody>
      </p:sp>
      <p:sp>
        <p:nvSpPr>
          <p:cNvPr id="5" name="object 2">
            <a:extLst>
              <a:ext uri="{FF2B5EF4-FFF2-40B4-BE49-F238E27FC236}">
                <a16:creationId xmlns="" xmlns:a16="http://schemas.microsoft.com/office/drawing/2014/main" id="{484848A7-2045-4959-894B-BB18B228CA6E}"/>
              </a:ext>
            </a:extLst>
          </p:cNvPr>
          <p:cNvSpPr txBox="1"/>
          <p:nvPr/>
        </p:nvSpPr>
        <p:spPr>
          <a:xfrm>
            <a:off x="501650" y="609600"/>
            <a:ext cx="8382000" cy="1551707"/>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dirty="0">
              <a:solidFill>
                <a:srgbClr val="FFFFFF"/>
              </a:solidFill>
              <a:latin typeface="Arial"/>
              <a:cs typeface="Arial"/>
            </a:endParaRPr>
          </a:p>
          <a:p>
            <a:pPr marL="555625">
              <a:lnSpc>
                <a:spcPct val="100000"/>
              </a:lnSpc>
              <a:spcBef>
                <a:spcPts val="670"/>
              </a:spcBef>
              <a:tabLst>
                <a:tab pos="2255520" algn="l"/>
                <a:tab pos="2750185" algn="l"/>
                <a:tab pos="4086225" algn="l"/>
                <a:tab pos="5455920" algn="l"/>
              </a:tabLst>
            </a:pPr>
            <a:r>
              <a:rPr lang="en-US" sz="2400" dirty="0">
                <a:solidFill>
                  <a:srgbClr val="FFFFFF"/>
                </a:solidFill>
                <a:latin typeface="Arial"/>
                <a:cs typeface="Arial"/>
              </a:rPr>
              <a:t>GENERAL ROLES AND FUNCTIONS OF INFORMATION PROFESSIONALS</a:t>
            </a:r>
          </a:p>
          <a:p>
            <a:pPr marL="555625">
              <a:lnSpc>
                <a:spcPct val="100000"/>
              </a:lnSpc>
              <a:spcBef>
                <a:spcPts val="670"/>
              </a:spcBef>
              <a:tabLst>
                <a:tab pos="2255520" algn="l"/>
                <a:tab pos="2750185" algn="l"/>
                <a:tab pos="4086225" algn="l"/>
                <a:tab pos="5455920" algn="l"/>
              </a:tabLst>
            </a:pPr>
            <a:endParaRPr sz="2200" dirty="0">
              <a:latin typeface="Arial"/>
              <a:cs typeface="Aria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12"/>
          </p:nvPr>
        </p:nvSpPr>
        <p:spPr>
          <a:prstGeom prst="rect">
            <a:avLst/>
          </a:prstGeom>
        </p:spPr>
        <p:txBody>
          <a:bodyPr vert="horz" wrap="square" lIns="0" tIns="0" rIns="0" bIns="0" rtlCol="0">
            <a:spAutoFit/>
          </a:bodyPr>
          <a:lstStyle/>
          <a:p>
            <a:pPr marL="25400">
              <a:lnSpc>
                <a:spcPts val="955"/>
              </a:lnSpc>
            </a:pPr>
            <a:fld id="{81D60167-4931-47E6-BA6A-407CBD079E47}" type="slidenum">
              <a:rPr dirty="0"/>
              <a:t>32</a:t>
            </a:fld>
            <a:endParaRPr dirty="0"/>
          </a:p>
        </p:txBody>
      </p:sp>
      <p:sp>
        <p:nvSpPr>
          <p:cNvPr id="3" name="object 3"/>
          <p:cNvSpPr txBox="1"/>
          <p:nvPr/>
        </p:nvSpPr>
        <p:spPr>
          <a:xfrm>
            <a:off x="609600" y="2133600"/>
            <a:ext cx="8248650" cy="3048079"/>
          </a:xfrm>
          <a:prstGeom prst="rect">
            <a:avLst/>
          </a:prstGeom>
        </p:spPr>
        <p:txBody>
          <a:bodyPr vert="horz" wrap="square" lIns="0" tIns="78105" rIns="0" bIns="0" rtlCol="0">
            <a:spAutoFit/>
          </a:bodyPr>
          <a:lstStyle/>
          <a:p>
            <a:pPr marL="12700">
              <a:lnSpc>
                <a:spcPct val="150000"/>
              </a:lnSpc>
              <a:spcBef>
                <a:spcPts val="615"/>
              </a:spcBef>
            </a:pPr>
            <a:r>
              <a:rPr sz="2400" b="1" spc="-5" dirty="0">
                <a:latin typeface="Calibri"/>
                <a:cs typeface="Calibri"/>
              </a:rPr>
              <a:t>The competencies of </a:t>
            </a:r>
            <a:r>
              <a:rPr sz="2400" b="1" dirty="0">
                <a:latin typeface="Calibri"/>
                <a:cs typeface="Calibri"/>
              </a:rPr>
              <a:t>an </a:t>
            </a:r>
            <a:r>
              <a:rPr sz="2400" b="1" spc="-10" dirty="0">
                <a:latin typeface="Calibri"/>
                <a:cs typeface="Calibri"/>
              </a:rPr>
              <a:t>information </a:t>
            </a:r>
            <a:r>
              <a:rPr sz="2400" b="1" spc="-15" dirty="0">
                <a:latin typeface="Calibri"/>
                <a:cs typeface="Calibri"/>
              </a:rPr>
              <a:t>professional</a:t>
            </a:r>
            <a:r>
              <a:rPr sz="2400" b="1" spc="-60" dirty="0">
                <a:latin typeface="Calibri"/>
                <a:cs typeface="Calibri"/>
              </a:rPr>
              <a:t> </a:t>
            </a:r>
            <a:r>
              <a:rPr sz="2400" b="1" spc="-5" dirty="0">
                <a:latin typeface="Calibri"/>
                <a:cs typeface="Calibri"/>
              </a:rPr>
              <a:t>included</a:t>
            </a:r>
            <a:r>
              <a:rPr sz="2400" spc="-5" dirty="0">
                <a:latin typeface="Calibri"/>
                <a:cs typeface="Calibri"/>
              </a:rPr>
              <a:t>:</a:t>
            </a:r>
            <a:endParaRPr sz="2400" dirty="0">
              <a:latin typeface="Calibri"/>
              <a:cs typeface="Calibri"/>
            </a:endParaRPr>
          </a:p>
          <a:p>
            <a:pPr marL="12065">
              <a:lnSpc>
                <a:spcPct val="150000"/>
              </a:lnSpc>
              <a:spcBef>
                <a:spcPts val="515"/>
              </a:spcBef>
              <a:buClr>
                <a:srgbClr val="A6A6A6"/>
              </a:buClr>
              <a:tabLst>
                <a:tab pos="527685" algn="l"/>
                <a:tab pos="528320" algn="l"/>
              </a:tabLst>
            </a:pPr>
            <a:r>
              <a:rPr lang="en-US" sz="2400" spc="-5" dirty="0">
                <a:latin typeface="Calibri"/>
                <a:cs typeface="Calibri"/>
              </a:rPr>
              <a:t>1	</a:t>
            </a:r>
            <a:r>
              <a:rPr sz="2400" spc="-5" dirty="0">
                <a:latin typeface="Calibri"/>
                <a:cs typeface="Calibri"/>
              </a:rPr>
              <a:t>Managing </a:t>
            </a:r>
            <a:r>
              <a:rPr sz="2400" spc="-15" dirty="0">
                <a:latin typeface="Calibri"/>
                <a:cs typeface="Calibri"/>
              </a:rPr>
              <a:t>Information</a:t>
            </a:r>
            <a:r>
              <a:rPr sz="2400" spc="-45" dirty="0">
                <a:latin typeface="Calibri"/>
                <a:cs typeface="Calibri"/>
              </a:rPr>
              <a:t> </a:t>
            </a:r>
            <a:endParaRPr sz="2400" dirty="0">
              <a:latin typeface="Calibri"/>
              <a:cs typeface="Calibri"/>
            </a:endParaRPr>
          </a:p>
          <a:p>
            <a:pPr marL="12065">
              <a:lnSpc>
                <a:spcPct val="150000"/>
              </a:lnSpc>
              <a:spcBef>
                <a:spcPts val="515"/>
              </a:spcBef>
              <a:buClr>
                <a:srgbClr val="A6A6A6"/>
              </a:buClr>
              <a:tabLst>
                <a:tab pos="527685" algn="l"/>
                <a:tab pos="528320" algn="l"/>
              </a:tabLst>
            </a:pPr>
            <a:r>
              <a:rPr lang="en-US" sz="2400" spc="-5" dirty="0">
                <a:latin typeface="Calibri"/>
                <a:cs typeface="Calibri"/>
              </a:rPr>
              <a:t>2.	</a:t>
            </a:r>
            <a:r>
              <a:rPr sz="2400" spc="-5" dirty="0">
                <a:latin typeface="Calibri"/>
                <a:cs typeface="Calibri"/>
              </a:rPr>
              <a:t>Managing </a:t>
            </a:r>
            <a:r>
              <a:rPr sz="2400" spc="-15" dirty="0">
                <a:latin typeface="Calibri"/>
                <a:cs typeface="Calibri"/>
              </a:rPr>
              <a:t>Information</a:t>
            </a:r>
            <a:r>
              <a:rPr sz="2400" spc="-50" dirty="0">
                <a:latin typeface="Calibri"/>
                <a:cs typeface="Calibri"/>
              </a:rPr>
              <a:t> </a:t>
            </a:r>
            <a:r>
              <a:rPr sz="2400" spc="-10" dirty="0">
                <a:latin typeface="Calibri"/>
                <a:cs typeface="Calibri"/>
              </a:rPr>
              <a:t>Resources</a:t>
            </a:r>
            <a:endParaRPr sz="2400" dirty="0">
              <a:latin typeface="Calibri"/>
              <a:cs typeface="Calibri"/>
            </a:endParaRPr>
          </a:p>
          <a:p>
            <a:pPr marL="12065">
              <a:lnSpc>
                <a:spcPct val="150000"/>
              </a:lnSpc>
              <a:spcBef>
                <a:spcPts val="505"/>
              </a:spcBef>
              <a:buClr>
                <a:srgbClr val="A6A6A6"/>
              </a:buClr>
              <a:tabLst>
                <a:tab pos="527685" algn="l"/>
                <a:tab pos="528320" algn="l"/>
              </a:tabLst>
            </a:pPr>
            <a:r>
              <a:rPr lang="en-US" sz="2400" spc="-5" dirty="0">
                <a:latin typeface="Calibri"/>
                <a:cs typeface="Calibri"/>
              </a:rPr>
              <a:t>3.	</a:t>
            </a:r>
            <a:r>
              <a:rPr sz="2400" spc="-5" dirty="0">
                <a:latin typeface="Calibri"/>
                <a:cs typeface="Calibri"/>
              </a:rPr>
              <a:t>Managing </a:t>
            </a:r>
            <a:r>
              <a:rPr sz="2400" spc="-15" dirty="0">
                <a:latin typeface="Calibri"/>
                <a:cs typeface="Calibri"/>
              </a:rPr>
              <a:t>Information</a:t>
            </a:r>
            <a:r>
              <a:rPr sz="2400" spc="-45" dirty="0">
                <a:latin typeface="Calibri"/>
                <a:cs typeface="Calibri"/>
              </a:rPr>
              <a:t> </a:t>
            </a:r>
            <a:r>
              <a:rPr sz="2400" dirty="0">
                <a:latin typeface="Calibri"/>
                <a:cs typeface="Calibri"/>
              </a:rPr>
              <a:t>Services</a:t>
            </a:r>
          </a:p>
          <a:p>
            <a:pPr marL="12065">
              <a:lnSpc>
                <a:spcPct val="150000"/>
              </a:lnSpc>
              <a:spcBef>
                <a:spcPts val="515"/>
              </a:spcBef>
              <a:buClr>
                <a:srgbClr val="A6A6A6"/>
              </a:buClr>
              <a:tabLst>
                <a:tab pos="527685" algn="l"/>
                <a:tab pos="528320" algn="l"/>
              </a:tabLst>
            </a:pPr>
            <a:r>
              <a:rPr lang="en-US" sz="2400" spc="-5" dirty="0">
                <a:latin typeface="Calibri"/>
                <a:cs typeface="Calibri"/>
              </a:rPr>
              <a:t>4.	</a:t>
            </a:r>
            <a:r>
              <a:rPr sz="2400" spc="-5" dirty="0">
                <a:latin typeface="Calibri"/>
                <a:cs typeface="Calibri"/>
              </a:rPr>
              <a:t>Applying </a:t>
            </a:r>
            <a:r>
              <a:rPr sz="2400" spc="-15" dirty="0">
                <a:latin typeface="Calibri"/>
                <a:cs typeface="Calibri"/>
              </a:rPr>
              <a:t>Information </a:t>
            </a:r>
            <a:r>
              <a:rPr sz="2400" spc="-50" dirty="0">
                <a:latin typeface="Calibri"/>
                <a:cs typeface="Calibri"/>
              </a:rPr>
              <a:t>Tools </a:t>
            </a:r>
            <a:r>
              <a:rPr sz="2400" dirty="0">
                <a:latin typeface="Calibri"/>
                <a:cs typeface="Calibri"/>
              </a:rPr>
              <a:t>and</a:t>
            </a:r>
            <a:r>
              <a:rPr sz="2400" spc="35" dirty="0">
                <a:latin typeface="Calibri"/>
                <a:cs typeface="Calibri"/>
              </a:rPr>
              <a:t> </a:t>
            </a:r>
            <a:r>
              <a:rPr sz="2400" spc="-25" dirty="0">
                <a:latin typeface="Calibri"/>
                <a:cs typeface="Calibri"/>
              </a:rPr>
              <a:t>Technologies</a:t>
            </a:r>
            <a:endParaRPr sz="2400" dirty="0">
              <a:latin typeface="Calibri"/>
              <a:cs typeface="Calibri"/>
            </a:endParaRPr>
          </a:p>
        </p:txBody>
      </p:sp>
      <p:sp>
        <p:nvSpPr>
          <p:cNvPr id="5" name="object 2">
            <a:extLst>
              <a:ext uri="{FF2B5EF4-FFF2-40B4-BE49-F238E27FC236}">
                <a16:creationId xmlns="" xmlns:a16="http://schemas.microsoft.com/office/drawing/2014/main" id="{9DAABDA3-6560-477C-920A-4ADB704DC996}"/>
              </a:ext>
            </a:extLst>
          </p:cNvPr>
          <p:cNvSpPr txBox="1"/>
          <p:nvPr/>
        </p:nvSpPr>
        <p:spPr>
          <a:xfrm>
            <a:off x="459317" y="685800"/>
            <a:ext cx="8382000" cy="1182375"/>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dirty="0">
              <a:solidFill>
                <a:srgbClr val="FFFFFF"/>
              </a:solidFill>
              <a:latin typeface="Arial"/>
              <a:cs typeface="Arial"/>
            </a:endParaRPr>
          </a:p>
          <a:p>
            <a:pPr marL="555625">
              <a:lnSpc>
                <a:spcPct val="100000"/>
              </a:lnSpc>
              <a:spcBef>
                <a:spcPts val="670"/>
              </a:spcBef>
              <a:tabLst>
                <a:tab pos="2255520" algn="l"/>
                <a:tab pos="2750185" algn="l"/>
                <a:tab pos="4086225" algn="l"/>
                <a:tab pos="5455920" algn="l"/>
              </a:tabLst>
            </a:pPr>
            <a:r>
              <a:rPr lang="en-US" sz="2400" dirty="0">
                <a:solidFill>
                  <a:srgbClr val="FFFFFF"/>
                </a:solidFill>
                <a:latin typeface="Arial"/>
                <a:cs typeface="Arial"/>
              </a:rPr>
              <a:t>COMPETENCIES OF INFORMATION PROFESSIONALS </a:t>
            </a:r>
          </a:p>
          <a:p>
            <a:pPr marL="555625">
              <a:lnSpc>
                <a:spcPct val="100000"/>
              </a:lnSpc>
              <a:spcBef>
                <a:spcPts val="670"/>
              </a:spcBef>
              <a:tabLst>
                <a:tab pos="2255520" algn="l"/>
                <a:tab pos="2750185" algn="l"/>
                <a:tab pos="4086225" algn="l"/>
                <a:tab pos="5455920" algn="l"/>
              </a:tabLst>
            </a:pPr>
            <a:endParaRPr sz="2200" dirty="0">
              <a:latin typeface="Arial"/>
              <a:cs typeface="Aria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12"/>
          </p:nvPr>
        </p:nvSpPr>
        <p:spPr>
          <a:prstGeom prst="rect">
            <a:avLst/>
          </a:prstGeom>
        </p:spPr>
        <p:txBody>
          <a:bodyPr vert="horz" wrap="square" lIns="0" tIns="0" rIns="0" bIns="0" rtlCol="0">
            <a:spAutoFit/>
          </a:bodyPr>
          <a:lstStyle/>
          <a:p>
            <a:pPr marL="25400">
              <a:lnSpc>
                <a:spcPts val="955"/>
              </a:lnSpc>
            </a:pPr>
            <a:fld id="{81D60167-4931-47E6-BA6A-407CBD079E47}" type="slidenum">
              <a:rPr dirty="0"/>
              <a:t>33</a:t>
            </a:fld>
            <a:endParaRPr dirty="0"/>
          </a:p>
        </p:txBody>
      </p:sp>
      <p:sp>
        <p:nvSpPr>
          <p:cNvPr id="3" name="object 3"/>
          <p:cNvSpPr txBox="1"/>
          <p:nvPr/>
        </p:nvSpPr>
        <p:spPr>
          <a:xfrm>
            <a:off x="142769" y="1947746"/>
            <a:ext cx="9001231" cy="4653197"/>
          </a:xfrm>
          <a:prstGeom prst="rect">
            <a:avLst/>
          </a:prstGeom>
        </p:spPr>
        <p:txBody>
          <a:bodyPr vert="horz" wrap="square" lIns="0" tIns="86995" rIns="0" bIns="0" rtlCol="0">
            <a:spAutoFit/>
          </a:bodyPr>
          <a:lstStyle/>
          <a:p>
            <a:pPr marL="184785" indent="-172720">
              <a:lnSpc>
                <a:spcPct val="100000"/>
              </a:lnSpc>
              <a:spcBef>
                <a:spcPts val="685"/>
              </a:spcBef>
              <a:buFont typeface="Arial"/>
              <a:buChar char="•"/>
              <a:tabLst>
                <a:tab pos="185420" algn="l"/>
              </a:tabLst>
            </a:pPr>
            <a:r>
              <a:rPr sz="2000" spc="-15" dirty="0">
                <a:latin typeface="Calibri"/>
                <a:cs typeface="Calibri"/>
              </a:rPr>
              <a:t>Always </a:t>
            </a:r>
            <a:r>
              <a:rPr sz="2000" spc="-20" dirty="0">
                <a:latin typeface="Calibri"/>
                <a:cs typeface="Calibri"/>
              </a:rPr>
              <a:t>keep </a:t>
            </a:r>
            <a:r>
              <a:rPr sz="2000" spc="-10" dirty="0">
                <a:latin typeface="Calibri"/>
                <a:cs typeface="Calibri"/>
              </a:rPr>
              <a:t>abreast to </a:t>
            </a:r>
            <a:r>
              <a:rPr sz="2000" spc="-15" dirty="0">
                <a:latin typeface="Calibri"/>
                <a:cs typeface="Calibri"/>
              </a:rPr>
              <a:t>latest </a:t>
            </a:r>
            <a:r>
              <a:rPr sz="2000" dirty="0">
                <a:latin typeface="Calibri"/>
                <a:cs typeface="Calibri"/>
              </a:rPr>
              <a:t>and </a:t>
            </a:r>
            <a:r>
              <a:rPr sz="2000" spc="-10" dirty="0">
                <a:latin typeface="Calibri"/>
                <a:cs typeface="Calibri"/>
              </a:rPr>
              <a:t>current information </a:t>
            </a:r>
            <a:r>
              <a:rPr sz="2000" dirty="0">
                <a:latin typeface="Calibri"/>
                <a:cs typeface="Calibri"/>
              </a:rPr>
              <a:t>and </a:t>
            </a:r>
            <a:r>
              <a:rPr sz="2000" spc="-5" dirty="0">
                <a:latin typeface="Calibri"/>
                <a:cs typeface="Calibri"/>
              </a:rPr>
              <a:t>its </a:t>
            </a:r>
            <a:r>
              <a:rPr sz="2000" spc="-10" dirty="0">
                <a:latin typeface="Calibri"/>
                <a:cs typeface="Calibri"/>
              </a:rPr>
              <a:t>associate</a:t>
            </a:r>
            <a:r>
              <a:rPr sz="2000" spc="204" dirty="0">
                <a:latin typeface="Calibri"/>
                <a:cs typeface="Calibri"/>
              </a:rPr>
              <a:t> </a:t>
            </a:r>
            <a:r>
              <a:rPr sz="2000" spc="-10" dirty="0">
                <a:latin typeface="Calibri"/>
                <a:cs typeface="Calibri"/>
              </a:rPr>
              <a:t>technology</a:t>
            </a:r>
            <a:endParaRPr sz="2000" dirty="0">
              <a:latin typeface="Calibri"/>
              <a:cs typeface="Calibri"/>
            </a:endParaRPr>
          </a:p>
          <a:p>
            <a:pPr marL="184785" indent="-172720">
              <a:lnSpc>
                <a:spcPct val="100000"/>
              </a:lnSpc>
              <a:spcBef>
                <a:spcPts val="590"/>
              </a:spcBef>
              <a:buFont typeface="Arial"/>
              <a:buChar char="•"/>
              <a:tabLst>
                <a:tab pos="185420" algn="l"/>
              </a:tabLst>
            </a:pPr>
            <a:r>
              <a:rPr sz="2000" spc="-15" dirty="0">
                <a:latin typeface="Calibri"/>
                <a:cs typeface="Calibri"/>
              </a:rPr>
              <a:t>Perform </a:t>
            </a:r>
            <a:r>
              <a:rPr sz="2000" spc="-5" dirty="0">
                <a:latin typeface="Calibri"/>
                <a:cs typeface="Calibri"/>
              </a:rPr>
              <a:t>public </a:t>
            </a:r>
            <a:r>
              <a:rPr sz="2000" spc="-10" dirty="0">
                <a:latin typeface="Calibri"/>
                <a:cs typeface="Calibri"/>
              </a:rPr>
              <a:t>relations</a:t>
            </a:r>
            <a:r>
              <a:rPr sz="2000" spc="35" dirty="0">
                <a:latin typeface="Calibri"/>
                <a:cs typeface="Calibri"/>
              </a:rPr>
              <a:t> </a:t>
            </a:r>
            <a:r>
              <a:rPr sz="2000" spc="-5" dirty="0">
                <a:latin typeface="Calibri"/>
                <a:cs typeface="Calibri"/>
              </a:rPr>
              <a:t>techniques</a:t>
            </a:r>
            <a:endParaRPr sz="2000" dirty="0">
              <a:latin typeface="Calibri"/>
              <a:cs typeface="Calibri"/>
            </a:endParaRPr>
          </a:p>
          <a:p>
            <a:pPr marL="184785" indent="-172720">
              <a:lnSpc>
                <a:spcPct val="100000"/>
              </a:lnSpc>
              <a:spcBef>
                <a:spcPts val="590"/>
              </a:spcBef>
              <a:buFont typeface="Arial"/>
              <a:buChar char="•"/>
              <a:tabLst>
                <a:tab pos="185420" algn="l"/>
              </a:tabLst>
            </a:pPr>
            <a:r>
              <a:rPr sz="2000" spc="-10" dirty="0">
                <a:latin typeface="Calibri"/>
                <a:cs typeface="Calibri"/>
              </a:rPr>
              <a:t>Customer </a:t>
            </a:r>
            <a:r>
              <a:rPr sz="2000" spc="-15" dirty="0">
                <a:latin typeface="Calibri"/>
                <a:cs typeface="Calibri"/>
              </a:rPr>
              <a:t>care </a:t>
            </a:r>
            <a:r>
              <a:rPr sz="2000" dirty="0">
                <a:latin typeface="Calibri"/>
                <a:cs typeface="Calibri"/>
              </a:rPr>
              <a:t>and </a:t>
            </a:r>
            <a:r>
              <a:rPr sz="2000" spc="-5" dirty="0">
                <a:latin typeface="Calibri"/>
                <a:cs typeface="Calibri"/>
              </a:rPr>
              <a:t>service</a:t>
            </a:r>
            <a:r>
              <a:rPr sz="2000" spc="35" dirty="0">
                <a:latin typeface="Calibri"/>
                <a:cs typeface="Calibri"/>
              </a:rPr>
              <a:t> </a:t>
            </a:r>
            <a:r>
              <a:rPr sz="2000" spc="-10" dirty="0">
                <a:latin typeface="Calibri"/>
                <a:cs typeface="Calibri"/>
              </a:rPr>
              <a:t>attitude</a:t>
            </a:r>
            <a:endParaRPr sz="2000" dirty="0">
              <a:latin typeface="Calibri"/>
              <a:cs typeface="Calibri"/>
            </a:endParaRPr>
          </a:p>
          <a:p>
            <a:pPr marL="184785" indent="-172720">
              <a:lnSpc>
                <a:spcPct val="100000"/>
              </a:lnSpc>
              <a:spcBef>
                <a:spcPts val="575"/>
              </a:spcBef>
              <a:buFont typeface="Arial"/>
              <a:buChar char="•"/>
              <a:tabLst>
                <a:tab pos="185420" algn="l"/>
              </a:tabLst>
            </a:pPr>
            <a:r>
              <a:rPr sz="2000" spc="-15" dirty="0">
                <a:latin typeface="Calibri"/>
                <a:cs typeface="Calibri"/>
              </a:rPr>
              <a:t>Research</a:t>
            </a:r>
            <a:r>
              <a:rPr sz="2000" spc="-5" dirty="0">
                <a:latin typeface="Calibri"/>
                <a:cs typeface="Calibri"/>
              </a:rPr>
              <a:t> </a:t>
            </a:r>
            <a:r>
              <a:rPr sz="2000" spc="-10" dirty="0">
                <a:latin typeface="Calibri"/>
                <a:cs typeface="Calibri"/>
              </a:rPr>
              <a:t>attitude</a:t>
            </a:r>
            <a:endParaRPr sz="2000" dirty="0">
              <a:latin typeface="Calibri"/>
              <a:cs typeface="Calibri"/>
            </a:endParaRPr>
          </a:p>
          <a:p>
            <a:pPr marL="184785" indent="-172720">
              <a:lnSpc>
                <a:spcPct val="100000"/>
              </a:lnSpc>
              <a:spcBef>
                <a:spcPts val="590"/>
              </a:spcBef>
              <a:buFont typeface="Arial"/>
              <a:buChar char="•"/>
              <a:tabLst>
                <a:tab pos="185420" algn="l"/>
              </a:tabLst>
            </a:pPr>
            <a:r>
              <a:rPr sz="2000" spc="-5" dirty="0">
                <a:latin typeface="Calibri"/>
                <a:cs typeface="Calibri"/>
              </a:rPr>
              <a:t>Leadership</a:t>
            </a:r>
            <a:endParaRPr sz="2000" dirty="0">
              <a:latin typeface="Calibri"/>
              <a:cs typeface="Calibri"/>
            </a:endParaRPr>
          </a:p>
          <a:p>
            <a:pPr marL="184785" indent="-172720">
              <a:lnSpc>
                <a:spcPct val="100000"/>
              </a:lnSpc>
              <a:spcBef>
                <a:spcPts val="585"/>
              </a:spcBef>
              <a:buFont typeface="Arial"/>
              <a:buChar char="•"/>
              <a:tabLst>
                <a:tab pos="185420" algn="l"/>
              </a:tabLst>
            </a:pPr>
            <a:r>
              <a:rPr sz="2000" spc="-15" dirty="0">
                <a:latin typeface="Calibri"/>
                <a:cs typeface="Calibri"/>
              </a:rPr>
              <a:t>Strategic</a:t>
            </a:r>
            <a:r>
              <a:rPr sz="2000" spc="-10" dirty="0">
                <a:latin typeface="Calibri"/>
                <a:cs typeface="Calibri"/>
              </a:rPr>
              <a:t> </a:t>
            </a:r>
            <a:r>
              <a:rPr sz="2000" spc="-5" dirty="0">
                <a:latin typeface="Calibri"/>
                <a:cs typeface="Calibri"/>
              </a:rPr>
              <a:t>Thinking</a:t>
            </a:r>
            <a:endParaRPr sz="2000" dirty="0">
              <a:latin typeface="Calibri"/>
              <a:cs typeface="Calibri"/>
            </a:endParaRPr>
          </a:p>
          <a:p>
            <a:pPr marL="184785" indent="-172720">
              <a:lnSpc>
                <a:spcPct val="100000"/>
              </a:lnSpc>
              <a:spcBef>
                <a:spcPts val="580"/>
              </a:spcBef>
              <a:buFont typeface="Arial"/>
              <a:buChar char="•"/>
              <a:tabLst>
                <a:tab pos="185420" algn="l"/>
              </a:tabLst>
            </a:pPr>
            <a:r>
              <a:rPr sz="2000" spc="-10" dirty="0">
                <a:latin typeface="Calibri"/>
                <a:cs typeface="Calibri"/>
              </a:rPr>
              <a:t>Creative </a:t>
            </a:r>
            <a:r>
              <a:rPr sz="2000" dirty="0">
                <a:latin typeface="Calibri"/>
                <a:cs typeface="Calibri"/>
              </a:rPr>
              <a:t>and</a:t>
            </a:r>
            <a:r>
              <a:rPr sz="2000" spc="-5" dirty="0">
                <a:latin typeface="Calibri"/>
                <a:cs typeface="Calibri"/>
              </a:rPr>
              <a:t> </a:t>
            </a:r>
            <a:r>
              <a:rPr sz="2000" spc="-10" dirty="0">
                <a:latin typeface="Calibri"/>
                <a:cs typeface="Calibri"/>
              </a:rPr>
              <a:t>Innovative</a:t>
            </a:r>
            <a:endParaRPr sz="2000" dirty="0">
              <a:latin typeface="Calibri"/>
              <a:cs typeface="Calibri"/>
            </a:endParaRPr>
          </a:p>
          <a:p>
            <a:pPr marL="184785" indent="-172720">
              <a:lnSpc>
                <a:spcPct val="100000"/>
              </a:lnSpc>
              <a:spcBef>
                <a:spcPts val="585"/>
              </a:spcBef>
              <a:buFont typeface="Arial"/>
              <a:buChar char="•"/>
              <a:tabLst>
                <a:tab pos="185420" algn="l"/>
              </a:tabLst>
            </a:pPr>
            <a:r>
              <a:rPr sz="2000" spc="-5" dirty="0">
                <a:latin typeface="Calibri"/>
                <a:cs typeface="Calibri"/>
              </a:rPr>
              <a:t>Active </a:t>
            </a:r>
            <a:r>
              <a:rPr sz="2000" dirty="0">
                <a:latin typeface="Calibri"/>
                <a:cs typeface="Calibri"/>
              </a:rPr>
              <a:t>and</a:t>
            </a:r>
            <a:r>
              <a:rPr sz="2000" spc="5" dirty="0">
                <a:latin typeface="Calibri"/>
                <a:cs typeface="Calibri"/>
              </a:rPr>
              <a:t> </a:t>
            </a:r>
            <a:r>
              <a:rPr sz="2000" spc="-10" dirty="0">
                <a:latin typeface="Calibri"/>
                <a:cs typeface="Calibri"/>
              </a:rPr>
              <a:t>Proactive</a:t>
            </a:r>
            <a:endParaRPr sz="2000" dirty="0">
              <a:latin typeface="Calibri"/>
              <a:cs typeface="Calibri"/>
            </a:endParaRPr>
          </a:p>
          <a:p>
            <a:pPr marL="184785" indent="-172720">
              <a:lnSpc>
                <a:spcPct val="100000"/>
              </a:lnSpc>
              <a:spcBef>
                <a:spcPts val="590"/>
              </a:spcBef>
              <a:buFont typeface="Arial"/>
              <a:buChar char="•"/>
              <a:tabLst>
                <a:tab pos="185420" algn="l"/>
              </a:tabLst>
            </a:pPr>
            <a:r>
              <a:rPr sz="2000" spc="-10" dirty="0">
                <a:latin typeface="Calibri"/>
                <a:cs typeface="Calibri"/>
              </a:rPr>
              <a:t>Responsible </a:t>
            </a:r>
            <a:r>
              <a:rPr sz="2000" dirty="0">
                <a:latin typeface="Calibri"/>
                <a:cs typeface="Calibri"/>
              </a:rPr>
              <a:t>and</a:t>
            </a:r>
            <a:r>
              <a:rPr sz="2000" spc="25" dirty="0">
                <a:latin typeface="Calibri"/>
                <a:cs typeface="Calibri"/>
              </a:rPr>
              <a:t> </a:t>
            </a:r>
            <a:r>
              <a:rPr sz="2000" spc="-10" dirty="0">
                <a:latin typeface="Calibri"/>
                <a:cs typeface="Calibri"/>
              </a:rPr>
              <a:t>accountable</a:t>
            </a:r>
            <a:endParaRPr sz="2000" dirty="0">
              <a:latin typeface="Calibri"/>
              <a:cs typeface="Calibri"/>
            </a:endParaRPr>
          </a:p>
          <a:p>
            <a:pPr marL="184785" indent="-172720">
              <a:lnSpc>
                <a:spcPct val="100000"/>
              </a:lnSpc>
              <a:spcBef>
                <a:spcPts val="575"/>
              </a:spcBef>
              <a:buFont typeface="Arial"/>
              <a:buChar char="•"/>
              <a:tabLst>
                <a:tab pos="185420" algn="l"/>
              </a:tabLst>
            </a:pPr>
            <a:r>
              <a:rPr sz="2000" spc="-15" dirty="0">
                <a:latin typeface="Calibri"/>
                <a:cs typeface="Calibri"/>
              </a:rPr>
              <a:t>Facilitating</a:t>
            </a:r>
            <a:endParaRPr sz="2000" dirty="0">
              <a:latin typeface="Calibri"/>
              <a:cs typeface="Calibri"/>
            </a:endParaRPr>
          </a:p>
          <a:p>
            <a:pPr marL="184785" indent="-172720">
              <a:lnSpc>
                <a:spcPct val="100000"/>
              </a:lnSpc>
              <a:spcBef>
                <a:spcPts val="590"/>
              </a:spcBef>
              <a:buFont typeface="Arial"/>
              <a:buChar char="•"/>
              <a:tabLst>
                <a:tab pos="185420" algn="l"/>
              </a:tabLst>
            </a:pPr>
            <a:r>
              <a:rPr sz="2000" spc="-5" dirty="0">
                <a:latin typeface="Calibri"/>
                <a:cs typeface="Calibri"/>
              </a:rPr>
              <a:t>Instructing</a:t>
            </a:r>
            <a:endParaRPr sz="2000" dirty="0">
              <a:latin typeface="Calibri"/>
              <a:cs typeface="Calibri"/>
            </a:endParaRPr>
          </a:p>
          <a:p>
            <a:pPr marL="184785" indent="-172720">
              <a:lnSpc>
                <a:spcPct val="100000"/>
              </a:lnSpc>
              <a:spcBef>
                <a:spcPts val="830"/>
              </a:spcBef>
              <a:buFont typeface="Arial"/>
              <a:buChar char="•"/>
              <a:tabLst>
                <a:tab pos="185420" algn="l"/>
              </a:tabLst>
            </a:pPr>
            <a:r>
              <a:rPr sz="2000" spc="-5" dirty="0">
                <a:latin typeface="Calibri"/>
                <a:cs typeface="Calibri"/>
              </a:rPr>
              <a:t>Ability </a:t>
            </a:r>
            <a:r>
              <a:rPr sz="2000" spc="-10" dirty="0">
                <a:latin typeface="Calibri"/>
                <a:cs typeface="Calibri"/>
              </a:rPr>
              <a:t>to </a:t>
            </a:r>
            <a:r>
              <a:rPr sz="2000" spc="-15" dirty="0">
                <a:latin typeface="Calibri"/>
                <a:cs typeface="Calibri"/>
              </a:rPr>
              <a:t>organize </a:t>
            </a:r>
            <a:r>
              <a:rPr sz="2000" spc="-5" dirty="0">
                <a:latin typeface="Calibri"/>
                <a:cs typeface="Calibri"/>
              </a:rPr>
              <a:t>knowledge </a:t>
            </a:r>
            <a:r>
              <a:rPr sz="2000" dirty="0">
                <a:latin typeface="Calibri"/>
                <a:cs typeface="Calibri"/>
              </a:rPr>
              <a:t>and</a:t>
            </a:r>
            <a:r>
              <a:rPr sz="2000" spc="75" dirty="0">
                <a:latin typeface="Calibri"/>
                <a:cs typeface="Calibri"/>
              </a:rPr>
              <a:t> </a:t>
            </a:r>
            <a:r>
              <a:rPr sz="2000" spc="-10" dirty="0">
                <a:latin typeface="Calibri"/>
                <a:cs typeface="Calibri"/>
              </a:rPr>
              <a:t>information</a:t>
            </a:r>
            <a:endParaRPr sz="2000" dirty="0">
              <a:latin typeface="Calibri"/>
              <a:cs typeface="Calibri"/>
            </a:endParaRPr>
          </a:p>
        </p:txBody>
      </p:sp>
      <p:sp>
        <p:nvSpPr>
          <p:cNvPr id="5" name="object 2">
            <a:extLst>
              <a:ext uri="{FF2B5EF4-FFF2-40B4-BE49-F238E27FC236}">
                <a16:creationId xmlns="" xmlns:a16="http://schemas.microsoft.com/office/drawing/2014/main" id="{E339CBFC-7844-4DD2-A775-4A162FED7712}"/>
              </a:ext>
            </a:extLst>
          </p:cNvPr>
          <p:cNvSpPr txBox="1"/>
          <p:nvPr/>
        </p:nvSpPr>
        <p:spPr>
          <a:xfrm>
            <a:off x="142769" y="670359"/>
            <a:ext cx="8382000" cy="1151597"/>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dirty="0">
              <a:solidFill>
                <a:srgbClr val="FFFFFF"/>
              </a:solidFill>
              <a:latin typeface="Arial"/>
              <a:cs typeface="Arial"/>
            </a:endParaRPr>
          </a:p>
          <a:p>
            <a:pPr marL="555625">
              <a:lnSpc>
                <a:spcPct val="100000"/>
              </a:lnSpc>
              <a:spcBef>
                <a:spcPts val="670"/>
              </a:spcBef>
              <a:tabLst>
                <a:tab pos="2255520" algn="l"/>
                <a:tab pos="2750185" algn="l"/>
                <a:tab pos="4086225" algn="l"/>
                <a:tab pos="5455920" algn="l"/>
              </a:tabLst>
            </a:pPr>
            <a:r>
              <a:rPr lang="en-US" sz="2200" dirty="0">
                <a:solidFill>
                  <a:srgbClr val="FFFFFF"/>
                </a:solidFill>
                <a:latin typeface="Arial"/>
                <a:cs typeface="Arial"/>
              </a:rPr>
              <a:t>CHARACTERISTICS OF INFORMATION PROFESSIONALS</a:t>
            </a:r>
          </a:p>
          <a:p>
            <a:pPr marL="555625">
              <a:lnSpc>
                <a:spcPct val="100000"/>
              </a:lnSpc>
              <a:spcBef>
                <a:spcPts val="670"/>
              </a:spcBef>
              <a:tabLst>
                <a:tab pos="2255520" algn="l"/>
                <a:tab pos="2750185" algn="l"/>
                <a:tab pos="4086225" algn="l"/>
                <a:tab pos="5455920" algn="l"/>
              </a:tabLst>
            </a:pPr>
            <a:endParaRPr sz="2200" dirty="0">
              <a:latin typeface="Arial"/>
              <a:cs typeface="Aria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9"/>
          <p:cNvSpPr txBox="1">
            <a:spLocks noGrp="1"/>
          </p:cNvSpPr>
          <p:nvPr>
            <p:ph type="sldNum" sz="quarter" idx="12"/>
          </p:nvPr>
        </p:nvSpPr>
        <p:spPr>
          <a:prstGeom prst="rect">
            <a:avLst/>
          </a:prstGeom>
        </p:spPr>
        <p:txBody>
          <a:bodyPr vert="horz" wrap="square" lIns="0" tIns="0" rIns="0" bIns="0" rtlCol="0">
            <a:spAutoFit/>
          </a:bodyPr>
          <a:lstStyle/>
          <a:p>
            <a:pPr marL="25400">
              <a:lnSpc>
                <a:spcPts val="955"/>
              </a:lnSpc>
            </a:pPr>
            <a:fld id="{81D60167-4931-47E6-BA6A-407CBD079E47}" type="slidenum">
              <a:rPr dirty="0"/>
              <a:t>34</a:t>
            </a:fld>
            <a:endParaRPr dirty="0"/>
          </a:p>
        </p:txBody>
      </p:sp>
      <p:sp>
        <p:nvSpPr>
          <p:cNvPr id="5" name="object 5"/>
          <p:cNvSpPr txBox="1"/>
          <p:nvPr/>
        </p:nvSpPr>
        <p:spPr>
          <a:xfrm>
            <a:off x="535940" y="2233739"/>
            <a:ext cx="7769860" cy="689932"/>
          </a:xfrm>
          <a:prstGeom prst="rect">
            <a:avLst/>
          </a:prstGeom>
        </p:spPr>
        <p:txBody>
          <a:bodyPr vert="horz" wrap="square" lIns="0" tIns="48260" rIns="0" bIns="0" rtlCol="0">
            <a:spAutoFit/>
          </a:bodyPr>
          <a:lstStyle/>
          <a:p>
            <a:pPr marL="12700" marR="5080" indent="-635">
              <a:lnSpc>
                <a:spcPts val="2270"/>
              </a:lnSpc>
              <a:spcBef>
                <a:spcPts val="380"/>
              </a:spcBef>
              <a:tabLst>
                <a:tab pos="698500" algn="l"/>
              </a:tabLst>
            </a:pPr>
            <a:r>
              <a:rPr sz="2100" dirty="0">
                <a:latin typeface="Calibri"/>
                <a:cs typeface="Calibri"/>
              </a:rPr>
              <a:t>1.	</a:t>
            </a:r>
            <a:r>
              <a:rPr sz="2100" spc="-10" dirty="0">
                <a:latin typeface="Calibri"/>
                <a:cs typeface="Calibri"/>
              </a:rPr>
              <a:t>Advance </a:t>
            </a:r>
            <a:r>
              <a:rPr sz="2100" dirty="0">
                <a:latin typeface="Calibri"/>
                <a:cs typeface="Calibri"/>
              </a:rPr>
              <a:t>the </a:t>
            </a:r>
            <a:r>
              <a:rPr sz="2100" spc="-10" dirty="0">
                <a:latin typeface="Calibri"/>
                <a:cs typeface="Calibri"/>
              </a:rPr>
              <a:t>knowledge </a:t>
            </a:r>
            <a:r>
              <a:rPr sz="2100" dirty="0">
                <a:latin typeface="Calibri"/>
                <a:cs typeface="Calibri"/>
              </a:rPr>
              <a:t>and </a:t>
            </a:r>
            <a:r>
              <a:rPr sz="2100" spc="-10" dirty="0">
                <a:latin typeface="Calibri"/>
                <a:cs typeface="Calibri"/>
              </a:rPr>
              <a:t>understanding </a:t>
            </a:r>
            <a:r>
              <a:rPr lang="en-US" sz="2100" spc="-10" dirty="0">
                <a:latin typeface="Calibri"/>
                <a:cs typeface="Calibri"/>
              </a:rPr>
              <a:t>of the</a:t>
            </a:r>
            <a:r>
              <a:rPr sz="2100" spc="-10" dirty="0">
                <a:latin typeface="Calibri"/>
                <a:cs typeface="Calibri"/>
              </a:rPr>
              <a:t> </a:t>
            </a:r>
            <a:r>
              <a:rPr sz="2100" spc="-15" dirty="0">
                <a:latin typeface="Calibri"/>
                <a:cs typeface="Calibri"/>
              </a:rPr>
              <a:t>information</a:t>
            </a:r>
            <a:r>
              <a:rPr sz="2100" dirty="0">
                <a:latin typeface="Calibri"/>
                <a:cs typeface="Calibri"/>
              </a:rPr>
              <a:t> </a:t>
            </a:r>
            <a:r>
              <a:rPr lang="en-US" sz="2100" dirty="0">
                <a:latin typeface="Calibri"/>
                <a:cs typeface="Calibri"/>
              </a:rPr>
              <a:t> </a:t>
            </a:r>
          </a:p>
          <a:p>
            <a:pPr marL="12700" marR="5080" indent="-635">
              <a:lnSpc>
                <a:spcPts val="2270"/>
              </a:lnSpc>
              <a:spcBef>
                <a:spcPts val="380"/>
              </a:spcBef>
              <a:tabLst>
                <a:tab pos="698500" algn="l"/>
              </a:tabLst>
            </a:pPr>
            <a:r>
              <a:rPr lang="en-US" sz="2100" spc="-15" dirty="0">
                <a:latin typeface="Calibri"/>
                <a:cs typeface="Calibri"/>
              </a:rPr>
              <a:t>            </a:t>
            </a:r>
            <a:r>
              <a:rPr sz="2100" spc="-15" dirty="0">
                <a:latin typeface="Calibri"/>
                <a:cs typeface="Calibri"/>
              </a:rPr>
              <a:t>profession</a:t>
            </a:r>
            <a:endParaRPr sz="2100" dirty="0">
              <a:latin typeface="Calibri"/>
              <a:cs typeface="Calibri"/>
            </a:endParaRPr>
          </a:p>
        </p:txBody>
      </p:sp>
      <p:sp>
        <p:nvSpPr>
          <p:cNvPr id="7" name="object 7"/>
          <p:cNvSpPr txBox="1"/>
          <p:nvPr/>
        </p:nvSpPr>
        <p:spPr>
          <a:xfrm>
            <a:off x="536473" y="3198393"/>
            <a:ext cx="7591527" cy="689932"/>
          </a:xfrm>
          <a:prstGeom prst="rect">
            <a:avLst/>
          </a:prstGeom>
        </p:spPr>
        <p:txBody>
          <a:bodyPr vert="horz" wrap="square" lIns="0" tIns="48260" rIns="0" bIns="0" rtlCol="0">
            <a:spAutoFit/>
          </a:bodyPr>
          <a:lstStyle/>
          <a:p>
            <a:pPr marL="12700" marR="5080">
              <a:lnSpc>
                <a:spcPts val="2270"/>
              </a:lnSpc>
              <a:spcBef>
                <a:spcPts val="380"/>
              </a:spcBef>
              <a:tabLst>
                <a:tab pos="698500" algn="l"/>
              </a:tabLst>
            </a:pPr>
            <a:r>
              <a:rPr sz="2100" dirty="0">
                <a:latin typeface="Calibri"/>
                <a:cs typeface="Calibri"/>
              </a:rPr>
              <a:t>2.	</a:t>
            </a:r>
            <a:r>
              <a:rPr sz="2100" spc="-15" dirty="0">
                <a:latin typeface="Calibri"/>
                <a:cs typeface="Calibri"/>
              </a:rPr>
              <a:t>Promote </a:t>
            </a:r>
            <a:r>
              <a:rPr sz="2100" dirty="0">
                <a:latin typeface="Calibri"/>
                <a:cs typeface="Calibri"/>
              </a:rPr>
              <a:t>and </a:t>
            </a:r>
            <a:r>
              <a:rPr sz="2100" spc="-10" dirty="0">
                <a:latin typeface="Calibri"/>
                <a:cs typeface="Calibri"/>
              </a:rPr>
              <a:t>maintain </a:t>
            </a:r>
            <a:r>
              <a:rPr sz="2100" spc="-5" dirty="0">
                <a:latin typeface="Calibri"/>
                <a:cs typeface="Calibri"/>
              </a:rPr>
              <a:t>high </a:t>
            </a:r>
            <a:r>
              <a:rPr sz="2100" spc="-15" dirty="0">
                <a:latin typeface="Calibri"/>
                <a:cs typeface="Calibri"/>
              </a:rPr>
              <a:t>professional </a:t>
            </a:r>
            <a:r>
              <a:rPr sz="2100" dirty="0">
                <a:latin typeface="Calibri"/>
                <a:cs typeface="Calibri"/>
              </a:rPr>
              <a:t>and</a:t>
            </a:r>
            <a:r>
              <a:rPr lang="en-US" sz="2100" dirty="0">
                <a:latin typeface="Calibri"/>
                <a:cs typeface="Calibri"/>
              </a:rPr>
              <a:t> ethical</a:t>
            </a:r>
            <a:r>
              <a:rPr sz="2100" dirty="0">
                <a:latin typeface="Calibri"/>
                <a:cs typeface="Calibri"/>
              </a:rPr>
              <a:t>  </a:t>
            </a:r>
            <a:r>
              <a:rPr sz="2100" spc="-10" dirty="0">
                <a:latin typeface="Calibri"/>
                <a:cs typeface="Calibri"/>
              </a:rPr>
              <a:t>standards </a:t>
            </a:r>
            <a:r>
              <a:rPr lang="en-US" sz="2100" spc="-10" dirty="0">
                <a:latin typeface="Calibri"/>
                <a:cs typeface="Calibri"/>
              </a:rPr>
              <a:t>  </a:t>
            </a:r>
          </a:p>
          <a:p>
            <a:pPr marL="12700" marR="5080">
              <a:lnSpc>
                <a:spcPts val="2270"/>
              </a:lnSpc>
              <a:spcBef>
                <a:spcPts val="380"/>
              </a:spcBef>
              <a:tabLst>
                <a:tab pos="698500" algn="l"/>
              </a:tabLst>
            </a:pPr>
            <a:r>
              <a:rPr lang="en-US" sz="2100" spc="-10" dirty="0">
                <a:latin typeface="Calibri"/>
                <a:cs typeface="Calibri"/>
              </a:rPr>
              <a:t>            </a:t>
            </a:r>
            <a:r>
              <a:rPr sz="2100" spc="-5" dirty="0">
                <a:latin typeface="Calibri"/>
                <a:cs typeface="Calibri"/>
              </a:rPr>
              <a:t>among its</a:t>
            </a:r>
            <a:r>
              <a:rPr sz="2100" spc="-35" dirty="0">
                <a:latin typeface="Calibri"/>
                <a:cs typeface="Calibri"/>
              </a:rPr>
              <a:t> </a:t>
            </a:r>
            <a:r>
              <a:rPr sz="2100" spc="-10" dirty="0">
                <a:latin typeface="Calibri"/>
                <a:cs typeface="Calibri"/>
              </a:rPr>
              <a:t>members</a:t>
            </a:r>
            <a:endParaRPr sz="2100" dirty="0">
              <a:latin typeface="Calibri"/>
              <a:cs typeface="Calibri"/>
            </a:endParaRPr>
          </a:p>
        </p:txBody>
      </p:sp>
      <p:sp>
        <p:nvSpPr>
          <p:cNvPr id="8" name="object 8"/>
          <p:cNvSpPr txBox="1"/>
          <p:nvPr/>
        </p:nvSpPr>
        <p:spPr>
          <a:xfrm>
            <a:off x="536473" y="4266793"/>
            <a:ext cx="7997825" cy="633730"/>
          </a:xfrm>
          <a:prstGeom prst="rect">
            <a:avLst/>
          </a:prstGeom>
        </p:spPr>
        <p:txBody>
          <a:bodyPr vert="horz" wrap="square" lIns="0" tIns="48894" rIns="0" bIns="0" rtlCol="0">
            <a:spAutoFit/>
          </a:bodyPr>
          <a:lstStyle/>
          <a:p>
            <a:pPr marL="927100" marR="5080" indent="-915035">
              <a:lnSpc>
                <a:spcPts val="2270"/>
              </a:lnSpc>
              <a:spcBef>
                <a:spcPts val="384"/>
              </a:spcBef>
              <a:tabLst>
                <a:tab pos="927100" algn="l"/>
                <a:tab pos="2893695" algn="l"/>
              </a:tabLst>
            </a:pPr>
            <a:r>
              <a:rPr sz="2100" dirty="0">
                <a:latin typeface="Calibri"/>
                <a:cs typeface="Calibri"/>
              </a:rPr>
              <a:t>3.</a:t>
            </a:r>
            <a:r>
              <a:rPr lang="en-US" sz="2100" dirty="0">
                <a:latin typeface="Calibri"/>
                <a:cs typeface="Calibri"/>
              </a:rPr>
              <a:t>        </a:t>
            </a:r>
            <a:r>
              <a:rPr sz="2100" spc="-15" dirty="0">
                <a:latin typeface="Calibri"/>
                <a:cs typeface="Calibri"/>
              </a:rPr>
              <a:t>Encourage </a:t>
            </a:r>
            <a:r>
              <a:rPr sz="2100" spc="-5" dirty="0">
                <a:latin typeface="Calibri"/>
                <a:cs typeface="Calibri"/>
              </a:rPr>
              <a:t>independent </a:t>
            </a:r>
            <a:r>
              <a:rPr sz="2100" spc="-15" dirty="0">
                <a:latin typeface="Calibri"/>
                <a:cs typeface="Calibri"/>
              </a:rPr>
              <a:t>information professionals </a:t>
            </a:r>
            <a:r>
              <a:rPr sz="2100" spc="-10" dirty="0">
                <a:latin typeface="Calibri"/>
                <a:cs typeface="Calibri"/>
              </a:rPr>
              <a:t>to </a:t>
            </a:r>
            <a:r>
              <a:rPr sz="2100" spc="-5" dirty="0">
                <a:latin typeface="Calibri"/>
                <a:cs typeface="Calibri"/>
              </a:rPr>
              <a:t>assemble</a:t>
            </a:r>
            <a:r>
              <a:rPr lang="en-US" sz="2100" spc="-5" dirty="0">
                <a:latin typeface="Calibri"/>
                <a:cs typeface="Calibri"/>
              </a:rPr>
              <a:t> and</a:t>
            </a:r>
            <a:r>
              <a:rPr sz="2100" spc="-5" dirty="0">
                <a:latin typeface="Calibri"/>
                <a:cs typeface="Calibri"/>
              </a:rPr>
              <a:t> </a:t>
            </a:r>
            <a:r>
              <a:rPr sz="2100" spc="-10" dirty="0">
                <a:latin typeface="Calibri"/>
                <a:cs typeface="Calibri"/>
              </a:rPr>
              <a:t>to</a:t>
            </a:r>
            <a:r>
              <a:rPr lang="en-US" sz="2100" spc="-10" dirty="0">
                <a:latin typeface="Calibri"/>
                <a:cs typeface="Calibri"/>
              </a:rPr>
              <a:t> </a:t>
            </a:r>
            <a:r>
              <a:rPr sz="2100" spc="-5" dirty="0">
                <a:latin typeface="Calibri"/>
                <a:cs typeface="Calibri"/>
              </a:rPr>
              <a:t>discuss</a:t>
            </a:r>
            <a:r>
              <a:rPr sz="2100" spc="15" dirty="0">
                <a:latin typeface="Calibri"/>
                <a:cs typeface="Calibri"/>
              </a:rPr>
              <a:t> </a:t>
            </a:r>
            <a:r>
              <a:rPr sz="2100" spc="-5" dirty="0">
                <a:latin typeface="Calibri"/>
                <a:cs typeface="Calibri"/>
              </a:rPr>
              <a:t>common</a:t>
            </a:r>
            <a:r>
              <a:rPr lang="en-US" sz="2100" spc="-5" dirty="0">
                <a:latin typeface="Calibri"/>
                <a:cs typeface="Calibri"/>
              </a:rPr>
              <a:t> </a:t>
            </a:r>
            <a:r>
              <a:rPr sz="2100" spc="-5" dirty="0">
                <a:latin typeface="Calibri"/>
                <a:cs typeface="Calibri"/>
              </a:rPr>
              <a:t>issues</a:t>
            </a:r>
            <a:endParaRPr sz="2100" dirty="0">
              <a:latin typeface="Calibri"/>
              <a:cs typeface="Calibri"/>
            </a:endParaRPr>
          </a:p>
        </p:txBody>
      </p:sp>
      <p:sp>
        <p:nvSpPr>
          <p:cNvPr id="10" name="object 2">
            <a:extLst>
              <a:ext uri="{FF2B5EF4-FFF2-40B4-BE49-F238E27FC236}">
                <a16:creationId xmlns="" xmlns:a16="http://schemas.microsoft.com/office/drawing/2014/main" id="{DF0C3CB6-ACE8-40B6-A6E2-02F91E2C0A35}"/>
              </a:ext>
            </a:extLst>
          </p:cNvPr>
          <p:cNvSpPr txBox="1"/>
          <p:nvPr/>
        </p:nvSpPr>
        <p:spPr>
          <a:xfrm>
            <a:off x="381000" y="328964"/>
            <a:ext cx="8382000" cy="1551707"/>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dirty="0">
              <a:solidFill>
                <a:srgbClr val="FFFFFF"/>
              </a:solidFill>
              <a:latin typeface="Arial"/>
              <a:cs typeface="Arial"/>
            </a:endParaRPr>
          </a:p>
          <a:p>
            <a:pPr marL="555625">
              <a:lnSpc>
                <a:spcPct val="100000"/>
              </a:lnSpc>
              <a:spcBef>
                <a:spcPts val="670"/>
              </a:spcBef>
              <a:tabLst>
                <a:tab pos="2255520" algn="l"/>
                <a:tab pos="2750185" algn="l"/>
                <a:tab pos="4086225" algn="l"/>
                <a:tab pos="5455920" algn="l"/>
              </a:tabLst>
            </a:pPr>
            <a:r>
              <a:rPr lang="en-US" sz="2400" dirty="0">
                <a:solidFill>
                  <a:srgbClr val="FFFFFF"/>
                </a:solidFill>
                <a:latin typeface="Arial"/>
                <a:cs typeface="Arial"/>
              </a:rPr>
              <a:t>ROLES OF THE ASSOCIATION OF INFORMATION PROFESSIONALS</a:t>
            </a:r>
          </a:p>
          <a:p>
            <a:pPr marL="555625">
              <a:lnSpc>
                <a:spcPct val="100000"/>
              </a:lnSpc>
              <a:spcBef>
                <a:spcPts val="670"/>
              </a:spcBef>
              <a:tabLst>
                <a:tab pos="2255520" algn="l"/>
                <a:tab pos="2750185" algn="l"/>
                <a:tab pos="4086225" algn="l"/>
                <a:tab pos="5455920" algn="l"/>
              </a:tabLst>
            </a:pPr>
            <a:endParaRPr sz="2200" dirty="0">
              <a:latin typeface="Arial"/>
              <a:cs typeface="Aria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62178" y="2235200"/>
            <a:ext cx="8018780" cy="1410970"/>
          </a:xfrm>
          <a:prstGeom prst="rect">
            <a:avLst/>
          </a:prstGeom>
        </p:spPr>
        <p:txBody>
          <a:bodyPr vert="horz" wrap="square" lIns="0" tIns="12700" rIns="0" bIns="0" rtlCol="0">
            <a:spAutoFit/>
          </a:bodyPr>
          <a:lstStyle/>
          <a:p>
            <a:pPr algn="ctr">
              <a:lnSpc>
                <a:spcPts val="5455"/>
              </a:lnSpc>
              <a:spcBef>
                <a:spcPts val="100"/>
              </a:spcBef>
            </a:pPr>
            <a:r>
              <a:rPr sz="4800" b="1" spc="-5" dirty="0">
                <a:solidFill>
                  <a:srgbClr val="31517D"/>
                </a:solidFill>
                <a:latin typeface="Century Gothic"/>
                <a:cs typeface="Century Gothic"/>
              </a:rPr>
              <a:t>The</a:t>
            </a:r>
            <a:r>
              <a:rPr sz="4800" b="1" spc="-30" dirty="0">
                <a:solidFill>
                  <a:srgbClr val="31517D"/>
                </a:solidFill>
                <a:latin typeface="Century Gothic"/>
                <a:cs typeface="Century Gothic"/>
              </a:rPr>
              <a:t> </a:t>
            </a:r>
            <a:r>
              <a:rPr sz="4800" b="1" spc="-5" dirty="0">
                <a:solidFill>
                  <a:srgbClr val="31517D"/>
                </a:solidFill>
                <a:latin typeface="Century Gothic"/>
                <a:cs typeface="Century Gothic"/>
              </a:rPr>
              <a:t>Association</a:t>
            </a:r>
            <a:endParaRPr sz="4800" dirty="0">
              <a:latin typeface="Century Gothic"/>
              <a:cs typeface="Century Gothic"/>
            </a:endParaRPr>
          </a:p>
          <a:p>
            <a:pPr algn="ctr">
              <a:lnSpc>
                <a:spcPts val="5455"/>
              </a:lnSpc>
            </a:pPr>
            <a:r>
              <a:rPr sz="4800" b="1" spc="-5" dirty="0">
                <a:solidFill>
                  <a:srgbClr val="31517D"/>
                </a:solidFill>
                <a:latin typeface="Century Gothic"/>
                <a:cs typeface="Century Gothic"/>
              </a:rPr>
              <a:t>of Information</a:t>
            </a:r>
            <a:r>
              <a:rPr sz="4800" b="1" spc="-15" dirty="0">
                <a:solidFill>
                  <a:srgbClr val="31517D"/>
                </a:solidFill>
                <a:latin typeface="Century Gothic"/>
                <a:cs typeface="Century Gothic"/>
              </a:rPr>
              <a:t> </a:t>
            </a:r>
            <a:r>
              <a:rPr sz="4800" b="1" spc="-5" dirty="0">
                <a:solidFill>
                  <a:srgbClr val="31517D"/>
                </a:solidFill>
                <a:latin typeface="Century Gothic"/>
                <a:cs typeface="Century Gothic"/>
              </a:rPr>
              <a:t>Professionals</a:t>
            </a:r>
            <a:endParaRPr sz="4800" dirty="0">
              <a:latin typeface="Century Gothic"/>
              <a:cs typeface="Century Gothic"/>
            </a:endParaRPr>
          </a:p>
        </p:txBody>
      </p:sp>
      <p:sp>
        <p:nvSpPr>
          <p:cNvPr id="8" name="object 8"/>
          <p:cNvSpPr txBox="1">
            <a:spLocks noGrp="1"/>
          </p:cNvSpPr>
          <p:nvPr>
            <p:ph type="sldNum" sz="quarter" idx="12"/>
          </p:nvPr>
        </p:nvSpPr>
        <p:spPr>
          <a:prstGeom prst="rect">
            <a:avLst/>
          </a:prstGeom>
        </p:spPr>
        <p:txBody>
          <a:bodyPr vert="horz" wrap="square" lIns="0" tIns="0" rIns="0" bIns="0" rtlCol="0">
            <a:spAutoFit/>
          </a:bodyPr>
          <a:lstStyle/>
          <a:p>
            <a:pPr marL="25400">
              <a:lnSpc>
                <a:spcPts val="955"/>
              </a:lnSpc>
            </a:pPr>
            <a:fld id="{81D60167-4931-47E6-BA6A-407CBD079E47}" type="slidenum">
              <a:rPr dirty="0"/>
              <a:t>35</a:t>
            </a:fld>
            <a:endParaRPr dirty="0"/>
          </a:p>
        </p:txBody>
      </p:sp>
      <p:sp>
        <p:nvSpPr>
          <p:cNvPr id="3" name="object 3"/>
          <p:cNvSpPr/>
          <p:nvPr/>
        </p:nvSpPr>
        <p:spPr>
          <a:xfrm>
            <a:off x="4590681" y="4076725"/>
            <a:ext cx="3029319" cy="609587"/>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1989881" y="4724425"/>
            <a:ext cx="2063749" cy="933449"/>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2133600" y="4038612"/>
            <a:ext cx="2173287" cy="609587"/>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4267200" y="4724425"/>
            <a:ext cx="1522412" cy="685774"/>
          </a:xfrm>
          <a:prstGeom prst="rect">
            <a:avLst/>
          </a:prstGeom>
          <a:blipFill>
            <a:blip r:embed="rId5" cstate="print"/>
            <a:stretch>
              <a:fillRect/>
            </a:stretch>
          </a:blipFill>
        </p:spPr>
        <p:txBody>
          <a:bodyPr wrap="square" lIns="0" tIns="0" rIns="0" bIns="0" rtlCol="0"/>
          <a:lstStyle/>
          <a:p>
            <a:endParaRPr/>
          </a:p>
        </p:txBody>
      </p:sp>
      <p:sp>
        <p:nvSpPr>
          <p:cNvPr id="10" name="TextBox 9">
            <a:extLst>
              <a:ext uri="{FF2B5EF4-FFF2-40B4-BE49-F238E27FC236}">
                <a16:creationId xmlns="" xmlns:a16="http://schemas.microsoft.com/office/drawing/2014/main" id="{E3FB40ED-E047-4F71-ADE0-D79B09D150FB}"/>
              </a:ext>
            </a:extLst>
          </p:cNvPr>
          <p:cNvSpPr txBox="1"/>
          <p:nvPr/>
        </p:nvSpPr>
        <p:spPr>
          <a:xfrm>
            <a:off x="6216752" y="4856201"/>
            <a:ext cx="1266622" cy="553998"/>
          </a:xfrm>
          <a:prstGeom prst="rect">
            <a:avLst/>
          </a:prstGeom>
          <a:noFill/>
        </p:spPr>
        <p:txBody>
          <a:bodyPr wrap="square" rtlCol="0">
            <a:spAutoFit/>
          </a:bodyPr>
          <a:lstStyle/>
          <a:p>
            <a:r>
              <a:rPr lang="en-US" sz="2000" b="1" dirty="0"/>
              <a:t>PLA  </a:t>
            </a:r>
            <a:r>
              <a:rPr lang="en-US" sz="1000" b="1" dirty="0"/>
              <a:t>Pakistan Library Association</a:t>
            </a:r>
            <a:endParaRPr lang="x-none" sz="1000"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2357653"/>
            <a:ext cx="8013065" cy="2465705"/>
          </a:xfrm>
          <a:prstGeom prst="rect">
            <a:avLst/>
          </a:prstGeom>
        </p:spPr>
        <p:txBody>
          <a:bodyPr vert="horz" wrap="square" lIns="0" tIns="93345" rIns="0" bIns="0" rtlCol="0">
            <a:spAutoFit/>
          </a:bodyPr>
          <a:lstStyle/>
          <a:p>
            <a:pPr marL="12700">
              <a:lnSpc>
                <a:spcPct val="100000"/>
              </a:lnSpc>
              <a:spcBef>
                <a:spcPts val="735"/>
              </a:spcBef>
            </a:pPr>
            <a:r>
              <a:rPr sz="1400" b="1" dirty="0">
                <a:latin typeface="Calibri"/>
                <a:cs typeface="Calibri"/>
              </a:rPr>
              <a:t>Vision</a:t>
            </a:r>
            <a:endParaRPr sz="1400">
              <a:latin typeface="Calibri"/>
              <a:cs typeface="Calibri"/>
            </a:endParaRPr>
          </a:p>
          <a:p>
            <a:pPr marL="184785" marR="5080" indent="-172720">
              <a:lnSpc>
                <a:spcPts val="1510"/>
              </a:lnSpc>
              <a:spcBef>
                <a:spcPts val="830"/>
              </a:spcBef>
              <a:buFont typeface="Arial"/>
              <a:buChar char="•"/>
              <a:tabLst>
                <a:tab pos="185420" algn="l"/>
              </a:tabLst>
            </a:pPr>
            <a:r>
              <a:rPr sz="1400" dirty="0">
                <a:latin typeface="Calibri"/>
                <a:cs typeface="Calibri"/>
              </a:rPr>
              <a:t>A </a:t>
            </a:r>
            <a:r>
              <a:rPr sz="1400" spc="-5" dirty="0">
                <a:latin typeface="Calibri"/>
                <a:cs typeface="Calibri"/>
              </a:rPr>
              <a:t>fair and economically </a:t>
            </a:r>
            <a:r>
              <a:rPr sz="1400" spc="-10" dirty="0">
                <a:latin typeface="Calibri"/>
                <a:cs typeface="Calibri"/>
              </a:rPr>
              <a:t>prosperous </a:t>
            </a:r>
            <a:r>
              <a:rPr sz="1400" spc="-5" dirty="0">
                <a:latin typeface="Calibri"/>
                <a:cs typeface="Calibri"/>
              </a:rPr>
              <a:t>society </a:t>
            </a:r>
            <a:r>
              <a:rPr sz="1400" dirty="0">
                <a:latin typeface="Calibri"/>
                <a:cs typeface="Calibri"/>
              </a:rPr>
              <a:t>is </a:t>
            </a:r>
            <a:r>
              <a:rPr sz="1400" spc="-5" dirty="0">
                <a:latin typeface="Calibri"/>
                <a:cs typeface="Calibri"/>
              </a:rPr>
              <a:t>underpinned </a:t>
            </a:r>
            <a:r>
              <a:rPr sz="1400" spc="-10" dirty="0">
                <a:latin typeface="Calibri"/>
                <a:cs typeface="Calibri"/>
              </a:rPr>
              <a:t>by </a:t>
            </a:r>
            <a:r>
              <a:rPr sz="1400" spc="-20" dirty="0">
                <a:latin typeface="Calibri"/>
                <a:cs typeface="Calibri"/>
              </a:rPr>
              <a:t>literacy, </a:t>
            </a:r>
            <a:r>
              <a:rPr sz="1400" spc="-5" dirty="0">
                <a:latin typeface="Calibri"/>
                <a:cs typeface="Calibri"/>
              </a:rPr>
              <a:t>access </a:t>
            </a:r>
            <a:r>
              <a:rPr sz="1400" spc="-10" dirty="0">
                <a:latin typeface="Calibri"/>
                <a:cs typeface="Calibri"/>
              </a:rPr>
              <a:t>to </a:t>
            </a:r>
            <a:r>
              <a:rPr sz="1400" spc="-5" dirty="0">
                <a:latin typeface="Calibri"/>
                <a:cs typeface="Calibri"/>
              </a:rPr>
              <a:t>information and the </a:t>
            </a:r>
            <a:r>
              <a:rPr sz="1400" spc="-10" dirty="0">
                <a:latin typeface="Calibri"/>
                <a:cs typeface="Calibri"/>
              </a:rPr>
              <a:t>transfer  </a:t>
            </a:r>
            <a:r>
              <a:rPr sz="1400" dirty="0">
                <a:latin typeface="Calibri"/>
                <a:cs typeface="Calibri"/>
              </a:rPr>
              <a:t>of</a:t>
            </a:r>
            <a:r>
              <a:rPr sz="1400" spc="-35" dirty="0">
                <a:latin typeface="Calibri"/>
                <a:cs typeface="Calibri"/>
              </a:rPr>
              <a:t> </a:t>
            </a:r>
            <a:r>
              <a:rPr sz="1400" spc="-5" dirty="0">
                <a:latin typeface="Calibri"/>
                <a:cs typeface="Calibri"/>
              </a:rPr>
              <a:t>knowledge.</a:t>
            </a:r>
            <a:endParaRPr sz="1400">
              <a:latin typeface="Calibri"/>
              <a:cs typeface="Calibri"/>
            </a:endParaRPr>
          </a:p>
          <a:p>
            <a:pPr>
              <a:lnSpc>
                <a:spcPct val="100000"/>
              </a:lnSpc>
              <a:buFont typeface="Arial"/>
              <a:buChar char="•"/>
            </a:pPr>
            <a:endParaRPr sz="1400">
              <a:latin typeface="Times New Roman"/>
              <a:cs typeface="Times New Roman"/>
            </a:endParaRPr>
          </a:p>
          <a:p>
            <a:pPr>
              <a:lnSpc>
                <a:spcPct val="100000"/>
              </a:lnSpc>
              <a:spcBef>
                <a:spcPts val="40"/>
              </a:spcBef>
              <a:buFont typeface="Arial"/>
              <a:buChar char="•"/>
            </a:pPr>
            <a:endParaRPr sz="1100">
              <a:latin typeface="Times New Roman"/>
              <a:cs typeface="Times New Roman"/>
            </a:endParaRPr>
          </a:p>
          <a:p>
            <a:pPr marL="12700">
              <a:lnSpc>
                <a:spcPct val="100000"/>
              </a:lnSpc>
              <a:spcBef>
                <a:spcPts val="5"/>
              </a:spcBef>
            </a:pPr>
            <a:r>
              <a:rPr sz="1400" b="1" dirty="0">
                <a:latin typeface="Calibri"/>
                <a:cs typeface="Calibri"/>
              </a:rPr>
              <a:t>Mission</a:t>
            </a:r>
            <a:endParaRPr sz="1400">
              <a:latin typeface="Calibri"/>
              <a:cs typeface="Calibri"/>
            </a:endParaRPr>
          </a:p>
          <a:p>
            <a:pPr marL="184785" indent="-172720">
              <a:lnSpc>
                <a:spcPct val="100000"/>
              </a:lnSpc>
              <a:spcBef>
                <a:spcPts val="635"/>
              </a:spcBef>
              <a:buFont typeface="Arial"/>
              <a:buChar char="•"/>
              <a:tabLst>
                <a:tab pos="185420" algn="l"/>
              </a:tabLst>
            </a:pPr>
            <a:r>
              <a:rPr sz="1400" spc="-5" dirty="0">
                <a:latin typeface="Calibri"/>
                <a:cs typeface="Calibri"/>
              </a:rPr>
              <a:t>CILIP </a:t>
            </a:r>
            <a:r>
              <a:rPr sz="1400" spc="-10" dirty="0">
                <a:latin typeface="Calibri"/>
                <a:cs typeface="Calibri"/>
              </a:rPr>
              <a:t>exists</a:t>
            </a:r>
            <a:r>
              <a:rPr sz="1400" spc="-5" dirty="0">
                <a:latin typeface="Calibri"/>
                <a:cs typeface="Calibri"/>
              </a:rPr>
              <a:t> to:</a:t>
            </a:r>
            <a:endParaRPr sz="1400">
              <a:latin typeface="Calibri"/>
              <a:cs typeface="Calibri"/>
            </a:endParaRPr>
          </a:p>
          <a:p>
            <a:pPr marL="184785" indent="-172720">
              <a:lnSpc>
                <a:spcPct val="100000"/>
              </a:lnSpc>
              <a:spcBef>
                <a:spcPts val="635"/>
              </a:spcBef>
              <a:buFont typeface="Arial"/>
              <a:buChar char="•"/>
              <a:tabLst>
                <a:tab pos="185420" algn="l"/>
              </a:tabLst>
            </a:pPr>
            <a:r>
              <a:rPr sz="1400" spc="-10" dirty="0">
                <a:latin typeface="Calibri"/>
                <a:cs typeface="Calibri"/>
              </a:rPr>
              <a:t>Promote </a:t>
            </a:r>
            <a:r>
              <a:rPr sz="1400" spc="-5" dirty="0">
                <a:latin typeface="Calibri"/>
                <a:cs typeface="Calibri"/>
              </a:rPr>
              <a:t>and support the people who work </a:t>
            </a:r>
            <a:r>
              <a:rPr sz="1400" spc="-10" dirty="0">
                <a:latin typeface="Calibri"/>
                <a:cs typeface="Calibri"/>
              </a:rPr>
              <a:t>to </a:t>
            </a:r>
            <a:r>
              <a:rPr sz="1400" spc="-5" dirty="0">
                <a:latin typeface="Calibri"/>
                <a:cs typeface="Calibri"/>
              </a:rPr>
              <a:t>deliver this</a:t>
            </a:r>
            <a:r>
              <a:rPr sz="1400" spc="15" dirty="0">
                <a:latin typeface="Calibri"/>
                <a:cs typeface="Calibri"/>
              </a:rPr>
              <a:t> </a:t>
            </a:r>
            <a:r>
              <a:rPr sz="1400" spc="-5" dirty="0">
                <a:latin typeface="Calibri"/>
                <a:cs typeface="Calibri"/>
              </a:rPr>
              <a:t>vision.</a:t>
            </a:r>
            <a:endParaRPr sz="1400">
              <a:latin typeface="Calibri"/>
              <a:cs typeface="Calibri"/>
            </a:endParaRPr>
          </a:p>
          <a:p>
            <a:pPr marL="184785" marR="370840" indent="-172720">
              <a:lnSpc>
                <a:spcPts val="1510"/>
              </a:lnSpc>
              <a:spcBef>
                <a:spcPts val="815"/>
              </a:spcBef>
              <a:buFont typeface="Arial"/>
              <a:buChar char="•"/>
              <a:tabLst>
                <a:tab pos="185420" algn="l"/>
              </a:tabLst>
            </a:pPr>
            <a:r>
              <a:rPr sz="1400" dirty="0">
                <a:latin typeface="Calibri"/>
                <a:cs typeface="Calibri"/>
              </a:rPr>
              <a:t>Be </a:t>
            </a:r>
            <a:r>
              <a:rPr sz="1400" spc="-5" dirty="0">
                <a:latin typeface="Calibri"/>
                <a:cs typeface="Calibri"/>
              </a:rPr>
              <a:t>the leading voice </a:t>
            </a:r>
            <a:r>
              <a:rPr sz="1400" spc="-10" dirty="0">
                <a:latin typeface="Calibri"/>
                <a:cs typeface="Calibri"/>
              </a:rPr>
              <a:t>for information, </a:t>
            </a:r>
            <a:r>
              <a:rPr sz="1400" spc="-5" dirty="0">
                <a:latin typeface="Calibri"/>
                <a:cs typeface="Calibri"/>
              </a:rPr>
              <a:t>library and knowledge </a:t>
            </a:r>
            <a:r>
              <a:rPr sz="1400" spc="-10" dirty="0">
                <a:latin typeface="Calibri"/>
                <a:cs typeface="Calibri"/>
              </a:rPr>
              <a:t>practitioners, </a:t>
            </a:r>
            <a:r>
              <a:rPr sz="1400" spc="-5" dirty="0">
                <a:latin typeface="Calibri"/>
                <a:cs typeface="Calibri"/>
              </a:rPr>
              <a:t>working </a:t>
            </a:r>
            <a:r>
              <a:rPr sz="1400" spc="-10" dirty="0">
                <a:latin typeface="Calibri"/>
                <a:cs typeface="Calibri"/>
              </a:rPr>
              <a:t>to advocate </a:t>
            </a:r>
            <a:r>
              <a:rPr sz="1400" spc="-20" dirty="0">
                <a:latin typeface="Calibri"/>
                <a:cs typeface="Calibri"/>
              </a:rPr>
              <a:t>strongly,  </a:t>
            </a:r>
            <a:r>
              <a:rPr sz="1400" spc="-5" dirty="0">
                <a:latin typeface="Calibri"/>
                <a:cs typeface="Calibri"/>
              </a:rPr>
              <a:t>provide unity </a:t>
            </a:r>
            <a:r>
              <a:rPr sz="1400" spc="-10" dirty="0">
                <a:latin typeface="Calibri"/>
                <a:cs typeface="Calibri"/>
              </a:rPr>
              <a:t>through shared </a:t>
            </a:r>
            <a:r>
              <a:rPr sz="1400" spc="-5" dirty="0">
                <a:latin typeface="Calibri"/>
                <a:cs typeface="Calibri"/>
              </a:rPr>
              <a:t>values and </a:t>
            </a:r>
            <a:r>
              <a:rPr sz="1400" spc="-10" dirty="0">
                <a:latin typeface="Calibri"/>
                <a:cs typeface="Calibri"/>
              </a:rPr>
              <a:t>develop </a:t>
            </a:r>
            <a:r>
              <a:rPr sz="1400" dirty="0">
                <a:latin typeface="Calibri"/>
                <a:cs typeface="Calibri"/>
              </a:rPr>
              <a:t>skills </a:t>
            </a:r>
            <a:r>
              <a:rPr sz="1400" spc="-5" dirty="0">
                <a:latin typeface="Calibri"/>
                <a:cs typeface="Calibri"/>
              </a:rPr>
              <a:t>and</a:t>
            </a:r>
            <a:r>
              <a:rPr sz="1400" spc="75" dirty="0">
                <a:latin typeface="Calibri"/>
                <a:cs typeface="Calibri"/>
              </a:rPr>
              <a:t> </a:t>
            </a:r>
            <a:r>
              <a:rPr sz="1400" spc="-10" dirty="0">
                <a:latin typeface="Calibri"/>
                <a:cs typeface="Calibri"/>
              </a:rPr>
              <a:t>excellence.</a:t>
            </a:r>
            <a:endParaRPr sz="1400">
              <a:latin typeface="Calibri"/>
              <a:cs typeface="Calibri"/>
            </a:endParaRPr>
          </a:p>
        </p:txBody>
      </p:sp>
      <p:sp>
        <p:nvSpPr>
          <p:cNvPr id="3" name="object 3"/>
          <p:cNvSpPr/>
          <p:nvPr/>
        </p:nvSpPr>
        <p:spPr>
          <a:xfrm>
            <a:off x="3714750" y="1219199"/>
            <a:ext cx="4613249" cy="1295387"/>
          </a:xfrm>
          <a:prstGeom prst="rect">
            <a:avLst/>
          </a:prstGeom>
          <a:blipFill>
            <a:blip r:embed="rId2" cstate="print"/>
            <a:stretch>
              <a:fillRect/>
            </a:stretch>
          </a:blipFill>
        </p:spPr>
        <p:txBody>
          <a:bodyPr wrap="square" lIns="0" tIns="0" rIns="0" bIns="0" rtlCol="0"/>
          <a:lstStyle/>
          <a:p>
            <a:endParaRPr/>
          </a:p>
        </p:txBody>
      </p:sp>
      <p:sp>
        <p:nvSpPr>
          <p:cNvPr id="4" name="object 4"/>
          <p:cNvSpPr txBox="1">
            <a:spLocks noGrp="1"/>
          </p:cNvSpPr>
          <p:nvPr>
            <p:ph type="sldNum" sz="quarter" idx="12"/>
          </p:nvPr>
        </p:nvSpPr>
        <p:spPr>
          <a:prstGeom prst="rect">
            <a:avLst/>
          </a:prstGeom>
        </p:spPr>
        <p:txBody>
          <a:bodyPr vert="horz" wrap="square" lIns="0" tIns="0" rIns="0" bIns="0" rtlCol="0">
            <a:spAutoFit/>
          </a:bodyPr>
          <a:lstStyle/>
          <a:p>
            <a:pPr marL="25400">
              <a:lnSpc>
                <a:spcPts val="955"/>
              </a:lnSpc>
            </a:pPr>
            <a:fld id="{81D60167-4931-47E6-BA6A-407CBD079E47}" type="slidenum">
              <a:rPr dirty="0"/>
              <a:t>36</a:t>
            </a:fld>
            <a:endParaRP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2123947"/>
            <a:ext cx="8072120" cy="2270760"/>
          </a:xfrm>
          <a:prstGeom prst="rect">
            <a:avLst/>
          </a:prstGeom>
        </p:spPr>
        <p:txBody>
          <a:bodyPr vert="horz" wrap="square" lIns="0" tIns="43815" rIns="0" bIns="0" rtlCol="0">
            <a:spAutoFit/>
          </a:bodyPr>
          <a:lstStyle/>
          <a:p>
            <a:pPr marL="184150" marR="5080" indent="-172085" algn="just">
              <a:lnSpc>
                <a:spcPts val="1939"/>
              </a:lnSpc>
              <a:spcBef>
                <a:spcPts val="345"/>
              </a:spcBef>
              <a:buFont typeface="Arial"/>
              <a:buChar char="•"/>
              <a:tabLst>
                <a:tab pos="185420" algn="l"/>
              </a:tabLst>
            </a:pPr>
            <a:r>
              <a:rPr sz="1800" spc="-5" dirty="0">
                <a:latin typeface="Calibri"/>
                <a:cs typeface="Calibri"/>
              </a:rPr>
              <a:t>The American Library </a:t>
            </a:r>
            <a:r>
              <a:rPr sz="1800" spc="-10" dirty="0">
                <a:latin typeface="Calibri"/>
                <a:cs typeface="Calibri"/>
              </a:rPr>
              <a:t>Association </a:t>
            </a:r>
            <a:r>
              <a:rPr sz="1800" spc="-5" dirty="0">
                <a:latin typeface="Calibri"/>
                <a:cs typeface="Calibri"/>
              </a:rPr>
              <a:t>(ALA) is the oldest </a:t>
            </a:r>
            <a:r>
              <a:rPr sz="1800" dirty="0">
                <a:latin typeface="Calibri"/>
                <a:cs typeface="Calibri"/>
              </a:rPr>
              <a:t>and </a:t>
            </a:r>
            <a:r>
              <a:rPr sz="1800" spc="-10" dirty="0">
                <a:latin typeface="Calibri"/>
                <a:cs typeface="Calibri"/>
              </a:rPr>
              <a:t>largest library </a:t>
            </a:r>
            <a:r>
              <a:rPr sz="1800" spc="-5" dirty="0">
                <a:latin typeface="Calibri"/>
                <a:cs typeface="Calibri"/>
              </a:rPr>
              <a:t>association </a:t>
            </a:r>
            <a:r>
              <a:rPr sz="1800" spc="5" dirty="0">
                <a:latin typeface="Calibri"/>
                <a:cs typeface="Calibri"/>
              </a:rPr>
              <a:t>in  </a:t>
            </a:r>
            <a:r>
              <a:rPr sz="1800" spc="-5" dirty="0">
                <a:latin typeface="Calibri"/>
                <a:cs typeface="Calibri"/>
              </a:rPr>
              <a:t>the world, providing association </a:t>
            </a:r>
            <a:r>
              <a:rPr sz="1800" spc="-10" dirty="0">
                <a:latin typeface="Calibri"/>
                <a:cs typeface="Calibri"/>
              </a:rPr>
              <a:t>information, </a:t>
            </a:r>
            <a:r>
              <a:rPr sz="1800" spc="-5" dirty="0">
                <a:latin typeface="Calibri"/>
                <a:cs typeface="Calibri"/>
              </a:rPr>
              <a:t>news, events, </a:t>
            </a:r>
            <a:r>
              <a:rPr sz="1800" dirty="0">
                <a:latin typeface="Calibri"/>
                <a:cs typeface="Calibri"/>
              </a:rPr>
              <a:t>and </a:t>
            </a:r>
            <a:r>
              <a:rPr sz="1800" spc="-10" dirty="0">
                <a:latin typeface="Calibri"/>
                <a:cs typeface="Calibri"/>
              </a:rPr>
              <a:t>advocacy resources  </a:t>
            </a:r>
            <a:r>
              <a:rPr sz="1800" spc="-15" dirty="0">
                <a:latin typeface="Calibri"/>
                <a:cs typeface="Calibri"/>
              </a:rPr>
              <a:t>for </a:t>
            </a:r>
            <a:r>
              <a:rPr sz="1800" spc="-5" dirty="0">
                <a:latin typeface="Calibri"/>
                <a:cs typeface="Calibri"/>
              </a:rPr>
              <a:t>members, </a:t>
            </a:r>
            <a:r>
              <a:rPr sz="1800" spc="-10" dirty="0">
                <a:latin typeface="Calibri"/>
                <a:cs typeface="Calibri"/>
              </a:rPr>
              <a:t>librarians, </a:t>
            </a:r>
            <a:r>
              <a:rPr sz="1800" dirty="0">
                <a:latin typeface="Calibri"/>
                <a:cs typeface="Calibri"/>
              </a:rPr>
              <a:t>and </a:t>
            </a:r>
            <a:r>
              <a:rPr sz="1800" spc="-10" dirty="0">
                <a:latin typeface="Calibri"/>
                <a:cs typeface="Calibri"/>
              </a:rPr>
              <a:t>library</a:t>
            </a:r>
            <a:r>
              <a:rPr sz="1800" spc="30" dirty="0">
                <a:latin typeface="Calibri"/>
                <a:cs typeface="Calibri"/>
              </a:rPr>
              <a:t> </a:t>
            </a:r>
            <a:r>
              <a:rPr sz="1800" spc="-10" dirty="0">
                <a:latin typeface="Calibri"/>
                <a:cs typeface="Calibri"/>
              </a:rPr>
              <a:t>users.</a:t>
            </a:r>
            <a:endParaRPr sz="1800">
              <a:latin typeface="Calibri"/>
              <a:cs typeface="Calibri"/>
            </a:endParaRPr>
          </a:p>
          <a:p>
            <a:pPr>
              <a:lnSpc>
                <a:spcPct val="100000"/>
              </a:lnSpc>
              <a:buFont typeface="Arial"/>
              <a:buChar char="•"/>
            </a:pPr>
            <a:endParaRPr sz="1800">
              <a:latin typeface="Times New Roman"/>
              <a:cs typeface="Times New Roman"/>
            </a:endParaRPr>
          </a:p>
          <a:p>
            <a:pPr marL="184150" marR="5080" indent="-172085" algn="just">
              <a:lnSpc>
                <a:spcPct val="89600"/>
              </a:lnSpc>
              <a:spcBef>
                <a:spcPts val="1470"/>
              </a:spcBef>
              <a:buFont typeface="Arial"/>
              <a:buChar char="•"/>
              <a:tabLst>
                <a:tab pos="185420" algn="l"/>
              </a:tabLst>
            </a:pPr>
            <a:r>
              <a:rPr sz="1800" spc="-5" dirty="0">
                <a:latin typeface="Calibri"/>
                <a:cs typeface="Calibri"/>
              </a:rPr>
              <a:t>Founded on October </a:t>
            </a:r>
            <a:r>
              <a:rPr sz="1800" dirty="0">
                <a:latin typeface="Calibri"/>
                <a:cs typeface="Calibri"/>
              </a:rPr>
              <a:t>6, 1876 during </a:t>
            </a:r>
            <a:r>
              <a:rPr sz="1800" spc="-5" dirty="0">
                <a:latin typeface="Calibri"/>
                <a:cs typeface="Calibri"/>
              </a:rPr>
              <a:t>the Centennial Exposition </a:t>
            </a:r>
            <a:r>
              <a:rPr sz="1800" dirty="0">
                <a:latin typeface="Calibri"/>
                <a:cs typeface="Calibri"/>
              </a:rPr>
              <a:t>in </a:t>
            </a:r>
            <a:r>
              <a:rPr sz="1800" spc="-5" dirty="0">
                <a:latin typeface="Calibri"/>
                <a:cs typeface="Calibri"/>
              </a:rPr>
              <a:t>Philadelphia, </a:t>
            </a:r>
            <a:r>
              <a:rPr sz="1800" dirty="0">
                <a:latin typeface="Calibri"/>
                <a:cs typeface="Calibri"/>
              </a:rPr>
              <a:t>the  </a:t>
            </a:r>
            <a:r>
              <a:rPr sz="1800" spc="-5" dirty="0">
                <a:latin typeface="Calibri"/>
                <a:cs typeface="Calibri"/>
              </a:rPr>
              <a:t>mission of ALA is </a:t>
            </a:r>
            <a:r>
              <a:rPr sz="1800" spc="-10" dirty="0">
                <a:latin typeface="Calibri"/>
                <a:cs typeface="Calibri"/>
              </a:rPr>
              <a:t>to provide </a:t>
            </a:r>
            <a:r>
              <a:rPr sz="1800" spc="-5" dirty="0">
                <a:latin typeface="Calibri"/>
                <a:cs typeface="Calibri"/>
              </a:rPr>
              <a:t>leadership </a:t>
            </a:r>
            <a:r>
              <a:rPr sz="1800" spc="-15" dirty="0">
                <a:latin typeface="Calibri"/>
                <a:cs typeface="Calibri"/>
              </a:rPr>
              <a:t>for </a:t>
            </a:r>
            <a:r>
              <a:rPr sz="1800" dirty="0">
                <a:latin typeface="Calibri"/>
                <a:cs typeface="Calibri"/>
              </a:rPr>
              <a:t>the </a:t>
            </a:r>
            <a:r>
              <a:rPr sz="1800" spc="-5" dirty="0">
                <a:latin typeface="Calibri"/>
                <a:cs typeface="Calibri"/>
              </a:rPr>
              <a:t>development, promotion, </a:t>
            </a:r>
            <a:r>
              <a:rPr sz="1800" dirty="0">
                <a:latin typeface="Calibri"/>
                <a:cs typeface="Calibri"/>
              </a:rPr>
              <a:t>and  </a:t>
            </a:r>
            <a:r>
              <a:rPr sz="1800" spc="-10" dirty="0">
                <a:latin typeface="Calibri"/>
                <a:cs typeface="Calibri"/>
              </a:rPr>
              <a:t>improvement </a:t>
            </a:r>
            <a:r>
              <a:rPr sz="1800" spc="-5" dirty="0">
                <a:latin typeface="Calibri"/>
                <a:cs typeface="Calibri"/>
              </a:rPr>
              <a:t>of </a:t>
            </a:r>
            <a:r>
              <a:rPr sz="1800" spc="-10" dirty="0">
                <a:latin typeface="Calibri"/>
                <a:cs typeface="Calibri"/>
              </a:rPr>
              <a:t>library </a:t>
            </a:r>
            <a:r>
              <a:rPr sz="1800" dirty="0">
                <a:latin typeface="Calibri"/>
                <a:cs typeface="Calibri"/>
              </a:rPr>
              <a:t>and </a:t>
            </a:r>
            <a:r>
              <a:rPr sz="1800" spc="-10" dirty="0">
                <a:latin typeface="Calibri"/>
                <a:cs typeface="Calibri"/>
              </a:rPr>
              <a:t>information </a:t>
            </a:r>
            <a:r>
              <a:rPr sz="1800" spc="-5" dirty="0">
                <a:latin typeface="Calibri"/>
                <a:cs typeface="Calibri"/>
              </a:rPr>
              <a:t>services </a:t>
            </a:r>
            <a:r>
              <a:rPr sz="1800" dirty="0">
                <a:latin typeface="Calibri"/>
                <a:cs typeface="Calibri"/>
              </a:rPr>
              <a:t>and </a:t>
            </a:r>
            <a:r>
              <a:rPr sz="1800" spc="-5" dirty="0">
                <a:latin typeface="Calibri"/>
                <a:cs typeface="Calibri"/>
              </a:rPr>
              <a:t>the </a:t>
            </a:r>
            <a:r>
              <a:rPr sz="1800" spc="-15" dirty="0">
                <a:latin typeface="Calibri"/>
                <a:cs typeface="Calibri"/>
              </a:rPr>
              <a:t>profession </a:t>
            </a:r>
            <a:r>
              <a:rPr sz="1800" spc="-5" dirty="0">
                <a:latin typeface="Calibri"/>
                <a:cs typeface="Calibri"/>
              </a:rPr>
              <a:t>of librarianship  in </a:t>
            </a:r>
            <a:r>
              <a:rPr sz="1800" spc="-10" dirty="0">
                <a:latin typeface="Calibri"/>
                <a:cs typeface="Calibri"/>
              </a:rPr>
              <a:t>order to </a:t>
            </a:r>
            <a:r>
              <a:rPr sz="1800" spc="-5" dirty="0">
                <a:latin typeface="Calibri"/>
                <a:cs typeface="Calibri"/>
              </a:rPr>
              <a:t>enhance learning </a:t>
            </a:r>
            <a:r>
              <a:rPr sz="1800" dirty="0">
                <a:latin typeface="Calibri"/>
                <a:cs typeface="Calibri"/>
              </a:rPr>
              <a:t>and </a:t>
            </a:r>
            <a:r>
              <a:rPr sz="1800" spc="-5" dirty="0">
                <a:latin typeface="Calibri"/>
                <a:cs typeface="Calibri"/>
              </a:rPr>
              <a:t>ensure access </a:t>
            </a:r>
            <a:r>
              <a:rPr sz="1800" spc="-10" dirty="0">
                <a:latin typeface="Calibri"/>
                <a:cs typeface="Calibri"/>
              </a:rPr>
              <a:t>to information </a:t>
            </a:r>
            <a:r>
              <a:rPr sz="1800" spc="-15" dirty="0">
                <a:latin typeface="Calibri"/>
                <a:cs typeface="Calibri"/>
              </a:rPr>
              <a:t>for</a:t>
            </a:r>
            <a:r>
              <a:rPr sz="1800" spc="114" dirty="0">
                <a:latin typeface="Calibri"/>
                <a:cs typeface="Calibri"/>
              </a:rPr>
              <a:t> </a:t>
            </a:r>
            <a:r>
              <a:rPr sz="1800" spc="-5" dirty="0">
                <a:latin typeface="Calibri"/>
                <a:cs typeface="Calibri"/>
              </a:rPr>
              <a:t>all</a:t>
            </a:r>
            <a:r>
              <a:rPr sz="2100" spc="-5" dirty="0">
                <a:latin typeface="Calibri"/>
                <a:cs typeface="Calibri"/>
              </a:rPr>
              <a:t>.</a:t>
            </a:r>
            <a:endParaRPr sz="2100">
              <a:latin typeface="Calibri"/>
              <a:cs typeface="Calibri"/>
            </a:endParaRPr>
          </a:p>
        </p:txBody>
      </p:sp>
      <p:sp>
        <p:nvSpPr>
          <p:cNvPr id="3" name="object 3"/>
          <p:cNvSpPr/>
          <p:nvPr/>
        </p:nvSpPr>
        <p:spPr>
          <a:xfrm>
            <a:off x="4724400" y="685800"/>
            <a:ext cx="3181350" cy="1438275"/>
          </a:xfrm>
          <a:prstGeom prst="rect">
            <a:avLst/>
          </a:prstGeom>
          <a:blipFill>
            <a:blip r:embed="rId2" cstate="print"/>
            <a:stretch>
              <a:fillRect/>
            </a:stretch>
          </a:blipFill>
        </p:spPr>
        <p:txBody>
          <a:bodyPr wrap="square" lIns="0" tIns="0" rIns="0" bIns="0" rtlCol="0"/>
          <a:lstStyle/>
          <a:p>
            <a:endParaRPr/>
          </a:p>
        </p:txBody>
      </p:sp>
      <p:sp>
        <p:nvSpPr>
          <p:cNvPr id="4" name="object 4"/>
          <p:cNvSpPr txBox="1">
            <a:spLocks noGrp="1"/>
          </p:cNvSpPr>
          <p:nvPr>
            <p:ph type="sldNum" sz="quarter" idx="12"/>
          </p:nvPr>
        </p:nvSpPr>
        <p:spPr>
          <a:prstGeom prst="rect">
            <a:avLst/>
          </a:prstGeom>
        </p:spPr>
        <p:txBody>
          <a:bodyPr vert="horz" wrap="square" lIns="0" tIns="0" rIns="0" bIns="0" rtlCol="0">
            <a:spAutoFit/>
          </a:bodyPr>
          <a:lstStyle/>
          <a:p>
            <a:pPr marL="25400">
              <a:lnSpc>
                <a:spcPts val="955"/>
              </a:lnSpc>
            </a:pPr>
            <a:fld id="{81D60167-4931-47E6-BA6A-407CBD079E47}" type="slidenum">
              <a:rPr dirty="0"/>
              <a:t>37</a:t>
            </a:fld>
            <a:endParaRP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859337" y="1066800"/>
            <a:ext cx="3120897" cy="1295361"/>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648356" y="2511044"/>
            <a:ext cx="5501005" cy="299720"/>
          </a:xfrm>
          <a:prstGeom prst="rect">
            <a:avLst/>
          </a:prstGeom>
        </p:spPr>
        <p:txBody>
          <a:bodyPr vert="horz" wrap="square" lIns="0" tIns="12700" rIns="0" bIns="0" rtlCol="0">
            <a:spAutoFit/>
          </a:bodyPr>
          <a:lstStyle/>
          <a:p>
            <a:pPr marL="12700">
              <a:lnSpc>
                <a:spcPct val="100000"/>
              </a:lnSpc>
              <a:spcBef>
                <a:spcPts val="100"/>
              </a:spcBef>
              <a:tabLst>
                <a:tab pos="1287780" algn="l"/>
                <a:tab pos="1851660" algn="l"/>
                <a:tab pos="3484245" algn="l"/>
                <a:tab pos="3858895" algn="l"/>
                <a:tab pos="4360545" algn="l"/>
              </a:tabLst>
            </a:pPr>
            <a:r>
              <a:rPr sz="1800" spc="-10" dirty="0">
                <a:latin typeface="Arial"/>
                <a:cs typeface="Arial"/>
              </a:rPr>
              <a:t>knowledge	and	</a:t>
            </a:r>
            <a:r>
              <a:rPr sz="1800" spc="-5" dirty="0">
                <a:latin typeface="Arial"/>
                <a:cs typeface="Arial"/>
              </a:rPr>
              <a:t>understanding	of	the	</a:t>
            </a:r>
            <a:r>
              <a:rPr sz="1800" spc="-10" dirty="0">
                <a:latin typeface="Arial"/>
                <a:cs typeface="Arial"/>
              </a:rPr>
              <a:t>information</a:t>
            </a:r>
            <a:endParaRPr sz="1800">
              <a:latin typeface="Arial"/>
              <a:cs typeface="Arial"/>
            </a:endParaRPr>
          </a:p>
        </p:txBody>
      </p:sp>
      <p:sp>
        <p:nvSpPr>
          <p:cNvPr id="6" name="object 6"/>
          <p:cNvSpPr txBox="1">
            <a:spLocks noGrp="1"/>
          </p:cNvSpPr>
          <p:nvPr>
            <p:ph type="sldNum" sz="quarter" idx="12"/>
          </p:nvPr>
        </p:nvSpPr>
        <p:spPr>
          <a:prstGeom prst="rect">
            <a:avLst/>
          </a:prstGeom>
        </p:spPr>
        <p:txBody>
          <a:bodyPr vert="horz" wrap="square" lIns="0" tIns="0" rIns="0" bIns="0" rtlCol="0">
            <a:spAutoFit/>
          </a:bodyPr>
          <a:lstStyle/>
          <a:p>
            <a:pPr marL="25400">
              <a:lnSpc>
                <a:spcPts val="955"/>
              </a:lnSpc>
            </a:pPr>
            <a:fld id="{81D60167-4931-47E6-BA6A-407CBD079E47}" type="slidenum">
              <a:rPr dirty="0"/>
              <a:t>38</a:t>
            </a:fld>
            <a:endParaRPr dirty="0"/>
          </a:p>
        </p:txBody>
      </p:sp>
      <p:sp>
        <p:nvSpPr>
          <p:cNvPr id="4" name="object 4"/>
          <p:cNvSpPr txBox="1"/>
          <p:nvPr/>
        </p:nvSpPr>
        <p:spPr>
          <a:xfrm>
            <a:off x="916939" y="2236723"/>
            <a:ext cx="1679575" cy="848360"/>
          </a:xfrm>
          <a:prstGeom prst="rect">
            <a:avLst/>
          </a:prstGeom>
        </p:spPr>
        <p:txBody>
          <a:bodyPr vert="horz" wrap="square" lIns="0" tIns="12700" rIns="0" bIns="0" rtlCol="0">
            <a:spAutoFit/>
          </a:bodyPr>
          <a:lstStyle/>
          <a:p>
            <a:pPr marL="12700">
              <a:lnSpc>
                <a:spcPct val="100000"/>
              </a:lnSpc>
              <a:spcBef>
                <a:spcPts val="100"/>
              </a:spcBef>
            </a:pPr>
            <a:r>
              <a:rPr sz="1800" b="1" spc="-15" dirty="0">
                <a:latin typeface="Arial"/>
                <a:cs typeface="Arial"/>
              </a:rPr>
              <a:t>AIIP</a:t>
            </a:r>
            <a:r>
              <a:rPr sz="1800" b="1" spc="-55" dirty="0">
                <a:latin typeface="Arial"/>
                <a:cs typeface="Arial"/>
              </a:rPr>
              <a:t> </a:t>
            </a:r>
            <a:r>
              <a:rPr sz="1800" b="1" spc="-10" dirty="0">
                <a:latin typeface="Arial"/>
                <a:cs typeface="Arial"/>
              </a:rPr>
              <a:t>Objectives</a:t>
            </a:r>
            <a:endParaRPr sz="1800">
              <a:latin typeface="Arial"/>
              <a:cs typeface="Arial"/>
            </a:endParaRPr>
          </a:p>
          <a:p>
            <a:pPr marL="12700" marR="113030" indent="-635">
              <a:lnSpc>
                <a:spcPct val="100000"/>
              </a:lnSpc>
              <a:buFont typeface="Wingdings"/>
              <a:buChar char=""/>
              <a:tabLst>
                <a:tab pos="170180" algn="l"/>
                <a:tab pos="1240790" algn="l"/>
              </a:tabLst>
            </a:pPr>
            <a:r>
              <a:rPr sz="1800" dirty="0">
                <a:latin typeface="Arial"/>
                <a:cs typeface="Arial"/>
              </a:rPr>
              <a:t>A</a:t>
            </a:r>
            <a:r>
              <a:rPr sz="1800" spc="-15" dirty="0">
                <a:latin typeface="Arial"/>
                <a:cs typeface="Arial"/>
              </a:rPr>
              <a:t>d</a:t>
            </a:r>
            <a:r>
              <a:rPr sz="1800" spc="-5" dirty="0">
                <a:latin typeface="Arial"/>
                <a:cs typeface="Arial"/>
              </a:rPr>
              <a:t>v</a:t>
            </a:r>
            <a:r>
              <a:rPr sz="1800" spc="-15" dirty="0">
                <a:latin typeface="Arial"/>
                <a:cs typeface="Arial"/>
              </a:rPr>
              <a:t>an</a:t>
            </a:r>
            <a:r>
              <a:rPr sz="1800" spc="-5" dirty="0">
                <a:latin typeface="Arial"/>
                <a:cs typeface="Arial"/>
              </a:rPr>
              <a:t>ce</a:t>
            </a:r>
            <a:r>
              <a:rPr sz="1800" dirty="0">
                <a:latin typeface="Arial"/>
                <a:cs typeface="Arial"/>
              </a:rPr>
              <a:t>	t</a:t>
            </a:r>
            <a:r>
              <a:rPr sz="1800" spc="-15" dirty="0">
                <a:latin typeface="Arial"/>
                <a:cs typeface="Arial"/>
              </a:rPr>
              <a:t>he  </a:t>
            </a:r>
            <a:r>
              <a:rPr sz="1800" spc="-10" dirty="0">
                <a:latin typeface="Arial"/>
                <a:cs typeface="Arial"/>
              </a:rPr>
              <a:t>profession.</a:t>
            </a:r>
            <a:endParaRPr sz="1800">
              <a:latin typeface="Arial"/>
              <a:cs typeface="Arial"/>
            </a:endParaRPr>
          </a:p>
        </p:txBody>
      </p:sp>
      <p:sp>
        <p:nvSpPr>
          <p:cNvPr id="5" name="object 5"/>
          <p:cNvSpPr txBox="1"/>
          <p:nvPr/>
        </p:nvSpPr>
        <p:spPr>
          <a:xfrm>
            <a:off x="916939" y="3059684"/>
            <a:ext cx="7232015" cy="2219960"/>
          </a:xfrm>
          <a:prstGeom prst="rect">
            <a:avLst/>
          </a:prstGeom>
        </p:spPr>
        <p:txBody>
          <a:bodyPr vert="horz" wrap="square" lIns="0" tIns="12700" rIns="0" bIns="0" rtlCol="0">
            <a:spAutoFit/>
          </a:bodyPr>
          <a:lstStyle/>
          <a:p>
            <a:pPr marL="12700" marR="5715">
              <a:lnSpc>
                <a:spcPct val="100000"/>
              </a:lnSpc>
              <a:spcBef>
                <a:spcPts val="100"/>
              </a:spcBef>
              <a:buFont typeface="Wingdings"/>
              <a:buChar char=""/>
              <a:tabLst>
                <a:tab pos="182245" algn="l"/>
              </a:tabLst>
            </a:pPr>
            <a:r>
              <a:rPr sz="1800" spc="-5" dirty="0">
                <a:latin typeface="Arial"/>
                <a:cs typeface="Arial"/>
              </a:rPr>
              <a:t>Promote </a:t>
            </a:r>
            <a:r>
              <a:rPr sz="1800" spc="-10" dirty="0">
                <a:latin typeface="Arial"/>
                <a:cs typeface="Arial"/>
              </a:rPr>
              <a:t>and </a:t>
            </a:r>
            <a:r>
              <a:rPr sz="1800" spc="-5" dirty="0">
                <a:latin typeface="Arial"/>
                <a:cs typeface="Arial"/>
              </a:rPr>
              <a:t>maintain high professional and </a:t>
            </a:r>
            <a:r>
              <a:rPr sz="1800" spc="-10" dirty="0">
                <a:latin typeface="Arial"/>
                <a:cs typeface="Arial"/>
              </a:rPr>
              <a:t>ethical </a:t>
            </a:r>
            <a:r>
              <a:rPr sz="1800" spc="-5" dirty="0">
                <a:latin typeface="Arial"/>
                <a:cs typeface="Arial"/>
              </a:rPr>
              <a:t>standards among  its</a:t>
            </a:r>
            <a:r>
              <a:rPr sz="1800" spc="-15" dirty="0">
                <a:latin typeface="Arial"/>
                <a:cs typeface="Arial"/>
              </a:rPr>
              <a:t> </a:t>
            </a:r>
            <a:r>
              <a:rPr sz="1800" spc="-5" dirty="0">
                <a:latin typeface="Arial"/>
                <a:cs typeface="Arial"/>
              </a:rPr>
              <a:t>members.</a:t>
            </a:r>
            <a:endParaRPr sz="1800">
              <a:latin typeface="Arial"/>
              <a:cs typeface="Arial"/>
            </a:endParaRPr>
          </a:p>
          <a:p>
            <a:pPr marL="12700" marR="5080">
              <a:lnSpc>
                <a:spcPct val="100000"/>
              </a:lnSpc>
              <a:buFont typeface="Wingdings"/>
              <a:buChar char=""/>
              <a:tabLst>
                <a:tab pos="182245" algn="l"/>
                <a:tab pos="1424940" algn="l"/>
                <a:tab pos="2822575" algn="l"/>
                <a:tab pos="4093210" algn="l"/>
                <a:tab pos="5579110" algn="l"/>
                <a:tab pos="5909945" algn="l"/>
                <a:tab pos="7027545" algn="l"/>
              </a:tabLst>
            </a:pPr>
            <a:r>
              <a:rPr sz="1800" dirty="0">
                <a:latin typeface="Arial"/>
                <a:cs typeface="Arial"/>
              </a:rPr>
              <a:t>E</a:t>
            </a:r>
            <a:r>
              <a:rPr sz="1800" spc="-15" dirty="0">
                <a:latin typeface="Arial"/>
                <a:cs typeface="Arial"/>
              </a:rPr>
              <a:t>n</a:t>
            </a:r>
            <a:r>
              <a:rPr sz="1800" spc="-5" dirty="0">
                <a:latin typeface="Arial"/>
                <a:cs typeface="Arial"/>
              </a:rPr>
              <a:t>c</a:t>
            </a:r>
            <a:r>
              <a:rPr sz="1800" spc="-15" dirty="0">
                <a:latin typeface="Arial"/>
                <a:cs typeface="Arial"/>
              </a:rPr>
              <a:t>ou</a:t>
            </a:r>
            <a:r>
              <a:rPr sz="1800" spc="-5" dirty="0">
                <a:latin typeface="Arial"/>
                <a:cs typeface="Arial"/>
              </a:rPr>
              <a:t>r</a:t>
            </a:r>
            <a:r>
              <a:rPr sz="1800" spc="-15" dirty="0">
                <a:latin typeface="Arial"/>
                <a:cs typeface="Arial"/>
              </a:rPr>
              <a:t>a</a:t>
            </a:r>
            <a:r>
              <a:rPr sz="1800" dirty="0">
                <a:latin typeface="Arial"/>
                <a:cs typeface="Arial"/>
              </a:rPr>
              <a:t>g</a:t>
            </a:r>
            <a:r>
              <a:rPr sz="1800" spc="-5" dirty="0">
                <a:latin typeface="Arial"/>
                <a:cs typeface="Arial"/>
              </a:rPr>
              <a:t>e</a:t>
            </a:r>
            <a:r>
              <a:rPr sz="1800" dirty="0">
                <a:latin typeface="Arial"/>
                <a:cs typeface="Arial"/>
              </a:rPr>
              <a:t>	</a:t>
            </a:r>
            <a:r>
              <a:rPr sz="1800" spc="-10" dirty="0">
                <a:latin typeface="Arial"/>
                <a:cs typeface="Arial"/>
              </a:rPr>
              <a:t>i</a:t>
            </a:r>
            <a:r>
              <a:rPr sz="1800" dirty="0">
                <a:latin typeface="Arial"/>
                <a:cs typeface="Arial"/>
              </a:rPr>
              <a:t>n</a:t>
            </a:r>
            <a:r>
              <a:rPr sz="1800" spc="-15" dirty="0">
                <a:latin typeface="Arial"/>
                <a:cs typeface="Arial"/>
              </a:rPr>
              <a:t>dep</a:t>
            </a:r>
            <a:r>
              <a:rPr sz="1800" dirty="0">
                <a:latin typeface="Arial"/>
                <a:cs typeface="Arial"/>
              </a:rPr>
              <a:t>e</a:t>
            </a:r>
            <a:r>
              <a:rPr sz="1800" spc="-15" dirty="0">
                <a:latin typeface="Arial"/>
                <a:cs typeface="Arial"/>
              </a:rPr>
              <a:t>nd</a:t>
            </a:r>
            <a:r>
              <a:rPr sz="1800" dirty="0">
                <a:latin typeface="Arial"/>
                <a:cs typeface="Arial"/>
              </a:rPr>
              <a:t>e</a:t>
            </a:r>
            <a:r>
              <a:rPr sz="1800" spc="-10" dirty="0">
                <a:latin typeface="Arial"/>
                <a:cs typeface="Arial"/>
              </a:rPr>
              <a:t>n</a:t>
            </a:r>
            <a:r>
              <a:rPr sz="1800" dirty="0">
                <a:latin typeface="Arial"/>
                <a:cs typeface="Arial"/>
              </a:rPr>
              <a:t>t	</a:t>
            </a:r>
            <a:r>
              <a:rPr sz="1800" spc="-10" dirty="0">
                <a:latin typeface="Arial"/>
                <a:cs typeface="Arial"/>
              </a:rPr>
              <a:t>in</a:t>
            </a:r>
            <a:r>
              <a:rPr sz="1800" spc="15" dirty="0">
                <a:latin typeface="Arial"/>
                <a:cs typeface="Arial"/>
              </a:rPr>
              <a:t>f</a:t>
            </a:r>
            <a:r>
              <a:rPr sz="1800" spc="-15" dirty="0">
                <a:latin typeface="Arial"/>
                <a:cs typeface="Arial"/>
              </a:rPr>
              <a:t>o</a:t>
            </a:r>
            <a:r>
              <a:rPr sz="1800" spc="-5" dirty="0">
                <a:latin typeface="Arial"/>
                <a:cs typeface="Arial"/>
              </a:rPr>
              <a:t>r</a:t>
            </a:r>
            <a:r>
              <a:rPr sz="1800" dirty="0">
                <a:latin typeface="Arial"/>
                <a:cs typeface="Arial"/>
              </a:rPr>
              <a:t>m</a:t>
            </a:r>
            <a:r>
              <a:rPr sz="1800" spc="-10" dirty="0">
                <a:latin typeface="Arial"/>
                <a:cs typeface="Arial"/>
              </a:rPr>
              <a:t>a</a:t>
            </a:r>
            <a:r>
              <a:rPr sz="1800" dirty="0">
                <a:latin typeface="Arial"/>
                <a:cs typeface="Arial"/>
              </a:rPr>
              <a:t>t</a:t>
            </a:r>
            <a:r>
              <a:rPr sz="1800" spc="-10" dirty="0">
                <a:latin typeface="Arial"/>
                <a:cs typeface="Arial"/>
              </a:rPr>
              <a:t>i</a:t>
            </a:r>
            <a:r>
              <a:rPr sz="1800" spc="-15" dirty="0">
                <a:latin typeface="Arial"/>
                <a:cs typeface="Arial"/>
              </a:rPr>
              <a:t>o</a:t>
            </a:r>
            <a:r>
              <a:rPr sz="1800" spc="-5" dirty="0">
                <a:latin typeface="Arial"/>
                <a:cs typeface="Arial"/>
              </a:rPr>
              <a:t>n</a:t>
            </a:r>
            <a:r>
              <a:rPr sz="1800" dirty="0">
                <a:latin typeface="Arial"/>
                <a:cs typeface="Arial"/>
              </a:rPr>
              <a:t>	</a:t>
            </a:r>
            <a:r>
              <a:rPr sz="1800" spc="-15" dirty="0">
                <a:latin typeface="Arial"/>
                <a:cs typeface="Arial"/>
              </a:rPr>
              <a:t>p</a:t>
            </a:r>
            <a:r>
              <a:rPr sz="1800" spc="-5" dirty="0">
                <a:latin typeface="Arial"/>
                <a:cs typeface="Arial"/>
              </a:rPr>
              <a:t>r</a:t>
            </a:r>
            <a:r>
              <a:rPr sz="1800" spc="-10" dirty="0">
                <a:latin typeface="Arial"/>
                <a:cs typeface="Arial"/>
              </a:rPr>
              <a:t>o</a:t>
            </a:r>
            <a:r>
              <a:rPr sz="1800" dirty="0">
                <a:latin typeface="Arial"/>
                <a:cs typeface="Arial"/>
              </a:rPr>
              <a:t>fess</a:t>
            </a:r>
            <a:r>
              <a:rPr sz="1800" spc="-10" dirty="0">
                <a:latin typeface="Arial"/>
                <a:cs typeface="Arial"/>
              </a:rPr>
              <a:t>i</a:t>
            </a:r>
            <a:r>
              <a:rPr sz="1800" spc="-15" dirty="0">
                <a:latin typeface="Arial"/>
                <a:cs typeface="Arial"/>
              </a:rPr>
              <a:t>on</a:t>
            </a:r>
            <a:r>
              <a:rPr sz="1800" dirty="0">
                <a:latin typeface="Arial"/>
                <a:cs typeface="Arial"/>
              </a:rPr>
              <a:t>a</a:t>
            </a:r>
            <a:r>
              <a:rPr sz="1800" spc="-10" dirty="0">
                <a:latin typeface="Arial"/>
                <a:cs typeface="Arial"/>
              </a:rPr>
              <a:t>l</a:t>
            </a:r>
            <a:r>
              <a:rPr sz="1800" dirty="0">
                <a:latin typeface="Arial"/>
                <a:cs typeface="Arial"/>
              </a:rPr>
              <a:t>s	to	</a:t>
            </a:r>
            <a:r>
              <a:rPr sz="1800" spc="-15" dirty="0">
                <a:latin typeface="Arial"/>
                <a:cs typeface="Arial"/>
              </a:rPr>
              <a:t>a</a:t>
            </a:r>
            <a:r>
              <a:rPr sz="1800" spc="5" dirty="0">
                <a:latin typeface="Arial"/>
                <a:cs typeface="Arial"/>
              </a:rPr>
              <a:t>s</a:t>
            </a:r>
            <a:r>
              <a:rPr sz="1800" dirty="0">
                <a:latin typeface="Arial"/>
                <a:cs typeface="Arial"/>
              </a:rPr>
              <a:t>s</a:t>
            </a:r>
            <a:r>
              <a:rPr sz="1800" spc="-15" dirty="0">
                <a:latin typeface="Arial"/>
                <a:cs typeface="Arial"/>
              </a:rPr>
              <a:t>e</a:t>
            </a:r>
            <a:r>
              <a:rPr sz="1800" spc="-5" dirty="0">
                <a:latin typeface="Arial"/>
                <a:cs typeface="Arial"/>
              </a:rPr>
              <a:t>m</a:t>
            </a:r>
            <a:r>
              <a:rPr sz="1800" spc="-15" dirty="0">
                <a:latin typeface="Arial"/>
                <a:cs typeface="Arial"/>
              </a:rPr>
              <a:t>b</a:t>
            </a:r>
            <a:r>
              <a:rPr sz="1800" spc="-10" dirty="0">
                <a:latin typeface="Arial"/>
                <a:cs typeface="Arial"/>
              </a:rPr>
              <a:t>l</a:t>
            </a:r>
            <a:r>
              <a:rPr sz="1800" spc="-5" dirty="0">
                <a:latin typeface="Arial"/>
                <a:cs typeface="Arial"/>
              </a:rPr>
              <a:t>e</a:t>
            </a:r>
            <a:r>
              <a:rPr sz="1800" dirty="0">
                <a:latin typeface="Arial"/>
                <a:cs typeface="Arial"/>
              </a:rPr>
              <a:t>	to  </a:t>
            </a:r>
            <a:r>
              <a:rPr sz="1800" spc="-5" dirty="0">
                <a:latin typeface="Arial"/>
                <a:cs typeface="Arial"/>
              </a:rPr>
              <a:t>discuss common</a:t>
            </a:r>
            <a:r>
              <a:rPr sz="1800" spc="5" dirty="0">
                <a:latin typeface="Arial"/>
                <a:cs typeface="Arial"/>
              </a:rPr>
              <a:t> </a:t>
            </a:r>
            <a:r>
              <a:rPr sz="1800" spc="-5" dirty="0">
                <a:latin typeface="Arial"/>
                <a:cs typeface="Arial"/>
              </a:rPr>
              <a:t>issues.</a:t>
            </a:r>
            <a:endParaRPr sz="1800">
              <a:latin typeface="Arial"/>
              <a:cs typeface="Arial"/>
            </a:endParaRPr>
          </a:p>
          <a:p>
            <a:pPr marL="12700" marR="6985" indent="-635">
              <a:lnSpc>
                <a:spcPct val="100000"/>
              </a:lnSpc>
              <a:buFont typeface="Wingdings"/>
              <a:buChar char=""/>
              <a:tabLst>
                <a:tab pos="182245" algn="l"/>
                <a:tab pos="1275715" algn="l"/>
                <a:tab pos="1824355" algn="l"/>
                <a:tab pos="3249295" algn="l"/>
                <a:tab pos="3671570" algn="l"/>
                <a:tab pos="5031105" algn="l"/>
                <a:tab pos="5960745" algn="l"/>
              </a:tabLst>
            </a:pPr>
            <a:r>
              <a:rPr sz="1800" dirty="0">
                <a:latin typeface="Arial"/>
                <a:cs typeface="Arial"/>
              </a:rPr>
              <a:t>Pr</a:t>
            </a:r>
            <a:r>
              <a:rPr sz="1800" spc="-10" dirty="0">
                <a:latin typeface="Arial"/>
                <a:cs typeface="Arial"/>
              </a:rPr>
              <a:t>o</a:t>
            </a:r>
            <a:r>
              <a:rPr sz="1800" spc="-5" dirty="0">
                <a:latin typeface="Arial"/>
                <a:cs typeface="Arial"/>
              </a:rPr>
              <a:t>m</a:t>
            </a:r>
            <a:r>
              <a:rPr sz="1800" spc="-15" dirty="0">
                <a:latin typeface="Arial"/>
                <a:cs typeface="Arial"/>
              </a:rPr>
              <a:t>o</a:t>
            </a:r>
            <a:r>
              <a:rPr sz="1800" dirty="0">
                <a:latin typeface="Arial"/>
                <a:cs typeface="Arial"/>
              </a:rPr>
              <a:t>t</a:t>
            </a:r>
            <a:r>
              <a:rPr sz="1800" spc="-5" dirty="0">
                <a:latin typeface="Arial"/>
                <a:cs typeface="Arial"/>
              </a:rPr>
              <a:t>e</a:t>
            </a:r>
            <a:r>
              <a:rPr sz="1800" dirty="0">
                <a:latin typeface="Arial"/>
                <a:cs typeface="Arial"/>
              </a:rPr>
              <a:t>	t</a:t>
            </a:r>
            <a:r>
              <a:rPr sz="1800" spc="-15" dirty="0">
                <a:latin typeface="Arial"/>
                <a:cs typeface="Arial"/>
              </a:rPr>
              <a:t>h</a:t>
            </a:r>
            <a:r>
              <a:rPr sz="1800" spc="-5" dirty="0">
                <a:latin typeface="Arial"/>
                <a:cs typeface="Arial"/>
              </a:rPr>
              <a:t>e</a:t>
            </a:r>
            <a:r>
              <a:rPr sz="1800" dirty="0">
                <a:latin typeface="Arial"/>
                <a:cs typeface="Arial"/>
              </a:rPr>
              <a:t>	</a:t>
            </a:r>
            <a:r>
              <a:rPr sz="1800" spc="-10" dirty="0">
                <a:latin typeface="Arial"/>
                <a:cs typeface="Arial"/>
              </a:rPr>
              <a:t>in</a:t>
            </a:r>
            <a:r>
              <a:rPr sz="1800" dirty="0">
                <a:latin typeface="Arial"/>
                <a:cs typeface="Arial"/>
              </a:rPr>
              <a:t>t</a:t>
            </a:r>
            <a:r>
              <a:rPr sz="1800" spc="-15" dirty="0">
                <a:latin typeface="Arial"/>
                <a:cs typeface="Arial"/>
              </a:rPr>
              <a:t>e</a:t>
            </a:r>
            <a:r>
              <a:rPr sz="1800" spc="-5" dirty="0">
                <a:latin typeface="Arial"/>
                <a:cs typeface="Arial"/>
              </a:rPr>
              <a:t>r</a:t>
            </a:r>
            <a:r>
              <a:rPr sz="1800" dirty="0">
                <a:latin typeface="Arial"/>
                <a:cs typeface="Arial"/>
              </a:rPr>
              <a:t>c</a:t>
            </a:r>
            <a:r>
              <a:rPr sz="1800" spc="-15" dirty="0">
                <a:latin typeface="Arial"/>
                <a:cs typeface="Arial"/>
              </a:rPr>
              <a:t>ha</a:t>
            </a:r>
            <a:r>
              <a:rPr sz="1800" dirty="0">
                <a:latin typeface="Arial"/>
                <a:cs typeface="Arial"/>
              </a:rPr>
              <a:t>n</a:t>
            </a:r>
            <a:r>
              <a:rPr sz="1800" spc="-15" dirty="0">
                <a:latin typeface="Arial"/>
                <a:cs typeface="Arial"/>
              </a:rPr>
              <a:t>g</a:t>
            </a:r>
            <a:r>
              <a:rPr sz="1800" spc="-5" dirty="0">
                <a:latin typeface="Arial"/>
                <a:cs typeface="Arial"/>
              </a:rPr>
              <a:t>e</a:t>
            </a:r>
            <a:r>
              <a:rPr sz="1800" dirty="0">
                <a:latin typeface="Arial"/>
                <a:cs typeface="Arial"/>
              </a:rPr>
              <a:t>	</a:t>
            </a:r>
            <a:r>
              <a:rPr sz="1800" spc="-10" dirty="0">
                <a:latin typeface="Arial"/>
                <a:cs typeface="Arial"/>
              </a:rPr>
              <a:t>o</a:t>
            </a:r>
            <a:r>
              <a:rPr sz="1800" dirty="0">
                <a:latin typeface="Arial"/>
                <a:cs typeface="Arial"/>
              </a:rPr>
              <a:t>f	</a:t>
            </a:r>
            <a:r>
              <a:rPr sz="1800" spc="-10" dirty="0">
                <a:latin typeface="Arial"/>
                <a:cs typeface="Arial"/>
              </a:rPr>
              <a:t>in</a:t>
            </a:r>
            <a:r>
              <a:rPr sz="1800" dirty="0">
                <a:latin typeface="Arial"/>
                <a:cs typeface="Arial"/>
              </a:rPr>
              <a:t>f</a:t>
            </a:r>
            <a:r>
              <a:rPr sz="1800" spc="-15" dirty="0">
                <a:latin typeface="Arial"/>
                <a:cs typeface="Arial"/>
              </a:rPr>
              <a:t>o</a:t>
            </a:r>
            <a:r>
              <a:rPr sz="1800" spc="-5" dirty="0">
                <a:latin typeface="Arial"/>
                <a:cs typeface="Arial"/>
              </a:rPr>
              <a:t>r</a:t>
            </a:r>
            <a:r>
              <a:rPr sz="1800" dirty="0">
                <a:latin typeface="Arial"/>
                <a:cs typeface="Arial"/>
              </a:rPr>
              <a:t>m</a:t>
            </a:r>
            <a:r>
              <a:rPr sz="1800" spc="-10" dirty="0">
                <a:latin typeface="Arial"/>
                <a:cs typeface="Arial"/>
              </a:rPr>
              <a:t>a</a:t>
            </a:r>
            <a:r>
              <a:rPr sz="1800" dirty="0">
                <a:latin typeface="Arial"/>
                <a:cs typeface="Arial"/>
              </a:rPr>
              <a:t>t</a:t>
            </a:r>
            <a:r>
              <a:rPr sz="1800" spc="-10" dirty="0">
                <a:latin typeface="Arial"/>
                <a:cs typeface="Arial"/>
              </a:rPr>
              <a:t>i</a:t>
            </a:r>
            <a:r>
              <a:rPr sz="1800" spc="-15" dirty="0">
                <a:latin typeface="Arial"/>
                <a:cs typeface="Arial"/>
              </a:rPr>
              <a:t>o</a:t>
            </a:r>
            <a:r>
              <a:rPr sz="1800" spc="-5" dirty="0">
                <a:latin typeface="Arial"/>
                <a:cs typeface="Arial"/>
              </a:rPr>
              <a:t>n</a:t>
            </a:r>
            <a:r>
              <a:rPr sz="1800" dirty="0">
                <a:latin typeface="Arial"/>
                <a:cs typeface="Arial"/>
              </a:rPr>
              <a:t>	</a:t>
            </a:r>
            <a:r>
              <a:rPr sz="1800" spc="-15" dirty="0">
                <a:latin typeface="Arial"/>
                <a:cs typeface="Arial"/>
              </a:rPr>
              <a:t>a</a:t>
            </a:r>
            <a:r>
              <a:rPr sz="1800" spc="-5" dirty="0">
                <a:latin typeface="Arial"/>
                <a:cs typeface="Arial"/>
              </a:rPr>
              <a:t>m</a:t>
            </a:r>
            <a:r>
              <a:rPr sz="1800" spc="-15" dirty="0">
                <a:latin typeface="Arial"/>
                <a:cs typeface="Arial"/>
              </a:rPr>
              <a:t>o</a:t>
            </a:r>
            <a:r>
              <a:rPr sz="1800" dirty="0">
                <a:latin typeface="Arial"/>
                <a:cs typeface="Arial"/>
              </a:rPr>
              <a:t>n</a:t>
            </a:r>
            <a:r>
              <a:rPr sz="1800" spc="-5" dirty="0">
                <a:latin typeface="Arial"/>
                <a:cs typeface="Arial"/>
              </a:rPr>
              <a:t>g</a:t>
            </a:r>
            <a:r>
              <a:rPr sz="1800" dirty="0">
                <a:latin typeface="Arial"/>
                <a:cs typeface="Arial"/>
              </a:rPr>
              <a:t>	i</a:t>
            </a:r>
            <a:r>
              <a:rPr sz="1800" spc="-15" dirty="0">
                <a:latin typeface="Arial"/>
                <a:cs typeface="Arial"/>
              </a:rPr>
              <a:t>nde</a:t>
            </a:r>
            <a:r>
              <a:rPr sz="1800" dirty="0">
                <a:latin typeface="Arial"/>
                <a:cs typeface="Arial"/>
              </a:rPr>
              <a:t>p</a:t>
            </a:r>
            <a:r>
              <a:rPr sz="1800" spc="-15" dirty="0">
                <a:latin typeface="Arial"/>
                <a:cs typeface="Arial"/>
              </a:rPr>
              <a:t>en</a:t>
            </a:r>
            <a:r>
              <a:rPr sz="1800" dirty="0">
                <a:latin typeface="Arial"/>
                <a:cs typeface="Arial"/>
              </a:rPr>
              <a:t>d</a:t>
            </a:r>
            <a:r>
              <a:rPr sz="1800" spc="-15" dirty="0">
                <a:latin typeface="Arial"/>
                <a:cs typeface="Arial"/>
              </a:rPr>
              <a:t>ent  </a:t>
            </a:r>
            <a:r>
              <a:rPr sz="1800" spc="-5" dirty="0">
                <a:latin typeface="Arial"/>
                <a:cs typeface="Arial"/>
              </a:rPr>
              <a:t>information </a:t>
            </a:r>
            <a:r>
              <a:rPr sz="1800" spc="-10" dirty="0">
                <a:latin typeface="Arial"/>
                <a:cs typeface="Arial"/>
              </a:rPr>
              <a:t>professionals and various</a:t>
            </a:r>
            <a:r>
              <a:rPr sz="1800" spc="85" dirty="0">
                <a:latin typeface="Arial"/>
                <a:cs typeface="Arial"/>
              </a:rPr>
              <a:t> </a:t>
            </a:r>
            <a:r>
              <a:rPr sz="1800" spc="-10" dirty="0">
                <a:latin typeface="Arial"/>
                <a:cs typeface="Arial"/>
              </a:rPr>
              <a:t>organizations.</a:t>
            </a:r>
            <a:endParaRPr sz="1800">
              <a:latin typeface="Arial"/>
              <a:cs typeface="Arial"/>
            </a:endParaRPr>
          </a:p>
          <a:p>
            <a:pPr marL="13335" marR="6350">
              <a:lnSpc>
                <a:spcPct val="100000"/>
              </a:lnSpc>
              <a:buFont typeface="Wingdings"/>
              <a:buChar char=""/>
              <a:tabLst>
                <a:tab pos="182880" algn="l"/>
              </a:tabLst>
            </a:pPr>
            <a:r>
              <a:rPr sz="1800" spc="-10" dirty="0">
                <a:latin typeface="Arial"/>
                <a:cs typeface="Arial"/>
              </a:rPr>
              <a:t>Keep </a:t>
            </a:r>
            <a:r>
              <a:rPr sz="1800" spc="-5" dirty="0">
                <a:latin typeface="Arial"/>
                <a:cs typeface="Arial"/>
              </a:rPr>
              <a:t>the </a:t>
            </a:r>
            <a:r>
              <a:rPr sz="1800" spc="-10" dirty="0">
                <a:latin typeface="Arial"/>
                <a:cs typeface="Arial"/>
              </a:rPr>
              <a:t>public </a:t>
            </a:r>
            <a:r>
              <a:rPr sz="1800" spc="-5" dirty="0">
                <a:latin typeface="Arial"/>
                <a:cs typeface="Arial"/>
              </a:rPr>
              <a:t>informed of </a:t>
            </a:r>
            <a:r>
              <a:rPr sz="1800" spc="-10" dirty="0">
                <a:latin typeface="Arial"/>
                <a:cs typeface="Arial"/>
              </a:rPr>
              <a:t>the </a:t>
            </a:r>
            <a:r>
              <a:rPr sz="1800" spc="-5" dirty="0">
                <a:latin typeface="Arial"/>
                <a:cs typeface="Arial"/>
              </a:rPr>
              <a:t>profession </a:t>
            </a:r>
            <a:r>
              <a:rPr sz="1800" spc="-10" dirty="0">
                <a:latin typeface="Arial"/>
                <a:cs typeface="Arial"/>
              </a:rPr>
              <a:t>and </a:t>
            </a:r>
            <a:r>
              <a:rPr sz="1800" spc="-5" dirty="0">
                <a:latin typeface="Arial"/>
                <a:cs typeface="Arial"/>
              </a:rPr>
              <a:t>of the responsibilities  of the information</a:t>
            </a:r>
            <a:r>
              <a:rPr sz="1800" spc="10" dirty="0">
                <a:latin typeface="Arial"/>
                <a:cs typeface="Arial"/>
              </a:rPr>
              <a:t> </a:t>
            </a:r>
            <a:r>
              <a:rPr sz="1800" spc="-10" dirty="0">
                <a:latin typeface="Arial"/>
                <a:cs typeface="Arial"/>
              </a:rPr>
              <a:t>professional.</a:t>
            </a:r>
            <a:endParaRPr sz="1800">
              <a:latin typeface="Arial"/>
              <a:cs typeface="Aria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131" y="2585204"/>
            <a:ext cx="8072755" cy="2188210"/>
          </a:xfrm>
          <a:prstGeom prst="rect">
            <a:avLst/>
          </a:prstGeom>
        </p:spPr>
        <p:txBody>
          <a:bodyPr vert="horz" wrap="square" lIns="0" tIns="90170" rIns="0" bIns="0" rtlCol="0">
            <a:spAutoFit/>
          </a:bodyPr>
          <a:lstStyle/>
          <a:p>
            <a:pPr marL="185420" indent="-173355" algn="just">
              <a:lnSpc>
                <a:spcPct val="100000"/>
              </a:lnSpc>
              <a:spcBef>
                <a:spcPts val="710"/>
              </a:spcBef>
              <a:buFont typeface="Arial"/>
              <a:buChar char="•"/>
              <a:tabLst>
                <a:tab pos="186055" algn="l"/>
              </a:tabLst>
            </a:pPr>
            <a:r>
              <a:rPr sz="1600" b="1" spc="-5" dirty="0">
                <a:latin typeface="Calibri"/>
                <a:cs typeface="Calibri"/>
              </a:rPr>
              <a:t>Mission</a:t>
            </a:r>
            <a:endParaRPr sz="1600">
              <a:latin typeface="Calibri"/>
              <a:cs typeface="Calibri"/>
            </a:endParaRPr>
          </a:p>
          <a:p>
            <a:pPr marL="184785" marR="5080" algn="just">
              <a:lnSpc>
                <a:spcPts val="1730"/>
              </a:lnSpc>
              <a:spcBef>
                <a:spcPts val="830"/>
              </a:spcBef>
            </a:pPr>
            <a:r>
              <a:rPr sz="1600" spc="-10" dirty="0">
                <a:latin typeface="Calibri"/>
                <a:cs typeface="Calibri"/>
              </a:rPr>
              <a:t>Recognizing that libraries </a:t>
            </a:r>
            <a:r>
              <a:rPr sz="1600" spc="-5" dirty="0">
                <a:latin typeface="Calibri"/>
                <a:cs typeface="Calibri"/>
              </a:rPr>
              <a:t>and </a:t>
            </a:r>
            <a:r>
              <a:rPr sz="1600" spc="-10" dirty="0">
                <a:latin typeface="Calibri"/>
                <a:cs typeface="Calibri"/>
              </a:rPr>
              <a:t>information centres </a:t>
            </a:r>
            <a:r>
              <a:rPr sz="1600" spc="-15" dirty="0">
                <a:latin typeface="Calibri"/>
                <a:cs typeface="Calibri"/>
              </a:rPr>
              <a:t>are </a:t>
            </a:r>
            <a:r>
              <a:rPr sz="1600" spc="-10" dirty="0">
                <a:latin typeface="Calibri"/>
                <a:cs typeface="Calibri"/>
              </a:rPr>
              <a:t>strategic resources </a:t>
            </a:r>
            <a:r>
              <a:rPr sz="1600" spc="-5" dirty="0">
                <a:latin typeface="Calibri"/>
                <a:cs typeface="Calibri"/>
              </a:rPr>
              <a:t>for national  </a:t>
            </a:r>
            <a:r>
              <a:rPr sz="1600" spc="-10" dirty="0">
                <a:latin typeface="Calibri"/>
                <a:cs typeface="Calibri"/>
              </a:rPr>
              <a:t>development, </a:t>
            </a:r>
            <a:r>
              <a:rPr sz="1600" spc="-15" dirty="0">
                <a:latin typeface="Calibri"/>
                <a:cs typeface="Calibri"/>
              </a:rPr>
              <a:t>Persatuan Pustakawan Malaysia </a:t>
            </a:r>
            <a:r>
              <a:rPr sz="1600" dirty="0">
                <a:latin typeface="Calibri"/>
                <a:cs typeface="Calibri"/>
              </a:rPr>
              <a:t>is </a:t>
            </a:r>
            <a:r>
              <a:rPr sz="1600" spc="-10" dirty="0">
                <a:latin typeface="Calibri"/>
                <a:cs typeface="Calibri"/>
              </a:rPr>
              <a:t>committed to </a:t>
            </a:r>
            <a:r>
              <a:rPr sz="1600" spc="-5" dirty="0">
                <a:latin typeface="Calibri"/>
                <a:cs typeface="Calibri"/>
              </a:rPr>
              <a:t>the </a:t>
            </a:r>
            <a:r>
              <a:rPr sz="1600" spc="-10" dirty="0">
                <a:latin typeface="Calibri"/>
                <a:cs typeface="Calibri"/>
              </a:rPr>
              <a:t>creation </a:t>
            </a:r>
            <a:r>
              <a:rPr sz="1600" spc="-5" dirty="0">
                <a:latin typeface="Calibri"/>
                <a:cs typeface="Calibri"/>
              </a:rPr>
              <a:t>of an </a:t>
            </a:r>
            <a:r>
              <a:rPr sz="1600" spc="-10" dirty="0">
                <a:latin typeface="Calibri"/>
                <a:cs typeface="Calibri"/>
              </a:rPr>
              <a:t>information-  </a:t>
            </a:r>
            <a:r>
              <a:rPr sz="1600" spc="-5" dirty="0">
                <a:latin typeface="Calibri"/>
                <a:cs typeface="Calibri"/>
              </a:rPr>
              <a:t>rich knowledge-based civil </a:t>
            </a:r>
            <a:r>
              <a:rPr sz="1600" spc="-20" dirty="0">
                <a:latin typeface="Calibri"/>
                <a:cs typeface="Calibri"/>
              </a:rPr>
              <a:t>society, </a:t>
            </a:r>
            <a:r>
              <a:rPr sz="1600" spc="-5" dirty="0">
                <a:latin typeface="Calibri"/>
                <a:cs typeface="Calibri"/>
              </a:rPr>
              <a:t>through the promotion of </a:t>
            </a:r>
            <a:r>
              <a:rPr sz="1600" spc="-10" dirty="0">
                <a:latin typeface="Calibri"/>
                <a:cs typeface="Calibri"/>
              </a:rPr>
              <a:t>information </a:t>
            </a:r>
            <a:r>
              <a:rPr sz="1600" spc="-20" dirty="0">
                <a:latin typeface="Calibri"/>
                <a:cs typeface="Calibri"/>
              </a:rPr>
              <a:t>equity, </a:t>
            </a:r>
            <a:r>
              <a:rPr sz="1600" spc="-10" dirty="0">
                <a:latin typeface="Calibri"/>
                <a:cs typeface="Calibri"/>
              </a:rPr>
              <a:t>lifelong and  </a:t>
            </a:r>
            <a:r>
              <a:rPr sz="1600" spc="-5" dirty="0">
                <a:latin typeface="Calibri"/>
                <a:cs typeface="Calibri"/>
              </a:rPr>
              <a:t>independent </a:t>
            </a:r>
            <a:r>
              <a:rPr sz="1600" dirty="0">
                <a:latin typeface="Calibri"/>
                <a:cs typeface="Calibri"/>
              </a:rPr>
              <a:t>learning, </a:t>
            </a:r>
            <a:r>
              <a:rPr sz="1600" spc="-5" dirty="0">
                <a:latin typeface="Calibri"/>
                <a:cs typeface="Calibri"/>
              </a:rPr>
              <a:t>and </a:t>
            </a:r>
            <a:r>
              <a:rPr sz="1600" spc="-10" dirty="0">
                <a:latin typeface="Calibri"/>
                <a:cs typeface="Calibri"/>
              </a:rPr>
              <a:t>enhancement </a:t>
            </a:r>
            <a:r>
              <a:rPr sz="1600" spc="-5" dirty="0">
                <a:latin typeface="Calibri"/>
                <a:cs typeface="Calibri"/>
              </a:rPr>
              <a:t>of </a:t>
            </a:r>
            <a:r>
              <a:rPr sz="1600" spc="-10" dirty="0">
                <a:latin typeface="Calibri"/>
                <a:cs typeface="Calibri"/>
              </a:rPr>
              <a:t>library </a:t>
            </a:r>
            <a:r>
              <a:rPr sz="1600" spc="-5" dirty="0">
                <a:latin typeface="Calibri"/>
                <a:cs typeface="Calibri"/>
              </a:rPr>
              <a:t>and </a:t>
            </a:r>
            <a:r>
              <a:rPr sz="1600" spc="-10" dirty="0">
                <a:latin typeface="Calibri"/>
                <a:cs typeface="Calibri"/>
              </a:rPr>
              <a:t>information</a:t>
            </a:r>
            <a:r>
              <a:rPr sz="1600" spc="30" dirty="0">
                <a:latin typeface="Calibri"/>
                <a:cs typeface="Calibri"/>
              </a:rPr>
              <a:t> </a:t>
            </a:r>
            <a:r>
              <a:rPr sz="1600" spc="-10" dirty="0">
                <a:latin typeface="Calibri"/>
                <a:cs typeface="Calibri"/>
              </a:rPr>
              <a:t>professionals.</a:t>
            </a:r>
            <a:endParaRPr sz="1600">
              <a:latin typeface="Calibri"/>
              <a:cs typeface="Calibri"/>
            </a:endParaRPr>
          </a:p>
          <a:p>
            <a:pPr marL="184785" indent="-172720" algn="just">
              <a:lnSpc>
                <a:spcPct val="100000"/>
              </a:lnSpc>
              <a:spcBef>
                <a:spcPts val="565"/>
              </a:spcBef>
              <a:buFont typeface="Arial"/>
              <a:buChar char="•"/>
              <a:tabLst>
                <a:tab pos="185420" algn="l"/>
              </a:tabLst>
            </a:pPr>
            <a:r>
              <a:rPr sz="1600" b="1" spc="-5" dirty="0">
                <a:latin typeface="Calibri"/>
                <a:cs typeface="Calibri"/>
              </a:rPr>
              <a:t>Vision</a:t>
            </a:r>
            <a:endParaRPr sz="1600">
              <a:latin typeface="Calibri"/>
              <a:cs typeface="Calibri"/>
            </a:endParaRPr>
          </a:p>
          <a:p>
            <a:pPr marL="185420" marR="5715" algn="just">
              <a:lnSpc>
                <a:spcPts val="1730"/>
              </a:lnSpc>
              <a:spcBef>
                <a:spcPts val="830"/>
              </a:spcBef>
            </a:pPr>
            <a:r>
              <a:rPr sz="1600" spc="-75" dirty="0">
                <a:latin typeface="Calibri"/>
                <a:cs typeface="Calibri"/>
              </a:rPr>
              <a:t>To </a:t>
            </a:r>
            <a:r>
              <a:rPr sz="1600" spc="-5" dirty="0">
                <a:latin typeface="Calibri"/>
                <a:cs typeface="Calibri"/>
              </a:rPr>
              <a:t>be a leader of </a:t>
            </a:r>
            <a:r>
              <a:rPr sz="1600" spc="-10" dirty="0">
                <a:latin typeface="Calibri"/>
                <a:cs typeface="Calibri"/>
              </a:rPr>
              <a:t>excellence </a:t>
            </a:r>
            <a:r>
              <a:rPr sz="1600" dirty="0">
                <a:latin typeface="Calibri"/>
                <a:cs typeface="Calibri"/>
              </a:rPr>
              <a:t>in </a:t>
            </a:r>
            <a:r>
              <a:rPr sz="1600" spc="-5" dirty="0">
                <a:latin typeface="Calibri"/>
                <a:cs typeface="Calibri"/>
              </a:rPr>
              <a:t>the </a:t>
            </a:r>
            <a:r>
              <a:rPr sz="1600" spc="-10" dirty="0">
                <a:latin typeface="Calibri"/>
                <a:cs typeface="Calibri"/>
              </a:rPr>
              <a:t>development, </a:t>
            </a:r>
            <a:r>
              <a:rPr sz="1600" spc="-5" dirty="0">
                <a:latin typeface="Calibri"/>
                <a:cs typeface="Calibri"/>
              </a:rPr>
              <a:t>promotion and support of </a:t>
            </a:r>
            <a:r>
              <a:rPr sz="1600" spc="-10" dirty="0">
                <a:latin typeface="Calibri"/>
                <a:cs typeface="Calibri"/>
              </a:rPr>
              <a:t>Malaysian library  </a:t>
            </a:r>
            <a:r>
              <a:rPr sz="1600" spc="-5" dirty="0">
                <a:latin typeface="Calibri"/>
                <a:cs typeface="Calibri"/>
              </a:rPr>
              <a:t>and </a:t>
            </a:r>
            <a:r>
              <a:rPr sz="1600" spc="-10" dirty="0">
                <a:latin typeface="Calibri"/>
                <a:cs typeface="Calibri"/>
              </a:rPr>
              <a:t>information professionals </a:t>
            </a:r>
            <a:r>
              <a:rPr sz="1600" spc="-5" dirty="0">
                <a:latin typeface="Calibri"/>
                <a:cs typeface="Calibri"/>
              </a:rPr>
              <a:t>and institutions </a:t>
            </a:r>
            <a:r>
              <a:rPr sz="1600" dirty="0">
                <a:latin typeface="Calibri"/>
                <a:cs typeface="Calibri"/>
              </a:rPr>
              <a:t>in </a:t>
            </a:r>
            <a:r>
              <a:rPr sz="1600" spc="-5" dirty="0">
                <a:latin typeface="Calibri"/>
                <a:cs typeface="Calibri"/>
              </a:rPr>
              <a:t>global </a:t>
            </a:r>
            <a:r>
              <a:rPr sz="1600" spc="-10" dirty="0">
                <a:latin typeface="Calibri"/>
                <a:cs typeface="Calibri"/>
              </a:rPr>
              <a:t>knowledge</a:t>
            </a:r>
            <a:r>
              <a:rPr sz="1600" spc="-20" dirty="0">
                <a:latin typeface="Calibri"/>
                <a:cs typeface="Calibri"/>
              </a:rPr>
              <a:t> </a:t>
            </a:r>
            <a:r>
              <a:rPr sz="1600" spc="-5" dirty="0">
                <a:latin typeface="Calibri"/>
                <a:cs typeface="Calibri"/>
              </a:rPr>
              <a:t>industry</a:t>
            </a:r>
            <a:endParaRPr sz="1600">
              <a:latin typeface="Calibri"/>
              <a:cs typeface="Calibri"/>
            </a:endParaRPr>
          </a:p>
        </p:txBody>
      </p:sp>
      <p:sp>
        <p:nvSpPr>
          <p:cNvPr id="3" name="object 3"/>
          <p:cNvSpPr/>
          <p:nvPr/>
        </p:nvSpPr>
        <p:spPr>
          <a:xfrm>
            <a:off x="6629437" y="1219212"/>
            <a:ext cx="1811300" cy="1295386"/>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28700" y="228600"/>
            <a:ext cx="7086600" cy="1474763"/>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dirty="0">
              <a:solidFill>
                <a:srgbClr val="FFFFFF"/>
              </a:solidFill>
              <a:latin typeface="Arial"/>
              <a:cs typeface="Arial"/>
            </a:endParaRPr>
          </a:p>
          <a:p>
            <a:pPr marR="32384" algn="ctr">
              <a:lnSpc>
                <a:spcPts val="2340"/>
              </a:lnSpc>
              <a:tabLst>
                <a:tab pos="2080260" algn="l"/>
                <a:tab pos="2661285" algn="l"/>
              </a:tabLst>
            </a:pPr>
            <a:r>
              <a:rPr lang="pt-BR" sz="2200" spc="-5" dirty="0">
                <a:solidFill>
                  <a:srgbClr val="FFFFFF"/>
                </a:solidFill>
                <a:latin typeface="Arial"/>
                <a:cs typeface="Arial"/>
              </a:rPr>
              <a:t>D</a:t>
            </a:r>
            <a:r>
              <a:rPr lang="pt-BR" sz="2200" spc="-315" dirty="0">
                <a:solidFill>
                  <a:srgbClr val="FFFFFF"/>
                </a:solidFill>
                <a:latin typeface="Arial"/>
                <a:cs typeface="Arial"/>
              </a:rPr>
              <a:t> </a:t>
            </a:r>
            <a:r>
              <a:rPr lang="pt-BR" sz="2200" spc="-5" dirty="0">
                <a:solidFill>
                  <a:srgbClr val="FFFFFF"/>
                </a:solidFill>
                <a:latin typeface="Arial"/>
                <a:cs typeface="Arial"/>
              </a:rPr>
              <a:t>E</a:t>
            </a:r>
            <a:r>
              <a:rPr lang="pt-BR" sz="2200" spc="-315" dirty="0">
                <a:solidFill>
                  <a:srgbClr val="FFFFFF"/>
                </a:solidFill>
                <a:latin typeface="Arial"/>
                <a:cs typeface="Arial"/>
              </a:rPr>
              <a:t> </a:t>
            </a:r>
            <a:r>
              <a:rPr lang="pt-BR" sz="2200" spc="-5" dirty="0">
                <a:solidFill>
                  <a:srgbClr val="FFFFFF"/>
                </a:solidFill>
                <a:latin typeface="Arial"/>
                <a:cs typeface="Arial"/>
              </a:rPr>
              <a:t>F</a:t>
            </a:r>
            <a:r>
              <a:rPr lang="pt-BR" sz="2200" spc="-305" dirty="0">
                <a:solidFill>
                  <a:srgbClr val="FFFFFF"/>
                </a:solidFill>
                <a:latin typeface="Arial"/>
                <a:cs typeface="Arial"/>
              </a:rPr>
              <a:t> </a:t>
            </a:r>
            <a:r>
              <a:rPr lang="pt-BR" sz="2200" spc="-5" dirty="0">
                <a:solidFill>
                  <a:srgbClr val="FFFFFF"/>
                </a:solidFill>
                <a:latin typeface="Arial"/>
                <a:cs typeface="Arial"/>
              </a:rPr>
              <a:t>I</a:t>
            </a:r>
            <a:r>
              <a:rPr lang="pt-BR" sz="2200" spc="-315" dirty="0">
                <a:solidFill>
                  <a:srgbClr val="FFFFFF"/>
                </a:solidFill>
                <a:latin typeface="Arial"/>
                <a:cs typeface="Arial"/>
              </a:rPr>
              <a:t> </a:t>
            </a:r>
            <a:r>
              <a:rPr lang="pt-BR" sz="2200" spc="-5" dirty="0">
                <a:solidFill>
                  <a:srgbClr val="FFFFFF"/>
                </a:solidFill>
                <a:latin typeface="Arial"/>
                <a:cs typeface="Arial"/>
              </a:rPr>
              <a:t>N</a:t>
            </a:r>
            <a:r>
              <a:rPr lang="pt-BR" sz="2200" spc="-310" dirty="0">
                <a:solidFill>
                  <a:srgbClr val="FFFFFF"/>
                </a:solidFill>
                <a:latin typeface="Arial"/>
                <a:cs typeface="Arial"/>
              </a:rPr>
              <a:t> </a:t>
            </a:r>
            <a:r>
              <a:rPr lang="pt-BR" sz="2200" spc="-5" dirty="0">
                <a:solidFill>
                  <a:srgbClr val="FFFFFF"/>
                </a:solidFill>
                <a:latin typeface="Arial"/>
                <a:cs typeface="Arial"/>
              </a:rPr>
              <a:t>I</a:t>
            </a:r>
            <a:r>
              <a:rPr lang="pt-BR" sz="2200" spc="-315" dirty="0">
                <a:solidFill>
                  <a:srgbClr val="FFFFFF"/>
                </a:solidFill>
                <a:latin typeface="Arial"/>
                <a:cs typeface="Arial"/>
              </a:rPr>
              <a:t> </a:t>
            </a:r>
            <a:r>
              <a:rPr lang="pt-BR" sz="2200" spc="-5" dirty="0">
                <a:solidFill>
                  <a:srgbClr val="FFFFFF"/>
                </a:solidFill>
                <a:latin typeface="Arial"/>
                <a:cs typeface="Arial"/>
              </a:rPr>
              <a:t>T</a:t>
            </a:r>
            <a:r>
              <a:rPr lang="pt-BR" sz="2200" spc="-305" dirty="0">
                <a:solidFill>
                  <a:srgbClr val="FFFFFF"/>
                </a:solidFill>
                <a:latin typeface="Arial"/>
                <a:cs typeface="Arial"/>
              </a:rPr>
              <a:t> </a:t>
            </a:r>
            <a:r>
              <a:rPr lang="pt-BR" sz="2200" spc="-5" dirty="0">
                <a:solidFill>
                  <a:srgbClr val="FFFFFF"/>
                </a:solidFill>
                <a:latin typeface="Arial"/>
                <a:cs typeface="Arial"/>
              </a:rPr>
              <a:t>I</a:t>
            </a:r>
            <a:r>
              <a:rPr lang="pt-BR" sz="2200" spc="-315" dirty="0">
                <a:solidFill>
                  <a:srgbClr val="FFFFFF"/>
                </a:solidFill>
                <a:latin typeface="Arial"/>
                <a:cs typeface="Arial"/>
              </a:rPr>
              <a:t> </a:t>
            </a:r>
            <a:r>
              <a:rPr lang="pt-BR" sz="2200" spc="-5" dirty="0">
                <a:solidFill>
                  <a:srgbClr val="FFFFFF"/>
                </a:solidFill>
                <a:latin typeface="Arial"/>
                <a:cs typeface="Arial"/>
              </a:rPr>
              <a:t>O</a:t>
            </a:r>
            <a:r>
              <a:rPr lang="pt-BR" sz="2200" spc="-315" dirty="0">
                <a:solidFill>
                  <a:srgbClr val="FFFFFF"/>
                </a:solidFill>
                <a:latin typeface="Arial"/>
                <a:cs typeface="Arial"/>
              </a:rPr>
              <a:t> </a:t>
            </a:r>
            <a:r>
              <a:rPr lang="pt-BR" sz="2200" spc="-5" dirty="0">
                <a:solidFill>
                  <a:srgbClr val="FFFFFF"/>
                </a:solidFill>
                <a:latin typeface="Arial"/>
                <a:cs typeface="Arial"/>
              </a:rPr>
              <a:t>N	O</a:t>
            </a:r>
            <a:r>
              <a:rPr lang="pt-BR" sz="2200" spc="-310" dirty="0">
                <a:solidFill>
                  <a:srgbClr val="FFFFFF"/>
                </a:solidFill>
                <a:latin typeface="Arial"/>
                <a:cs typeface="Arial"/>
              </a:rPr>
              <a:t> </a:t>
            </a:r>
            <a:r>
              <a:rPr lang="pt-BR" sz="2200" spc="-5" dirty="0">
                <a:solidFill>
                  <a:srgbClr val="FFFFFF"/>
                </a:solidFill>
                <a:latin typeface="Arial"/>
                <a:cs typeface="Arial"/>
              </a:rPr>
              <a:t>F	</a:t>
            </a:r>
          </a:p>
          <a:p>
            <a:pPr marR="32384" algn="ctr">
              <a:lnSpc>
                <a:spcPts val="2340"/>
              </a:lnSpc>
              <a:tabLst>
                <a:tab pos="2080260" algn="l"/>
                <a:tab pos="2661285" algn="l"/>
              </a:tabLst>
            </a:pPr>
            <a:endParaRPr lang="pt-BR" sz="2200" spc="-5" dirty="0">
              <a:solidFill>
                <a:srgbClr val="FFFFFF"/>
              </a:solidFill>
              <a:latin typeface="Arial"/>
              <a:cs typeface="Arial"/>
            </a:endParaRPr>
          </a:p>
          <a:p>
            <a:pPr marR="32384" algn="ctr">
              <a:lnSpc>
                <a:spcPts val="2340"/>
              </a:lnSpc>
              <a:tabLst>
                <a:tab pos="2080260" algn="l"/>
                <a:tab pos="2661285" algn="l"/>
              </a:tabLst>
            </a:pPr>
            <a:r>
              <a:rPr lang="pt-BR" sz="2200" spc="-5" dirty="0">
                <a:solidFill>
                  <a:srgbClr val="FFFFFF"/>
                </a:solidFill>
                <a:latin typeface="Arial"/>
                <a:cs typeface="Arial"/>
              </a:rPr>
              <a:t>        I</a:t>
            </a:r>
            <a:r>
              <a:rPr lang="pt-BR" sz="2200" spc="-320" dirty="0">
                <a:solidFill>
                  <a:srgbClr val="FFFFFF"/>
                </a:solidFill>
                <a:latin typeface="Arial"/>
                <a:cs typeface="Arial"/>
              </a:rPr>
              <a:t> </a:t>
            </a:r>
            <a:r>
              <a:rPr lang="pt-BR" sz="2200" spc="-5" dirty="0">
                <a:solidFill>
                  <a:srgbClr val="FFFFFF"/>
                </a:solidFill>
                <a:latin typeface="Arial"/>
                <a:cs typeface="Arial"/>
              </a:rPr>
              <a:t>N</a:t>
            </a:r>
            <a:r>
              <a:rPr lang="pt-BR" sz="2200" spc="-315" dirty="0">
                <a:solidFill>
                  <a:srgbClr val="FFFFFF"/>
                </a:solidFill>
                <a:latin typeface="Arial"/>
                <a:cs typeface="Arial"/>
              </a:rPr>
              <a:t> </a:t>
            </a:r>
            <a:r>
              <a:rPr lang="pt-BR" sz="2200" spc="-5" dirty="0">
                <a:solidFill>
                  <a:srgbClr val="FFFFFF"/>
                </a:solidFill>
                <a:latin typeface="Arial"/>
                <a:cs typeface="Arial"/>
              </a:rPr>
              <a:t>F</a:t>
            </a:r>
            <a:r>
              <a:rPr lang="pt-BR" sz="2200" spc="-315" dirty="0">
                <a:solidFill>
                  <a:srgbClr val="FFFFFF"/>
                </a:solidFill>
                <a:latin typeface="Arial"/>
                <a:cs typeface="Arial"/>
              </a:rPr>
              <a:t> </a:t>
            </a:r>
            <a:r>
              <a:rPr lang="pt-BR" sz="2200" spc="-5" dirty="0">
                <a:solidFill>
                  <a:srgbClr val="FFFFFF"/>
                </a:solidFill>
                <a:latin typeface="Arial"/>
                <a:cs typeface="Arial"/>
              </a:rPr>
              <a:t>O</a:t>
            </a:r>
            <a:r>
              <a:rPr lang="pt-BR" sz="2200" spc="-320" dirty="0">
                <a:solidFill>
                  <a:srgbClr val="FFFFFF"/>
                </a:solidFill>
                <a:latin typeface="Arial"/>
                <a:cs typeface="Arial"/>
              </a:rPr>
              <a:t> </a:t>
            </a:r>
            <a:r>
              <a:rPr lang="pt-BR" sz="2200" spc="-5" dirty="0">
                <a:solidFill>
                  <a:srgbClr val="FFFFFF"/>
                </a:solidFill>
                <a:latin typeface="Arial"/>
                <a:cs typeface="Arial"/>
              </a:rPr>
              <a:t>R</a:t>
            </a:r>
            <a:r>
              <a:rPr lang="pt-BR" sz="2200" spc="-315" dirty="0">
                <a:solidFill>
                  <a:srgbClr val="FFFFFF"/>
                </a:solidFill>
                <a:latin typeface="Arial"/>
                <a:cs typeface="Arial"/>
              </a:rPr>
              <a:t> </a:t>
            </a:r>
            <a:r>
              <a:rPr lang="pt-BR" sz="2200" spc="-5" dirty="0">
                <a:solidFill>
                  <a:srgbClr val="FFFFFF"/>
                </a:solidFill>
                <a:latin typeface="Arial"/>
                <a:cs typeface="Arial"/>
              </a:rPr>
              <a:t>M</a:t>
            </a:r>
            <a:r>
              <a:rPr lang="pt-BR" sz="2200" spc="-325" dirty="0">
                <a:solidFill>
                  <a:srgbClr val="FFFFFF"/>
                </a:solidFill>
                <a:latin typeface="Arial"/>
                <a:cs typeface="Arial"/>
              </a:rPr>
              <a:t> </a:t>
            </a:r>
            <a:r>
              <a:rPr lang="pt-BR" sz="2200" spc="60" dirty="0">
                <a:solidFill>
                  <a:srgbClr val="FFFFFF"/>
                </a:solidFill>
                <a:latin typeface="Arial"/>
                <a:cs typeface="Arial"/>
              </a:rPr>
              <a:t>AT</a:t>
            </a:r>
            <a:r>
              <a:rPr lang="pt-BR" sz="2200" spc="-310" dirty="0">
                <a:solidFill>
                  <a:srgbClr val="FFFFFF"/>
                </a:solidFill>
                <a:latin typeface="Arial"/>
                <a:cs typeface="Arial"/>
              </a:rPr>
              <a:t> </a:t>
            </a:r>
            <a:r>
              <a:rPr lang="pt-BR" sz="2200" spc="-5" dirty="0">
                <a:solidFill>
                  <a:srgbClr val="FFFFFF"/>
                </a:solidFill>
                <a:latin typeface="Arial"/>
                <a:cs typeface="Arial"/>
              </a:rPr>
              <a:t>I</a:t>
            </a:r>
            <a:r>
              <a:rPr lang="pt-BR" sz="2200" spc="-320" dirty="0">
                <a:solidFill>
                  <a:srgbClr val="FFFFFF"/>
                </a:solidFill>
                <a:latin typeface="Arial"/>
                <a:cs typeface="Arial"/>
              </a:rPr>
              <a:t> </a:t>
            </a:r>
            <a:r>
              <a:rPr lang="pt-BR" sz="2200" spc="-5" dirty="0">
                <a:solidFill>
                  <a:srgbClr val="FFFFFF"/>
                </a:solidFill>
                <a:latin typeface="Arial"/>
                <a:cs typeface="Arial"/>
              </a:rPr>
              <a:t>O</a:t>
            </a:r>
            <a:r>
              <a:rPr lang="pt-BR" sz="2200" spc="-315" dirty="0">
                <a:solidFill>
                  <a:srgbClr val="FFFFFF"/>
                </a:solidFill>
                <a:latin typeface="Arial"/>
                <a:cs typeface="Arial"/>
              </a:rPr>
              <a:t> </a:t>
            </a:r>
            <a:r>
              <a:rPr lang="pt-BR" sz="2200" spc="-5" dirty="0">
                <a:solidFill>
                  <a:srgbClr val="FFFFFF"/>
                </a:solidFill>
                <a:latin typeface="Arial"/>
                <a:cs typeface="Arial"/>
              </a:rPr>
              <a:t>N </a:t>
            </a:r>
            <a:r>
              <a:rPr lang="pt-BR" sz="2200" spc="254" dirty="0">
                <a:solidFill>
                  <a:srgbClr val="FFFFFF"/>
                </a:solidFill>
                <a:latin typeface="Arial"/>
                <a:cs typeface="Arial"/>
              </a:rPr>
              <a:t>SCIENCE</a:t>
            </a:r>
            <a:r>
              <a:rPr lang="pt-BR" sz="2200" spc="-315" dirty="0">
                <a:solidFill>
                  <a:srgbClr val="FFFFFF"/>
                </a:solidFill>
                <a:latin typeface="Arial"/>
                <a:cs typeface="Arial"/>
              </a:rPr>
              <a:t> </a:t>
            </a:r>
          </a:p>
          <a:p>
            <a:pPr marR="32384" algn="ctr">
              <a:lnSpc>
                <a:spcPts val="2340"/>
              </a:lnSpc>
              <a:tabLst>
                <a:tab pos="2080260" algn="l"/>
                <a:tab pos="2661285" algn="l"/>
              </a:tabLst>
            </a:pPr>
            <a:endParaRPr sz="2200" dirty="0">
              <a:latin typeface="Arial"/>
              <a:cs typeface="Arial"/>
            </a:endParaRPr>
          </a:p>
        </p:txBody>
      </p:sp>
      <p:sp>
        <p:nvSpPr>
          <p:cNvPr id="3" name="object 3"/>
          <p:cNvSpPr txBox="1"/>
          <p:nvPr/>
        </p:nvSpPr>
        <p:spPr>
          <a:xfrm>
            <a:off x="304800" y="1920751"/>
            <a:ext cx="8458200" cy="4034118"/>
          </a:xfrm>
          <a:prstGeom prst="rect">
            <a:avLst/>
          </a:prstGeom>
        </p:spPr>
        <p:txBody>
          <a:bodyPr vert="horz" wrap="square" lIns="0" tIns="12700" rIns="0" bIns="0" rtlCol="0">
            <a:spAutoFit/>
          </a:bodyPr>
          <a:lstStyle/>
          <a:p>
            <a:pPr marL="287020" indent="-274320">
              <a:lnSpc>
                <a:spcPct val="100000"/>
              </a:lnSpc>
              <a:spcBef>
                <a:spcPts val="100"/>
              </a:spcBef>
              <a:buFont typeface="Wingdings"/>
              <a:buChar char=""/>
              <a:tabLst>
                <a:tab pos="287020" algn="l"/>
              </a:tabLst>
            </a:pPr>
            <a:r>
              <a:rPr lang="en-US" sz="2800" dirty="0">
                <a:latin typeface="Arial"/>
                <a:cs typeface="Arial"/>
              </a:rPr>
              <a:t>The </a:t>
            </a:r>
            <a:r>
              <a:rPr lang="en-US" sz="2800" spc="-5" dirty="0">
                <a:latin typeface="Arial"/>
                <a:cs typeface="Arial"/>
              </a:rPr>
              <a:t>study</a:t>
            </a:r>
            <a:r>
              <a:rPr lang="en-US" sz="2800" spc="-25" dirty="0">
                <a:latin typeface="Arial"/>
                <a:cs typeface="Arial"/>
              </a:rPr>
              <a:t> </a:t>
            </a:r>
            <a:r>
              <a:rPr lang="en-US" sz="2800" dirty="0">
                <a:latin typeface="Arial"/>
                <a:cs typeface="Arial"/>
              </a:rPr>
              <a:t>of</a:t>
            </a:r>
          </a:p>
          <a:p>
            <a:pPr marL="203200" indent="-190500">
              <a:lnSpc>
                <a:spcPct val="100000"/>
              </a:lnSpc>
              <a:spcBef>
                <a:spcPts val="1295"/>
              </a:spcBef>
              <a:buChar char="–"/>
              <a:tabLst>
                <a:tab pos="203200" algn="l"/>
              </a:tabLst>
            </a:pPr>
            <a:r>
              <a:rPr lang="en-US" sz="2800" dirty="0">
                <a:latin typeface="Arial"/>
                <a:cs typeface="Arial"/>
              </a:rPr>
              <a:t>the </a:t>
            </a:r>
            <a:r>
              <a:rPr lang="en-US" sz="2800" spc="-5" dirty="0">
                <a:latin typeface="Arial"/>
                <a:cs typeface="Arial"/>
              </a:rPr>
              <a:t>use </a:t>
            </a:r>
            <a:r>
              <a:rPr lang="en-US" sz="2800" dirty="0">
                <a:latin typeface="Arial"/>
                <a:cs typeface="Arial"/>
              </a:rPr>
              <a:t>of</a:t>
            </a:r>
            <a:r>
              <a:rPr lang="en-US" sz="2800" spc="-20" dirty="0">
                <a:latin typeface="Arial"/>
                <a:cs typeface="Arial"/>
              </a:rPr>
              <a:t> </a:t>
            </a:r>
            <a:r>
              <a:rPr lang="en-US" sz="2800" spc="-5" dirty="0">
                <a:latin typeface="Arial"/>
                <a:cs typeface="Arial"/>
              </a:rPr>
              <a:t>information,</a:t>
            </a:r>
            <a:endParaRPr lang="en-US" sz="2800" dirty="0">
              <a:latin typeface="Arial"/>
              <a:cs typeface="Arial"/>
            </a:endParaRPr>
          </a:p>
          <a:p>
            <a:pPr marL="203200" indent="-190500">
              <a:lnSpc>
                <a:spcPct val="100000"/>
              </a:lnSpc>
              <a:spcBef>
                <a:spcPts val="1300"/>
              </a:spcBef>
              <a:buChar char="–"/>
              <a:tabLst>
                <a:tab pos="203200" algn="l"/>
              </a:tabLst>
            </a:pPr>
            <a:r>
              <a:rPr lang="en-US" sz="2800" dirty="0">
                <a:latin typeface="Arial"/>
                <a:cs typeface="Arial"/>
              </a:rPr>
              <a:t>its </a:t>
            </a:r>
            <a:r>
              <a:rPr lang="en-US" sz="2800" spc="-5" dirty="0">
                <a:latin typeface="Arial"/>
                <a:cs typeface="Arial"/>
              </a:rPr>
              <a:t>sources </a:t>
            </a:r>
            <a:r>
              <a:rPr lang="en-US" sz="2800" spc="-10" dirty="0">
                <a:latin typeface="Arial"/>
                <a:cs typeface="Arial"/>
              </a:rPr>
              <a:t>and</a:t>
            </a:r>
            <a:r>
              <a:rPr lang="en-US" sz="2800" spc="5" dirty="0">
                <a:latin typeface="Arial"/>
                <a:cs typeface="Arial"/>
              </a:rPr>
              <a:t> </a:t>
            </a:r>
            <a:r>
              <a:rPr lang="en-US" sz="2800" spc="-5" dirty="0">
                <a:latin typeface="Arial"/>
                <a:cs typeface="Arial"/>
              </a:rPr>
              <a:t>development;</a:t>
            </a:r>
            <a:endParaRPr lang="en-US" sz="2800" dirty="0">
              <a:latin typeface="Arial"/>
              <a:cs typeface="Arial"/>
            </a:endParaRPr>
          </a:p>
          <a:p>
            <a:pPr marL="12700" marR="5080">
              <a:lnSpc>
                <a:spcPct val="140000"/>
              </a:lnSpc>
              <a:spcBef>
                <a:spcPts val="430"/>
              </a:spcBef>
              <a:buChar char="–"/>
              <a:tabLst>
                <a:tab pos="203200" algn="l"/>
              </a:tabLst>
            </a:pPr>
            <a:r>
              <a:rPr lang="en-US" sz="2800" spc="-5" dirty="0">
                <a:latin typeface="Arial"/>
                <a:cs typeface="Arial"/>
              </a:rPr>
              <a:t>usually taken </a:t>
            </a:r>
            <a:r>
              <a:rPr lang="en-US" sz="2800" dirty="0">
                <a:latin typeface="Arial"/>
                <a:cs typeface="Arial"/>
              </a:rPr>
              <a:t>to </a:t>
            </a:r>
            <a:r>
              <a:rPr lang="en-US" sz="2800" spc="-5" dirty="0">
                <a:latin typeface="Arial"/>
                <a:cs typeface="Arial"/>
              </a:rPr>
              <a:t>refer </a:t>
            </a:r>
            <a:r>
              <a:rPr lang="en-US" sz="2800" dirty="0">
                <a:latin typeface="Arial"/>
                <a:cs typeface="Arial"/>
              </a:rPr>
              <a:t>to the </a:t>
            </a:r>
            <a:r>
              <a:rPr lang="en-US" sz="2800" spc="-5" dirty="0">
                <a:latin typeface="Arial"/>
                <a:cs typeface="Arial"/>
              </a:rPr>
              <a:t>role </a:t>
            </a:r>
            <a:r>
              <a:rPr lang="en-US" sz="2800" dirty="0">
                <a:latin typeface="Arial"/>
                <a:cs typeface="Arial"/>
              </a:rPr>
              <a:t>of </a:t>
            </a:r>
            <a:r>
              <a:rPr lang="en-US" sz="2800" spc="-5" dirty="0">
                <a:latin typeface="Arial"/>
                <a:cs typeface="Arial"/>
              </a:rPr>
              <a:t>scientific, industrial and  specialized libraries and information</a:t>
            </a:r>
            <a:r>
              <a:rPr lang="en-US" sz="2800" spc="75" dirty="0">
                <a:latin typeface="Arial"/>
                <a:cs typeface="Arial"/>
              </a:rPr>
              <a:t> </a:t>
            </a:r>
            <a:r>
              <a:rPr lang="en-US" sz="2800" spc="-5" dirty="0">
                <a:latin typeface="Arial"/>
                <a:cs typeface="Arial"/>
              </a:rPr>
              <a:t>units </a:t>
            </a:r>
            <a:r>
              <a:rPr lang="en-US" sz="2800" dirty="0">
                <a:latin typeface="Arial"/>
                <a:cs typeface="Arial"/>
              </a:rPr>
              <a:t>– in </a:t>
            </a:r>
            <a:r>
              <a:rPr lang="en-US" sz="2800" spc="-5" dirty="0">
                <a:latin typeface="Arial"/>
                <a:cs typeface="Arial"/>
              </a:rPr>
              <a:t>the </a:t>
            </a:r>
            <a:r>
              <a:rPr lang="en-US" sz="2800" spc="-10" dirty="0">
                <a:latin typeface="Arial"/>
                <a:cs typeface="Arial"/>
              </a:rPr>
              <a:t>handling and </a:t>
            </a:r>
            <a:r>
              <a:rPr lang="en-US" sz="2800" dirty="0">
                <a:latin typeface="Arial"/>
                <a:cs typeface="Arial"/>
              </a:rPr>
              <a:t>– </a:t>
            </a:r>
            <a:r>
              <a:rPr lang="en-US" sz="2800" spc="-5" dirty="0">
                <a:latin typeface="Arial"/>
                <a:cs typeface="Arial"/>
              </a:rPr>
              <a:t>dissemination of</a:t>
            </a:r>
            <a:r>
              <a:rPr lang="en-US" sz="2800" spc="50" dirty="0">
                <a:latin typeface="Arial"/>
                <a:cs typeface="Arial"/>
              </a:rPr>
              <a:t> </a:t>
            </a:r>
            <a:r>
              <a:rPr lang="en-US" sz="2800" spc="-5" dirty="0">
                <a:latin typeface="Arial"/>
                <a:cs typeface="Arial"/>
              </a:rPr>
              <a:t>information. (</a:t>
            </a:r>
            <a:r>
              <a:rPr lang="en-US" sz="2800" spc="-5" dirty="0" err="1">
                <a:latin typeface="Arial"/>
                <a:cs typeface="Arial"/>
              </a:rPr>
              <a:t>Prytherch</a:t>
            </a:r>
            <a:r>
              <a:rPr lang="en-US" sz="2800" spc="-5" dirty="0">
                <a:latin typeface="Arial"/>
                <a:cs typeface="Arial"/>
              </a:rPr>
              <a:t>,</a:t>
            </a:r>
            <a:r>
              <a:rPr lang="en-US" sz="2800" spc="20" dirty="0">
                <a:latin typeface="Arial"/>
                <a:cs typeface="Arial"/>
              </a:rPr>
              <a:t> </a:t>
            </a:r>
            <a:r>
              <a:rPr lang="en-US" sz="2800" spc="-5" dirty="0">
                <a:latin typeface="Arial"/>
                <a:cs typeface="Arial"/>
              </a:rPr>
              <a:t>2005)</a:t>
            </a:r>
            <a:endParaRPr lang="en-US" sz="2800" dirty="0">
              <a:latin typeface="Arial"/>
              <a:cs typeface="Arial"/>
            </a:endParaRPr>
          </a:p>
        </p:txBody>
      </p:sp>
    </p:spTree>
    <p:extLst>
      <p:ext uri="{BB962C8B-B14F-4D97-AF65-F5344CB8AC3E}">
        <p14:creationId xmlns:p14="http://schemas.microsoft.com/office/powerpoint/2010/main" val="22447130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52157" y="2514092"/>
            <a:ext cx="7374255" cy="2656205"/>
          </a:xfrm>
          <a:prstGeom prst="rect">
            <a:avLst/>
          </a:prstGeom>
        </p:spPr>
        <p:txBody>
          <a:bodyPr vert="horz" wrap="square" lIns="0" tIns="37465" rIns="0" bIns="0" rtlCol="0">
            <a:spAutoFit/>
          </a:bodyPr>
          <a:lstStyle/>
          <a:p>
            <a:pPr marL="12700" marR="5080" indent="21590" algn="just">
              <a:lnSpc>
                <a:spcPts val="1510"/>
              </a:lnSpc>
              <a:spcBef>
                <a:spcPts val="295"/>
              </a:spcBef>
            </a:pPr>
            <a:r>
              <a:rPr sz="1400" spc="-5" dirty="0">
                <a:latin typeface="Calibri"/>
                <a:cs typeface="Calibri"/>
              </a:rPr>
              <a:t>The </a:t>
            </a:r>
            <a:r>
              <a:rPr sz="1400" spc="-10" dirty="0">
                <a:latin typeface="Calibri"/>
                <a:cs typeface="Calibri"/>
              </a:rPr>
              <a:t>Knowledge </a:t>
            </a:r>
            <a:r>
              <a:rPr sz="1400" dirty="0">
                <a:latin typeface="Calibri"/>
                <a:cs typeface="Calibri"/>
              </a:rPr>
              <a:t>&amp; </a:t>
            </a:r>
            <a:r>
              <a:rPr sz="1400" spc="-10" dirty="0">
                <a:latin typeface="Calibri"/>
                <a:cs typeface="Calibri"/>
              </a:rPr>
              <a:t>Information Professional </a:t>
            </a:r>
            <a:r>
              <a:rPr sz="1400" spc="-5" dirty="0">
                <a:latin typeface="Calibri"/>
                <a:cs typeface="Calibri"/>
              </a:rPr>
              <a:t>Association </a:t>
            </a:r>
            <a:r>
              <a:rPr sz="1400" spc="-25" dirty="0">
                <a:latin typeface="Calibri"/>
                <a:cs typeface="Calibri"/>
              </a:rPr>
              <a:t>(KIPA) </a:t>
            </a:r>
            <a:r>
              <a:rPr sz="1400" dirty="0">
                <a:latin typeface="Calibri"/>
                <a:cs typeface="Calibri"/>
              </a:rPr>
              <a:t>is an </a:t>
            </a:r>
            <a:r>
              <a:rPr sz="1400" spc="-5" dirty="0">
                <a:latin typeface="Calibri"/>
                <a:cs typeface="Calibri"/>
              </a:rPr>
              <a:t>evolving umbrella </a:t>
            </a:r>
            <a:r>
              <a:rPr sz="1400" spc="-10" dirty="0">
                <a:latin typeface="Calibri"/>
                <a:cs typeface="Calibri"/>
              </a:rPr>
              <a:t>group </a:t>
            </a:r>
            <a:r>
              <a:rPr sz="1400" dirty="0">
                <a:latin typeface="Calibri"/>
                <a:cs typeface="Calibri"/>
              </a:rPr>
              <a:t>of </a:t>
            </a:r>
            <a:r>
              <a:rPr sz="1400" spc="-10" dirty="0">
                <a:latin typeface="Calibri"/>
                <a:cs typeface="Calibri"/>
              </a:rPr>
              <a:t>diverse  </a:t>
            </a:r>
            <a:r>
              <a:rPr sz="1400" spc="-5" dirty="0">
                <a:latin typeface="Calibri"/>
                <a:cs typeface="Calibri"/>
              </a:rPr>
              <a:t>knowledge and </a:t>
            </a:r>
            <a:r>
              <a:rPr sz="1400" spc="-10" dirty="0">
                <a:latin typeface="Calibri"/>
                <a:cs typeface="Calibri"/>
              </a:rPr>
              <a:t>information professionals </a:t>
            </a:r>
            <a:r>
              <a:rPr sz="1400" spc="-5" dirty="0">
                <a:latin typeface="Calibri"/>
                <a:cs typeface="Calibri"/>
              </a:rPr>
              <a:t>who </a:t>
            </a:r>
            <a:r>
              <a:rPr sz="1400" spc="-10" dirty="0">
                <a:latin typeface="Calibri"/>
                <a:cs typeface="Calibri"/>
              </a:rPr>
              <a:t>share </a:t>
            </a:r>
            <a:r>
              <a:rPr sz="1400" dirty="0">
                <a:latin typeface="Calibri"/>
                <a:cs typeface="Calibri"/>
              </a:rPr>
              <a:t>a </a:t>
            </a:r>
            <a:r>
              <a:rPr sz="1400" spc="-10" dirty="0">
                <a:latin typeface="Calibri"/>
                <a:cs typeface="Calibri"/>
              </a:rPr>
              <a:t>common </a:t>
            </a:r>
            <a:r>
              <a:rPr sz="1400" spc="-5" dirty="0">
                <a:latin typeface="Calibri"/>
                <a:cs typeface="Calibri"/>
              </a:rPr>
              <a:t>goal </a:t>
            </a:r>
            <a:r>
              <a:rPr sz="1400" dirty="0">
                <a:latin typeface="Calibri"/>
                <a:cs typeface="Calibri"/>
              </a:rPr>
              <a:t>of </a:t>
            </a:r>
            <a:r>
              <a:rPr sz="1400" spc="-5" dirty="0">
                <a:latin typeface="Calibri"/>
                <a:cs typeface="Calibri"/>
              </a:rPr>
              <a:t>advancing the intelligent  sharing </a:t>
            </a:r>
            <a:r>
              <a:rPr sz="1400" dirty="0">
                <a:latin typeface="Calibri"/>
                <a:cs typeface="Calibri"/>
              </a:rPr>
              <a:t>of </a:t>
            </a:r>
            <a:r>
              <a:rPr sz="1400" spc="-10" dirty="0">
                <a:latin typeface="Calibri"/>
                <a:cs typeface="Calibri"/>
              </a:rPr>
              <a:t>personal </a:t>
            </a:r>
            <a:r>
              <a:rPr sz="1400" spc="-5" dirty="0">
                <a:latin typeface="Calibri"/>
                <a:cs typeface="Calibri"/>
              </a:rPr>
              <a:t>and </a:t>
            </a:r>
            <a:r>
              <a:rPr sz="1400" spc="-10" dirty="0">
                <a:latin typeface="Calibri"/>
                <a:cs typeface="Calibri"/>
              </a:rPr>
              <a:t>organizational</a:t>
            </a:r>
            <a:r>
              <a:rPr sz="1400" spc="20" dirty="0">
                <a:latin typeface="Calibri"/>
                <a:cs typeface="Calibri"/>
              </a:rPr>
              <a:t> </a:t>
            </a:r>
            <a:r>
              <a:rPr sz="1400" spc="-5" dirty="0">
                <a:latin typeface="Calibri"/>
                <a:cs typeface="Calibri"/>
              </a:rPr>
              <a:t>knowledge.</a:t>
            </a:r>
            <a:endParaRPr sz="1400">
              <a:latin typeface="Calibri"/>
              <a:cs typeface="Calibri"/>
            </a:endParaRPr>
          </a:p>
          <a:p>
            <a:pPr>
              <a:lnSpc>
                <a:spcPct val="100000"/>
              </a:lnSpc>
            </a:pPr>
            <a:endParaRPr sz="1400">
              <a:latin typeface="Times New Roman"/>
              <a:cs typeface="Times New Roman"/>
            </a:endParaRPr>
          </a:p>
          <a:p>
            <a:pPr>
              <a:lnSpc>
                <a:spcPct val="100000"/>
              </a:lnSpc>
              <a:spcBef>
                <a:spcPts val="20"/>
              </a:spcBef>
            </a:pPr>
            <a:endParaRPr sz="1300">
              <a:latin typeface="Times New Roman"/>
              <a:cs typeface="Times New Roman"/>
            </a:endParaRPr>
          </a:p>
          <a:p>
            <a:pPr marL="12700" marR="5715" indent="21590" algn="just">
              <a:lnSpc>
                <a:spcPts val="1510"/>
              </a:lnSpc>
            </a:pPr>
            <a:r>
              <a:rPr sz="1400" spc="-10" dirty="0">
                <a:latin typeface="Calibri"/>
                <a:cs typeface="Calibri"/>
              </a:rPr>
              <a:t>Professionals represented </a:t>
            </a:r>
            <a:r>
              <a:rPr sz="1400" spc="5" dirty="0">
                <a:latin typeface="Calibri"/>
                <a:cs typeface="Calibri"/>
              </a:rPr>
              <a:t>in </a:t>
            </a:r>
            <a:r>
              <a:rPr sz="1400" spc="-30" dirty="0">
                <a:latin typeface="Calibri"/>
                <a:cs typeface="Calibri"/>
              </a:rPr>
              <a:t>KIPA </a:t>
            </a:r>
            <a:r>
              <a:rPr sz="1400" spc="-5" dirty="0">
                <a:latin typeface="Calibri"/>
                <a:cs typeface="Calibri"/>
              </a:rPr>
              <a:t>include knowledge managers, </a:t>
            </a:r>
            <a:r>
              <a:rPr sz="1400" spc="-10" dirty="0">
                <a:latin typeface="Calibri"/>
                <a:cs typeface="Calibri"/>
              </a:rPr>
              <a:t>content </a:t>
            </a:r>
            <a:r>
              <a:rPr sz="1400" spc="-5" dirty="0">
                <a:latin typeface="Calibri"/>
                <a:cs typeface="Calibri"/>
              </a:rPr>
              <a:t>managers, IT </a:t>
            </a:r>
            <a:r>
              <a:rPr sz="1400" dirty="0">
                <a:latin typeface="Calibri"/>
                <a:cs typeface="Calibri"/>
              </a:rPr>
              <a:t>specialists,  </a:t>
            </a:r>
            <a:r>
              <a:rPr sz="1400" spc="-5" dirty="0">
                <a:latin typeface="Calibri"/>
                <a:cs typeface="Calibri"/>
              </a:rPr>
              <a:t>information analysts, librarians, archivists, </a:t>
            </a:r>
            <a:r>
              <a:rPr sz="1400" spc="-15" dirty="0">
                <a:latin typeface="Calibri"/>
                <a:cs typeface="Calibri"/>
              </a:rPr>
              <a:t>records </a:t>
            </a:r>
            <a:r>
              <a:rPr sz="1400" spc="-10" dirty="0">
                <a:latin typeface="Calibri"/>
                <a:cs typeface="Calibri"/>
              </a:rPr>
              <a:t>managers, document </a:t>
            </a:r>
            <a:r>
              <a:rPr sz="1400" spc="-5" dirty="0">
                <a:latin typeface="Calibri"/>
                <a:cs typeface="Calibri"/>
              </a:rPr>
              <a:t>managers, web developers,  and information</a:t>
            </a:r>
            <a:r>
              <a:rPr sz="1400" spc="-25" dirty="0">
                <a:latin typeface="Calibri"/>
                <a:cs typeface="Calibri"/>
              </a:rPr>
              <a:t> </a:t>
            </a:r>
            <a:r>
              <a:rPr sz="1400" spc="-10" dirty="0">
                <a:latin typeface="Calibri"/>
                <a:cs typeface="Calibri"/>
              </a:rPr>
              <a:t>architects.</a:t>
            </a:r>
            <a:endParaRPr sz="1400">
              <a:latin typeface="Calibri"/>
              <a:cs typeface="Calibri"/>
            </a:endParaRPr>
          </a:p>
          <a:p>
            <a:pPr>
              <a:lnSpc>
                <a:spcPct val="100000"/>
              </a:lnSpc>
            </a:pPr>
            <a:endParaRPr sz="1400">
              <a:latin typeface="Times New Roman"/>
              <a:cs typeface="Times New Roman"/>
            </a:endParaRPr>
          </a:p>
          <a:p>
            <a:pPr>
              <a:lnSpc>
                <a:spcPct val="100000"/>
              </a:lnSpc>
              <a:spcBef>
                <a:spcPts val="15"/>
              </a:spcBef>
            </a:pPr>
            <a:endParaRPr sz="1300">
              <a:latin typeface="Times New Roman"/>
              <a:cs typeface="Times New Roman"/>
            </a:endParaRPr>
          </a:p>
          <a:p>
            <a:pPr marL="12700" marR="5080" indent="20955" algn="just">
              <a:lnSpc>
                <a:spcPct val="88400"/>
              </a:lnSpc>
            </a:pPr>
            <a:r>
              <a:rPr sz="1400" spc="-5" dirty="0">
                <a:latin typeface="Calibri"/>
                <a:cs typeface="Calibri"/>
              </a:rPr>
              <a:t>The </a:t>
            </a:r>
            <a:r>
              <a:rPr sz="1400" spc="-10" dirty="0">
                <a:latin typeface="Calibri"/>
                <a:cs typeface="Calibri"/>
              </a:rPr>
              <a:t>group </a:t>
            </a:r>
            <a:r>
              <a:rPr sz="1400" dirty="0">
                <a:latin typeface="Calibri"/>
                <a:cs typeface="Calibri"/>
              </a:rPr>
              <a:t>vision is </a:t>
            </a:r>
            <a:r>
              <a:rPr sz="1400" spc="-10" dirty="0">
                <a:latin typeface="Calibri"/>
                <a:cs typeface="Calibri"/>
              </a:rPr>
              <a:t>to </a:t>
            </a:r>
            <a:r>
              <a:rPr sz="1400" spc="-5" dirty="0">
                <a:latin typeface="Calibri"/>
                <a:cs typeface="Calibri"/>
              </a:rPr>
              <a:t>develop </a:t>
            </a:r>
            <a:r>
              <a:rPr sz="1400" dirty="0">
                <a:latin typeface="Calibri"/>
                <a:cs typeface="Calibri"/>
              </a:rPr>
              <a:t>a </a:t>
            </a:r>
            <a:r>
              <a:rPr sz="1400" spc="-5" dirty="0">
                <a:latin typeface="Calibri"/>
                <a:cs typeface="Calibri"/>
              </a:rPr>
              <a:t>network </a:t>
            </a:r>
            <a:r>
              <a:rPr sz="1400" dirty="0">
                <a:latin typeface="Calibri"/>
                <a:cs typeface="Calibri"/>
              </a:rPr>
              <a:t>of </a:t>
            </a:r>
            <a:r>
              <a:rPr sz="1400" spc="-5" dirty="0">
                <a:latin typeface="Calibri"/>
                <a:cs typeface="Calibri"/>
              </a:rPr>
              <a:t>knowledge specialists who </a:t>
            </a:r>
            <a:r>
              <a:rPr sz="1400" dirty="0">
                <a:latin typeface="Calibri"/>
                <a:cs typeface="Calibri"/>
              </a:rPr>
              <a:t>will </a:t>
            </a:r>
            <a:r>
              <a:rPr sz="1400" spc="-5" dirty="0">
                <a:latin typeface="Calibri"/>
                <a:cs typeface="Calibri"/>
              </a:rPr>
              <a:t>help </a:t>
            </a:r>
            <a:r>
              <a:rPr sz="1400" dirty="0">
                <a:latin typeface="Calibri"/>
                <a:cs typeface="Calibri"/>
              </a:rPr>
              <a:t>each </a:t>
            </a:r>
            <a:r>
              <a:rPr sz="1400" spc="-5" dirty="0">
                <a:latin typeface="Calibri"/>
                <a:cs typeface="Calibri"/>
              </a:rPr>
              <a:t>other  </a:t>
            </a:r>
            <a:r>
              <a:rPr sz="1400" spc="-10" dirty="0">
                <a:latin typeface="Calibri"/>
                <a:cs typeface="Calibri"/>
              </a:rPr>
              <a:t>understand </a:t>
            </a:r>
            <a:r>
              <a:rPr sz="1400" spc="-5" dirty="0">
                <a:latin typeface="Calibri"/>
                <a:cs typeface="Calibri"/>
              </a:rPr>
              <a:t>how each specialty works </a:t>
            </a:r>
            <a:r>
              <a:rPr sz="1400" spc="-10" dirty="0">
                <a:latin typeface="Calibri"/>
                <a:cs typeface="Calibri"/>
              </a:rPr>
              <a:t>together to </a:t>
            </a:r>
            <a:r>
              <a:rPr sz="1400" spc="-5" dirty="0">
                <a:latin typeface="Calibri"/>
                <a:cs typeface="Calibri"/>
              </a:rPr>
              <a:t>build </a:t>
            </a:r>
            <a:r>
              <a:rPr sz="1400" dirty="0">
                <a:latin typeface="Calibri"/>
                <a:cs typeface="Calibri"/>
              </a:rPr>
              <a:t>a </a:t>
            </a:r>
            <a:r>
              <a:rPr sz="1400" spc="-5" dirty="0">
                <a:latin typeface="Calibri"/>
                <a:cs typeface="Calibri"/>
              </a:rPr>
              <a:t>total </a:t>
            </a:r>
            <a:r>
              <a:rPr sz="1400" spc="-10" dirty="0">
                <a:latin typeface="Calibri"/>
                <a:cs typeface="Calibri"/>
              </a:rPr>
              <a:t>structure </a:t>
            </a:r>
            <a:r>
              <a:rPr sz="1400" dirty="0">
                <a:latin typeface="Calibri"/>
                <a:cs typeface="Calibri"/>
              </a:rPr>
              <a:t>of </a:t>
            </a:r>
            <a:r>
              <a:rPr sz="1400" spc="-5" dirty="0">
                <a:latin typeface="Calibri"/>
                <a:cs typeface="Calibri"/>
              </a:rPr>
              <a:t>knowledge </a:t>
            </a:r>
            <a:r>
              <a:rPr sz="1400" dirty="0">
                <a:latin typeface="Calibri"/>
                <a:cs typeface="Calibri"/>
              </a:rPr>
              <a:t>and  </a:t>
            </a:r>
            <a:r>
              <a:rPr sz="1400" spc="-5" dirty="0">
                <a:latin typeface="Calibri"/>
                <a:cs typeface="Calibri"/>
              </a:rPr>
              <a:t>information </a:t>
            </a:r>
            <a:r>
              <a:rPr sz="1400" spc="-10" dirty="0">
                <a:latin typeface="Calibri"/>
                <a:cs typeface="Calibri"/>
              </a:rPr>
              <a:t>management </a:t>
            </a:r>
            <a:r>
              <a:rPr sz="1400" spc="-5" dirty="0">
                <a:latin typeface="Calibri"/>
                <a:cs typeface="Calibri"/>
              </a:rPr>
              <a:t>within </a:t>
            </a:r>
            <a:r>
              <a:rPr sz="1400" dirty="0">
                <a:latin typeface="Calibri"/>
                <a:cs typeface="Calibri"/>
              </a:rPr>
              <a:t>an</a:t>
            </a:r>
            <a:r>
              <a:rPr sz="1400" spc="5" dirty="0">
                <a:latin typeface="Calibri"/>
                <a:cs typeface="Calibri"/>
              </a:rPr>
              <a:t> </a:t>
            </a:r>
            <a:r>
              <a:rPr sz="1400" spc="-10" dirty="0">
                <a:latin typeface="Calibri"/>
                <a:cs typeface="Calibri"/>
              </a:rPr>
              <a:t>organization</a:t>
            </a:r>
            <a:r>
              <a:rPr sz="2100" spc="-10" dirty="0">
                <a:latin typeface="Calibri"/>
                <a:cs typeface="Calibri"/>
              </a:rPr>
              <a:t>.</a:t>
            </a:r>
            <a:endParaRPr sz="2100">
              <a:latin typeface="Calibri"/>
              <a:cs typeface="Calibri"/>
            </a:endParaRPr>
          </a:p>
        </p:txBody>
      </p:sp>
      <p:sp>
        <p:nvSpPr>
          <p:cNvPr id="3" name="object 3"/>
          <p:cNvSpPr/>
          <p:nvPr/>
        </p:nvSpPr>
        <p:spPr>
          <a:xfrm>
            <a:off x="1752600" y="838200"/>
            <a:ext cx="2571711" cy="1158849"/>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84872" y="1219200"/>
            <a:ext cx="7374255" cy="3053656"/>
          </a:xfrm>
          <a:prstGeom prst="rect">
            <a:avLst/>
          </a:prstGeom>
        </p:spPr>
        <p:txBody>
          <a:bodyPr vert="horz" wrap="square" lIns="0" tIns="37465" rIns="0" bIns="0" rtlCol="0">
            <a:spAutoFit/>
          </a:bodyPr>
          <a:lstStyle/>
          <a:p>
            <a:pPr marL="12700" marR="5080" indent="21590" algn="just">
              <a:lnSpc>
                <a:spcPts val="1510"/>
              </a:lnSpc>
              <a:spcBef>
                <a:spcPts val="295"/>
              </a:spcBef>
            </a:pPr>
            <a:r>
              <a:rPr lang="en-US" sz="3000" b="1" spc="-5">
                <a:latin typeface="Calibri"/>
                <a:cs typeface="Calibri"/>
              </a:rPr>
              <a:t>PLA: </a:t>
            </a:r>
            <a:r>
              <a:rPr lang="en-US" sz="3000" b="1" spc="-5" dirty="0">
                <a:latin typeface="Calibri"/>
                <a:cs typeface="Calibri"/>
              </a:rPr>
              <a:t>Pakistan Library Association</a:t>
            </a:r>
          </a:p>
          <a:p>
            <a:pPr marL="12700" marR="5080" indent="21590" algn="just">
              <a:lnSpc>
                <a:spcPts val="1510"/>
              </a:lnSpc>
              <a:spcBef>
                <a:spcPts val="295"/>
              </a:spcBef>
            </a:pPr>
            <a:endParaRPr lang="en-US" sz="3000" b="1" spc="-5" dirty="0">
              <a:latin typeface="Calibri"/>
              <a:cs typeface="Calibri"/>
            </a:endParaRPr>
          </a:p>
          <a:p>
            <a:pPr marL="12700" marR="5080" indent="21590" algn="just">
              <a:lnSpc>
                <a:spcPts val="1510"/>
              </a:lnSpc>
              <a:spcBef>
                <a:spcPts val="295"/>
              </a:spcBef>
            </a:pPr>
            <a:endParaRPr lang="en-US" sz="3000" b="1" spc="-5" dirty="0">
              <a:latin typeface="Calibri"/>
              <a:cs typeface="Calibri"/>
            </a:endParaRPr>
          </a:p>
          <a:p>
            <a:pPr marL="12700" marR="5080" indent="21590" algn="just">
              <a:lnSpc>
                <a:spcPts val="1510"/>
              </a:lnSpc>
              <a:spcBef>
                <a:spcPts val="295"/>
              </a:spcBef>
            </a:pPr>
            <a:endParaRPr lang="en-US" sz="3000" b="1" spc="-5" dirty="0">
              <a:latin typeface="Calibri"/>
              <a:cs typeface="Calibri"/>
            </a:endParaRPr>
          </a:p>
          <a:p>
            <a:pPr marL="12700" marR="5080" indent="21590" algn="just">
              <a:lnSpc>
                <a:spcPts val="1510"/>
              </a:lnSpc>
              <a:spcBef>
                <a:spcPts val="295"/>
              </a:spcBef>
            </a:pPr>
            <a:r>
              <a:rPr lang="en-US" sz="3000" b="1" spc="-5" dirty="0">
                <a:latin typeface="Calibri"/>
                <a:cs typeface="Calibri"/>
              </a:rPr>
              <a:t>Mission ?????</a:t>
            </a:r>
          </a:p>
          <a:p>
            <a:pPr marL="12700" marR="5080" indent="21590" algn="just">
              <a:lnSpc>
                <a:spcPts val="1510"/>
              </a:lnSpc>
              <a:spcBef>
                <a:spcPts val="295"/>
              </a:spcBef>
            </a:pPr>
            <a:endParaRPr lang="en-US" sz="3000" b="1" spc="-5" dirty="0">
              <a:latin typeface="Calibri"/>
              <a:cs typeface="Calibri"/>
            </a:endParaRPr>
          </a:p>
          <a:p>
            <a:pPr marL="12700" marR="5080" indent="21590" algn="just">
              <a:lnSpc>
                <a:spcPts val="1510"/>
              </a:lnSpc>
              <a:spcBef>
                <a:spcPts val="295"/>
              </a:spcBef>
            </a:pPr>
            <a:endParaRPr lang="en-US" sz="3000" b="1" spc="-5" dirty="0">
              <a:latin typeface="Calibri"/>
              <a:cs typeface="Calibri"/>
            </a:endParaRPr>
          </a:p>
          <a:p>
            <a:pPr marL="12700" marR="5080" indent="21590" algn="just">
              <a:lnSpc>
                <a:spcPts val="1510"/>
              </a:lnSpc>
              <a:spcBef>
                <a:spcPts val="295"/>
              </a:spcBef>
            </a:pPr>
            <a:endParaRPr lang="en-US" sz="3000" b="1" spc="-5" dirty="0">
              <a:latin typeface="Calibri"/>
              <a:cs typeface="Calibri"/>
            </a:endParaRPr>
          </a:p>
          <a:p>
            <a:pPr marL="12700" marR="5080" indent="21590" algn="just">
              <a:lnSpc>
                <a:spcPts val="1510"/>
              </a:lnSpc>
              <a:spcBef>
                <a:spcPts val="295"/>
              </a:spcBef>
            </a:pPr>
            <a:r>
              <a:rPr lang="en-US" sz="3000" b="1" spc="-5" dirty="0">
                <a:latin typeface="Calibri"/>
                <a:cs typeface="Calibri"/>
              </a:rPr>
              <a:t>Role ????????</a:t>
            </a:r>
          </a:p>
          <a:p>
            <a:pPr marL="12700" marR="5080" indent="21590" algn="just">
              <a:lnSpc>
                <a:spcPts val="1510"/>
              </a:lnSpc>
              <a:spcBef>
                <a:spcPts val="295"/>
              </a:spcBef>
            </a:pPr>
            <a:endParaRPr lang="en-US" sz="3000" b="1" spc="-5" dirty="0">
              <a:latin typeface="Calibri"/>
              <a:cs typeface="Calibri"/>
            </a:endParaRPr>
          </a:p>
          <a:p>
            <a:pPr marL="12700" marR="5080" indent="21590" algn="just">
              <a:lnSpc>
                <a:spcPts val="1510"/>
              </a:lnSpc>
              <a:spcBef>
                <a:spcPts val="295"/>
              </a:spcBef>
            </a:pPr>
            <a:endParaRPr lang="en-US" sz="3000" b="1" spc="-5" dirty="0">
              <a:latin typeface="Calibri"/>
              <a:cs typeface="Calibri"/>
            </a:endParaRPr>
          </a:p>
          <a:p>
            <a:pPr marL="12700" marR="5080" indent="21590" algn="just">
              <a:lnSpc>
                <a:spcPts val="1510"/>
              </a:lnSpc>
              <a:spcBef>
                <a:spcPts val="295"/>
              </a:spcBef>
            </a:pPr>
            <a:endParaRPr lang="en-US" sz="3000" b="1" spc="-5" dirty="0">
              <a:latin typeface="Calibri"/>
              <a:cs typeface="Calibri"/>
            </a:endParaRPr>
          </a:p>
          <a:p>
            <a:pPr marL="12700" marR="5080" indent="21590" algn="just">
              <a:lnSpc>
                <a:spcPts val="1510"/>
              </a:lnSpc>
              <a:spcBef>
                <a:spcPts val="295"/>
              </a:spcBef>
            </a:pPr>
            <a:r>
              <a:rPr lang="en-US" sz="3000" b="1" spc="-5" dirty="0">
                <a:latin typeface="Calibri"/>
                <a:cs typeface="Calibri"/>
              </a:rPr>
              <a:t>Performance ??????</a:t>
            </a:r>
            <a:endParaRPr sz="3000" b="1" dirty="0">
              <a:latin typeface="Calibri"/>
              <a:cs typeface="Calibri"/>
            </a:endParaRPr>
          </a:p>
        </p:txBody>
      </p:sp>
      <p:sp>
        <p:nvSpPr>
          <p:cNvPr id="4" name="object 4"/>
          <p:cNvSpPr txBox="1"/>
          <p:nvPr/>
        </p:nvSpPr>
        <p:spPr>
          <a:xfrm>
            <a:off x="8011159" y="6426517"/>
            <a:ext cx="481965" cy="254000"/>
          </a:xfrm>
          <a:prstGeom prst="rect">
            <a:avLst/>
          </a:prstGeom>
        </p:spPr>
        <p:txBody>
          <a:bodyPr vert="horz" wrap="square" lIns="0" tIns="0" rIns="0" bIns="0" rtlCol="0">
            <a:spAutoFit/>
          </a:bodyPr>
          <a:lstStyle/>
          <a:p>
            <a:pPr marL="12700">
              <a:lnSpc>
                <a:spcPts val="1810"/>
              </a:lnSpc>
            </a:pPr>
            <a:r>
              <a:rPr sz="1800" i="1" spc="-45" dirty="0">
                <a:latin typeface="Calibri"/>
                <a:cs typeface="Calibri"/>
              </a:rPr>
              <a:t>P</a:t>
            </a:r>
            <a:r>
              <a:rPr sz="1800" i="1" spc="-5" dirty="0">
                <a:latin typeface="Calibri"/>
                <a:cs typeface="Calibri"/>
              </a:rPr>
              <a:t>age</a:t>
            </a:r>
            <a:endParaRPr sz="1800">
              <a:latin typeface="Calibri"/>
              <a:cs typeface="Calibri"/>
            </a:endParaRPr>
          </a:p>
        </p:txBody>
      </p:sp>
    </p:spTree>
    <p:extLst>
      <p:ext uri="{BB962C8B-B14F-4D97-AF65-F5344CB8AC3E}">
        <p14:creationId xmlns:p14="http://schemas.microsoft.com/office/powerpoint/2010/main" val="32743358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581400" y="3111466"/>
            <a:ext cx="7374255" cy="317523"/>
          </a:xfrm>
          <a:prstGeom prst="rect">
            <a:avLst/>
          </a:prstGeom>
        </p:spPr>
        <p:txBody>
          <a:bodyPr vert="horz" wrap="square" lIns="0" tIns="37465" rIns="0" bIns="0" rtlCol="0">
            <a:spAutoFit/>
          </a:bodyPr>
          <a:lstStyle/>
          <a:p>
            <a:pPr marL="12700" marR="5080" indent="21590" algn="just">
              <a:lnSpc>
                <a:spcPts val="1510"/>
              </a:lnSpc>
              <a:spcBef>
                <a:spcPts val="295"/>
              </a:spcBef>
            </a:pPr>
            <a:r>
              <a:rPr lang="en-US" sz="4000" b="1" spc="-5" dirty="0">
                <a:latin typeface="Calibri"/>
                <a:cs typeface="Calibri"/>
              </a:rPr>
              <a:t>Thanks</a:t>
            </a:r>
            <a:endParaRPr sz="4000" b="1" dirty="0">
              <a:latin typeface="Calibri"/>
              <a:cs typeface="Calibri"/>
            </a:endParaRPr>
          </a:p>
        </p:txBody>
      </p:sp>
    </p:spTree>
    <p:extLst>
      <p:ext uri="{BB962C8B-B14F-4D97-AF65-F5344CB8AC3E}">
        <p14:creationId xmlns:p14="http://schemas.microsoft.com/office/powerpoint/2010/main" val="8577343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457199" y="2431516"/>
            <a:ext cx="8292719" cy="3306033"/>
          </a:xfrm>
          <a:prstGeom prst="rect">
            <a:avLst/>
          </a:prstGeom>
        </p:spPr>
        <p:txBody>
          <a:bodyPr vert="horz" wrap="square" lIns="0" tIns="12700" rIns="0" bIns="0" rtlCol="0">
            <a:spAutoFit/>
          </a:bodyPr>
          <a:lstStyle/>
          <a:p>
            <a:pPr marL="12700" marR="184150">
              <a:lnSpc>
                <a:spcPct val="130000"/>
              </a:lnSpc>
              <a:spcBef>
                <a:spcPts val="100"/>
              </a:spcBef>
              <a:buFont typeface="Wingdings"/>
              <a:buChar char=""/>
              <a:tabLst>
                <a:tab pos="287020" algn="l"/>
              </a:tabLst>
            </a:pPr>
            <a:r>
              <a:rPr sz="2000" spc="-5" dirty="0">
                <a:latin typeface="Arial"/>
                <a:cs typeface="Arial"/>
              </a:rPr>
              <a:t>Satyanarayana, </a:t>
            </a:r>
            <a:r>
              <a:rPr sz="2000" dirty="0">
                <a:latin typeface="Arial"/>
                <a:cs typeface="Arial"/>
              </a:rPr>
              <a:t>R. (1996). Problems of </a:t>
            </a:r>
            <a:r>
              <a:rPr sz="2000" spc="-5" dirty="0">
                <a:latin typeface="Arial"/>
                <a:cs typeface="Arial"/>
              </a:rPr>
              <a:t>information </a:t>
            </a:r>
            <a:r>
              <a:rPr sz="2000" dirty="0">
                <a:latin typeface="Arial"/>
                <a:cs typeface="Arial"/>
              </a:rPr>
              <a:t>science.  New Delhi: New age</a:t>
            </a:r>
            <a:r>
              <a:rPr sz="2000" spc="-50" dirty="0">
                <a:latin typeface="Arial"/>
                <a:cs typeface="Arial"/>
              </a:rPr>
              <a:t> </a:t>
            </a:r>
            <a:r>
              <a:rPr sz="2000" spc="-5" dirty="0">
                <a:latin typeface="Arial"/>
                <a:cs typeface="Arial"/>
              </a:rPr>
              <a:t>International.</a:t>
            </a:r>
            <a:endParaRPr sz="2000" dirty="0">
              <a:latin typeface="Arial"/>
              <a:cs typeface="Arial"/>
            </a:endParaRPr>
          </a:p>
          <a:p>
            <a:pPr marL="347980" indent="-335280">
              <a:lnSpc>
                <a:spcPct val="100000"/>
              </a:lnSpc>
              <a:spcBef>
                <a:spcPts val="1020"/>
              </a:spcBef>
              <a:buFont typeface="Wingdings"/>
              <a:buChar char=""/>
              <a:tabLst>
                <a:tab pos="347345" algn="l"/>
                <a:tab pos="347980" algn="l"/>
              </a:tabLst>
            </a:pPr>
            <a:r>
              <a:rPr sz="2000" dirty="0">
                <a:latin typeface="Arial"/>
                <a:cs typeface="Arial"/>
              </a:rPr>
              <a:t>Sen, B. (2008). </a:t>
            </a:r>
            <a:r>
              <a:rPr sz="2000" spc="-5" dirty="0">
                <a:latin typeface="Arial"/>
                <a:cs typeface="Arial"/>
              </a:rPr>
              <a:t>Ranganathan’s </a:t>
            </a:r>
            <a:r>
              <a:rPr sz="2000" dirty="0">
                <a:latin typeface="Arial"/>
                <a:cs typeface="Arial"/>
              </a:rPr>
              <a:t>five </a:t>
            </a:r>
            <a:r>
              <a:rPr sz="2000" spc="-5" dirty="0">
                <a:latin typeface="Arial"/>
                <a:cs typeface="Arial"/>
              </a:rPr>
              <a:t>laws. </a:t>
            </a:r>
            <a:r>
              <a:rPr sz="2000" dirty="0">
                <a:latin typeface="Arial"/>
                <a:cs typeface="Arial"/>
              </a:rPr>
              <a:t>Annals of</a:t>
            </a:r>
            <a:r>
              <a:rPr sz="2000" spc="-105" dirty="0">
                <a:latin typeface="Arial"/>
                <a:cs typeface="Arial"/>
              </a:rPr>
              <a:t> </a:t>
            </a:r>
            <a:r>
              <a:rPr sz="2000" spc="-5" dirty="0">
                <a:latin typeface="Arial"/>
                <a:cs typeface="Arial"/>
              </a:rPr>
              <a:t>Library</a:t>
            </a:r>
            <a:endParaRPr sz="2000" dirty="0">
              <a:latin typeface="Arial"/>
              <a:cs typeface="Arial"/>
            </a:endParaRPr>
          </a:p>
          <a:p>
            <a:pPr marL="12700">
              <a:lnSpc>
                <a:spcPct val="100000"/>
              </a:lnSpc>
              <a:spcBef>
                <a:spcPts val="610"/>
              </a:spcBef>
            </a:pPr>
            <a:r>
              <a:rPr sz="2000" dirty="0">
                <a:latin typeface="Arial"/>
                <a:cs typeface="Arial"/>
              </a:rPr>
              <a:t>and </a:t>
            </a:r>
            <a:r>
              <a:rPr sz="2000" spc="-5" dirty="0">
                <a:latin typeface="Arial"/>
                <a:cs typeface="Arial"/>
              </a:rPr>
              <a:t>Information </a:t>
            </a:r>
            <a:r>
              <a:rPr sz="2000" dirty="0">
                <a:latin typeface="Arial"/>
                <a:cs typeface="Arial"/>
              </a:rPr>
              <a:t>Studies, 55,</a:t>
            </a:r>
            <a:r>
              <a:rPr sz="2000" spc="30" dirty="0">
                <a:latin typeface="Arial"/>
                <a:cs typeface="Arial"/>
              </a:rPr>
              <a:t> </a:t>
            </a:r>
            <a:r>
              <a:rPr sz="2000" dirty="0">
                <a:latin typeface="Arial"/>
                <a:cs typeface="Arial"/>
              </a:rPr>
              <a:t>87-90.</a:t>
            </a:r>
          </a:p>
          <a:p>
            <a:pPr marL="12700" marR="5080">
              <a:lnSpc>
                <a:spcPct val="130000"/>
              </a:lnSpc>
              <a:spcBef>
                <a:spcPts val="409"/>
              </a:spcBef>
              <a:buFont typeface="Wingdings"/>
              <a:buChar char=""/>
              <a:tabLst>
                <a:tab pos="287020" algn="l"/>
              </a:tabLst>
            </a:pPr>
            <a:r>
              <a:rPr sz="2000" dirty="0">
                <a:latin typeface="Arial"/>
                <a:cs typeface="Arial"/>
              </a:rPr>
              <a:t>Bajpai,S.K. Modern </a:t>
            </a:r>
            <a:r>
              <a:rPr sz="2000" spc="-5" dirty="0">
                <a:latin typeface="Arial"/>
                <a:cs typeface="Arial"/>
              </a:rPr>
              <a:t>information </a:t>
            </a:r>
            <a:r>
              <a:rPr sz="2000" dirty="0">
                <a:latin typeface="Arial"/>
                <a:cs typeface="Arial"/>
              </a:rPr>
              <a:t>Retrieval. New Delhi: Ess Ess  Publications,1999.pp108,109</a:t>
            </a:r>
          </a:p>
          <a:p>
            <a:pPr marL="287020" indent="-274320">
              <a:lnSpc>
                <a:spcPct val="100000"/>
              </a:lnSpc>
              <a:spcBef>
                <a:spcPts val="1019"/>
              </a:spcBef>
              <a:buFont typeface="Wingdings"/>
              <a:buChar char=""/>
              <a:tabLst>
                <a:tab pos="287020" algn="l"/>
              </a:tabLst>
            </a:pPr>
            <a:r>
              <a:rPr sz="2000" dirty="0">
                <a:latin typeface="Arial"/>
                <a:cs typeface="Arial"/>
              </a:rPr>
              <a:t>Shera,Jesse </a:t>
            </a:r>
            <a:r>
              <a:rPr sz="2000" spc="-5" dirty="0">
                <a:latin typeface="Arial"/>
                <a:cs typeface="Arial"/>
              </a:rPr>
              <a:t>H.Introduction to</a:t>
            </a:r>
            <a:r>
              <a:rPr sz="2000" spc="20" dirty="0">
                <a:latin typeface="Arial"/>
                <a:cs typeface="Arial"/>
              </a:rPr>
              <a:t> </a:t>
            </a:r>
            <a:r>
              <a:rPr sz="2000" dirty="0">
                <a:latin typeface="Arial"/>
                <a:cs typeface="Arial"/>
              </a:rPr>
              <a:t>library</a:t>
            </a:r>
          </a:p>
          <a:p>
            <a:pPr marL="12700">
              <a:lnSpc>
                <a:spcPct val="100000"/>
              </a:lnSpc>
              <a:spcBef>
                <a:spcPts val="615"/>
              </a:spcBef>
            </a:pPr>
            <a:r>
              <a:rPr sz="2000" dirty="0">
                <a:latin typeface="Arial"/>
                <a:cs typeface="Arial"/>
              </a:rPr>
              <a:t>science.Littleton,Col.:Libraries</a:t>
            </a:r>
            <a:r>
              <a:rPr sz="2000" spc="-10" dirty="0">
                <a:latin typeface="Arial"/>
                <a:cs typeface="Arial"/>
              </a:rPr>
              <a:t> </a:t>
            </a:r>
            <a:r>
              <a:rPr sz="2000" dirty="0">
                <a:latin typeface="Arial"/>
                <a:cs typeface="Arial"/>
              </a:rPr>
              <a:t>Unlimited,1976.pp.13-40</a:t>
            </a:r>
          </a:p>
        </p:txBody>
      </p:sp>
      <p:sp>
        <p:nvSpPr>
          <p:cNvPr id="9" name="object 2">
            <a:extLst>
              <a:ext uri="{FF2B5EF4-FFF2-40B4-BE49-F238E27FC236}">
                <a16:creationId xmlns="" xmlns:a16="http://schemas.microsoft.com/office/drawing/2014/main" id="{B56E21EF-7151-4C42-83F0-CA965B2FAAF3}"/>
              </a:ext>
            </a:extLst>
          </p:cNvPr>
          <p:cNvSpPr txBox="1"/>
          <p:nvPr/>
        </p:nvSpPr>
        <p:spPr>
          <a:xfrm>
            <a:off x="367919" y="762000"/>
            <a:ext cx="8382000" cy="1049005"/>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dirty="0">
              <a:solidFill>
                <a:srgbClr val="FFFFFF"/>
              </a:solidFill>
              <a:latin typeface="Arial"/>
              <a:cs typeface="Arial"/>
            </a:endParaRPr>
          </a:p>
          <a:p>
            <a:pPr marL="555625">
              <a:lnSpc>
                <a:spcPct val="100000"/>
              </a:lnSpc>
              <a:spcBef>
                <a:spcPts val="670"/>
              </a:spcBef>
              <a:tabLst>
                <a:tab pos="2255520" algn="l"/>
                <a:tab pos="2750185" algn="l"/>
                <a:tab pos="4086225" algn="l"/>
                <a:tab pos="5455920" algn="l"/>
              </a:tabLst>
            </a:pPr>
            <a:r>
              <a:rPr lang="pt-BR" sz="2400" dirty="0">
                <a:solidFill>
                  <a:srgbClr val="FFFFFF"/>
                </a:solidFill>
                <a:latin typeface="Arial"/>
                <a:cs typeface="Arial"/>
              </a:rPr>
              <a:t>    REFERENCES</a:t>
            </a:r>
            <a:endParaRPr lang="pt-BR" sz="2400" dirty="0">
              <a:latin typeface="Arial"/>
              <a:cs typeface="Arial"/>
            </a:endParaRPr>
          </a:p>
          <a:p>
            <a:pPr marR="32384" algn="ctr">
              <a:lnSpc>
                <a:spcPts val="2340"/>
              </a:lnSpc>
              <a:tabLst>
                <a:tab pos="2080260" algn="l"/>
                <a:tab pos="2661285" algn="l"/>
              </a:tabLst>
            </a:pPr>
            <a:endParaRPr sz="2200" dirty="0">
              <a:latin typeface="Arial"/>
              <a:cs typeface="Aria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38666" y="1828800"/>
            <a:ext cx="8500533" cy="4126194"/>
          </a:xfrm>
          <a:prstGeom prst="rect">
            <a:avLst/>
          </a:prstGeom>
        </p:spPr>
        <p:txBody>
          <a:bodyPr vert="horz" wrap="square" lIns="0" tIns="12700" rIns="0" bIns="0" rtlCol="0">
            <a:spAutoFit/>
          </a:bodyPr>
          <a:lstStyle/>
          <a:p>
            <a:pPr marL="12700" marR="5080">
              <a:lnSpc>
                <a:spcPct val="130000"/>
              </a:lnSpc>
              <a:spcBef>
                <a:spcPts val="100"/>
              </a:spcBef>
              <a:buFont typeface="Wingdings"/>
              <a:buChar char=""/>
              <a:tabLst>
                <a:tab pos="287020" algn="l"/>
              </a:tabLst>
            </a:pPr>
            <a:r>
              <a:rPr sz="2000" spc="-20" dirty="0">
                <a:latin typeface="Arial"/>
                <a:cs typeface="Arial"/>
              </a:rPr>
              <a:t>Aharony, </a:t>
            </a:r>
            <a:r>
              <a:rPr sz="2000" dirty="0">
                <a:latin typeface="Arial"/>
                <a:cs typeface="Arial"/>
              </a:rPr>
              <a:t>N. (2006). </a:t>
            </a:r>
            <a:r>
              <a:rPr sz="2000" spc="-5" dirty="0">
                <a:latin typeface="Arial"/>
                <a:cs typeface="Arial"/>
              </a:rPr>
              <a:t>The </a:t>
            </a:r>
            <a:r>
              <a:rPr sz="2000" dirty="0">
                <a:latin typeface="Arial"/>
                <a:cs typeface="Arial"/>
              </a:rPr>
              <a:t>librarian </a:t>
            </a:r>
            <a:r>
              <a:rPr sz="2000" spc="-5" dirty="0">
                <a:latin typeface="Arial"/>
                <a:cs typeface="Arial"/>
              </a:rPr>
              <a:t>and </a:t>
            </a:r>
            <a:r>
              <a:rPr sz="2000" dirty="0">
                <a:latin typeface="Arial"/>
                <a:cs typeface="Arial"/>
              </a:rPr>
              <a:t>the information scientist:  </a:t>
            </a:r>
            <a:r>
              <a:rPr sz="2000" spc="-5" dirty="0">
                <a:latin typeface="Arial"/>
                <a:cs typeface="Arial"/>
              </a:rPr>
              <a:t>Different </a:t>
            </a:r>
            <a:r>
              <a:rPr sz="2000" dirty="0">
                <a:latin typeface="Arial"/>
                <a:cs typeface="Arial"/>
              </a:rPr>
              <a:t>perceptions </a:t>
            </a:r>
            <a:r>
              <a:rPr sz="2000" spc="-5" dirty="0">
                <a:latin typeface="Arial"/>
                <a:cs typeface="Arial"/>
              </a:rPr>
              <a:t>among </a:t>
            </a:r>
            <a:r>
              <a:rPr sz="2000" dirty="0">
                <a:latin typeface="Arial"/>
                <a:cs typeface="Arial"/>
              </a:rPr>
              <a:t>Israeli information science students.</a:t>
            </a:r>
            <a:r>
              <a:rPr sz="2000" spc="-195" dirty="0">
                <a:latin typeface="Arial"/>
                <a:cs typeface="Arial"/>
              </a:rPr>
              <a:t> </a:t>
            </a:r>
            <a:r>
              <a:rPr sz="2000" dirty="0">
                <a:latin typeface="Arial"/>
                <a:cs typeface="Arial"/>
              </a:rPr>
              <a:t>Library  &amp; information science research, 28(2),</a:t>
            </a:r>
            <a:r>
              <a:rPr sz="2000" spc="-135" dirty="0">
                <a:latin typeface="Arial"/>
                <a:cs typeface="Arial"/>
              </a:rPr>
              <a:t> </a:t>
            </a:r>
            <a:r>
              <a:rPr sz="2000" spc="5" dirty="0">
                <a:latin typeface="Arial"/>
                <a:cs typeface="Arial"/>
              </a:rPr>
              <a:t>235-248.</a:t>
            </a:r>
            <a:endParaRPr sz="2000" dirty="0">
              <a:latin typeface="Arial"/>
              <a:cs typeface="Arial"/>
            </a:endParaRPr>
          </a:p>
          <a:p>
            <a:pPr marL="12700" marR="67310">
              <a:lnSpc>
                <a:spcPct val="130000"/>
              </a:lnSpc>
              <a:spcBef>
                <a:spcPts val="360"/>
              </a:spcBef>
              <a:buFont typeface="Wingdings"/>
              <a:buChar char=""/>
              <a:tabLst>
                <a:tab pos="338455" algn="l"/>
                <a:tab pos="339090" algn="l"/>
              </a:tabLst>
            </a:pPr>
            <a:r>
              <a:rPr sz="2000" dirty="0">
                <a:latin typeface="Arial"/>
                <a:cs typeface="Arial"/>
              </a:rPr>
              <a:t>Bates, Marcia J. (1999). Information science: the </a:t>
            </a:r>
            <a:r>
              <a:rPr sz="2000" spc="-5" dirty="0">
                <a:latin typeface="Arial"/>
                <a:cs typeface="Arial"/>
              </a:rPr>
              <a:t>invisible substrate.  </a:t>
            </a:r>
            <a:r>
              <a:rPr sz="2000" dirty="0">
                <a:latin typeface="Arial"/>
                <a:cs typeface="Arial"/>
              </a:rPr>
              <a:t>Journal of the </a:t>
            </a:r>
            <a:r>
              <a:rPr sz="2000" spc="-5" dirty="0">
                <a:latin typeface="Arial"/>
                <a:cs typeface="Arial"/>
              </a:rPr>
              <a:t>American Society </a:t>
            </a:r>
            <a:r>
              <a:rPr sz="2000" dirty="0">
                <a:latin typeface="Arial"/>
                <a:cs typeface="Arial"/>
              </a:rPr>
              <a:t>for Information </a:t>
            </a:r>
            <a:r>
              <a:rPr sz="2000" spc="-5" dirty="0">
                <a:latin typeface="Arial"/>
                <a:cs typeface="Arial"/>
              </a:rPr>
              <a:t>Science, </a:t>
            </a:r>
            <a:r>
              <a:rPr sz="2000" dirty="0">
                <a:latin typeface="Arial"/>
                <a:cs typeface="Arial"/>
              </a:rPr>
              <a:t>50(12), </a:t>
            </a:r>
            <a:r>
              <a:rPr sz="2000" spc="10" dirty="0">
                <a:latin typeface="Arial"/>
                <a:cs typeface="Arial"/>
              </a:rPr>
              <a:t>1043-  </a:t>
            </a:r>
            <a:r>
              <a:rPr sz="2000" spc="-5" dirty="0">
                <a:latin typeface="Arial"/>
                <a:cs typeface="Arial"/>
              </a:rPr>
              <a:t>1050.</a:t>
            </a:r>
            <a:r>
              <a:rPr sz="2000" spc="-20" dirty="0">
                <a:latin typeface="Arial"/>
                <a:cs typeface="Arial"/>
              </a:rPr>
              <a:t> </a:t>
            </a:r>
            <a:r>
              <a:rPr sz="2000" spc="-5" dirty="0">
                <a:latin typeface="Arial"/>
                <a:cs typeface="Arial"/>
              </a:rPr>
              <a:t>pages.gseis.ucla.edu/faculty/bates/substrate.html</a:t>
            </a:r>
            <a:endParaRPr sz="2000" dirty="0">
              <a:latin typeface="Arial"/>
              <a:cs typeface="Arial"/>
            </a:endParaRPr>
          </a:p>
          <a:p>
            <a:pPr marL="12700" marR="196215">
              <a:lnSpc>
                <a:spcPct val="130100"/>
              </a:lnSpc>
              <a:spcBef>
                <a:spcPts val="360"/>
              </a:spcBef>
              <a:buFont typeface="Wingdings"/>
              <a:buChar char=""/>
              <a:tabLst>
                <a:tab pos="287020" algn="l"/>
              </a:tabLst>
            </a:pPr>
            <a:r>
              <a:rPr sz="2000" spc="-30" dirty="0">
                <a:latin typeface="Arial"/>
                <a:cs typeface="Arial"/>
              </a:rPr>
              <a:t>Choy, </a:t>
            </a:r>
            <a:r>
              <a:rPr sz="2000" spc="-90" dirty="0">
                <a:latin typeface="Arial"/>
                <a:cs typeface="Arial"/>
              </a:rPr>
              <a:t>F. </a:t>
            </a:r>
            <a:r>
              <a:rPr sz="2000" dirty="0">
                <a:latin typeface="Arial"/>
                <a:cs typeface="Arial"/>
              </a:rPr>
              <a:t>C., (2008). Librarianship: </a:t>
            </a:r>
            <a:r>
              <a:rPr sz="2000" spc="-5" dirty="0">
                <a:latin typeface="Arial"/>
                <a:cs typeface="Arial"/>
              </a:rPr>
              <a:t>what is </a:t>
            </a:r>
            <a:r>
              <a:rPr sz="2000" dirty="0">
                <a:latin typeface="Arial"/>
                <a:cs typeface="Arial"/>
              </a:rPr>
              <a:t>it </a:t>
            </a:r>
            <a:r>
              <a:rPr sz="2000" spc="-5" dirty="0">
                <a:latin typeface="Arial"/>
                <a:cs typeface="Arial"/>
              </a:rPr>
              <a:t>about now? </a:t>
            </a:r>
            <a:r>
              <a:rPr sz="2000" dirty="0">
                <a:latin typeface="Arial"/>
                <a:cs typeface="Arial"/>
              </a:rPr>
              <a:t>Singapore:  Library Association of Singapore Conference, </a:t>
            </a:r>
            <a:r>
              <a:rPr sz="2000" spc="10" dirty="0">
                <a:latin typeface="Arial"/>
                <a:cs typeface="Arial"/>
              </a:rPr>
              <a:t>8-9 </a:t>
            </a:r>
            <a:r>
              <a:rPr sz="2000" dirty="0">
                <a:latin typeface="Arial"/>
                <a:cs typeface="Arial"/>
              </a:rPr>
              <a:t>May 2008. </a:t>
            </a:r>
            <a:r>
              <a:rPr sz="2000" dirty="0">
                <a:latin typeface="Arial"/>
                <a:cs typeface="Arial"/>
                <a:hlinkClick r:id="rId2"/>
              </a:rPr>
              <a:t> </a:t>
            </a:r>
            <a:r>
              <a:rPr sz="2000" spc="-5" dirty="0">
                <a:latin typeface="Arial"/>
                <a:cs typeface="Arial"/>
                <a:hlinkClick r:id="rId2"/>
              </a:rPr>
              <a:t>http://dr.ntu.edu.sg/handle/10220/6105</a:t>
            </a:r>
            <a:endParaRPr lang="en-US" sz="2000" spc="-5" dirty="0">
              <a:latin typeface="Arial"/>
              <a:cs typeface="Arial"/>
            </a:endParaRPr>
          </a:p>
          <a:p>
            <a:pPr marL="12700" marR="196215">
              <a:lnSpc>
                <a:spcPct val="130100"/>
              </a:lnSpc>
              <a:spcBef>
                <a:spcPts val="360"/>
              </a:spcBef>
              <a:tabLst>
                <a:tab pos="287020" algn="l"/>
              </a:tabLst>
            </a:pPr>
            <a:endParaRPr sz="2000" dirty="0">
              <a:latin typeface="Arial"/>
              <a:cs typeface="Arial"/>
            </a:endParaRPr>
          </a:p>
        </p:txBody>
      </p:sp>
      <p:sp>
        <p:nvSpPr>
          <p:cNvPr id="9" name="object 2">
            <a:extLst>
              <a:ext uri="{FF2B5EF4-FFF2-40B4-BE49-F238E27FC236}">
                <a16:creationId xmlns="" xmlns:a16="http://schemas.microsoft.com/office/drawing/2014/main" id="{1A7F22BD-5E7D-4E98-854A-4EEB4C1F71DA}"/>
              </a:ext>
            </a:extLst>
          </p:cNvPr>
          <p:cNvSpPr txBox="1"/>
          <p:nvPr/>
        </p:nvSpPr>
        <p:spPr>
          <a:xfrm>
            <a:off x="304800" y="304800"/>
            <a:ext cx="8382000" cy="1049005"/>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dirty="0">
              <a:solidFill>
                <a:srgbClr val="FFFFFF"/>
              </a:solidFill>
              <a:latin typeface="Arial"/>
              <a:cs typeface="Arial"/>
            </a:endParaRPr>
          </a:p>
          <a:p>
            <a:pPr marL="555625">
              <a:lnSpc>
                <a:spcPct val="100000"/>
              </a:lnSpc>
              <a:spcBef>
                <a:spcPts val="670"/>
              </a:spcBef>
              <a:tabLst>
                <a:tab pos="2255520" algn="l"/>
                <a:tab pos="2750185" algn="l"/>
                <a:tab pos="4086225" algn="l"/>
                <a:tab pos="5455920" algn="l"/>
              </a:tabLst>
            </a:pPr>
            <a:r>
              <a:rPr lang="pt-BR" sz="2400" dirty="0">
                <a:solidFill>
                  <a:srgbClr val="FFFFFF"/>
                </a:solidFill>
                <a:latin typeface="Arial"/>
                <a:cs typeface="Arial"/>
              </a:rPr>
              <a:t>    REFERENCES</a:t>
            </a:r>
            <a:endParaRPr lang="pt-BR" sz="2400" dirty="0">
              <a:latin typeface="Arial"/>
              <a:cs typeface="Arial"/>
            </a:endParaRPr>
          </a:p>
          <a:p>
            <a:pPr marR="32384" algn="ctr">
              <a:lnSpc>
                <a:spcPts val="2340"/>
              </a:lnSpc>
              <a:tabLst>
                <a:tab pos="2080260" algn="l"/>
                <a:tab pos="2661285" algn="l"/>
              </a:tabLst>
            </a:pPr>
            <a:endParaRPr sz="2200" dirty="0">
              <a:latin typeface="Arial"/>
              <a:cs typeface="Aria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7200" y="1676400"/>
            <a:ext cx="8382000" cy="4714111"/>
          </a:xfrm>
          <a:prstGeom prst="rect">
            <a:avLst/>
          </a:prstGeom>
        </p:spPr>
        <p:txBody>
          <a:bodyPr vert="horz" wrap="square" lIns="0" tIns="12700" rIns="0" bIns="0" rtlCol="0">
            <a:spAutoFit/>
          </a:bodyPr>
          <a:lstStyle/>
          <a:p>
            <a:pPr marL="12700" marR="5080">
              <a:lnSpc>
                <a:spcPct val="130000"/>
              </a:lnSpc>
              <a:spcBef>
                <a:spcPts val="100"/>
              </a:spcBef>
              <a:buFont typeface="Wingdings"/>
              <a:buChar char=""/>
              <a:tabLst>
                <a:tab pos="335280" algn="l"/>
                <a:tab pos="335915" algn="l"/>
              </a:tabLst>
            </a:pPr>
            <a:r>
              <a:rPr sz="2000" spc="-25" dirty="0">
                <a:latin typeface="Arial"/>
                <a:cs typeface="Arial"/>
              </a:rPr>
              <a:t>Dewey, </a:t>
            </a:r>
            <a:r>
              <a:rPr sz="2000" spc="-5" dirty="0">
                <a:latin typeface="Arial"/>
                <a:cs typeface="Arial"/>
              </a:rPr>
              <a:t>Melvil </a:t>
            </a:r>
            <a:r>
              <a:rPr sz="2000" dirty="0">
                <a:latin typeface="Arial"/>
                <a:cs typeface="Arial"/>
              </a:rPr>
              <a:t>(1989). </a:t>
            </a:r>
            <a:r>
              <a:rPr sz="2000" spc="-5" dirty="0">
                <a:latin typeface="Arial"/>
                <a:cs typeface="Arial"/>
              </a:rPr>
              <a:t>Dewey </a:t>
            </a:r>
            <a:r>
              <a:rPr sz="2000" dirty="0">
                <a:latin typeface="Arial"/>
                <a:cs typeface="Arial"/>
              </a:rPr>
              <a:t>decimal </a:t>
            </a:r>
            <a:r>
              <a:rPr sz="2000" spc="-5" dirty="0">
                <a:latin typeface="Arial"/>
                <a:cs typeface="Arial"/>
              </a:rPr>
              <a:t>classification </a:t>
            </a:r>
            <a:r>
              <a:rPr sz="2000" dirty="0">
                <a:latin typeface="Arial"/>
                <a:cs typeface="Arial"/>
              </a:rPr>
              <a:t>and </a:t>
            </a:r>
            <a:r>
              <a:rPr sz="2000" spc="-5" dirty="0">
                <a:latin typeface="Arial"/>
                <a:cs typeface="Arial"/>
              </a:rPr>
              <a:t>Relative Index. </a:t>
            </a:r>
            <a:r>
              <a:rPr sz="2000" dirty="0">
                <a:latin typeface="Arial"/>
                <a:cs typeface="Arial"/>
              </a:rPr>
              <a:t>20th  ed. </a:t>
            </a:r>
            <a:r>
              <a:rPr sz="2000" spc="-5" dirty="0">
                <a:latin typeface="Arial"/>
                <a:cs typeface="Arial"/>
              </a:rPr>
              <a:t>(Comaromi,John </a:t>
            </a:r>
            <a:r>
              <a:rPr sz="2000" spc="-60" dirty="0">
                <a:latin typeface="Arial"/>
                <a:cs typeface="Arial"/>
              </a:rPr>
              <a:t>P., </a:t>
            </a:r>
            <a:r>
              <a:rPr sz="2000" dirty="0">
                <a:latin typeface="Arial"/>
                <a:cs typeface="Arial"/>
              </a:rPr>
              <a:t>ed.). </a:t>
            </a:r>
            <a:r>
              <a:rPr sz="2000" spc="-5" dirty="0">
                <a:latin typeface="Arial"/>
                <a:cs typeface="Arial"/>
              </a:rPr>
              <a:t>New </a:t>
            </a:r>
            <a:r>
              <a:rPr sz="2000" spc="-30" dirty="0">
                <a:latin typeface="Arial"/>
                <a:cs typeface="Arial"/>
              </a:rPr>
              <a:t>York: </a:t>
            </a:r>
            <a:r>
              <a:rPr sz="2000" dirty="0">
                <a:latin typeface="Arial"/>
                <a:cs typeface="Arial"/>
              </a:rPr>
              <a:t>Forest Press </a:t>
            </a:r>
            <a:r>
              <a:rPr sz="2000" spc="-5" dirty="0">
                <a:latin typeface="Arial"/>
                <a:cs typeface="Arial"/>
              </a:rPr>
              <a:t>Information </a:t>
            </a:r>
            <a:r>
              <a:rPr sz="2000" dirty="0">
                <a:latin typeface="Arial"/>
                <a:cs typeface="Arial"/>
              </a:rPr>
              <a:t>and information  science</a:t>
            </a:r>
            <a:r>
              <a:rPr sz="2000" spc="-285" dirty="0">
                <a:latin typeface="Arial"/>
                <a:cs typeface="Arial"/>
              </a:rPr>
              <a:t> </a:t>
            </a:r>
            <a:r>
              <a:rPr sz="2000" dirty="0">
                <a:latin typeface="Arial"/>
                <a:cs typeface="Arial"/>
              </a:rPr>
              <a:t>(1995). In Encyclopedia of Library and </a:t>
            </a:r>
            <a:r>
              <a:rPr sz="2000" spc="-5" dirty="0">
                <a:latin typeface="Arial"/>
                <a:cs typeface="Arial"/>
              </a:rPr>
              <a:t>Information </a:t>
            </a:r>
            <a:r>
              <a:rPr sz="2000" dirty="0">
                <a:latin typeface="Arial"/>
                <a:cs typeface="Arial"/>
              </a:rPr>
              <a:t>Science, 56(19), </a:t>
            </a:r>
            <a:r>
              <a:rPr sz="2000" spc="5" dirty="0">
                <a:latin typeface="Arial"/>
                <a:cs typeface="Arial"/>
              </a:rPr>
              <a:t>137-</a:t>
            </a:r>
            <a:endParaRPr sz="2000" dirty="0">
              <a:latin typeface="Arial"/>
              <a:cs typeface="Arial"/>
            </a:endParaRPr>
          </a:p>
          <a:p>
            <a:pPr marL="12700">
              <a:lnSpc>
                <a:spcPct val="100000"/>
              </a:lnSpc>
              <a:spcBef>
                <a:spcPts val="500"/>
              </a:spcBef>
            </a:pPr>
            <a:r>
              <a:rPr sz="2000" dirty="0">
                <a:latin typeface="Arial"/>
                <a:cs typeface="Arial"/>
              </a:rPr>
              <a:t>47. New </a:t>
            </a:r>
            <a:r>
              <a:rPr sz="2000" spc="-30" dirty="0">
                <a:latin typeface="Arial"/>
                <a:cs typeface="Arial"/>
              </a:rPr>
              <a:t>York: </a:t>
            </a:r>
            <a:r>
              <a:rPr sz="2000" dirty="0">
                <a:latin typeface="Arial"/>
                <a:cs typeface="Arial"/>
              </a:rPr>
              <a:t>Marcel</a:t>
            </a:r>
            <a:r>
              <a:rPr sz="2000" spc="-114" dirty="0">
                <a:latin typeface="Arial"/>
                <a:cs typeface="Arial"/>
              </a:rPr>
              <a:t> </a:t>
            </a:r>
            <a:r>
              <a:rPr sz="2000" spc="-10" dirty="0">
                <a:latin typeface="Arial"/>
                <a:cs typeface="Arial"/>
              </a:rPr>
              <a:t>Dekker.</a:t>
            </a:r>
            <a:endParaRPr sz="2000" dirty="0">
              <a:latin typeface="Arial"/>
              <a:cs typeface="Arial"/>
            </a:endParaRPr>
          </a:p>
          <a:p>
            <a:pPr marL="12700" marR="607060">
              <a:lnSpc>
                <a:spcPct val="130000"/>
              </a:lnSpc>
              <a:spcBef>
                <a:spcPts val="340"/>
              </a:spcBef>
              <a:buFont typeface="Wingdings"/>
              <a:buChar char=""/>
              <a:tabLst>
                <a:tab pos="287020" algn="l"/>
              </a:tabLst>
            </a:pPr>
            <a:r>
              <a:rPr sz="2000" spc="-5" dirty="0">
                <a:latin typeface="Arial"/>
                <a:cs typeface="Arial"/>
              </a:rPr>
              <a:t>Ingwersen, </a:t>
            </a:r>
            <a:r>
              <a:rPr sz="2000" spc="-95" dirty="0">
                <a:latin typeface="Arial"/>
                <a:cs typeface="Arial"/>
              </a:rPr>
              <a:t>P. </a:t>
            </a:r>
            <a:r>
              <a:rPr sz="2000" dirty="0">
                <a:latin typeface="Arial"/>
                <a:cs typeface="Arial"/>
              </a:rPr>
              <a:t>(1992). </a:t>
            </a:r>
            <a:r>
              <a:rPr sz="2000" spc="-5" dirty="0">
                <a:latin typeface="Arial"/>
                <a:cs typeface="Arial"/>
              </a:rPr>
              <a:t>Information Retrieval </a:t>
            </a:r>
            <a:r>
              <a:rPr sz="2000" dirty="0">
                <a:latin typeface="Arial"/>
                <a:cs typeface="Arial"/>
              </a:rPr>
              <a:t>Interaction. London: </a:t>
            </a:r>
            <a:r>
              <a:rPr sz="2000" spc="-30" dirty="0">
                <a:latin typeface="Arial"/>
                <a:cs typeface="Arial"/>
              </a:rPr>
              <a:t>Taylor  </a:t>
            </a:r>
            <a:r>
              <a:rPr sz="2000" dirty="0">
                <a:latin typeface="Arial"/>
                <a:cs typeface="Arial"/>
              </a:rPr>
              <a:t>Graham. </a:t>
            </a:r>
            <a:r>
              <a:rPr sz="2000" spc="-5" dirty="0">
                <a:latin typeface="Arial"/>
                <a:cs typeface="Arial"/>
              </a:rPr>
              <a:t>Retrieved </a:t>
            </a:r>
            <a:r>
              <a:rPr sz="2000" dirty="0">
                <a:latin typeface="Arial"/>
                <a:cs typeface="Arial"/>
              </a:rPr>
              <a:t>from  </a:t>
            </a:r>
            <a:r>
              <a:rPr sz="2000" spc="-5" dirty="0">
                <a:latin typeface="Arial"/>
                <a:cs typeface="Arial"/>
                <a:hlinkClick r:id="rId2"/>
              </a:rPr>
              <a:t>http://comminfo.rutgers.edu/~muresan/IR/Docs/Books/Ingwersen_IRI/ </a:t>
            </a:r>
            <a:r>
              <a:rPr sz="2000" spc="-5" dirty="0">
                <a:latin typeface="Arial"/>
                <a:cs typeface="Arial"/>
              </a:rPr>
              <a:t> Ingwersen_IRI_</a:t>
            </a:r>
            <a:r>
              <a:rPr sz="2000" spc="-35" dirty="0">
                <a:latin typeface="Arial"/>
                <a:cs typeface="Arial"/>
              </a:rPr>
              <a:t> </a:t>
            </a:r>
            <a:r>
              <a:rPr sz="2000" spc="-5" dirty="0">
                <a:latin typeface="Arial"/>
                <a:cs typeface="Arial"/>
              </a:rPr>
              <a:t>Chapter1.pdf</a:t>
            </a:r>
            <a:endParaRPr sz="2000" dirty="0">
              <a:latin typeface="Arial"/>
              <a:cs typeface="Arial"/>
            </a:endParaRPr>
          </a:p>
          <a:p>
            <a:pPr marL="287020" indent="-274320">
              <a:lnSpc>
                <a:spcPct val="100000"/>
              </a:lnSpc>
              <a:spcBef>
                <a:spcPts val="840"/>
              </a:spcBef>
              <a:buFont typeface="Wingdings"/>
              <a:buChar char=""/>
              <a:tabLst>
                <a:tab pos="287020" algn="l"/>
              </a:tabLst>
            </a:pPr>
            <a:r>
              <a:rPr sz="2000" dirty="0">
                <a:latin typeface="Arial"/>
                <a:cs typeface="Arial"/>
              </a:rPr>
              <a:t>Library science (2014). In Encyclopedia Britannica online. </a:t>
            </a:r>
            <a:r>
              <a:rPr sz="2000" spc="-5" dirty="0">
                <a:latin typeface="Arial"/>
                <a:cs typeface="Arial"/>
              </a:rPr>
              <a:t>Retrieved</a:t>
            </a:r>
            <a:r>
              <a:rPr sz="2000" spc="-240" dirty="0">
                <a:latin typeface="Arial"/>
                <a:cs typeface="Arial"/>
              </a:rPr>
              <a:t> </a:t>
            </a:r>
            <a:r>
              <a:rPr sz="2000" dirty="0">
                <a:latin typeface="Arial"/>
                <a:cs typeface="Arial"/>
              </a:rPr>
              <a:t>from</a:t>
            </a:r>
          </a:p>
          <a:p>
            <a:pPr marL="12700">
              <a:lnSpc>
                <a:spcPct val="100000"/>
              </a:lnSpc>
              <a:spcBef>
                <a:spcPts val="505"/>
              </a:spcBef>
            </a:pPr>
            <a:r>
              <a:rPr sz="2000" spc="-10" dirty="0">
                <a:latin typeface="Arial"/>
                <a:cs typeface="Arial"/>
                <a:hlinkClick r:id="rId3"/>
              </a:rPr>
              <a:t>http://www.britannica.com/</a:t>
            </a:r>
            <a:r>
              <a:rPr sz="2000" spc="-45" dirty="0">
                <a:latin typeface="Arial"/>
                <a:cs typeface="Arial"/>
                <a:hlinkClick r:id="rId3"/>
              </a:rPr>
              <a:t> </a:t>
            </a:r>
            <a:r>
              <a:rPr sz="2000" spc="-5" dirty="0">
                <a:latin typeface="Arial"/>
                <a:cs typeface="Arial"/>
              </a:rPr>
              <a:t>EBchecked/topic/339480/library-science</a:t>
            </a:r>
            <a:endParaRPr sz="2000" dirty="0">
              <a:latin typeface="Arial"/>
              <a:cs typeface="Arial"/>
            </a:endParaRPr>
          </a:p>
        </p:txBody>
      </p:sp>
      <p:sp>
        <p:nvSpPr>
          <p:cNvPr id="9" name="object 2">
            <a:extLst>
              <a:ext uri="{FF2B5EF4-FFF2-40B4-BE49-F238E27FC236}">
                <a16:creationId xmlns="" xmlns:a16="http://schemas.microsoft.com/office/drawing/2014/main" id="{42D488E5-3C95-480D-8A56-EA7E45B67DF7}"/>
              </a:ext>
            </a:extLst>
          </p:cNvPr>
          <p:cNvSpPr txBox="1"/>
          <p:nvPr/>
        </p:nvSpPr>
        <p:spPr>
          <a:xfrm>
            <a:off x="304800" y="304800"/>
            <a:ext cx="8382000" cy="1049005"/>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dirty="0">
              <a:solidFill>
                <a:srgbClr val="FFFFFF"/>
              </a:solidFill>
              <a:latin typeface="Arial"/>
              <a:cs typeface="Arial"/>
            </a:endParaRPr>
          </a:p>
          <a:p>
            <a:pPr marL="555625">
              <a:lnSpc>
                <a:spcPct val="100000"/>
              </a:lnSpc>
              <a:spcBef>
                <a:spcPts val="670"/>
              </a:spcBef>
              <a:tabLst>
                <a:tab pos="2255520" algn="l"/>
                <a:tab pos="2750185" algn="l"/>
                <a:tab pos="4086225" algn="l"/>
                <a:tab pos="5455920" algn="l"/>
              </a:tabLst>
            </a:pPr>
            <a:r>
              <a:rPr lang="pt-BR" sz="2400" dirty="0">
                <a:solidFill>
                  <a:srgbClr val="FFFFFF"/>
                </a:solidFill>
                <a:latin typeface="Arial"/>
                <a:cs typeface="Arial"/>
              </a:rPr>
              <a:t>    REFERENCES</a:t>
            </a:r>
            <a:endParaRPr lang="pt-BR" sz="2400" dirty="0">
              <a:latin typeface="Arial"/>
              <a:cs typeface="Arial"/>
            </a:endParaRPr>
          </a:p>
          <a:p>
            <a:pPr marR="32384" algn="ctr">
              <a:lnSpc>
                <a:spcPts val="2340"/>
              </a:lnSpc>
              <a:tabLst>
                <a:tab pos="2080260" algn="l"/>
                <a:tab pos="2661285" algn="l"/>
              </a:tabLst>
            </a:pPr>
            <a:endParaRPr sz="2200" dirty="0">
              <a:latin typeface="Arial"/>
              <a:cs typeface="Aria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87866" y="1524000"/>
            <a:ext cx="8568267" cy="5177764"/>
          </a:xfrm>
          <a:prstGeom prst="rect">
            <a:avLst/>
          </a:prstGeom>
        </p:spPr>
        <p:txBody>
          <a:bodyPr vert="horz" wrap="square" lIns="0" tIns="12700" rIns="0" bIns="0" rtlCol="0">
            <a:spAutoFit/>
          </a:bodyPr>
          <a:lstStyle/>
          <a:p>
            <a:pPr marL="12700" marR="97790">
              <a:lnSpc>
                <a:spcPct val="130000"/>
              </a:lnSpc>
              <a:spcBef>
                <a:spcPts val="100"/>
              </a:spcBef>
              <a:buFont typeface="Wingdings"/>
              <a:buChar char=""/>
              <a:tabLst>
                <a:tab pos="286385" algn="l"/>
                <a:tab pos="287020" algn="l"/>
              </a:tabLst>
            </a:pPr>
            <a:r>
              <a:rPr sz="2000" spc="-5" dirty="0">
                <a:latin typeface="Arial"/>
                <a:cs typeface="Arial"/>
              </a:rPr>
              <a:t>Nitecki, Joseph Z. Philosophical Aspects of Library Information Science in  Retrospect. Preliminary Edition. 1995. Retrieved from </a:t>
            </a:r>
            <a:r>
              <a:rPr sz="2000" spc="-5" dirty="0">
                <a:latin typeface="Arial"/>
                <a:cs typeface="Arial"/>
                <a:hlinkClick r:id="rId2"/>
              </a:rPr>
              <a:t>http://files.eric.ed.gov/fulltext/ </a:t>
            </a:r>
            <a:r>
              <a:rPr sz="2000" spc="-5" dirty="0">
                <a:latin typeface="Arial"/>
                <a:cs typeface="Arial"/>
              </a:rPr>
              <a:t> </a:t>
            </a:r>
            <a:r>
              <a:rPr sz="2000" spc="-15" dirty="0">
                <a:latin typeface="Arial"/>
                <a:cs typeface="Arial"/>
              </a:rPr>
              <a:t>ED381162.pdf</a:t>
            </a:r>
            <a:endParaRPr sz="2000" dirty="0">
              <a:latin typeface="Arial"/>
              <a:cs typeface="Arial"/>
            </a:endParaRPr>
          </a:p>
          <a:p>
            <a:pPr marL="287020" indent="-274320">
              <a:lnSpc>
                <a:spcPct val="100000"/>
              </a:lnSpc>
              <a:spcBef>
                <a:spcPts val="780"/>
              </a:spcBef>
              <a:buFont typeface="Wingdings"/>
              <a:buChar char=""/>
              <a:tabLst>
                <a:tab pos="286385" algn="l"/>
                <a:tab pos="287020" algn="l"/>
              </a:tabLst>
            </a:pPr>
            <a:r>
              <a:rPr sz="2000" spc="-5" dirty="0">
                <a:latin typeface="Arial"/>
                <a:cs typeface="Arial"/>
              </a:rPr>
              <a:t>Pournelle, Jerry (ed.). (2004). 1001 Computer Words </a:t>
            </a:r>
            <a:r>
              <a:rPr sz="2000" spc="-50" dirty="0">
                <a:latin typeface="Arial"/>
                <a:cs typeface="Arial"/>
              </a:rPr>
              <a:t>You </a:t>
            </a:r>
            <a:r>
              <a:rPr sz="2000" spc="-5" dirty="0">
                <a:latin typeface="Arial"/>
                <a:cs typeface="Arial"/>
              </a:rPr>
              <a:t>Need to </a:t>
            </a:r>
            <a:r>
              <a:rPr sz="2000" spc="-25" dirty="0">
                <a:latin typeface="Arial"/>
                <a:cs typeface="Arial"/>
              </a:rPr>
              <a:t>Know. </a:t>
            </a:r>
            <a:r>
              <a:rPr sz="2000" spc="-5" dirty="0">
                <a:latin typeface="Arial"/>
                <a:cs typeface="Arial"/>
              </a:rPr>
              <a:t>Oxford:</a:t>
            </a:r>
            <a:endParaRPr sz="2000" dirty="0">
              <a:latin typeface="Arial"/>
              <a:cs typeface="Arial"/>
            </a:endParaRPr>
          </a:p>
          <a:p>
            <a:pPr marL="12700">
              <a:lnSpc>
                <a:spcPct val="100000"/>
              </a:lnSpc>
              <a:spcBef>
                <a:spcPts val="470"/>
              </a:spcBef>
            </a:pPr>
            <a:r>
              <a:rPr sz="2000" spc="-5" dirty="0">
                <a:latin typeface="Arial"/>
                <a:cs typeface="Arial"/>
              </a:rPr>
              <a:t>Oxford University</a:t>
            </a:r>
            <a:r>
              <a:rPr sz="2000" spc="60" dirty="0">
                <a:latin typeface="Arial"/>
                <a:cs typeface="Arial"/>
              </a:rPr>
              <a:t> </a:t>
            </a:r>
            <a:r>
              <a:rPr sz="2000" spc="-5" dirty="0">
                <a:latin typeface="Arial"/>
                <a:cs typeface="Arial"/>
              </a:rPr>
              <a:t>Press.</a:t>
            </a:r>
            <a:endParaRPr sz="2000" dirty="0">
              <a:latin typeface="Arial"/>
              <a:cs typeface="Arial"/>
            </a:endParaRPr>
          </a:p>
          <a:p>
            <a:pPr marL="12700" marR="46355">
              <a:lnSpc>
                <a:spcPct val="130000"/>
              </a:lnSpc>
              <a:spcBef>
                <a:spcPts val="310"/>
              </a:spcBef>
              <a:buFont typeface="Wingdings"/>
              <a:buChar char=""/>
              <a:tabLst>
                <a:tab pos="332105" algn="l"/>
                <a:tab pos="332740" algn="l"/>
              </a:tabLst>
            </a:pPr>
            <a:r>
              <a:rPr sz="2000" spc="-5" dirty="0">
                <a:latin typeface="Arial"/>
                <a:cs typeface="Arial"/>
              </a:rPr>
              <a:t>Prytherch, </a:t>
            </a:r>
            <a:r>
              <a:rPr sz="2000" spc="-10" dirty="0">
                <a:latin typeface="Arial"/>
                <a:cs typeface="Arial"/>
              </a:rPr>
              <a:t>Raymond </a:t>
            </a:r>
            <a:r>
              <a:rPr sz="2000" spc="-5" dirty="0">
                <a:latin typeface="Arial"/>
                <a:cs typeface="Arial"/>
              </a:rPr>
              <a:t>John (2005). In </a:t>
            </a:r>
            <a:r>
              <a:rPr sz="2000" spc="-10" dirty="0">
                <a:latin typeface="Arial"/>
                <a:cs typeface="Arial"/>
              </a:rPr>
              <a:t>Harrod’s librarians’ glossary and </a:t>
            </a:r>
            <a:r>
              <a:rPr sz="2000" spc="-5" dirty="0">
                <a:latin typeface="Arial"/>
                <a:cs typeface="Arial"/>
              </a:rPr>
              <a:t>reference  book (10th ed.). Aldershot, England: Ashgate Publishing</a:t>
            </a:r>
            <a:r>
              <a:rPr sz="2000" spc="15" dirty="0">
                <a:latin typeface="Arial"/>
                <a:cs typeface="Arial"/>
              </a:rPr>
              <a:t> </a:t>
            </a:r>
            <a:r>
              <a:rPr sz="2000" spc="-5" dirty="0">
                <a:latin typeface="Arial"/>
                <a:cs typeface="Arial"/>
              </a:rPr>
              <a:t>Limited.</a:t>
            </a:r>
            <a:endParaRPr sz="2000" dirty="0">
              <a:latin typeface="Arial"/>
              <a:cs typeface="Arial"/>
            </a:endParaRPr>
          </a:p>
          <a:p>
            <a:pPr marL="12700" marR="271145">
              <a:lnSpc>
                <a:spcPct val="130000"/>
              </a:lnSpc>
              <a:spcBef>
                <a:spcPts val="315"/>
              </a:spcBef>
              <a:buFont typeface="Wingdings"/>
              <a:buChar char=""/>
              <a:tabLst>
                <a:tab pos="286385" algn="l"/>
                <a:tab pos="287020" algn="l"/>
              </a:tabLst>
            </a:pPr>
            <a:r>
              <a:rPr sz="2000" spc="-5" dirty="0">
                <a:latin typeface="Arial"/>
                <a:cs typeface="Arial"/>
              </a:rPr>
              <a:t>Reitz, Joan </a:t>
            </a:r>
            <a:r>
              <a:rPr sz="2000" spc="-10" dirty="0">
                <a:latin typeface="Arial"/>
                <a:cs typeface="Arial"/>
              </a:rPr>
              <a:t>M. </a:t>
            </a:r>
            <a:r>
              <a:rPr sz="2000" spc="-5" dirty="0">
                <a:latin typeface="Arial"/>
                <a:cs typeface="Arial"/>
              </a:rPr>
              <a:t>(2004). In ODLIS: Online Dictionary of Library and Information  </a:t>
            </a:r>
            <a:r>
              <a:rPr sz="2000" spc="-10" dirty="0">
                <a:latin typeface="Arial"/>
                <a:cs typeface="Arial"/>
              </a:rPr>
              <a:t>Science. Retrieved from</a:t>
            </a:r>
            <a:r>
              <a:rPr sz="2000" spc="130" dirty="0">
                <a:latin typeface="Arial"/>
                <a:cs typeface="Arial"/>
              </a:rPr>
              <a:t> </a:t>
            </a:r>
            <a:r>
              <a:rPr sz="2000" spc="-10" dirty="0">
                <a:latin typeface="Arial"/>
                <a:cs typeface="Arial"/>
                <a:hlinkClick r:id="rId3"/>
              </a:rPr>
              <a:t>http://www.abcclio.com/ODLIS/searchODLIS.aspx</a:t>
            </a:r>
            <a:endParaRPr sz="2000" dirty="0">
              <a:latin typeface="Arial"/>
              <a:cs typeface="Arial"/>
            </a:endParaRPr>
          </a:p>
          <a:p>
            <a:pPr marL="12700" marR="91440">
              <a:lnSpc>
                <a:spcPct val="130000"/>
              </a:lnSpc>
              <a:spcBef>
                <a:spcPts val="315"/>
              </a:spcBef>
              <a:buFont typeface="Wingdings"/>
              <a:buChar char=""/>
              <a:tabLst>
                <a:tab pos="286385" algn="l"/>
                <a:tab pos="287020" algn="l"/>
              </a:tabLst>
            </a:pPr>
            <a:r>
              <a:rPr sz="2000" spc="-5" dirty="0">
                <a:latin typeface="Arial"/>
                <a:cs typeface="Arial"/>
              </a:rPr>
              <a:t>Rubin, Richard E. (2000). Foundations of Library and Information Science. New  </a:t>
            </a:r>
            <a:r>
              <a:rPr sz="2000" spc="-30" dirty="0">
                <a:latin typeface="Arial"/>
                <a:cs typeface="Arial"/>
              </a:rPr>
              <a:t>York: </a:t>
            </a:r>
            <a:r>
              <a:rPr sz="2000" spc="-5" dirty="0">
                <a:latin typeface="Arial"/>
                <a:cs typeface="Arial"/>
              </a:rPr>
              <a:t>Neal-Schuman </a:t>
            </a:r>
            <a:r>
              <a:rPr sz="2000" spc="-10" dirty="0">
                <a:latin typeface="Arial"/>
                <a:cs typeface="Arial"/>
              </a:rPr>
              <a:t>Publishers.</a:t>
            </a:r>
            <a:r>
              <a:rPr sz="2000" spc="130" dirty="0">
                <a:latin typeface="Arial"/>
                <a:cs typeface="Arial"/>
              </a:rPr>
              <a:t> </a:t>
            </a:r>
            <a:r>
              <a:rPr sz="2000" spc="-10" dirty="0">
                <a:latin typeface="Arial"/>
                <a:cs typeface="Arial"/>
              </a:rPr>
              <a:t>19-20</a:t>
            </a:r>
            <a:endParaRPr sz="2000" dirty="0">
              <a:latin typeface="Arial"/>
              <a:cs typeface="Arial"/>
            </a:endParaRPr>
          </a:p>
        </p:txBody>
      </p:sp>
      <p:sp>
        <p:nvSpPr>
          <p:cNvPr id="9" name="object 2">
            <a:extLst>
              <a:ext uri="{FF2B5EF4-FFF2-40B4-BE49-F238E27FC236}">
                <a16:creationId xmlns="" xmlns:a16="http://schemas.microsoft.com/office/drawing/2014/main" id="{0842DE36-E3A8-4082-8EAC-927C653B820E}"/>
              </a:ext>
            </a:extLst>
          </p:cNvPr>
          <p:cNvSpPr txBox="1"/>
          <p:nvPr/>
        </p:nvSpPr>
        <p:spPr>
          <a:xfrm>
            <a:off x="304800" y="304800"/>
            <a:ext cx="8382000" cy="1049005"/>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dirty="0">
              <a:solidFill>
                <a:srgbClr val="FFFFFF"/>
              </a:solidFill>
              <a:latin typeface="Arial"/>
              <a:cs typeface="Arial"/>
            </a:endParaRPr>
          </a:p>
          <a:p>
            <a:pPr marL="555625">
              <a:lnSpc>
                <a:spcPct val="100000"/>
              </a:lnSpc>
              <a:spcBef>
                <a:spcPts val="670"/>
              </a:spcBef>
              <a:tabLst>
                <a:tab pos="2255520" algn="l"/>
                <a:tab pos="2750185" algn="l"/>
                <a:tab pos="4086225" algn="l"/>
                <a:tab pos="5455920" algn="l"/>
              </a:tabLst>
            </a:pPr>
            <a:r>
              <a:rPr lang="pt-BR" sz="2400" dirty="0">
                <a:solidFill>
                  <a:srgbClr val="FFFFFF"/>
                </a:solidFill>
                <a:latin typeface="Arial"/>
                <a:cs typeface="Arial"/>
              </a:rPr>
              <a:t>    REFERENCES</a:t>
            </a:r>
            <a:endParaRPr lang="pt-BR" sz="2400" dirty="0">
              <a:latin typeface="Arial"/>
              <a:cs typeface="Arial"/>
            </a:endParaRPr>
          </a:p>
          <a:p>
            <a:pPr marR="32384" algn="ctr">
              <a:lnSpc>
                <a:spcPts val="2340"/>
              </a:lnSpc>
              <a:tabLst>
                <a:tab pos="2080260" algn="l"/>
                <a:tab pos="2661285" algn="l"/>
              </a:tabLst>
            </a:pPr>
            <a:endParaRPr sz="2200" dirty="0">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76300" y="2133600"/>
            <a:ext cx="7391400" cy="3700437"/>
          </a:xfrm>
          <a:prstGeom prst="rect">
            <a:avLst/>
          </a:prstGeom>
        </p:spPr>
        <p:txBody>
          <a:bodyPr vert="horz" wrap="square" lIns="0" tIns="12700" rIns="0" bIns="0" rtlCol="0">
            <a:spAutoFit/>
          </a:bodyPr>
          <a:lstStyle/>
          <a:p>
            <a:pPr marL="12700" marR="5080" algn="just">
              <a:lnSpc>
                <a:spcPct val="150000"/>
              </a:lnSpc>
              <a:spcBef>
                <a:spcPts val="100"/>
              </a:spcBef>
              <a:tabLst>
                <a:tab pos="287020" algn="l"/>
              </a:tabLst>
            </a:pPr>
            <a:r>
              <a:rPr sz="2000" spc="-5" dirty="0">
                <a:latin typeface="Arial"/>
                <a:cs typeface="Arial"/>
              </a:rPr>
              <a:t>Collection </a:t>
            </a:r>
            <a:r>
              <a:rPr sz="2000" dirty="0">
                <a:latin typeface="Arial"/>
                <a:cs typeface="Arial"/>
              </a:rPr>
              <a:t>of </a:t>
            </a:r>
            <a:r>
              <a:rPr sz="2000" spc="-5" dirty="0">
                <a:latin typeface="Arial"/>
                <a:cs typeface="Arial"/>
              </a:rPr>
              <a:t>reading material, </a:t>
            </a:r>
            <a:r>
              <a:rPr sz="2000" dirty="0">
                <a:latin typeface="Arial"/>
                <a:cs typeface="Arial"/>
              </a:rPr>
              <a:t>its </a:t>
            </a:r>
            <a:r>
              <a:rPr sz="2000" spc="-5" dirty="0">
                <a:latin typeface="Arial"/>
                <a:cs typeface="Arial"/>
              </a:rPr>
              <a:t>processing, organization  and dissemination </a:t>
            </a:r>
            <a:r>
              <a:rPr sz="2000" dirty="0">
                <a:latin typeface="Arial"/>
                <a:cs typeface="Arial"/>
              </a:rPr>
              <a:t>started </a:t>
            </a:r>
            <a:r>
              <a:rPr sz="2000" spc="-15" dirty="0">
                <a:latin typeface="Arial"/>
                <a:cs typeface="Arial"/>
              </a:rPr>
              <a:t>with </a:t>
            </a:r>
            <a:r>
              <a:rPr sz="2000" dirty="0">
                <a:latin typeface="Arial"/>
                <a:cs typeface="Arial"/>
              </a:rPr>
              <a:t>the </a:t>
            </a:r>
            <a:r>
              <a:rPr sz="2000" spc="-5" dirty="0">
                <a:latin typeface="Arial"/>
                <a:cs typeface="Arial"/>
              </a:rPr>
              <a:t>advent </a:t>
            </a:r>
            <a:r>
              <a:rPr sz="2000" dirty="0">
                <a:latin typeface="Arial"/>
                <a:cs typeface="Arial"/>
              </a:rPr>
              <a:t>of </a:t>
            </a:r>
            <a:r>
              <a:rPr sz="2000" spc="-25" dirty="0">
                <a:latin typeface="Arial"/>
                <a:cs typeface="Arial"/>
              </a:rPr>
              <a:t>library. </a:t>
            </a:r>
            <a:r>
              <a:rPr sz="2000" dirty="0">
                <a:latin typeface="Arial"/>
                <a:cs typeface="Arial"/>
              </a:rPr>
              <a:t>The  </a:t>
            </a:r>
            <a:r>
              <a:rPr sz="2000" spc="-10" dirty="0">
                <a:latin typeface="Arial"/>
                <a:cs typeface="Arial"/>
              </a:rPr>
              <a:t>knowledge </a:t>
            </a:r>
            <a:r>
              <a:rPr sz="2000" spc="-5" dirty="0">
                <a:latin typeface="Arial"/>
                <a:cs typeface="Arial"/>
              </a:rPr>
              <a:t>and </a:t>
            </a:r>
            <a:r>
              <a:rPr sz="2000" dirty="0">
                <a:latin typeface="Arial"/>
                <a:cs typeface="Arial"/>
              </a:rPr>
              <a:t>its </a:t>
            </a:r>
            <a:r>
              <a:rPr sz="2000" spc="-5" dirty="0">
                <a:latin typeface="Arial"/>
                <a:cs typeface="Arial"/>
              </a:rPr>
              <a:t>implementation in respect </a:t>
            </a:r>
            <a:r>
              <a:rPr sz="2000" dirty="0">
                <a:latin typeface="Arial"/>
                <a:cs typeface="Arial"/>
              </a:rPr>
              <a:t>of </a:t>
            </a:r>
            <a:r>
              <a:rPr sz="2000" spc="-5" dirty="0">
                <a:latin typeface="Arial"/>
                <a:cs typeface="Arial"/>
              </a:rPr>
              <a:t>library </a:t>
            </a:r>
            <a:r>
              <a:rPr sz="2000" dirty="0">
                <a:latin typeface="Arial"/>
                <a:cs typeface="Arial"/>
              </a:rPr>
              <a:t>may  </a:t>
            </a:r>
            <a:r>
              <a:rPr sz="2000" spc="-5" dirty="0">
                <a:latin typeface="Arial"/>
                <a:cs typeface="Arial"/>
              </a:rPr>
              <a:t>therefore be called library</a:t>
            </a:r>
            <a:r>
              <a:rPr sz="2000" spc="30" dirty="0">
                <a:latin typeface="Arial"/>
                <a:cs typeface="Arial"/>
              </a:rPr>
              <a:t> </a:t>
            </a:r>
            <a:r>
              <a:rPr sz="2000" spc="-5" dirty="0">
                <a:latin typeface="Arial"/>
                <a:cs typeface="Arial"/>
              </a:rPr>
              <a:t>science</a:t>
            </a:r>
            <a:endParaRPr sz="2000" dirty="0">
              <a:latin typeface="Arial"/>
              <a:cs typeface="Arial"/>
            </a:endParaRPr>
          </a:p>
          <a:p>
            <a:pPr marL="12700" marR="193675" algn="just">
              <a:lnSpc>
                <a:spcPct val="150000"/>
              </a:lnSpc>
              <a:spcBef>
                <a:spcPts val="430"/>
              </a:spcBef>
              <a:buFont typeface="Wingdings"/>
              <a:buChar char=""/>
              <a:tabLst>
                <a:tab pos="287020" algn="l"/>
              </a:tabLst>
            </a:pPr>
            <a:r>
              <a:rPr sz="2000" dirty="0">
                <a:latin typeface="Arial"/>
                <a:cs typeface="Arial"/>
              </a:rPr>
              <a:t>The </a:t>
            </a:r>
            <a:r>
              <a:rPr sz="2000" spc="-5" dirty="0">
                <a:latin typeface="Arial"/>
                <a:cs typeface="Arial"/>
              </a:rPr>
              <a:t>study </a:t>
            </a:r>
            <a:r>
              <a:rPr sz="2000" dirty="0">
                <a:latin typeface="Arial"/>
                <a:cs typeface="Arial"/>
              </a:rPr>
              <a:t>of </a:t>
            </a:r>
            <a:r>
              <a:rPr sz="2000" spc="-5" dirty="0">
                <a:latin typeface="Arial"/>
                <a:cs typeface="Arial"/>
              </a:rPr>
              <a:t>principles and practices </a:t>
            </a:r>
            <a:r>
              <a:rPr sz="2000" dirty="0">
                <a:latin typeface="Arial"/>
                <a:cs typeface="Arial"/>
              </a:rPr>
              <a:t>of </a:t>
            </a:r>
            <a:r>
              <a:rPr sz="2000" spc="-5" dirty="0">
                <a:latin typeface="Arial"/>
                <a:cs typeface="Arial"/>
              </a:rPr>
              <a:t>library care, and  organization </a:t>
            </a:r>
            <a:r>
              <a:rPr sz="2000" spc="-10" dirty="0">
                <a:latin typeface="Arial"/>
                <a:cs typeface="Arial"/>
              </a:rPr>
              <a:t>and </a:t>
            </a:r>
            <a:r>
              <a:rPr sz="2000" spc="-5" dirty="0">
                <a:latin typeface="Arial"/>
                <a:cs typeface="Arial"/>
              </a:rPr>
              <a:t>administration of </a:t>
            </a:r>
            <a:r>
              <a:rPr sz="2000" dirty="0">
                <a:latin typeface="Arial"/>
                <a:cs typeface="Arial"/>
              </a:rPr>
              <a:t>a </a:t>
            </a:r>
            <a:r>
              <a:rPr sz="2000" spc="-25" dirty="0">
                <a:latin typeface="Arial"/>
                <a:cs typeface="Arial"/>
              </a:rPr>
              <a:t>library, </a:t>
            </a:r>
            <a:r>
              <a:rPr sz="2000" spc="-10" dirty="0">
                <a:latin typeface="Arial"/>
                <a:cs typeface="Arial"/>
              </a:rPr>
              <a:t>and </a:t>
            </a:r>
            <a:r>
              <a:rPr sz="2000" spc="-5" dirty="0">
                <a:latin typeface="Arial"/>
                <a:cs typeface="Arial"/>
              </a:rPr>
              <a:t>of </a:t>
            </a:r>
            <a:r>
              <a:rPr sz="2000" dirty="0">
                <a:latin typeface="Arial"/>
                <a:cs typeface="Arial"/>
              </a:rPr>
              <a:t>its  </a:t>
            </a:r>
            <a:r>
              <a:rPr sz="2000" spc="-5" dirty="0">
                <a:latin typeface="Arial"/>
                <a:cs typeface="Arial"/>
              </a:rPr>
              <a:t>technical, informational, and reference services. (Harrods  </a:t>
            </a:r>
            <a:r>
              <a:rPr sz="2000" spc="-10" dirty="0">
                <a:latin typeface="Arial"/>
                <a:cs typeface="Arial"/>
              </a:rPr>
              <a:t>‘Librarian’s</a:t>
            </a:r>
            <a:r>
              <a:rPr sz="2000" spc="30" dirty="0">
                <a:latin typeface="Arial"/>
                <a:cs typeface="Arial"/>
              </a:rPr>
              <a:t> </a:t>
            </a:r>
            <a:r>
              <a:rPr sz="2000" spc="-5" dirty="0">
                <a:latin typeface="Arial"/>
                <a:cs typeface="Arial"/>
              </a:rPr>
              <a:t>Glossary)</a:t>
            </a:r>
            <a:endParaRPr sz="2000" dirty="0">
              <a:latin typeface="Arial"/>
              <a:cs typeface="Arial"/>
            </a:endParaRPr>
          </a:p>
        </p:txBody>
      </p:sp>
      <p:sp>
        <p:nvSpPr>
          <p:cNvPr id="7" name="object 2">
            <a:extLst>
              <a:ext uri="{FF2B5EF4-FFF2-40B4-BE49-F238E27FC236}">
                <a16:creationId xmlns="" xmlns:a16="http://schemas.microsoft.com/office/drawing/2014/main" id="{89DBC964-A255-4EAE-AA27-2D719E02E0F3}"/>
              </a:ext>
            </a:extLst>
          </p:cNvPr>
          <p:cNvSpPr txBox="1"/>
          <p:nvPr/>
        </p:nvSpPr>
        <p:spPr>
          <a:xfrm>
            <a:off x="762000" y="914400"/>
            <a:ext cx="7086600" cy="884858"/>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dirty="0">
              <a:solidFill>
                <a:srgbClr val="FFFFFF"/>
              </a:solidFill>
              <a:latin typeface="Arial"/>
              <a:cs typeface="Arial"/>
            </a:endParaRPr>
          </a:p>
          <a:p>
            <a:pPr marR="32384" algn="ctr">
              <a:lnSpc>
                <a:spcPts val="2340"/>
              </a:lnSpc>
              <a:tabLst>
                <a:tab pos="2080260" algn="l"/>
                <a:tab pos="2661285" algn="l"/>
              </a:tabLst>
            </a:pPr>
            <a:r>
              <a:rPr lang="pt-BR" sz="2200" spc="-5" dirty="0">
                <a:solidFill>
                  <a:srgbClr val="FFFFFF"/>
                </a:solidFill>
                <a:latin typeface="Arial"/>
                <a:cs typeface="Arial"/>
              </a:rPr>
              <a:t>D</a:t>
            </a:r>
            <a:r>
              <a:rPr lang="pt-BR" sz="2200" spc="-315" dirty="0">
                <a:solidFill>
                  <a:srgbClr val="FFFFFF"/>
                </a:solidFill>
                <a:latin typeface="Arial"/>
                <a:cs typeface="Arial"/>
              </a:rPr>
              <a:t> </a:t>
            </a:r>
            <a:r>
              <a:rPr lang="pt-BR" sz="2200" spc="-5" dirty="0">
                <a:solidFill>
                  <a:srgbClr val="FFFFFF"/>
                </a:solidFill>
                <a:latin typeface="Arial"/>
                <a:cs typeface="Arial"/>
              </a:rPr>
              <a:t>E</a:t>
            </a:r>
            <a:r>
              <a:rPr lang="pt-BR" sz="2200" spc="-315" dirty="0">
                <a:solidFill>
                  <a:srgbClr val="FFFFFF"/>
                </a:solidFill>
                <a:latin typeface="Arial"/>
                <a:cs typeface="Arial"/>
              </a:rPr>
              <a:t> </a:t>
            </a:r>
            <a:r>
              <a:rPr lang="pt-BR" sz="2200" spc="-5" dirty="0">
                <a:solidFill>
                  <a:srgbClr val="FFFFFF"/>
                </a:solidFill>
                <a:latin typeface="Arial"/>
                <a:cs typeface="Arial"/>
              </a:rPr>
              <a:t>F</a:t>
            </a:r>
            <a:r>
              <a:rPr lang="pt-BR" sz="2200" spc="-305" dirty="0">
                <a:solidFill>
                  <a:srgbClr val="FFFFFF"/>
                </a:solidFill>
                <a:latin typeface="Arial"/>
                <a:cs typeface="Arial"/>
              </a:rPr>
              <a:t> </a:t>
            </a:r>
            <a:r>
              <a:rPr lang="pt-BR" sz="2200" spc="-5" dirty="0">
                <a:solidFill>
                  <a:srgbClr val="FFFFFF"/>
                </a:solidFill>
                <a:latin typeface="Arial"/>
                <a:cs typeface="Arial"/>
              </a:rPr>
              <a:t>I</a:t>
            </a:r>
            <a:r>
              <a:rPr lang="pt-BR" sz="2200" spc="-315" dirty="0">
                <a:solidFill>
                  <a:srgbClr val="FFFFFF"/>
                </a:solidFill>
                <a:latin typeface="Arial"/>
                <a:cs typeface="Arial"/>
              </a:rPr>
              <a:t> </a:t>
            </a:r>
            <a:r>
              <a:rPr lang="pt-BR" sz="2200" spc="-5" dirty="0">
                <a:solidFill>
                  <a:srgbClr val="FFFFFF"/>
                </a:solidFill>
                <a:latin typeface="Arial"/>
                <a:cs typeface="Arial"/>
              </a:rPr>
              <a:t>N</a:t>
            </a:r>
            <a:r>
              <a:rPr lang="pt-BR" sz="2200" spc="-310" dirty="0">
                <a:solidFill>
                  <a:srgbClr val="FFFFFF"/>
                </a:solidFill>
                <a:latin typeface="Arial"/>
                <a:cs typeface="Arial"/>
              </a:rPr>
              <a:t> </a:t>
            </a:r>
            <a:r>
              <a:rPr lang="pt-BR" sz="2200" spc="-5" dirty="0">
                <a:solidFill>
                  <a:srgbClr val="FFFFFF"/>
                </a:solidFill>
                <a:latin typeface="Arial"/>
                <a:cs typeface="Arial"/>
              </a:rPr>
              <a:t>I</a:t>
            </a:r>
            <a:r>
              <a:rPr lang="pt-BR" sz="2200" spc="-315" dirty="0">
                <a:solidFill>
                  <a:srgbClr val="FFFFFF"/>
                </a:solidFill>
                <a:latin typeface="Arial"/>
                <a:cs typeface="Arial"/>
              </a:rPr>
              <a:t> </a:t>
            </a:r>
            <a:r>
              <a:rPr lang="pt-BR" sz="2200" spc="-5" dirty="0">
                <a:solidFill>
                  <a:srgbClr val="FFFFFF"/>
                </a:solidFill>
                <a:latin typeface="Arial"/>
                <a:cs typeface="Arial"/>
              </a:rPr>
              <a:t>T</a:t>
            </a:r>
            <a:r>
              <a:rPr lang="pt-BR" sz="2200" spc="-305" dirty="0">
                <a:solidFill>
                  <a:srgbClr val="FFFFFF"/>
                </a:solidFill>
                <a:latin typeface="Arial"/>
                <a:cs typeface="Arial"/>
              </a:rPr>
              <a:t> </a:t>
            </a:r>
            <a:r>
              <a:rPr lang="pt-BR" sz="2200" spc="-5" dirty="0">
                <a:solidFill>
                  <a:srgbClr val="FFFFFF"/>
                </a:solidFill>
                <a:latin typeface="Arial"/>
                <a:cs typeface="Arial"/>
              </a:rPr>
              <a:t>I</a:t>
            </a:r>
            <a:r>
              <a:rPr lang="pt-BR" sz="2200" spc="-315" dirty="0">
                <a:solidFill>
                  <a:srgbClr val="FFFFFF"/>
                </a:solidFill>
                <a:latin typeface="Arial"/>
                <a:cs typeface="Arial"/>
              </a:rPr>
              <a:t> </a:t>
            </a:r>
            <a:r>
              <a:rPr lang="pt-BR" sz="2200" spc="-5" dirty="0">
                <a:solidFill>
                  <a:srgbClr val="FFFFFF"/>
                </a:solidFill>
                <a:latin typeface="Arial"/>
                <a:cs typeface="Arial"/>
              </a:rPr>
              <a:t>O</a:t>
            </a:r>
            <a:r>
              <a:rPr lang="pt-BR" sz="2200" spc="-315" dirty="0">
                <a:solidFill>
                  <a:srgbClr val="FFFFFF"/>
                </a:solidFill>
                <a:latin typeface="Arial"/>
                <a:cs typeface="Arial"/>
              </a:rPr>
              <a:t> </a:t>
            </a:r>
            <a:r>
              <a:rPr lang="pt-BR" sz="2200" spc="-5" dirty="0">
                <a:solidFill>
                  <a:srgbClr val="FFFFFF"/>
                </a:solidFill>
                <a:latin typeface="Arial"/>
                <a:cs typeface="Arial"/>
              </a:rPr>
              <a:t>N	O</a:t>
            </a:r>
            <a:r>
              <a:rPr lang="pt-BR" sz="2200" spc="-310" dirty="0">
                <a:solidFill>
                  <a:srgbClr val="FFFFFF"/>
                </a:solidFill>
                <a:latin typeface="Arial"/>
                <a:cs typeface="Arial"/>
              </a:rPr>
              <a:t> </a:t>
            </a:r>
            <a:r>
              <a:rPr lang="pt-BR" sz="2200" spc="-5" dirty="0">
                <a:solidFill>
                  <a:srgbClr val="FFFFFF"/>
                </a:solidFill>
                <a:latin typeface="Arial"/>
                <a:cs typeface="Arial"/>
              </a:rPr>
              <a:t>F	LIBRARY SCIENCE</a:t>
            </a:r>
          </a:p>
          <a:p>
            <a:pPr marR="32384" algn="ctr">
              <a:lnSpc>
                <a:spcPts val="2340"/>
              </a:lnSpc>
              <a:tabLst>
                <a:tab pos="2080260" algn="l"/>
                <a:tab pos="2661285" algn="l"/>
              </a:tabLst>
            </a:pPr>
            <a:endParaRPr sz="2200" dirty="0">
              <a:latin typeface="Arial"/>
              <a:cs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76300" y="2133600"/>
            <a:ext cx="7200900" cy="2379562"/>
          </a:xfrm>
          <a:prstGeom prst="rect">
            <a:avLst/>
          </a:prstGeom>
        </p:spPr>
        <p:txBody>
          <a:bodyPr vert="horz" wrap="square" lIns="0" tIns="12700" rIns="0" bIns="0" rtlCol="0">
            <a:spAutoFit/>
          </a:bodyPr>
          <a:lstStyle/>
          <a:p>
            <a:pPr marL="287020" indent="-274320" algn="just">
              <a:lnSpc>
                <a:spcPct val="200000"/>
              </a:lnSpc>
              <a:spcBef>
                <a:spcPts val="100"/>
              </a:spcBef>
              <a:buFont typeface="Wingdings"/>
              <a:buChar char=""/>
              <a:tabLst>
                <a:tab pos="287020" algn="l"/>
              </a:tabLst>
            </a:pPr>
            <a:r>
              <a:rPr lang="en-US" sz="2000" spc="-5" dirty="0">
                <a:latin typeface="Arial"/>
                <a:cs typeface="Arial"/>
              </a:rPr>
              <a:t>Library </a:t>
            </a:r>
            <a:r>
              <a:rPr lang="en-US" sz="2000" dirty="0">
                <a:latin typeface="Arial"/>
                <a:cs typeface="Arial"/>
              </a:rPr>
              <a:t>science </a:t>
            </a:r>
            <a:r>
              <a:rPr lang="en-US" sz="2000" spc="-5" dirty="0">
                <a:latin typeface="Arial"/>
                <a:cs typeface="Arial"/>
              </a:rPr>
              <a:t>as </a:t>
            </a:r>
            <a:r>
              <a:rPr lang="en-US" sz="2000" dirty="0">
                <a:latin typeface="Arial"/>
                <a:cs typeface="Arial"/>
              </a:rPr>
              <a:t>“a </a:t>
            </a:r>
            <a:r>
              <a:rPr lang="en-US" sz="2000" spc="-5" dirty="0">
                <a:latin typeface="Arial"/>
                <a:cs typeface="Arial"/>
              </a:rPr>
              <a:t>generic term</a:t>
            </a:r>
            <a:r>
              <a:rPr lang="en-US" sz="2000" spc="50" dirty="0">
                <a:latin typeface="Arial"/>
                <a:cs typeface="Arial"/>
              </a:rPr>
              <a:t> </a:t>
            </a:r>
            <a:r>
              <a:rPr lang="en-US" sz="2000" spc="-5" dirty="0">
                <a:latin typeface="Arial"/>
                <a:cs typeface="Arial"/>
              </a:rPr>
              <a:t>for the study </a:t>
            </a:r>
            <a:r>
              <a:rPr lang="en-US" sz="2000" dirty="0">
                <a:latin typeface="Arial"/>
                <a:cs typeface="Arial"/>
              </a:rPr>
              <a:t>of </a:t>
            </a:r>
            <a:r>
              <a:rPr lang="en-US" sz="2000" spc="-5" dirty="0">
                <a:latin typeface="Arial"/>
                <a:cs typeface="Arial"/>
              </a:rPr>
              <a:t>libraries and information units,  the role they play in </a:t>
            </a:r>
            <a:r>
              <a:rPr lang="en-US" sz="2000" spc="-25" dirty="0">
                <a:latin typeface="Arial"/>
                <a:cs typeface="Arial"/>
              </a:rPr>
              <a:t>society, </a:t>
            </a:r>
            <a:r>
              <a:rPr lang="en-US" sz="2000" spc="-5" dirty="0">
                <a:latin typeface="Arial"/>
                <a:cs typeface="Arial"/>
              </a:rPr>
              <a:t>their various component routines and processes, and their  history and </a:t>
            </a:r>
            <a:r>
              <a:rPr lang="en-US" sz="2000" dirty="0">
                <a:latin typeface="Arial"/>
                <a:cs typeface="Arial"/>
              </a:rPr>
              <a:t>future </a:t>
            </a:r>
            <a:r>
              <a:rPr lang="en-US" sz="2000" spc="-5" dirty="0">
                <a:latin typeface="Arial"/>
                <a:cs typeface="Arial"/>
              </a:rPr>
              <a:t>development.</a:t>
            </a:r>
            <a:r>
              <a:rPr lang="en-US" sz="2000" spc="35" dirty="0">
                <a:latin typeface="Arial"/>
                <a:cs typeface="Arial"/>
              </a:rPr>
              <a:t> </a:t>
            </a:r>
            <a:r>
              <a:rPr lang="en-US" sz="2000" spc="-5" dirty="0">
                <a:latin typeface="Arial"/>
                <a:cs typeface="Arial"/>
              </a:rPr>
              <a:t>(Prytherch,2005)</a:t>
            </a:r>
            <a:endParaRPr lang="en-US" sz="2000" dirty="0">
              <a:latin typeface="Arial"/>
              <a:cs typeface="Arial"/>
            </a:endParaRPr>
          </a:p>
        </p:txBody>
      </p:sp>
      <p:sp>
        <p:nvSpPr>
          <p:cNvPr id="7" name="object 2">
            <a:extLst>
              <a:ext uri="{FF2B5EF4-FFF2-40B4-BE49-F238E27FC236}">
                <a16:creationId xmlns="" xmlns:a16="http://schemas.microsoft.com/office/drawing/2014/main" id="{89DBC964-A255-4EAE-AA27-2D719E02E0F3}"/>
              </a:ext>
            </a:extLst>
          </p:cNvPr>
          <p:cNvSpPr txBox="1"/>
          <p:nvPr/>
        </p:nvSpPr>
        <p:spPr>
          <a:xfrm>
            <a:off x="762000" y="914400"/>
            <a:ext cx="7086600" cy="884858"/>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dirty="0">
              <a:solidFill>
                <a:srgbClr val="FFFFFF"/>
              </a:solidFill>
              <a:latin typeface="Arial"/>
              <a:cs typeface="Arial"/>
            </a:endParaRPr>
          </a:p>
          <a:p>
            <a:pPr marR="32384" algn="ctr">
              <a:lnSpc>
                <a:spcPts val="2340"/>
              </a:lnSpc>
              <a:tabLst>
                <a:tab pos="2080260" algn="l"/>
                <a:tab pos="2661285" algn="l"/>
              </a:tabLst>
            </a:pPr>
            <a:r>
              <a:rPr lang="pt-BR" sz="2200" spc="-5" dirty="0">
                <a:solidFill>
                  <a:srgbClr val="FFFFFF"/>
                </a:solidFill>
                <a:latin typeface="Arial"/>
                <a:cs typeface="Arial"/>
              </a:rPr>
              <a:t>D</a:t>
            </a:r>
            <a:r>
              <a:rPr lang="pt-BR" sz="2200" spc="-315" dirty="0">
                <a:solidFill>
                  <a:srgbClr val="FFFFFF"/>
                </a:solidFill>
                <a:latin typeface="Arial"/>
                <a:cs typeface="Arial"/>
              </a:rPr>
              <a:t> </a:t>
            </a:r>
            <a:r>
              <a:rPr lang="pt-BR" sz="2200" spc="-5" dirty="0">
                <a:solidFill>
                  <a:srgbClr val="FFFFFF"/>
                </a:solidFill>
                <a:latin typeface="Arial"/>
                <a:cs typeface="Arial"/>
              </a:rPr>
              <a:t>E</a:t>
            </a:r>
            <a:r>
              <a:rPr lang="pt-BR" sz="2200" spc="-315" dirty="0">
                <a:solidFill>
                  <a:srgbClr val="FFFFFF"/>
                </a:solidFill>
                <a:latin typeface="Arial"/>
                <a:cs typeface="Arial"/>
              </a:rPr>
              <a:t> </a:t>
            </a:r>
            <a:r>
              <a:rPr lang="pt-BR" sz="2200" spc="-5" dirty="0">
                <a:solidFill>
                  <a:srgbClr val="FFFFFF"/>
                </a:solidFill>
                <a:latin typeface="Arial"/>
                <a:cs typeface="Arial"/>
              </a:rPr>
              <a:t>F</a:t>
            </a:r>
            <a:r>
              <a:rPr lang="pt-BR" sz="2200" spc="-305" dirty="0">
                <a:solidFill>
                  <a:srgbClr val="FFFFFF"/>
                </a:solidFill>
                <a:latin typeface="Arial"/>
                <a:cs typeface="Arial"/>
              </a:rPr>
              <a:t> </a:t>
            </a:r>
            <a:r>
              <a:rPr lang="pt-BR" sz="2200" spc="-5" dirty="0">
                <a:solidFill>
                  <a:srgbClr val="FFFFFF"/>
                </a:solidFill>
                <a:latin typeface="Arial"/>
                <a:cs typeface="Arial"/>
              </a:rPr>
              <a:t>I</a:t>
            </a:r>
            <a:r>
              <a:rPr lang="pt-BR" sz="2200" spc="-315" dirty="0">
                <a:solidFill>
                  <a:srgbClr val="FFFFFF"/>
                </a:solidFill>
                <a:latin typeface="Arial"/>
                <a:cs typeface="Arial"/>
              </a:rPr>
              <a:t> </a:t>
            </a:r>
            <a:r>
              <a:rPr lang="pt-BR" sz="2200" spc="-5" dirty="0">
                <a:solidFill>
                  <a:srgbClr val="FFFFFF"/>
                </a:solidFill>
                <a:latin typeface="Arial"/>
                <a:cs typeface="Arial"/>
              </a:rPr>
              <a:t>N</a:t>
            </a:r>
            <a:r>
              <a:rPr lang="pt-BR" sz="2200" spc="-310" dirty="0">
                <a:solidFill>
                  <a:srgbClr val="FFFFFF"/>
                </a:solidFill>
                <a:latin typeface="Arial"/>
                <a:cs typeface="Arial"/>
              </a:rPr>
              <a:t> </a:t>
            </a:r>
            <a:r>
              <a:rPr lang="pt-BR" sz="2200" spc="-5" dirty="0">
                <a:solidFill>
                  <a:srgbClr val="FFFFFF"/>
                </a:solidFill>
                <a:latin typeface="Arial"/>
                <a:cs typeface="Arial"/>
              </a:rPr>
              <a:t>I</a:t>
            </a:r>
            <a:r>
              <a:rPr lang="pt-BR" sz="2200" spc="-315" dirty="0">
                <a:solidFill>
                  <a:srgbClr val="FFFFFF"/>
                </a:solidFill>
                <a:latin typeface="Arial"/>
                <a:cs typeface="Arial"/>
              </a:rPr>
              <a:t> </a:t>
            </a:r>
            <a:r>
              <a:rPr lang="pt-BR" sz="2200" spc="-5" dirty="0">
                <a:solidFill>
                  <a:srgbClr val="FFFFFF"/>
                </a:solidFill>
                <a:latin typeface="Arial"/>
                <a:cs typeface="Arial"/>
              </a:rPr>
              <a:t>T</a:t>
            </a:r>
            <a:r>
              <a:rPr lang="pt-BR" sz="2200" spc="-305" dirty="0">
                <a:solidFill>
                  <a:srgbClr val="FFFFFF"/>
                </a:solidFill>
                <a:latin typeface="Arial"/>
                <a:cs typeface="Arial"/>
              </a:rPr>
              <a:t> </a:t>
            </a:r>
            <a:r>
              <a:rPr lang="pt-BR" sz="2200" spc="-5" dirty="0">
                <a:solidFill>
                  <a:srgbClr val="FFFFFF"/>
                </a:solidFill>
                <a:latin typeface="Arial"/>
                <a:cs typeface="Arial"/>
              </a:rPr>
              <a:t>I</a:t>
            </a:r>
            <a:r>
              <a:rPr lang="pt-BR" sz="2200" spc="-315" dirty="0">
                <a:solidFill>
                  <a:srgbClr val="FFFFFF"/>
                </a:solidFill>
                <a:latin typeface="Arial"/>
                <a:cs typeface="Arial"/>
              </a:rPr>
              <a:t> </a:t>
            </a:r>
            <a:r>
              <a:rPr lang="pt-BR" sz="2200" spc="-5" dirty="0">
                <a:solidFill>
                  <a:srgbClr val="FFFFFF"/>
                </a:solidFill>
                <a:latin typeface="Arial"/>
                <a:cs typeface="Arial"/>
              </a:rPr>
              <a:t>O</a:t>
            </a:r>
            <a:r>
              <a:rPr lang="pt-BR" sz="2200" spc="-315" dirty="0">
                <a:solidFill>
                  <a:srgbClr val="FFFFFF"/>
                </a:solidFill>
                <a:latin typeface="Arial"/>
                <a:cs typeface="Arial"/>
              </a:rPr>
              <a:t> </a:t>
            </a:r>
            <a:r>
              <a:rPr lang="pt-BR" sz="2200" spc="-5" dirty="0">
                <a:solidFill>
                  <a:srgbClr val="FFFFFF"/>
                </a:solidFill>
                <a:latin typeface="Arial"/>
                <a:cs typeface="Arial"/>
              </a:rPr>
              <a:t>N	O</a:t>
            </a:r>
            <a:r>
              <a:rPr lang="pt-BR" sz="2200" spc="-310" dirty="0">
                <a:solidFill>
                  <a:srgbClr val="FFFFFF"/>
                </a:solidFill>
                <a:latin typeface="Arial"/>
                <a:cs typeface="Arial"/>
              </a:rPr>
              <a:t> </a:t>
            </a:r>
            <a:r>
              <a:rPr lang="pt-BR" sz="2200" spc="-5" dirty="0">
                <a:solidFill>
                  <a:srgbClr val="FFFFFF"/>
                </a:solidFill>
                <a:latin typeface="Arial"/>
                <a:cs typeface="Arial"/>
              </a:rPr>
              <a:t>F	LIBRARY SCIENCE</a:t>
            </a:r>
          </a:p>
          <a:p>
            <a:pPr marR="32384" algn="ctr">
              <a:lnSpc>
                <a:spcPts val="2340"/>
              </a:lnSpc>
              <a:tabLst>
                <a:tab pos="2080260" algn="l"/>
                <a:tab pos="2661285" algn="l"/>
              </a:tabLst>
            </a:pPr>
            <a:endParaRPr sz="2200" dirty="0">
              <a:latin typeface="Arial"/>
              <a:cs typeface="Arial"/>
            </a:endParaRPr>
          </a:p>
        </p:txBody>
      </p:sp>
    </p:spTree>
    <p:extLst>
      <p:ext uri="{BB962C8B-B14F-4D97-AF65-F5344CB8AC3E}">
        <p14:creationId xmlns:p14="http://schemas.microsoft.com/office/powerpoint/2010/main" val="3347107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533400" y="2206879"/>
            <a:ext cx="8305800" cy="4008790"/>
          </a:xfrm>
          <a:prstGeom prst="rect">
            <a:avLst/>
          </a:prstGeom>
        </p:spPr>
        <p:txBody>
          <a:bodyPr vert="horz" wrap="square" lIns="0" tIns="12700" rIns="0" bIns="0" rtlCol="0">
            <a:spAutoFit/>
          </a:bodyPr>
          <a:lstStyle/>
          <a:p>
            <a:pPr marL="12700" marR="5080">
              <a:lnSpc>
                <a:spcPct val="130000"/>
              </a:lnSpc>
              <a:spcBef>
                <a:spcPts val="100"/>
              </a:spcBef>
              <a:buFont typeface="Wingdings"/>
              <a:buChar char=""/>
              <a:tabLst>
                <a:tab pos="287020" algn="l"/>
              </a:tabLst>
            </a:pPr>
            <a:r>
              <a:rPr sz="2000" dirty="0">
                <a:latin typeface="Arial"/>
                <a:cs typeface="Arial"/>
              </a:rPr>
              <a:t>It </a:t>
            </a:r>
            <a:r>
              <a:rPr sz="2000" spc="-5" dirty="0">
                <a:latin typeface="Arial"/>
                <a:cs typeface="Arial"/>
              </a:rPr>
              <a:t>is difficult </a:t>
            </a:r>
            <a:r>
              <a:rPr sz="2000" dirty="0">
                <a:latin typeface="Arial"/>
                <a:cs typeface="Arial"/>
              </a:rPr>
              <a:t>to place </a:t>
            </a:r>
            <a:r>
              <a:rPr sz="2000" spc="-5" dirty="0">
                <a:latin typeface="Arial"/>
                <a:cs typeface="Arial"/>
              </a:rPr>
              <a:t>an exact date </a:t>
            </a:r>
            <a:r>
              <a:rPr sz="2000" dirty="0">
                <a:latin typeface="Arial"/>
                <a:cs typeface="Arial"/>
              </a:rPr>
              <a:t>to the beginning of information science.  </a:t>
            </a:r>
            <a:r>
              <a:rPr sz="2000" spc="-15" dirty="0">
                <a:latin typeface="Arial"/>
                <a:cs typeface="Arial"/>
              </a:rPr>
              <a:t>However, </a:t>
            </a:r>
            <a:r>
              <a:rPr sz="2000" dirty="0">
                <a:latin typeface="Arial"/>
                <a:cs typeface="Arial"/>
              </a:rPr>
              <a:t>it </a:t>
            </a:r>
            <a:r>
              <a:rPr sz="2000" spc="-5" dirty="0">
                <a:latin typeface="Arial"/>
                <a:cs typeface="Arial"/>
              </a:rPr>
              <a:t>is an old </a:t>
            </a:r>
            <a:r>
              <a:rPr sz="2000" dirty="0">
                <a:latin typeface="Arial"/>
                <a:cs typeface="Arial"/>
              </a:rPr>
              <a:t>as </a:t>
            </a:r>
            <a:r>
              <a:rPr sz="2000" spc="-5" dirty="0">
                <a:latin typeface="Arial"/>
                <a:cs typeface="Arial"/>
              </a:rPr>
              <a:t>man and civilization. </a:t>
            </a:r>
            <a:r>
              <a:rPr sz="2000" dirty="0">
                <a:latin typeface="Arial"/>
                <a:cs typeface="Arial"/>
              </a:rPr>
              <a:t>When the Garden of </a:t>
            </a:r>
            <a:r>
              <a:rPr sz="2000" spc="-5" dirty="0">
                <a:latin typeface="Arial"/>
                <a:cs typeface="Arial"/>
              </a:rPr>
              <a:t>Eden, </a:t>
            </a:r>
            <a:r>
              <a:rPr sz="2000" dirty="0">
                <a:latin typeface="Arial"/>
                <a:cs typeface="Arial"/>
              </a:rPr>
              <a:t>the first  </a:t>
            </a:r>
            <a:r>
              <a:rPr sz="2000" spc="-5" dirty="0">
                <a:latin typeface="Arial"/>
                <a:cs typeface="Arial"/>
              </a:rPr>
              <a:t>man and woman, </a:t>
            </a:r>
            <a:r>
              <a:rPr sz="2000" dirty="0">
                <a:latin typeface="Arial"/>
                <a:cs typeface="Arial"/>
              </a:rPr>
              <a:t>Hazrat </a:t>
            </a:r>
            <a:r>
              <a:rPr sz="2000" spc="-5" dirty="0">
                <a:latin typeface="Arial"/>
                <a:cs typeface="Arial"/>
              </a:rPr>
              <a:t>Adam </a:t>
            </a:r>
            <a:r>
              <a:rPr sz="2000" dirty="0">
                <a:latin typeface="Arial"/>
                <a:cs typeface="Arial"/>
              </a:rPr>
              <a:t>(a.s) </a:t>
            </a:r>
            <a:r>
              <a:rPr sz="2000" spc="-5" dirty="0">
                <a:latin typeface="Arial"/>
                <a:cs typeface="Arial"/>
              </a:rPr>
              <a:t>and </a:t>
            </a:r>
            <a:r>
              <a:rPr sz="2000" dirty="0">
                <a:latin typeface="Arial"/>
                <a:cs typeface="Arial"/>
              </a:rPr>
              <a:t>Hazrat </a:t>
            </a:r>
            <a:r>
              <a:rPr sz="2000" spc="-10" dirty="0">
                <a:latin typeface="Arial"/>
                <a:cs typeface="Arial"/>
              </a:rPr>
              <a:t>Eve </a:t>
            </a:r>
            <a:r>
              <a:rPr sz="2000" dirty="0">
                <a:latin typeface="Arial"/>
                <a:cs typeface="Arial"/>
              </a:rPr>
              <a:t>(a.s) </a:t>
            </a:r>
            <a:r>
              <a:rPr sz="2000" spc="-5" dirty="0">
                <a:latin typeface="Arial"/>
                <a:cs typeface="Arial"/>
              </a:rPr>
              <a:t>were </a:t>
            </a:r>
            <a:r>
              <a:rPr sz="2000" dirty="0">
                <a:latin typeface="Arial"/>
                <a:cs typeface="Arial"/>
              </a:rPr>
              <a:t>created </a:t>
            </a:r>
            <a:r>
              <a:rPr sz="2000" spc="-5" dirty="0">
                <a:latin typeface="Arial"/>
                <a:cs typeface="Arial"/>
              </a:rPr>
              <a:t>by </a:t>
            </a:r>
            <a:r>
              <a:rPr sz="2000" dirty="0">
                <a:latin typeface="Arial"/>
                <a:cs typeface="Arial"/>
              </a:rPr>
              <a:t>the  Lord, </a:t>
            </a:r>
            <a:r>
              <a:rPr sz="2000" spc="-5" dirty="0">
                <a:latin typeface="Arial"/>
                <a:cs typeface="Arial"/>
              </a:rPr>
              <a:t>and when </a:t>
            </a:r>
            <a:r>
              <a:rPr sz="2000" dirty="0">
                <a:latin typeface="Arial"/>
                <a:cs typeface="Arial"/>
              </a:rPr>
              <a:t>commandment </a:t>
            </a:r>
            <a:r>
              <a:rPr sz="2000" spc="-5" dirty="0">
                <a:latin typeface="Arial"/>
                <a:cs typeface="Arial"/>
              </a:rPr>
              <a:t>not </a:t>
            </a:r>
            <a:r>
              <a:rPr sz="2000" dirty="0">
                <a:latin typeface="Arial"/>
                <a:cs typeface="Arial"/>
              </a:rPr>
              <a:t>to </a:t>
            </a:r>
            <a:r>
              <a:rPr sz="2000" spc="-5" dirty="0">
                <a:latin typeface="Arial"/>
                <a:cs typeface="Arial"/>
              </a:rPr>
              <a:t>eat </a:t>
            </a:r>
            <a:r>
              <a:rPr sz="2000" dirty="0">
                <a:latin typeface="Arial"/>
                <a:cs typeface="Arial"/>
              </a:rPr>
              <a:t>the fruit of the tree </a:t>
            </a:r>
            <a:r>
              <a:rPr sz="2000" spc="-5" dirty="0">
                <a:latin typeface="Arial"/>
                <a:cs typeface="Arial"/>
              </a:rPr>
              <a:t>out </a:t>
            </a:r>
            <a:r>
              <a:rPr sz="2000" dirty="0">
                <a:latin typeface="Arial"/>
                <a:cs typeface="Arial"/>
              </a:rPr>
              <a:t>of </a:t>
            </a:r>
            <a:r>
              <a:rPr sz="2000" spc="-5" dirty="0">
                <a:latin typeface="Arial"/>
                <a:cs typeface="Arial"/>
              </a:rPr>
              <a:t>bounds, called  </a:t>
            </a:r>
            <a:r>
              <a:rPr sz="2000" dirty="0">
                <a:latin typeface="Arial"/>
                <a:cs typeface="Arial"/>
              </a:rPr>
              <a:t>the forbidden fruit, </a:t>
            </a:r>
            <a:r>
              <a:rPr sz="2000" spc="-10" dirty="0">
                <a:latin typeface="Arial"/>
                <a:cs typeface="Arial"/>
              </a:rPr>
              <a:t>was </a:t>
            </a:r>
            <a:r>
              <a:rPr sz="2000" spc="-5" dirty="0">
                <a:latin typeface="Arial"/>
                <a:cs typeface="Arial"/>
              </a:rPr>
              <a:t>violated. Adam </a:t>
            </a:r>
            <a:r>
              <a:rPr sz="2000" dirty="0">
                <a:latin typeface="Arial"/>
                <a:cs typeface="Arial"/>
              </a:rPr>
              <a:t>and </a:t>
            </a:r>
            <a:r>
              <a:rPr sz="2000" spc="-10" dirty="0">
                <a:latin typeface="Arial"/>
                <a:cs typeface="Arial"/>
              </a:rPr>
              <a:t>Eve, who </a:t>
            </a:r>
            <a:r>
              <a:rPr sz="2000" spc="-5" dirty="0">
                <a:latin typeface="Arial"/>
                <a:cs typeface="Arial"/>
              </a:rPr>
              <a:t>were till </a:t>
            </a:r>
            <a:r>
              <a:rPr sz="2000" dirty="0">
                <a:latin typeface="Arial"/>
                <a:cs typeface="Arial"/>
              </a:rPr>
              <a:t>then absolutely  </a:t>
            </a:r>
            <a:r>
              <a:rPr sz="2000" spc="-5" dirty="0">
                <a:latin typeface="Arial"/>
                <a:cs typeface="Arial"/>
              </a:rPr>
              <a:t>impervious </a:t>
            </a:r>
            <a:r>
              <a:rPr sz="2000" dirty="0">
                <a:latin typeface="Arial"/>
                <a:cs typeface="Arial"/>
              </a:rPr>
              <a:t>to their genders, </a:t>
            </a:r>
            <a:r>
              <a:rPr sz="2000" spc="-5" dirty="0">
                <a:latin typeface="Arial"/>
                <a:cs typeface="Arial"/>
              </a:rPr>
              <a:t>and </a:t>
            </a:r>
            <a:r>
              <a:rPr sz="2000" dirty="0">
                <a:latin typeface="Arial"/>
                <a:cs typeface="Arial"/>
              </a:rPr>
              <a:t>other </a:t>
            </a:r>
            <a:r>
              <a:rPr sz="2000" spc="-5" dirty="0">
                <a:latin typeface="Arial"/>
                <a:cs typeface="Arial"/>
              </a:rPr>
              <a:t>emotions were </a:t>
            </a:r>
            <a:r>
              <a:rPr sz="2000" dirty="0">
                <a:latin typeface="Arial"/>
                <a:cs typeface="Arial"/>
              </a:rPr>
              <a:t>electrified, </a:t>
            </a:r>
            <a:r>
              <a:rPr sz="2000" spc="-5" dirty="0">
                <a:latin typeface="Arial"/>
                <a:cs typeface="Arial"/>
              </a:rPr>
              <a:t>and </a:t>
            </a:r>
            <a:r>
              <a:rPr sz="2000" dirty="0">
                <a:latin typeface="Arial"/>
                <a:cs typeface="Arial"/>
              </a:rPr>
              <a:t>first </a:t>
            </a:r>
            <a:r>
              <a:rPr sz="2000" spc="-5" dirty="0">
                <a:latin typeface="Arial"/>
                <a:cs typeface="Arial"/>
              </a:rPr>
              <a:t>sin </a:t>
            </a:r>
            <a:r>
              <a:rPr sz="2000" spc="-10" dirty="0">
                <a:latin typeface="Arial"/>
                <a:cs typeface="Arial"/>
              </a:rPr>
              <a:t>was  </a:t>
            </a:r>
            <a:r>
              <a:rPr sz="2000" dirty="0">
                <a:latin typeface="Arial"/>
                <a:cs typeface="Arial"/>
              </a:rPr>
              <a:t>committed. One </a:t>
            </a:r>
            <a:r>
              <a:rPr sz="2000" spc="-5" dirty="0">
                <a:latin typeface="Arial"/>
                <a:cs typeface="Arial"/>
              </a:rPr>
              <a:t>may cite </a:t>
            </a:r>
            <a:r>
              <a:rPr sz="2000" dirty="0">
                <a:latin typeface="Arial"/>
                <a:cs typeface="Arial"/>
              </a:rPr>
              <a:t>that great fact </a:t>
            </a:r>
            <a:r>
              <a:rPr sz="2000" spc="-5" dirty="0">
                <a:latin typeface="Arial"/>
                <a:cs typeface="Arial"/>
              </a:rPr>
              <a:t>may </a:t>
            </a:r>
            <a:r>
              <a:rPr sz="2000" dirty="0">
                <a:latin typeface="Arial"/>
                <a:cs typeface="Arial"/>
              </a:rPr>
              <a:t>be </a:t>
            </a:r>
            <a:r>
              <a:rPr sz="2000" spc="-5" dirty="0">
                <a:latin typeface="Arial"/>
                <a:cs typeface="Arial"/>
              </a:rPr>
              <a:t>called </a:t>
            </a:r>
            <a:r>
              <a:rPr sz="2000" dirty="0">
                <a:latin typeface="Arial"/>
                <a:cs typeface="Arial"/>
              </a:rPr>
              <a:t>the first </a:t>
            </a:r>
            <a:r>
              <a:rPr sz="2000" spc="-5" dirty="0">
                <a:latin typeface="Arial"/>
                <a:cs typeface="Arial"/>
              </a:rPr>
              <a:t>and </a:t>
            </a:r>
            <a:r>
              <a:rPr sz="2000" dirty="0">
                <a:latin typeface="Arial"/>
                <a:cs typeface="Arial"/>
              </a:rPr>
              <a:t>foremost  information.</a:t>
            </a:r>
          </a:p>
          <a:p>
            <a:pPr marL="12700">
              <a:lnSpc>
                <a:spcPct val="100000"/>
              </a:lnSpc>
              <a:spcBef>
                <a:spcPts val="900"/>
              </a:spcBef>
            </a:pPr>
            <a:r>
              <a:rPr sz="2000" spc="-5" dirty="0">
                <a:latin typeface="Arial"/>
                <a:cs typeface="Arial"/>
              </a:rPr>
              <a:t>(Encyclopedia </a:t>
            </a:r>
            <a:r>
              <a:rPr sz="2000" dirty="0">
                <a:latin typeface="Arial"/>
                <a:cs typeface="Arial"/>
              </a:rPr>
              <a:t>of library and information science. </a:t>
            </a:r>
            <a:r>
              <a:rPr sz="2000" spc="-5" dirty="0">
                <a:latin typeface="Arial"/>
                <a:cs typeface="Arial"/>
              </a:rPr>
              <a:t>New </a:t>
            </a:r>
            <a:r>
              <a:rPr sz="2000" spc="-30" dirty="0">
                <a:latin typeface="Arial"/>
                <a:cs typeface="Arial"/>
              </a:rPr>
              <a:t>York:</a:t>
            </a:r>
            <a:r>
              <a:rPr sz="2000" spc="-100" dirty="0">
                <a:latin typeface="Arial"/>
                <a:cs typeface="Arial"/>
              </a:rPr>
              <a:t> </a:t>
            </a:r>
            <a:r>
              <a:rPr sz="2000" dirty="0">
                <a:latin typeface="Arial"/>
                <a:cs typeface="Arial"/>
              </a:rPr>
              <a:t>Marcel</a:t>
            </a:r>
          </a:p>
          <a:p>
            <a:pPr marL="12700">
              <a:lnSpc>
                <a:spcPct val="100000"/>
              </a:lnSpc>
              <a:spcBef>
                <a:spcPts val="540"/>
              </a:spcBef>
            </a:pPr>
            <a:r>
              <a:rPr sz="2000" spc="-5" dirty="0">
                <a:latin typeface="Arial"/>
                <a:cs typeface="Arial"/>
              </a:rPr>
              <a:t>Dekker,1995.vol.56(19).p.137</a:t>
            </a:r>
            <a:endParaRPr sz="2000" dirty="0">
              <a:latin typeface="Arial"/>
              <a:cs typeface="Arial"/>
            </a:endParaRPr>
          </a:p>
        </p:txBody>
      </p:sp>
      <p:sp>
        <p:nvSpPr>
          <p:cNvPr id="9" name="object 2">
            <a:extLst>
              <a:ext uri="{FF2B5EF4-FFF2-40B4-BE49-F238E27FC236}">
                <a16:creationId xmlns="" xmlns:a16="http://schemas.microsoft.com/office/drawing/2014/main" id="{0768F009-6368-4F74-9545-D5D4866A881D}"/>
              </a:ext>
            </a:extLst>
          </p:cNvPr>
          <p:cNvSpPr txBox="1"/>
          <p:nvPr/>
        </p:nvSpPr>
        <p:spPr>
          <a:xfrm>
            <a:off x="533400" y="838200"/>
            <a:ext cx="7086600" cy="884858"/>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dirty="0">
              <a:solidFill>
                <a:srgbClr val="FFFFFF"/>
              </a:solidFill>
              <a:latin typeface="Arial"/>
              <a:cs typeface="Arial"/>
            </a:endParaRPr>
          </a:p>
          <a:p>
            <a:pPr marR="32384" algn="ctr">
              <a:lnSpc>
                <a:spcPts val="2340"/>
              </a:lnSpc>
              <a:tabLst>
                <a:tab pos="2080260" algn="l"/>
                <a:tab pos="2661285" algn="l"/>
              </a:tabLst>
            </a:pPr>
            <a:r>
              <a:rPr lang="pt-BR" sz="2200" spc="-5" dirty="0">
                <a:solidFill>
                  <a:srgbClr val="FFFFFF"/>
                </a:solidFill>
                <a:latin typeface="Arial"/>
                <a:cs typeface="Arial"/>
              </a:rPr>
              <a:t>BEGINNING OF INFORMATION</a:t>
            </a:r>
          </a:p>
          <a:p>
            <a:pPr marR="32384" algn="ctr">
              <a:lnSpc>
                <a:spcPts val="2340"/>
              </a:lnSpc>
              <a:tabLst>
                <a:tab pos="2080260" algn="l"/>
                <a:tab pos="2661285" algn="l"/>
              </a:tabLst>
            </a:pPr>
            <a:endParaRPr sz="2200" dirty="0">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62000" y="2415667"/>
            <a:ext cx="7543800" cy="3700437"/>
          </a:xfrm>
          <a:prstGeom prst="rect">
            <a:avLst/>
          </a:prstGeom>
        </p:spPr>
        <p:txBody>
          <a:bodyPr vert="horz" wrap="square" lIns="0" tIns="12700" rIns="0" bIns="0" rtlCol="0">
            <a:spAutoFit/>
          </a:bodyPr>
          <a:lstStyle/>
          <a:p>
            <a:pPr marL="12700" marR="5080" algn="just">
              <a:lnSpc>
                <a:spcPct val="150000"/>
              </a:lnSpc>
              <a:spcBef>
                <a:spcPts val="100"/>
              </a:spcBef>
              <a:buFont typeface="Wingdings"/>
              <a:buChar char=""/>
              <a:tabLst>
                <a:tab pos="287020" algn="l"/>
              </a:tabLst>
            </a:pPr>
            <a:r>
              <a:rPr sz="2000" dirty="0">
                <a:latin typeface="Arial"/>
                <a:cs typeface="Arial"/>
              </a:rPr>
              <a:t>From the </a:t>
            </a:r>
            <a:r>
              <a:rPr sz="2000" spc="-5" dirty="0">
                <a:latin typeface="Arial"/>
                <a:cs typeface="Arial"/>
              </a:rPr>
              <a:t>pictographic, </a:t>
            </a:r>
            <a:r>
              <a:rPr sz="2000" spc="-10" dirty="0">
                <a:latin typeface="Arial"/>
                <a:cs typeface="Arial"/>
              </a:rPr>
              <a:t>papyrus </a:t>
            </a:r>
            <a:r>
              <a:rPr sz="2000" spc="-5" dirty="0">
                <a:latin typeface="Arial"/>
                <a:cs typeface="Arial"/>
              </a:rPr>
              <a:t>rolls, clay tablets and  paper </a:t>
            </a:r>
            <a:r>
              <a:rPr sz="2000" dirty="0">
                <a:latin typeface="Arial"/>
                <a:cs typeface="Arial"/>
              </a:rPr>
              <a:t>from </a:t>
            </a:r>
            <a:r>
              <a:rPr sz="2000" spc="-5" dirty="0">
                <a:latin typeface="Arial"/>
                <a:cs typeface="Arial"/>
              </a:rPr>
              <a:t>information </a:t>
            </a:r>
            <a:r>
              <a:rPr sz="2000" spc="-25" dirty="0">
                <a:latin typeface="Arial"/>
                <a:cs typeface="Arial"/>
              </a:rPr>
              <a:t>we </a:t>
            </a:r>
            <a:r>
              <a:rPr sz="2000" spc="-5" dirty="0">
                <a:latin typeface="Arial"/>
                <a:cs typeface="Arial"/>
              </a:rPr>
              <a:t>have now moved </a:t>
            </a:r>
            <a:r>
              <a:rPr sz="2000" dirty="0">
                <a:latin typeface="Arial"/>
                <a:cs typeface="Arial"/>
              </a:rPr>
              <a:t>to </a:t>
            </a:r>
            <a:r>
              <a:rPr sz="2000" spc="-5" dirty="0">
                <a:latin typeface="Arial"/>
                <a:cs typeface="Arial"/>
              </a:rPr>
              <a:t>electronic era  </a:t>
            </a:r>
            <a:r>
              <a:rPr sz="2000" dirty="0">
                <a:latin typeface="Arial"/>
                <a:cs typeface="Arial"/>
              </a:rPr>
              <a:t>of </a:t>
            </a:r>
            <a:r>
              <a:rPr sz="2000" spc="-5" dirty="0">
                <a:latin typeface="Arial"/>
                <a:cs typeface="Arial"/>
              </a:rPr>
              <a:t>21st </a:t>
            </a:r>
            <a:r>
              <a:rPr sz="2000" spc="-20" dirty="0">
                <a:latin typeface="Arial"/>
                <a:cs typeface="Arial"/>
              </a:rPr>
              <a:t>century.it </a:t>
            </a:r>
            <a:r>
              <a:rPr sz="2000" spc="-5" dirty="0">
                <a:latin typeface="Arial"/>
                <a:cs typeface="Arial"/>
              </a:rPr>
              <a:t>is during 20th century that a lot </a:t>
            </a:r>
            <a:r>
              <a:rPr sz="2000" spc="-15" dirty="0">
                <a:latin typeface="Arial"/>
                <a:cs typeface="Arial"/>
              </a:rPr>
              <a:t>work </a:t>
            </a:r>
            <a:r>
              <a:rPr sz="2000" dirty="0">
                <a:latin typeface="Arial"/>
                <a:cs typeface="Arial"/>
              </a:rPr>
              <a:t>of  </a:t>
            </a:r>
            <a:r>
              <a:rPr sz="2000" spc="-5" dirty="0">
                <a:latin typeface="Arial"/>
                <a:cs typeface="Arial"/>
              </a:rPr>
              <a:t>library development has taken place. </a:t>
            </a:r>
            <a:r>
              <a:rPr sz="2000" dirty="0">
                <a:latin typeface="Arial"/>
                <a:cs typeface="Arial"/>
              </a:rPr>
              <a:t>The </a:t>
            </a:r>
            <a:r>
              <a:rPr sz="2000" spc="-5" dirty="0">
                <a:latin typeface="Arial"/>
                <a:cs typeface="Arial"/>
              </a:rPr>
              <a:t>clay tablet libraries,  </a:t>
            </a:r>
            <a:r>
              <a:rPr sz="2000" dirty="0">
                <a:latin typeface="Arial"/>
                <a:cs typeface="Arial"/>
              </a:rPr>
              <a:t>after </a:t>
            </a:r>
            <a:r>
              <a:rPr sz="2000" spc="-5" dirty="0">
                <a:latin typeface="Arial"/>
                <a:cs typeface="Arial"/>
              </a:rPr>
              <a:t>covering a lot </a:t>
            </a:r>
            <a:r>
              <a:rPr sz="2000" dirty="0">
                <a:latin typeface="Arial"/>
                <a:cs typeface="Arial"/>
              </a:rPr>
              <a:t>of</a:t>
            </a:r>
            <a:r>
              <a:rPr lang="en-US" sz="2000" dirty="0">
                <a:latin typeface="Arial"/>
                <a:cs typeface="Arial"/>
              </a:rPr>
              <a:t> </a:t>
            </a:r>
            <a:r>
              <a:rPr sz="2000" spc="-5" dirty="0">
                <a:latin typeface="Arial"/>
                <a:cs typeface="Arial"/>
              </a:rPr>
              <a:t>distance, have now entered </a:t>
            </a:r>
            <a:r>
              <a:rPr sz="2000" dirty="0">
                <a:latin typeface="Arial"/>
                <a:cs typeface="Arial"/>
              </a:rPr>
              <a:t>the </a:t>
            </a:r>
            <a:r>
              <a:rPr sz="2000" spc="-5" dirty="0">
                <a:latin typeface="Arial"/>
                <a:cs typeface="Arial"/>
              </a:rPr>
              <a:t>age of  electronic </a:t>
            </a:r>
            <a:r>
              <a:rPr sz="2000" spc="-10" dirty="0">
                <a:latin typeface="Arial"/>
                <a:cs typeface="Arial"/>
              </a:rPr>
              <a:t>and </a:t>
            </a:r>
            <a:r>
              <a:rPr sz="2000" spc="-5" dirty="0">
                <a:latin typeface="Arial"/>
                <a:cs typeface="Arial"/>
              </a:rPr>
              <a:t>virtual</a:t>
            </a:r>
            <a:r>
              <a:rPr sz="2000" spc="30" dirty="0">
                <a:latin typeface="Arial"/>
                <a:cs typeface="Arial"/>
              </a:rPr>
              <a:t> </a:t>
            </a:r>
            <a:r>
              <a:rPr sz="2000" spc="-5" dirty="0">
                <a:latin typeface="Arial"/>
                <a:cs typeface="Arial"/>
              </a:rPr>
              <a:t>libraries.</a:t>
            </a:r>
            <a:endParaRPr sz="2000" dirty="0">
              <a:latin typeface="Arial"/>
              <a:cs typeface="Arial"/>
            </a:endParaRPr>
          </a:p>
          <a:p>
            <a:pPr marL="12700" marR="850900">
              <a:lnSpc>
                <a:spcPct val="150000"/>
              </a:lnSpc>
              <a:spcBef>
                <a:spcPts val="434"/>
              </a:spcBef>
            </a:pPr>
            <a:r>
              <a:rPr sz="2000" spc="-5" dirty="0">
                <a:latin typeface="Arial"/>
                <a:cs typeface="Arial"/>
              </a:rPr>
              <a:t>(Shera,Jesse </a:t>
            </a:r>
            <a:r>
              <a:rPr sz="2000" dirty="0">
                <a:latin typeface="Arial"/>
                <a:cs typeface="Arial"/>
              </a:rPr>
              <a:t>H. </a:t>
            </a:r>
            <a:r>
              <a:rPr sz="2000" spc="-5" dirty="0">
                <a:latin typeface="Arial"/>
                <a:cs typeface="Arial"/>
              </a:rPr>
              <a:t>Introduction </a:t>
            </a:r>
            <a:r>
              <a:rPr sz="2000" dirty="0">
                <a:latin typeface="Arial"/>
                <a:cs typeface="Arial"/>
              </a:rPr>
              <a:t>to </a:t>
            </a:r>
            <a:r>
              <a:rPr sz="2000" spc="-5" dirty="0">
                <a:latin typeface="Arial"/>
                <a:cs typeface="Arial"/>
              </a:rPr>
              <a:t>library  science.Littleton,Col.:Libraries</a:t>
            </a:r>
            <a:r>
              <a:rPr sz="2000" spc="65" dirty="0">
                <a:latin typeface="Arial"/>
                <a:cs typeface="Arial"/>
              </a:rPr>
              <a:t> </a:t>
            </a:r>
            <a:r>
              <a:rPr sz="2000" spc="-5" dirty="0">
                <a:latin typeface="Arial"/>
                <a:cs typeface="Arial"/>
              </a:rPr>
              <a:t>Unlimited,1976.pp.13)</a:t>
            </a:r>
            <a:endParaRPr sz="2000" dirty="0">
              <a:latin typeface="Arial"/>
              <a:cs typeface="Arial"/>
            </a:endParaRPr>
          </a:p>
        </p:txBody>
      </p:sp>
      <p:sp>
        <p:nvSpPr>
          <p:cNvPr id="9" name="object 2">
            <a:extLst>
              <a:ext uri="{FF2B5EF4-FFF2-40B4-BE49-F238E27FC236}">
                <a16:creationId xmlns="" xmlns:a16="http://schemas.microsoft.com/office/drawing/2014/main" id="{1E566870-6931-40D6-945F-639E59C456C2}"/>
              </a:ext>
            </a:extLst>
          </p:cNvPr>
          <p:cNvSpPr txBox="1"/>
          <p:nvPr/>
        </p:nvSpPr>
        <p:spPr>
          <a:xfrm>
            <a:off x="762000" y="914400"/>
            <a:ext cx="7086600" cy="884858"/>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dirty="0">
              <a:solidFill>
                <a:srgbClr val="FFFFFF"/>
              </a:solidFill>
              <a:latin typeface="Arial"/>
              <a:cs typeface="Arial"/>
            </a:endParaRPr>
          </a:p>
          <a:p>
            <a:pPr marR="32384" algn="ctr">
              <a:lnSpc>
                <a:spcPts val="2340"/>
              </a:lnSpc>
              <a:tabLst>
                <a:tab pos="2080260" algn="l"/>
                <a:tab pos="2661285" algn="l"/>
              </a:tabLst>
            </a:pPr>
            <a:r>
              <a:rPr lang="pt-BR" sz="2200" spc="-5" dirty="0">
                <a:solidFill>
                  <a:srgbClr val="FFFFFF"/>
                </a:solidFill>
                <a:latin typeface="Arial"/>
                <a:cs typeface="Arial"/>
              </a:rPr>
              <a:t>PRIMARY HISTORY OF LIBRARY </a:t>
            </a:r>
          </a:p>
          <a:p>
            <a:pPr marR="32384" algn="ctr">
              <a:lnSpc>
                <a:spcPts val="2340"/>
              </a:lnSpc>
              <a:tabLst>
                <a:tab pos="2080260" algn="l"/>
                <a:tab pos="2661285" algn="l"/>
              </a:tabLst>
            </a:pPr>
            <a:endParaRPr sz="2200" dirty="0">
              <a:latin typeface="Arial"/>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533400" y="2196820"/>
            <a:ext cx="8001000" cy="3944093"/>
          </a:xfrm>
          <a:prstGeom prst="rect">
            <a:avLst/>
          </a:prstGeom>
        </p:spPr>
        <p:txBody>
          <a:bodyPr vert="horz" wrap="square" lIns="0" tIns="12700" rIns="0" bIns="0" rtlCol="0">
            <a:spAutoFit/>
          </a:bodyPr>
          <a:lstStyle/>
          <a:p>
            <a:pPr marL="12700" marR="194945">
              <a:lnSpc>
                <a:spcPct val="140000"/>
              </a:lnSpc>
              <a:spcBef>
                <a:spcPts val="100"/>
              </a:spcBef>
              <a:buFont typeface="Wingdings"/>
              <a:buChar char=""/>
              <a:tabLst>
                <a:tab pos="287020" algn="l"/>
              </a:tabLst>
            </a:pPr>
            <a:r>
              <a:rPr sz="2000" spc="5" dirty="0">
                <a:latin typeface="Arial"/>
                <a:cs typeface="Arial"/>
              </a:rPr>
              <a:t>The </a:t>
            </a:r>
            <a:r>
              <a:rPr sz="2000" spc="-5" dirty="0">
                <a:latin typeface="Arial"/>
                <a:cs typeface="Arial"/>
              </a:rPr>
              <a:t>first </a:t>
            </a:r>
            <a:r>
              <a:rPr sz="2000" dirty="0">
                <a:latin typeface="Arial"/>
                <a:cs typeface="Arial"/>
              </a:rPr>
              <a:t>training program </a:t>
            </a:r>
            <a:r>
              <a:rPr sz="2000" spc="-5" dirty="0">
                <a:latin typeface="Arial"/>
                <a:cs typeface="Arial"/>
              </a:rPr>
              <a:t>for </a:t>
            </a:r>
            <a:r>
              <a:rPr sz="2000" dirty="0">
                <a:latin typeface="Arial"/>
                <a:cs typeface="Arial"/>
              </a:rPr>
              <a:t>librarians in </a:t>
            </a:r>
            <a:r>
              <a:rPr sz="2000" spc="-5" dirty="0">
                <a:latin typeface="Arial"/>
                <a:cs typeface="Arial"/>
              </a:rPr>
              <a:t>the U.S. was </a:t>
            </a:r>
            <a:r>
              <a:rPr sz="2000" dirty="0">
                <a:latin typeface="Arial"/>
                <a:cs typeface="Arial"/>
              </a:rPr>
              <a:t>established  by Melvil </a:t>
            </a:r>
            <a:r>
              <a:rPr sz="2000" spc="-5" dirty="0">
                <a:latin typeface="Arial"/>
                <a:cs typeface="Arial"/>
              </a:rPr>
              <a:t>Dewey </a:t>
            </a:r>
            <a:r>
              <a:rPr sz="2000" dirty="0">
                <a:latin typeface="Arial"/>
                <a:cs typeface="Arial"/>
              </a:rPr>
              <a:t>in</a:t>
            </a:r>
            <a:r>
              <a:rPr sz="2000" spc="-20" dirty="0">
                <a:latin typeface="Arial"/>
                <a:cs typeface="Arial"/>
              </a:rPr>
              <a:t> </a:t>
            </a:r>
            <a:r>
              <a:rPr sz="2000" dirty="0">
                <a:latin typeface="Arial"/>
                <a:cs typeface="Arial"/>
              </a:rPr>
              <a:t>1887.</a:t>
            </a:r>
          </a:p>
          <a:p>
            <a:pPr marL="12700" marR="5080">
              <a:lnSpc>
                <a:spcPct val="140100"/>
              </a:lnSpc>
              <a:spcBef>
                <a:spcPts val="405"/>
              </a:spcBef>
              <a:buFont typeface="Wingdings"/>
              <a:buChar char=""/>
              <a:tabLst>
                <a:tab pos="287020" algn="l"/>
              </a:tabLst>
            </a:pPr>
            <a:r>
              <a:rPr sz="2000" spc="-5" dirty="0">
                <a:latin typeface="Arial"/>
                <a:cs typeface="Arial"/>
              </a:rPr>
              <a:t>It </a:t>
            </a:r>
            <a:r>
              <a:rPr sz="2000" dirty="0">
                <a:latin typeface="Arial"/>
                <a:cs typeface="Arial"/>
              </a:rPr>
              <a:t>emerged as a separate field of </a:t>
            </a:r>
            <a:r>
              <a:rPr sz="2000" spc="-5" dirty="0">
                <a:latin typeface="Arial"/>
                <a:cs typeface="Arial"/>
              </a:rPr>
              <a:t>study </a:t>
            </a:r>
            <a:r>
              <a:rPr sz="2000" dirty="0">
                <a:latin typeface="Arial"/>
                <a:cs typeface="Arial"/>
              </a:rPr>
              <a:t>in </a:t>
            </a:r>
            <a:r>
              <a:rPr sz="2000" spc="-5" dirty="0">
                <a:latin typeface="Arial"/>
                <a:cs typeface="Arial"/>
              </a:rPr>
              <a:t>the </a:t>
            </a:r>
            <a:r>
              <a:rPr sz="2000" dirty="0">
                <a:latin typeface="Arial"/>
                <a:cs typeface="Arial"/>
              </a:rPr>
              <a:t>second half of </a:t>
            </a:r>
            <a:r>
              <a:rPr sz="2000" spc="-5" dirty="0">
                <a:latin typeface="Arial"/>
                <a:cs typeface="Arial"/>
              </a:rPr>
              <a:t>the </a:t>
            </a:r>
            <a:r>
              <a:rPr sz="2000" dirty="0">
                <a:latin typeface="Arial"/>
                <a:cs typeface="Arial"/>
              </a:rPr>
              <a:t>19th  </a:t>
            </a:r>
            <a:r>
              <a:rPr sz="2000" spc="-20" dirty="0">
                <a:latin typeface="Arial"/>
                <a:cs typeface="Arial"/>
              </a:rPr>
              <a:t>century.</a:t>
            </a:r>
            <a:endParaRPr sz="2000" dirty="0">
              <a:latin typeface="Arial"/>
              <a:cs typeface="Arial"/>
            </a:endParaRPr>
          </a:p>
          <a:p>
            <a:pPr marL="12700" marR="66675" algn="just">
              <a:lnSpc>
                <a:spcPct val="140000"/>
              </a:lnSpc>
              <a:spcBef>
                <a:spcPts val="405"/>
              </a:spcBef>
              <a:buFont typeface="Wingdings"/>
              <a:buChar char=""/>
              <a:tabLst>
                <a:tab pos="287020" algn="l"/>
              </a:tabLst>
            </a:pPr>
            <a:r>
              <a:rPr sz="2000" spc="-5" dirty="0">
                <a:latin typeface="Arial"/>
                <a:cs typeface="Arial"/>
              </a:rPr>
              <a:t>In the </a:t>
            </a:r>
            <a:r>
              <a:rPr sz="2000" dirty="0">
                <a:latin typeface="Arial"/>
                <a:cs typeface="Arial"/>
              </a:rPr>
              <a:t>20th </a:t>
            </a:r>
            <a:r>
              <a:rPr sz="2000" spc="-20" dirty="0">
                <a:latin typeface="Arial"/>
                <a:cs typeface="Arial"/>
              </a:rPr>
              <a:t>century, </a:t>
            </a:r>
            <a:r>
              <a:rPr sz="2000" dirty="0">
                <a:latin typeface="Arial"/>
                <a:cs typeface="Arial"/>
              </a:rPr>
              <a:t>library science </a:t>
            </a:r>
            <a:r>
              <a:rPr sz="2000" spc="-10" dirty="0">
                <a:latin typeface="Arial"/>
                <a:cs typeface="Arial"/>
              </a:rPr>
              <a:t>was </a:t>
            </a:r>
            <a:r>
              <a:rPr sz="2000" dirty="0">
                <a:latin typeface="Arial"/>
                <a:cs typeface="Arial"/>
              </a:rPr>
              <a:t>gradually subsumed under  </a:t>
            </a:r>
            <a:r>
              <a:rPr sz="2000" spc="-5" dirty="0">
                <a:latin typeface="Arial"/>
                <a:cs typeface="Arial"/>
              </a:rPr>
              <a:t>the more </a:t>
            </a:r>
            <a:r>
              <a:rPr sz="2000" dirty="0">
                <a:latin typeface="Arial"/>
                <a:cs typeface="Arial"/>
              </a:rPr>
              <a:t>general field of </a:t>
            </a:r>
            <a:r>
              <a:rPr sz="2000" spc="-5" dirty="0">
                <a:latin typeface="Arial"/>
                <a:cs typeface="Arial"/>
              </a:rPr>
              <a:t>information </a:t>
            </a:r>
            <a:r>
              <a:rPr sz="2000" dirty="0">
                <a:latin typeface="Arial"/>
                <a:cs typeface="Arial"/>
              </a:rPr>
              <a:t>science. </a:t>
            </a:r>
            <a:r>
              <a:rPr sz="2000" spc="-30" dirty="0">
                <a:latin typeface="Arial"/>
                <a:cs typeface="Arial"/>
              </a:rPr>
              <a:t>Today's </a:t>
            </a:r>
            <a:r>
              <a:rPr sz="2000" dirty="0">
                <a:latin typeface="Arial"/>
                <a:cs typeface="Arial"/>
              </a:rPr>
              <a:t>graduate  programs in library and </a:t>
            </a:r>
            <a:r>
              <a:rPr sz="2000" spc="-5" dirty="0">
                <a:latin typeface="Arial"/>
                <a:cs typeface="Arial"/>
              </a:rPr>
              <a:t>information </a:t>
            </a:r>
            <a:r>
              <a:rPr sz="2000" dirty="0">
                <a:latin typeface="Arial"/>
                <a:cs typeface="Arial"/>
              </a:rPr>
              <a:t>science </a:t>
            </a:r>
            <a:r>
              <a:rPr sz="2000" spc="-5" dirty="0">
                <a:latin typeface="Arial"/>
                <a:cs typeface="Arial"/>
              </a:rPr>
              <a:t>are </a:t>
            </a:r>
            <a:r>
              <a:rPr sz="2000" dirty="0">
                <a:latin typeface="Arial"/>
                <a:cs typeface="Arial"/>
              </a:rPr>
              <a:t>accredited by </a:t>
            </a:r>
            <a:r>
              <a:rPr sz="2000" spc="-5" dirty="0">
                <a:latin typeface="Arial"/>
                <a:cs typeface="Arial"/>
              </a:rPr>
              <a:t>the  </a:t>
            </a:r>
            <a:r>
              <a:rPr sz="2000" dirty="0">
                <a:latin typeface="Arial"/>
                <a:cs typeface="Arial"/>
              </a:rPr>
              <a:t>American Library Association (founded 1876) and prepare students</a:t>
            </a:r>
            <a:r>
              <a:rPr sz="2000" spc="-95" dirty="0">
                <a:latin typeface="Arial"/>
                <a:cs typeface="Arial"/>
              </a:rPr>
              <a:t> </a:t>
            </a:r>
            <a:r>
              <a:rPr sz="2000" spc="-5" dirty="0">
                <a:latin typeface="Arial"/>
                <a:cs typeface="Arial"/>
              </a:rPr>
              <a:t>for  </a:t>
            </a:r>
            <a:r>
              <a:rPr sz="2000" dirty="0">
                <a:latin typeface="Arial"/>
                <a:cs typeface="Arial"/>
              </a:rPr>
              <a:t>professional positions in </a:t>
            </a:r>
            <a:r>
              <a:rPr sz="2000" spc="-5" dirty="0">
                <a:latin typeface="Arial"/>
                <a:cs typeface="Arial"/>
              </a:rPr>
              <a:t>other </a:t>
            </a:r>
            <a:r>
              <a:rPr sz="2000" dirty="0">
                <a:latin typeface="Arial"/>
                <a:cs typeface="Arial"/>
              </a:rPr>
              <a:t>areas of </a:t>
            </a:r>
            <a:r>
              <a:rPr sz="2000" spc="-5" dirty="0">
                <a:latin typeface="Arial"/>
                <a:cs typeface="Arial"/>
              </a:rPr>
              <a:t>the information</a:t>
            </a:r>
            <a:r>
              <a:rPr sz="2000" spc="40" dirty="0">
                <a:latin typeface="Arial"/>
                <a:cs typeface="Arial"/>
              </a:rPr>
              <a:t> </a:t>
            </a:r>
            <a:r>
              <a:rPr sz="2000" dirty="0">
                <a:latin typeface="Arial"/>
                <a:cs typeface="Arial"/>
              </a:rPr>
              <a:t>industry</a:t>
            </a:r>
            <a:r>
              <a:rPr lang="en-US" sz="2000" dirty="0">
                <a:latin typeface="Arial"/>
                <a:cs typeface="Arial"/>
              </a:rPr>
              <a:t>.</a:t>
            </a:r>
            <a:endParaRPr sz="2000" dirty="0">
              <a:latin typeface="Arial"/>
              <a:cs typeface="Arial"/>
            </a:endParaRPr>
          </a:p>
        </p:txBody>
      </p:sp>
      <p:sp>
        <p:nvSpPr>
          <p:cNvPr id="7" name="object 2">
            <a:extLst>
              <a:ext uri="{FF2B5EF4-FFF2-40B4-BE49-F238E27FC236}">
                <a16:creationId xmlns="" xmlns:a16="http://schemas.microsoft.com/office/drawing/2014/main" id="{4EEEAB0A-B764-45E0-A922-FB265E8359C9}"/>
              </a:ext>
            </a:extLst>
          </p:cNvPr>
          <p:cNvSpPr txBox="1"/>
          <p:nvPr/>
        </p:nvSpPr>
        <p:spPr>
          <a:xfrm>
            <a:off x="499533" y="604441"/>
            <a:ext cx="7848600" cy="1508105"/>
          </a:xfrm>
          <a:prstGeom prst="rect">
            <a:avLst/>
          </a:prstGeom>
          <a:solidFill>
            <a:srgbClr val="6F2F9F"/>
          </a:solidFill>
          <a:ln w="9144">
            <a:solidFill>
              <a:srgbClr val="404040"/>
            </a:solidFill>
          </a:ln>
        </p:spPr>
        <p:txBody>
          <a:bodyPr vert="horz" wrap="square" lIns="0" tIns="0" rIns="0" bIns="0" rtlCol="0">
            <a:spAutoFit/>
          </a:bodyPr>
          <a:lstStyle/>
          <a:p>
            <a:pPr marR="32384" algn="ctr">
              <a:lnSpc>
                <a:spcPts val="2340"/>
              </a:lnSpc>
              <a:tabLst>
                <a:tab pos="2080260" algn="l"/>
                <a:tab pos="2661285" algn="l"/>
              </a:tabLst>
            </a:pPr>
            <a:endParaRPr lang="pt-BR" sz="2200" spc="-5" dirty="0">
              <a:solidFill>
                <a:srgbClr val="FFFFFF"/>
              </a:solidFill>
              <a:latin typeface="Arial"/>
              <a:cs typeface="Arial"/>
            </a:endParaRPr>
          </a:p>
          <a:p>
            <a:pPr marL="555625">
              <a:lnSpc>
                <a:spcPct val="100000"/>
              </a:lnSpc>
              <a:spcBef>
                <a:spcPts val="670"/>
              </a:spcBef>
              <a:tabLst>
                <a:tab pos="2255520" algn="l"/>
                <a:tab pos="2750185" algn="l"/>
                <a:tab pos="4086225" algn="l"/>
                <a:tab pos="5455920" algn="l"/>
              </a:tabLst>
            </a:pPr>
            <a:r>
              <a:rPr lang="pt-BR" sz="2400" spc="-150" dirty="0">
                <a:solidFill>
                  <a:srgbClr val="FFFFFF"/>
                </a:solidFill>
                <a:latin typeface="Arial"/>
                <a:cs typeface="Arial"/>
              </a:rPr>
              <a:t>P R O G R E S S	O F  L I B R A R Y S C I E N C E   A S</a:t>
            </a:r>
          </a:p>
          <a:p>
            <a:pPr marL="555625">
              <a:lnSpc>
                <a:spcPct val="100000"/>
              </a:lnSpc>
              <a:spcBef>
                <a:spcPts val="670"/>
              </a:spcBef>
              <a:tabLst>
                <a:tab pos="2255520" algn="l"/>
                <a:tab pos="2750185" algn="l"/>
                <a:tab pos="4086225" algn="l"/>
                <a:tab pos="5455920" algn="l"/>
              </a:tabLst>
            </a:pPr>
            <a:r>
              <a:rPr lang="pt-BR" sz="2400" spc="-150" dirty="0">
                <a:solidFill>
                  <a:srgbClr val="FFFFFF"/>
                </a:solidFill>
                <a:latin typeface="Arial"/>
                <a:cs typeface="Arial"/>
              </a:rPr>
              <a:t>L I B R A R Y  A N D  I N F O R M AT I O N	  S C I E N C E</a:t>
            </a:r>
            <a:endParaRPr lang="pt-BR" sz="2400" spc="-150" dirty="0">
              <a:latin typeface="Arial"/>
              <a:cs typeface="Arial"/>
            </a:endParaRPr>
          </a:p>
          <a:p>
            <a:pPr marR="32384" algn="ctr">
              <a:lnSpc>
                <a:spcPts val="2340"/>
              </a:lnSpc>
              <a:tabLst>
                <a:tab pos="2080260" algn="l"/>
                <a:tab pos="2661285" algn="l"/>
              </a:tabLst>
            </a:pPr>
            <a:endParaRPr sz="2200" dirty="0">
              <a:latin typeface="Arial"/>
              <a:cs typeface="Arial"/>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Integral</Template>
  <TotalTime>499</TotalTime>
  <Words>3334</Words>
  <Application>Microsoft Office PowerPoint</Application>
  <PresentationFormat>On-screen Show (4:3)</PresentationFormat>
  <Paragraphs>420</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Integral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Information Professionals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Association of Information Professionals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Class</dc:creator>
  <cp:lastModifiedBy>Haroon</cp:lastModifiedBy>
  <cp:revision>43</cp:revision>
  <dcterms:created xsi:type="dcterms:W3CDTF">2020-04-02T17:53:48Z</dcterms:created>
  <dcterms:modified xsi:type="dcterms:W3CDTF">2020-05-15T11:20:22Z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2015-09-01T00:00:00Z</vt:filetime>
  </property>
  <property fmtid="{D5CDD505-2E9C-101B-9397-08002B2CF9AE}" pid="3" name="Creator">
    <vt:lpwstr>Acrobat PDFMaker 9.1 for PowerPoint</vt:lpwstr>
  </property>
  <property fmtid="{D5CDD505-2E9C-101B-9397-08002B2CF9AE}" pid="4" name="LastSaved">
    <vt:filetime>2020-04-02T00:00:00Z</vt:filetime>
  </property>
</Properties>
</file>