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18-Dec-13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Seed Production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08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2362200"/>
          </a:xfrm>
        </p:spPr>
        <p:txBody>
          <a:bodyPr/>
          <a:lstStyle/>
          <a:p>
            <a:r>
              <a:rPr lang="en-US" dirty="0"/>
              <a:t>Seed with less than 80% emergence is not considered satisfactory </a:t>
            </a:r>
            <a:endParaRPr lang="en-US" dirty="0" smtClean="0"/>
          </a:p>
          <a:p>
            <a:r>
              <a:rPr lang="en-US" dirty="0" smtClean="0"/>
              <a:t> They will </a:t>
            </a:r>
            <a:r>
              <a:rPr lang="en-US" dirty="0"/>
              <a:t>require higher sowing rates to obtain optimum plant density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56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crops are established each season by seed</a:t>
            </a:r>
          </a:p>
          <a:p>
            <a:r>
              <a:rPr lang="en-US" dirty="0" smtClean="0"/>
              <a:t>Seed quality have major impact on yield</a:t>
            </a:r>
          </a:p>
          <a:p>
            <a:endParaRPr lang="en-US" dirty="0" smtClean="0"/>
          </a:p>
          <a:p>
            <a:r>
              <a:rPr lang="en-US" dirty="0" smtClean="0"/>
              <a:t>Seed carry the genetic traits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588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Seed quality factor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Genetic purity </a:t>
            </a:r>
          </a:p>
          <a:p>
            <a:r>
              <a:rPr lang="en-US" dirty="0" smtClean="0"/>
              <a:t>Physiological quality</a:t>
            </a:r>
          </a:p>
          <a:p>
            <a:r>
              <a:rPr lang="en-US" dirty="0" smtClean="0"/>
              <a:t>Presence of weed seed</a:t>
            </a:r>
          </a:p>
          <a:p>
            <a:r>
              <a:rPr lang="en-US" dirty="0" smtClean="0"/>
              <a:t>Seed born disease</a:t>
            </a:r>
          </a:p>
          <a:p>
            <a:r>
              <a:rPr lang="en-US" dirty="0" smtClean="0"/>
              <a:t>Other material (dirt or plant residues)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22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seed production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Check Varietal </a:t>
            </a:r>
            <a:r>
              <a:rPr lang="en-US" dirty="0"/>
              <a:t>purity 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Check Mechanical </a:t>
            </a:r>
            <a:r>
              <a:rPr lang="en-US" dirty="0"/>
              <a:t>purity 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Seed Testing</a:t>
            </a: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Seed </a:t>
            </a:r>
            <a:r>
              <a:rPr lang="en-US" dirty="0"/>
              <a:t>Grading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696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/>
              <a:t>Varietal purity </a:t>
            </a:r>
            <a:endParaRPr lang="en-US" b="1" dirty="0" smtClean="0"/>
          </a:p>
          <a:p>
            <a:pPr lvl="1"/>
            <a:r>
              <a:rPr lang="en-US" dirty="0" smtClean="0"/>
              <a:t>ensures </a:t>
            </a:r>
            <a:r>
              <a:rPr lang="en-US" dirty="0"/>
              <a:t>seed is the </a:t>
            </a:r>
            <a:r>
              <a:rPr lang="en-US" dirty="0" smtClean="0"/>
              <a:t>variety claimed</a:t>
            </a:r>
          </a:p>
          <a:p>
            <a:pPr lvl="1"/>
            <a:r>
              <a:rPr lang="en-US" dirty="0" smtClean="0"/>
              <a:t>Depend upon seed being planted</a:t>
            </a:r>
          </a:p>
          <a:p>
            <a:pPr lvl="1"/>
            <a:r>
              <a:rPr lang="en-US" dirty="0" smtClean="0"/>
              <a:t>Generally in controlled pollination quality of seed equal to seed planted</a:t>
            </a:r>
          </a:p>
          <a:p>
            <a:pPr lvl="1"/>
            <a:r>
              <a:rPr lang="en-US" dirty="0" smtClean="0"/>
              <a:t>But quality decrease by each subsequent generation</a:t>
            </a:r>
          </a:p>
          <a:p>
            <a:pPr lvl="1"/>
            <a:r>
              <a:rPr lang="en-US" dirty="0" smtClean="0"/>
              <a:t>Seed certification agencies ensure the genetic purity</a:t>
            </a:r>
          </a:p>
          <a:p>
            <a:pPr lvl="1"/>
            <a:r>
              <a:rPr lang="en-US" dirty="0" smtClean="0"/>
              <a:t>Varietal purity also depend upon </a:t>
            </a:r>
          </a:p>
          <a:p>
            <a:pPr lvl="2"/>
            <a:r>
              <a:rPr lang="en-US" dirty="0" smtClean="0"/>
              <a:t>Type of pollination </a:t>
            </a:r>
          </a:p>
          <a:p>
            <a:pPr lvl="2"/>
            <a:r>
              <a:rPr lang="en-US" dirty="0" smtClean="0"/>
              <a:t>Type of variety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78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229600" cy="6096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B. </a:t>
            </a:r>
            <a:r>
              <a:rPr lang="en-US" b="1" dirty="0" smtClean="0"/>
              <a:t>Mechanical </a:t>
            </a:r>
            <a:r>
              <a:rPr lang="en-US" b="1" dirty="0"/>
              <a:t>purity </a:t>
            </a:r>
            <a:endParaRPr lang="en-US" b="1" dirty="0" smtClean="0"/>
          </a:p>
          <a:p>
            <a:pPr lvl="1"/>
            <a:r>
              <a:rPr lang="en-US" dirty="0" smtClean="0"/>
              <a:t>ensures </a:t>
            </a:r>
            <a:r>
              <a:rPr lang="en-US" dirty="0"/>
              <a:t>minimal </a:t>
            </a:r>
            <a:r>
              <a:rPr lang="en-US" dirty="0" smtClean="0"/>
              <a:t>impurities</a:t>
            </a:r>
          </a:p>
          <a:p>
            <a:pPr lvl="1"/>
            <a:r>
              <a:rPr lang="en-US" dirty="0" smtClean="0"/>
              <a:t>Contamination may occur</a:t>
            </a:r>
          </a:p>
          <a:p>
            <a:pPr lvl="2"/>
            <a:r>
              <a:rPr lang="en-US" dirty="0" smtClean="0"/>
              <a:t>During harvesting</a:t>
            </a:r>
          </a:p>
          <a:p>
            <a:pPr lvl="2"/>
            <a:r>
              <a:rPr lang="en-US" dirty="0" smtClean="0"/>
              <a:t>Storage</a:t>
            </a:r>
          </a:p>
          <a:p>
            <a:pPr lvl="2"/>
            <a:r>
              <a:rPr lang="en-US" dirty="0" smtClean="0"/>
              <a:t>Handling</a:t>
            </a:r>
          </a:p>
          <a:p>
            <a:r>
              <a:rPr lang="en-US" dirty="0" smtClean="0"/>
              <a:t>Standers to overcome  </a:t>
            </a:r>
          </a:p>
          <a:p>
            <a:pPr lvl="1"/>
            <a:r>
              <a:rPr lang="en-US" dirty="0" smtClean="0"/>
              <a:t>All </a:t>
            </a:r>
            <a:r>
              <a:rPr lang="en-US" dirty="0" err="1" smtClean="0"/>
              <a:t>equipments</a:t>
            </a:r>
            <a:r>
              <a:rPr lang="en-US" dirty="0" smtClean="0"/>
              <a:t> should be cleaned</a:t>
            </a:r>
          </a:p>
          <a:p>
            <a:pPr lvl="1"/>
            <a:r>
              <a:rPr lang="en-US" dirty="0" smtClean="0"/>
              <a:t>Including</a:t>
            </a:r>
          </a:p>
          <a:p>
            <a:pPr lvl="2"/>
            <a:r>
              <a:rPr lang="en-US" dirty="0" smtClean="0"/>
              <a:t>Harvesting equipment</a:t>
            </a:r>
          </a:p>
          <a:p>
            <a:pPr lvl="2"/>
            <a:r>
              <a:rPr lang="en-US" dirty="0" smtClean="0"/>
              <a:t>Dryers </a:t>
            </a:r>
          </a:p>
          <a:p>
            <a:pPr lvl="2"/>
            <a:r>
              <a:rPr lang="en-US" dirty="0" smtClean="0"/>
              <a:t>Storage facilities</a:t>
            </a:r>
          </a:p>
          <a:p>
            <a:pPr lvl="2"/>
            <a:r>
              <a:rPr lang="en-US" dirty="0" smtClean="0"/>
              <a:t>Processing equipment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8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C. Seed Testing </a:t>
            </a:r>
          </a:p>
          <a:p>
            <a:pPr lvl="1"/>
            <a:r>
              <a:rPr lang="en-US" dirty="0" smtClean="0"/>
              <a:t>verifies </a:t>
            </a:r>
            <a:r>
              <a:rPr lang="en-US" dirty="0"/>
              <a:t>purity and </a:t>
            </a:r>
            <a:r>
              <a:rPr lang="en-US" dirty="0" smtClean="0"/>
              <a:t>germination</a:t>
            </a:r>
          </a:p>
          <a:p>
            <a:pPr lvl="1"/>
            <a:r>
              <a:rPr lang="en-US" dirty="0" smtClean="0"/>
              <a:t>Different tests </a:t>
            </a:r>
          </a:p>
          <a:p>
            <a:pPr lvl="3"/>
            <a:r>
              <a:rPr lang="en-US" sz="2400" b="1" dirty="0"/>
              <a:t>Germination </a:t>
            </a:r>
            <a:r>
              <a:rPr lang="en-US" sz="2400" b="1" dirty="0" smtClean="0"/>
              <a:t>Test:</a:t>
            </a:r>
            <a:r>
              <a:rPr lang="en-US" sz="2400" dirty="0"/>
              <a:t> The best indicator of field emergence.</a:t>
            </a:r>
          </a:p>
          <a:p>
            <a:pPr lvl="3"/>
            <a:r>
              <a:rPr lang="en-US" sz="2400" b="1" dirty="0" smtClean="0"/>
              <a:t>Purity</a:t>
            </a:r>
            <a:r>
              <a:rPr lang="en-US" sz="2400" b="1" dirty="0"/>
              <a:t> </a:t>
            </a:r>
            <a:r>
              <a:rPr lang="en-US" sz="2400" dirty="0" smtClean="0"/>
              <a:t>:</a:t>
            </a:r>
            <a:r>
              <a:rPr lang="en-US" sz="2400" dirty="0"/>
              <a:t> Indicates the percentage of pure seed in the lot.</a:t>
            </a:r>
          </a:p>
          <a:p>
            <a:pPr lvl="3"/>
            <a:r>
              <a:rPr lang="en-US" sz="2400" b="1" dirty="0" err="1"/>
              <a:t>Tetrazolium</a:t>
            </a:r>
            <a:r>
              <a:rPr lang="en-US" sz="2400" b="1" dirty="0"/>
              <a:t> Test</a:t>
            </a:r>
            <a:r>
              <a:rPr lang="en-US" sz="2400" dirty="0"/>
              <a:t> : Rapid indicator of potential germination in cereals.</a:t>
            </a:r>
          </a:p>
          <a:p>
            <a:pPr lvl="3"/>
            <a:r>
              <a:rPr lang="en-US" sz="2400" b="1" dirty="0" smtClean="0"/>
              <a:t>Moisture </a:t>
            </a:r>
            <a:r>
              <a:rPr lang="en-US" sz="2400" b="1" dirty="0"/>
              <a:t>Test: </a:t>
            </a:r>
            <a:r>
              <a:rPr lang="en-US" sz="2400" dirty="0"/>
              <a:t>Oven method for determining the moisture content of seed or malt</a:t>
            </a:r>
            <a:r>
              <a:rPr lang="en-US" sz="2400" dirty="0" smtClean="0"/>
              <a:t>.</a:t>
            </a:r>
          </a:p>
          <a:p>
            <a:pPr lvl="3"/>
            <a:r>
              <a:rPr lang="en-US" sz="2400" b="1" dirty="0"/>
              <a:t>International Certificate Test </a:t>
            </a:r>
            <a:r>
              <a:rPr lang="en-US" sz="2400" dirty="0"/>
              <a:t>:Used when seed is being exported.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802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/>
          <a:lstStyle/>
          <a:p>
            <a:r>
              <a:rPr lang="en-US" dirty="0"/>
              <a:t>Seed </a:t>
            </a:r>
            <a:r>
              <a:rPr lang="en-US" dirty="0" smtClean="0"/>
              <a:t>Grading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– </a:t>
            </a:r>
            <a:r>
              <a:rPr lang="en-US" sz="2400" dirty="0" smtClean="0"/>
              <a:t>Ensures </a:t>
            </a:r>
            <a:r>
              <a:rPr lang="en-US" sz="2400" dirty="0"/>
              <a:t>conformity to </a:t>
            </a:r>
            <a:r>
              <a:rPr lang="en-US" sz="2400" dirty="0" smtClean="0"/>
              <a:t>regulated standards</a:t>
            </a:r>
          </a:p>
          <a:p>
            <a:pPr lvl="1"/>
            <a:r>
              <a:rPr lang="en-US" sz="2400" dirty="0" smtClean="0"/>
              <a:t>Aim </a:t>
            </a:r>
            <a:r>
              <a:rPr lang="en-US" sz="2400" dirty="0"/>
              <a:t>of seed grading is to maintain this quality from one season to the next by removing all these destructive elements:</a:t>
            </a:r>
          </a:p>
          <a:p>
            <a:pPr lvl="3"/>
            <a:r>
              <a:rPr lang="en-US" dirty="0"/>
              <a:t>Other crop seeds</a:t>
            </a:r>
          </a:p>
          <a:p>
            <a:pPr lvl="3"/>
            <a:r>
              <a:rPr lang="en-US" dirty="0"/>
              <a:t>Weed seeds (especially herbicide resistant weeds)</a:t>
            </a:r>
          </a:p>
          <a:p>
            <a:pPr lvl="3"/>
            <a:r>
              <a:rPr lang="en-US" dirty="0"/>
              <a:t>Straw, soil dust and other inert material</a:t>
            </a:r>
          </a:p>
          <a:p>
            <a:pPr lvl="3"/>
            <a:r>
              <a:rPr lang="en-US" dirty="0"/>
              <a:t>Immature, shriveled, damaged, cracked, undersized or oversized seed.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798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b="1" dirty="0"/>
              <a:t>Seed quality improves </a:t>
            </a:r>
            <a:r>
              <a:rPr lang="en-US" b="1" dirty="0" smtClean="0"/>
              <a:t>emergence</a:t>
            </a:r>
          </a:p>
          <a:p>
            <a:endParaRPr lang="en-US" b="1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657310"/>
              </p:ext>
            </p:extLst>
          </p:nvPr>
        </p:nvGraphicFramePr>
        <p:xfrm>
          <a:off x="914400" y="1524000"/>
          <a:ext cx="7086600" cy="34669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62200"/>
                <a:gridCol w="2362200"/>
                <a:gridCol w="2362200"/>
              </a:tblGrid>
              <a:tr h="1055156">
                <a:tc>
                  <a:txBody>
                    <a:bodyPr/>
                    <a:lstStyle/>
                    <a:p>
                      <a:r>
                        <a:rPr lang="en-US"/>
                        <a:t>Seed 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Germination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Emergence (%)</a:t>
                      </a:r>
                    </a:p>
                  </a:txBody>
                  <a:tcPr anchor="ctr"/>
                </a:tc>
              </a:tr>
              <a:tr h="602946">
                <a:tc>
                  <a:txBody>
                    <a:bodyPr/>
                    <a:lstStyle/>
                    <a:p>
                      <a:r>
                        <a:rPr lang="en-US"/>
                        <a:t>Large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85</a:t>
                      </a:r>
                    </a:p>
                  </a:txBody>
                  <a:tcPr anchor="ctr"/>
                </a:tc>
              </a:tr>
              <a:tr h="602946">
                <a:tc>
                  <a:txBody>
                    <a:bodyPr/>
                    <a:lstStyle/>
                    <a:p>
                      <a:r>
                        <a:rPr lang="en-US"/>
                        <a:t>Pinched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73</a:t>
                      </a:r>
                    </a:p>
                  </a:txBody>
                  <a:tcPr anchor="ctr"/>
                </a:tc>
              </a:tr>
              <a:tr h="602946">
                <a:tc>
                  <a:txBody>
                    <a:bodyPr/>
                    <a:lstStyle/>
                    <a:p>
                      <a:r>
                        <a:rPr lang="en-US"/>
                        <a:t>Small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72</a:t>
                      </a:r>
                    </a:p>
                  </a:txBody>
                  <a:tcPr anchor="ctr"/>
                </a:tc>
              </a:tr>
              <a:tr h="602946">
                <a:tc>
                  <a:txBody>
                    <a:bodyPr/>
                    <a:lstStyle/>
                    <a:p>
                      <a:r>
                        <a:rPr lang="en-US"/>
                        <a:t>Broken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17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260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Seed Production System</vt:lpstr>
      <vt:lpstr>Importance </vt:lpstr>
      <vt:lpstr>Seed quality factor</vt:lpstr>
      <vt:lpstr>Steps for seed production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Zubair</dc:creator>
  <cp:lastModifiedBy>Zubair</cp:lastModifiedBy>
  <cp:revision>11</cp:revision>
  <dcterms:created xsi:type="dcterms:W3CDTF">2006-08-16T00:00:00Z</dcterms:created>
  <dcterms:modified xsi:type="dcterms:W3CDTF">2013-12-18T18:37:31Z</dcterms:modified>
</cp:coreProperties>
</file>