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70" r:id="rId5"/>
    <p:sldId id="258" r:id="rId6"/>
    <p:sldId id="259" r:id="rId7"/>
    <p:sldId id="260" r:id="rId8"/>
    <p:sldId id="261" r:id="rId9"/>
    <p:sldId id="262" r:id="rId10"/>
    <p:sldId id="263" r:id="rId11"/>
    <p:sldId id="264" r:id="rId12"/>
    <p:sldId id="265" r:id="rId13"/>
    <p:sldId id="266"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9E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70" d="100"/>
          <a:sy n="70" d="100"/>
        </p:scale>
        <p:origin x="65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9C1110B-AB0F-4B7A-AE47-527214F35BEE}"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109757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C1110B-AB0F-4B7A-AE47-527214F35BEE}"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34520787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C1110B-AB0F-4B7A-AE47-527214F35BEE}"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3666512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9C1110B-AB0F-4B7A-AE47-527214F35BEE}"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1122849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9C1110B-AB0F-4B7A-AE47-527214F35BEE}"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3366778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9C1110B-AB0F-4B7A-AE47-527214F35BEE}"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3830950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9C1110B-AB0F-4B7A-AE47-527214F35BEE}" type="datetimeFigureOut">
              <a:rPr lang="en-US" smtClean="0"/>
              <a:t>2/25/2020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2552731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9C1110B-AB0F-4B7A-AE47-527214F35BEE}" type="datetimeFigureOut">
              <a:rPr lang="en-US" smtClean="0"/>
              <a:t>2/25/2020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1776024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C1110B-AB0F-4B7A-AE47-527214F35BEE}" type="datetimeFigureOut">
              <a:rPr lang="en-US" smtClean="0"/>
              <a:t>2/25/2020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578962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C1110B-AB0F-4B7A-AE47-527214F35BEE}"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41876909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9C1110B-AB0F-4B7A-AE47-527214F35BEE}"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5A8EBE-7033-4EC9-8829-13715D0D0DA2}" type="slidenum">
              <a:rPr lang="en-US" smtClean="0"/>
              <a:t>‹#›</a:t>
            </a:fld>
            <a:endParaRPr lang="en-US"/>
          </a:p>
        </p:txBody>
      </p:sp>
    </p:spTree>
    <p:extLst>
      <p:ext uri="{BB962C8B-B14F-4D97-AF65-F5344CB8AC3E}">
        <p14:creationId xmlns:p14="http://schemas.microsoft.com/office/powerpoint/2010/main" val="2740597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C1110B-AB0F-4B7A-AE47-527214F35BEE}" type="datetimeFigureOut">
              <a:rPr lang="en-US" smtClean="0"/>
              <a:t>2/25/2020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5A8EBE-7033-4EC9-8829-13715D0D0DA2}" type="slidenum">
              <a:rPr lang="en-US" smtClean="0"/>
              <a:t>‹#›</a:t>
            </a:fld>
            <a:endParaRPr lang="en-US"/>
          </a:p>
        </p:txBody>
      </p:sp>
    </p:spTree>
    <p:extLst>
      <p:ext uri="{BB962C8B-B14F-4D97-AF65-F5344CB8AC3E}">
        <p14:creationId xmlns:p14="http://schemas.microsoft.com/office/powerpoint/2010/main" val="18809199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eveloper.android.com/guide/components/activities#Lifecycl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2163382"/>
            <a:ext cx="9144000" cy="1655762"/>
          </a:xfrm>
        </p:spPr>
        <p:txBody>
          <a:bodyPr>
            <a:normAutofit/>
          </a:bodyPr>
          <a:lstStyle/>
          <a:p>
            <a:r>
              <a:rPr lang="en-US" sz="8800" dirty="0"/>
              <a:t>Fragment ?</a:t>
            </a:r>
          </a:p>
        </p:txBody>
      </p:sp>
    </p:spTree>
    <p:extLst>
      <p:ext uri="{BB962C8B-B14F-4D97-AF65-F5344CB8AC3E}">
        <p14:creationId xmlns:p14="http://schemas.microsoft.com/office/powerpoint/2010/main" val="35679248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8096" y="1024128"/>
            <a:ext cx="3121152" cy="555955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31792" y="1018032"/>
            <a:ext cx="3121152" cy="555955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8096" y="433257"/>
            <a:ext cx="3121152" cy="584775"/>
          </a:xfrm>
          <a:prstGeom prst="rect">
            <a:avLst/>
          </a:prstGeom>
          <a:noFill/>
        </p:spPr>
        <p:txBody>
          <a:bodyPr wrap="square" rtlCol="0">
            <a:spAutoFit/>
          </a:bodyPr>
          <a:lstStyle/>
          <a:p>
            <a:pPr algn="ctr"/>
            <a:r>
              <a:rPr lang="en-US" sz="3200" dirty="0"/>
              <a:t>Activity</a:t>
            </a:r>
          </a:p>
        </p:txBody>
      </p:sp>
      <p:sp>
        <p:nvSpPr>
          <p:cNvPr id="8" name="TextBox 7"/>
          <p:cNvSpPr txBox="1"/>
          <p:nvPr/>
        </p:nvSpPr>
        <p:spPr>
          <a:xfrm>
            <a:off x="4456176" y="463737"/>
            <a:ext cx="3121152" cy="584775"/>
          </a:xfrm>
          <a:prstGeom prst="rect">
            <a:avLst/>
          </a:prstGeom>
          <a:noFill/>
        </p:spPr>
        <p:txBody>
          <a:bodyPr wrap="square" rtlCol="0">
            <a:spAutoFit/>
          </a:bodyPr>
          <a:lstStyle/>
          <a:p>
            <a:pPr algn="ctr"/>
            <a:r>
              <a:rPr lang="en-US" sz="3200" dirty="0"/>
              <a:t>Fragment</a:t>
            </a:r>
          </a:p>
        </p:txBody>
      </p:sp>
      <p:sp>
        <p:nvSpPr>
          <p:cNvPr id="9" name="Rectangle 8"/>
          <p:cNvSpPr/>
          <p:nvPr/>
        </p:nvSpPr>
        <p:spPr>
          <a:xfrm>
            <a:off x="768096" y="1219200"/>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OnCreate</a:t>
            </a:r>
            <a:endParaRPr lang="en-US" dirty="0">
              <a:solidFill>
                <a:schemeClr val="tx1"/>
              </a:solidFill>
            </a:endParaRPr>
          </a:p>
        </p:txBody>
      </p:sp>
      <p:sp>
        <p:nvSpPr>
          <p:cNvPr id="10" name="Oval 9"/>
          <p:cNvSpPr/>
          <p:nvPr/>
        </p:nvSpPr>
        <p:spPr>
          <a:xfrm>
            <a:off x="2462784" y="1213104"/>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11" name="Rectangle 10"/>
          <p:cNvSpPr/>
          <p:nvPr/>
        </p:nvSpPr>
        <p:spPr>
          <a:xfrm>
            <a:off x="774192" y="2127504"/>
            <a:ext cx="1944624"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OnAttachFragment</a:t>
            </a:r>
            <a:endParaRPr lang="en-US" dirty="0">
              <a:solidFill>
                <a:schemeClr val="tx1"/>
              </a:solidFill>
            </a:endParaRPr>
          </a:p>
        </p:txBody>
      </p:sp>
      <p:sp>
        <p:nvSpPr>
          <p:cNvPr id="12" name="Oval 11"/>
          <p:cNvSpPr/>
          <p:nvPr/>
        </p:nvSpPr>
        <p:spPr>
          <a:xfrm>
            <a:off x="2718816" y="2121408"/>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13" name="Rectangle 12"/>
          <p:cNvSpPr/>
          <p:nvPr/>
        </p:nvSpPr>
        <p:spPr>
          <a:xfrm>
            <a:off x="780288" y="4840224"/>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onStart</a:t>
            </a:r>
            <a:endParaRPr lang="en-US" dirty="0">
              <a:solidFill>
                <a:schemeClr val="tx1"/>
              </a:solidFill>
            </a:endParaRPr>
          </a:p>
        </p:txBody>
      </p:sp>
      <p:sp>
        <p:nvSpPr>
          <p:cNvPr id="14" name="Oval 13"/>
          <p:cNvSpPr/>
          <p:nvPr/>
        </p:nvSpPr>
        <p:spPr>
          <a:xfrm>
            <a:off x="2474976" y="4834128"/>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p>
        </p:txBody>
      </p:sp>
      <p:sp>
        <p:nvSpPr>
          <p:cNvPr id="15" name="Rectangle 14"/>
          <p:cNvSpPr/>
          <p:nvPr/>
        </p:nvSpPr>
        <p:spPr>
          <a:xfrm>
            <a:off x="774192" y="5711952"/>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onResume</a:t>
            </a:r>
            <a:endParaRPr lang="en-US" dirty="0">
              <a:solidFill>
                <a:schemeClr val="tx1"/>
              </a:solidFill>
            </a:endParaRPr>
          </a:p>
        </p:txBody>
      </p:sp>
      <p:sp>
        <p:nvSpPr>
          <p:cNvPr id="16" name="Oval 15"/>
          <p:cNvSpPr/>
          <p:nvPr/>
        </p:nvSpPr>
        <p:spPr>
          <a:xfrm>
            <a:off x="2462784" y="5708904"/>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9</a:t>
            </a:r>
          </a:p>
        </p:txBody>
      </p:sp>
      <p:sp>
        <p:nvSpPr>
          <p:cNvPr id="17" name="Rectangle 16"/>
          <p:cNvSpPr/>
          <p:nvPr/>
        </p:nvSpPr>
        <p:spPr>
          <a:xfrm>
            <a:off x="5839968" y="1670304"/>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OnAttach</a:t>
            </a:r>
            <a:endParaRPr lang="en-US" dirty="0">
              <a:solidFill>
                <a:schemeClr val="tx1"/>
              </a:solidFill>
            </a:endParaRPr>
          </a:p>
        </p:txBody>
      </p:sp>
      <p:sp>
        <p:nvSpPr>
          <p:cNvPr id="18" name="Oval 17"/>
          <p:cNvSpPr/>
          <p:nvPr/>
        </p:nvSpPr>
        <p:spPr>
          <a:xfrm>
            <a:off x="5388864" y="1670304"/>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19" name="Rectangle 18"/>
          <p:cNvSpPr/>
          <p:nvPr/>
        </p:nvSpPr>
        <p:spPr>
          <a:xfrm>
            <a:off x="5846064" y="2529840"/>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OnCreate</a:t>
            </a:r>
            <a:endParaRPr lang="en-US" dirty="0">
              <a:solidFill>
                <a:schemeClr val="tx1"/>
              </a:solidFill>
            </a:endParaRPr>
          </a:p>
        </p:txBody>
      </p:sp>
      <p:sp>
        <p:nvSpPr>
          <p:cNvPr id="20" name="Oval 19"/>
          <p:cNvSpPr/>
          <p:nvPr/>
        </p:nvSpPr>
        <p:spPr>
          <a:xfrm>
            <a:off x="5394960" y="2529840"/>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
        <p:nvSpPr>
          <p:cNvPr id="21" name="Rectangle 20"/>
          <p:cNvSpPr/>
          <p:nvPr/>
        </p:nvSpPr>
        <p:spPr>
          <a:xfrm>
            <a:off x="5852160" y="3194304"/>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onCreateView</a:t>
            </a:r>
            <a:endParaRPr lang="en-US" dirty="0">
              <a:solidFill>
                <a:schemeClr val="tx1"/>
              </a:solidFill>
            </a:endParaRPr>
          </a:p>
        </p:txBody>
      </p:sp>
      <p:sp>
        <p:nvSpPr>
          <p:cNvPr id="22" name="Oval 21"/>
          <p:cNvSpPr/>
          <p:nvPr/>
        </p:nvSpPr>
        <p:spPr>
          <a:xfrm>
            <a:off x="5401056" y="3194304"/>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p>
        </p:txBody>
      </p:sp>
      <p:sp>
        <p:nvSpPr>
          <p:cNvPr id="23" name="Rectangle 22"/>
          <p:cNvSpPr/>
          <p:nvPr/>
        </p:nvSpPr>
        <p:spPr>
          <a:xfrm>
            <a:off x="5644896" y="3931920"/>
            <a:ext cx="190804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onActivityCreated</a:t>
            </a:r>
            <a:endParaRPr lang="en-US" dirty="0">
              <a:solidFill>
                <a:schemeClr val="tx1"/>
              </a:solidFill>
            </a:endParaRPr>
          </a:p>
        </p:txBody>
      </p:sp>
      <p:sp>
        <p:nvSpPr>
          <p:cNvPr id="24" name="Oval 23"/>
          <p:cNvSpPr/>
          <p:nvPr/>
        </p:nvSpPr>
        <p:spPr>
          <a:xfrm>
            <a:off x="5196840" y="3931920"/>
            <a:ext cx="451104" cy="451104"/>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6</a:t>
            </a:r>
          </a:p>
        </p:txBody>
      </p:sp>
      <p:sp>
        <p:nvSpPr>
          <p:cNvPr id="25" name="Rectangle 24"/>
          <p:cNvSpPr/>
          <p:nvPr/>
        </p:nvSpPr>
        <p:spPr>
          <a:xfrm>
            <a:off x="5864352" y="5327904"/>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onStart</a:t>
            </a:r>
            <a:endParaRPr lang="en-US" dirty="0">
              <a:solidFill>
                <a:schemeClr val="tx1"/>
              </a:solidFill>
            </a:endParaRPr>
          </a:p>
        </p:txBody>
      </p:sp>
      <p:sp>
        <p:nvSpPr>
          <p:cNvPr id="26" name="Oval 25"/>
          <p:cNvSpPr/>
          <p:nvPr/>
        </p:nvSpPr>
        <p:spPr>
          <a:xfrm>
            <a:off x="5413248" y="5327904"/>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8</a:t>
            </a:r>
          </a:p>
        </p:txBody>
      </p:sp>
      <p:sp>
        <p:nvSpPr>
          <p:cNvPr id="27" name="Rectangle 26"/>
          <p:cNvSpPr/>
          <p:nvPr/>
        </p:nvSpPr>
        <p:spPr>
          <a:xfrm>
            <a:off x="5858256" y="6016752"/>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onResume</a:t>
            </a:r>
            <a:endParaRPr lang="en-US" dirty="0">
              <a:solidFill>
                <a:schemeClr val="tx1"/>
              </a:solidFill>
            </a:endParaRPr>
          </a:p>
        </p:txBody>
      </p:sp>
      <p:sp>
        <p:nvSpPr>
          <p:cNvPr id="28" name="Oval 27"/>
          <p:cNvSpPr/>
          <p:nvPr/>
        </p:nvSpPr>
        <p:spPr>
          <a:xfrm>
            <a:off x="5407152" y="6016752"/>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10</a:t>
            </a:r>
          </a:p>
        </p:txBody>
      </p:sp>
      <p:sp>
        <p:nvSpPr>
          <p:cNvPr id="29" name="TextBox 28"/>
          <p:cNvSpPr txBox="1"/>
          <p:nvPr/>
        </p:nvSpPr>
        <p:spPr>
          <a:xfrm>
            <a:off x="7917366" y="1213104"/>
            <a:ext cx="3925229" cy="5170646"/>
          </a:xfrm>
          <a:prstGeom prst="rect">
            <a:avLst/>
          </a:prstGeom>
          <a:noFill/>
        </p:spPr>
        <p:txBody>
          <a:bodyPr wrap="square" rtlCol="0">
            <a:spAutoFit/>
          </a:bodyPr>
          <a:lstStyle/>
          <a:p>
            <a:r>
              <a:rPr lang="en-US" sz="2400" dirty="0" err="1">
                <a:solidFill>
                  <a:schemeClr val="accent5">
                    <a:lumMod val="75000"/>
                  </a:schemeClr>
                </a:solidFill>
              </a:rPr>
              <a:t>onAttach</a:t>
            </a:r>
            <a:r>
              <a:rPr lang="en-US" sz="2400" dirty="0">
                <a:solidFill>
                  <a:schemeClr val="accent5">
                    <a:lumMod val="75000"/>
                  </a:schemeClr>
                </a:solidFill>
              </a:rPr>
              <a:t> </a:t>
            </a:r>
            <a:r>
              <a:rPr lang="en-US" sz="2400" dirty="0"/>
              <a:t> </a:t>
            </a:r>
            <a:r>
              <a:rPr lang="en-US" dirty="0"/>
              <a:t>is called after Fragment is </a:t>
            </a:r>
            <a:r>
              <a:rPr lang="en-US" dirty="0" err="1"/>
              <a:t>associaiated</a:t>
            </a:r>
            <a:r>
              <a:rPr lang="en-US" dirty="0"/>
              <a:t> with its Activity Gets a reference to the Activity object which can be used as Context.</a:t>
            </a:r>
          </a:p>
          <a:p>
            <a:r>
              <a:rPr lang="en-US" sz="2400" dirty="0" err="1">
                <a:solidFill>
                  <a:schemeClr val="accent5">
                    <a:lumMod val="75000"/>
                  </a:schemeClr>
                </a:solidFill>
              </a:rPr>
              <a:t>onCreate</a:t>
            </a:r>
            <a:r>
              <a:rPr lang="en-US" sz="2400" dirty="0"/>
              <a:t>. </a:t>
            </a:r>
            <a:r>
              <a:rPr lang="en-IN" dirty="0"/>
              <a:t>The system calls this when creating the fragment. You should initialize essential components of the fragment that you want to retain when the fragment is paused or stopped, then resumed.</a:t>
            </a:r>
          </a:p>
          <a:p>
            <a:r>
              <a:rPr lang="en-US" sz="2400" dirty="0" err="1">
                <a:solidFill>
                  <a:schemeClr val="accent5">
                    <a:lumMod val="75000"/>
                  </a:schemeClr>
                </a:solidFill>
              </a:rPr>
              <a:t>onCreateView</a:t>
            </a:r>
            <a:r>
              <a:rPr lang="en-US" sz="2400" dirty="0"/>
              <a:t>. </a:t>
            </a:r>
            <a:r>
              <a:rPr lang="en-US" dirty="0"/>
              <a:t>You are expected to return a View Hierarchy for your fragment</a:t>
            </a:r>
            <a:endParaRPr lang="en-US" sz="2400" dirty="0"/>
          </a:p>
          <a:p>
            <a:r>
              <a:rPr lang="en-US" sz="2400" dirty="0" err="1">
                <a:solidFill>
                  <a:schemeClr val="accent5">
                    <a:lumMod val="75000"/>
                  </a:schemeClr>
                </a:solidFill>
              </a:rPr>
              <a:t>onActivityCreated</a:t>
            </a:r>
            <a:r>
              <a:rPr lang="en-US" sz="2400" dirty="0">
                <a:solidFill>
                  <a:schemeClr val="accent5">
                    <a:lumMod val="75000"/>
                  </a:schemeClr>
                </a:solidFill>
              </a:rPr>
              <a:t>  </a:t>
            </a:r>
            <a:r>
              <a:rPr lang="en-US" dirty="0"/>
              <a:t>Called after Activity </a:t>
            </a:r>
            <a:r>
              <a:rPr lang="en-US" dirty="0" err="1"/>
              <a:t>onCreate</a:t>
            </a:r>
            <a:r>
              <a:rPr lang="en-US" dirty="0"/>
              <a:t> has completed execution Use this method to access/modify UI elements.</a:t>
            </a:r>
            <a:endParaRPr lang="en-US" sz="2400" dirty="0">
              <a:solidFill>
                <a:schemeClr val="accent5">
                  <a:lumMod val="75000"/>
                </a:schemeClr>
              </a:solidFill>
            </a:endParaRPr>
          </a:p>
        </p:txBody>
      </p:sp>
    </p:spTree>
    <p:extLst>
      <p:ext uri="{BB962C8B-B14F-4D97-AF65-F5344CB8AC3E}">
        <p14:creationId xmlns:p14="http://schemas.microsoft.com/office/powerpoint/2010/main" val="3084006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768096" y="1024128"/>
            <a:ext cx="3121152" cy="5559552"/>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431792" y="1018032"/>
            <a:ext cx="3121152" cy="5559552"/>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768096" y="433257"/>
            <a:ext cx="3121152" cy="584775"/>
          </a:xfrm>
          <a:prstGeom prst="rect">
            <a:avLst/>
          </a:prstGeom>
          <a:noFill/>
        </p:spPr>
        <p:txBody>
          <a:bodyPr wrap="square" rtlCol="0">
            <a:spAutoFit/>
          </a:bodyPr>
          <a:lstStyle/>
          <a:p>
            <a:pPr algn="ctr"/>
            <a:r>
              <a:rPr lang="en-US" sz="3200" dirty="0"/>
              <a:t>Activity</a:t>
            </a:r>
          </a:p>
        </p:txBody>
      </p:sp>
      <p:sp>
        <p:nvSpPr>
          <p:cNvPr id="8" name="TextBox 7"/>
          <p:cNvSpPr txBox="1"/>
          <p:nvPr/>
        </p:nvSpPr>
        <p:spPr>
          <a:xfrm>
            <a:off x="4456176" y="463737"/>
            <a:ext cx="3121152" cy="584775"/>
          </a:xfrm>
          <a:prstGeom prst="rect">
            <a:avLst/>
          </a:prstGeom>
          <a:noFill/>
        </p:spPr>
        <p:txBody>
          <a:bodyPr wrap="square" rtlCol="0">
            <a:spAutoFit/>
          </a:bodyPr>
          <a:lstStyle/>
          <a:p>
            <a:pPr algn="ctr"/>
            <a:r>
              <a:rPr lang="en-US" sz="3200" dirty="0"/>
              <a:t>Fragment</a:t>
            </a:r>
          </a:p>
        </p:txBody>
      </p:sp>
      <p:sp>
        <p:nvSpPr>
          <p:cNvPr id="9" name="Rectangle 8"/>
          <p:cNvSpPr/>
          <p:nvPr/>
        </p:nvSpPr>
        <p:spPr>
          <a:xfrm>
            <a:off x="768096" y="1536192"/>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onPause</a:t>
            </a:r>
            <a:endParaRPr lang="en-US" dirty="0">
              <a:solidFill>
                <a:schemeClr val="tx1"/>
              </a:solidFill>
            </a:endParaRPr>
          </a:p>
        </p:txBody>
      </p:sp>
      <p:sp>
        <p:nvSpPr>
          <p:cNvPr id="10" name="Oval 9"/>
          <p:cNvSpPr/>
          <p:nvPr/>
        </p:nvSpPr>
        <p:spPr>
          <a:xfrm>
            <a:off x="2462784" y="1530096"/>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11" name="Rectangle 10"/>
          <p:cNvSpPr/>
          <p:nvPr/>
        </p:nvSpPr>
        <p:spPr>
          <a:xfrm>
            <a:off x="774192" y="2554224"/>
            <a:ext cx="21518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onSaveInstanceState</a:t>
            </a:r>
            <a:endParaRPr lang="en-US" dirty="0">
              <a:solidFill>
                <a:schemeClr val="tx1"/>
              </a:solidFill>
            </a:endParaRPr>
          </a:p>
        </p:txBody>
      </p:sp>
      <p:sp>
        <p:nvSpPr>
          <p:cNvPr id="12" name="Oval 11"/>
          <p:cNvSpPr/>
          <p:nvPr/>
        </p:nvSpPr>
        <p:spPr>
          <a:xfrm>
            <a:off x="2943030" y="2548128"/>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a:t>
            </a:r>
          </a:p>
        </p:txBody>
      </p:sp>
      <p:sp>
        <p:nvSpPr>
          <p:cNvPr id="13" name="Rectangle 12"/>
          <p:cNvSpPr/>
          <p:nvPr/>
        </p:nvSpPr>
        <p:spPr>
          <a:xfrm>
            <a:off x="780288" y="3755136"/>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onStop</a:t>
            </a:r>
            <a:endParaRPr lang="en-US" dirty="0">
              <a:solidFill>
                <a:schemeClr val="tx1"/>
              </a:solidFill>
            </a:endParaRPr>
          </a:p>
        </p:txBody>
      </p:sp>
      <p:sp>
        <p:nvSpPr>
          <p:cNvPr id="14" name="Oval 13"/>
          <p:cNvSpPr/>
          <p:nvPr/>
        </p:nvSpPr>
        <p:spPr>
          <a:xfrm>
            <a:off x="2474976" y="3749040"/>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6</a:t>
            </a:r>
          </a:p>
        </p:txBody>
      </p:sp>
      <p:sp>
        <p:nvSpPr>
          <p:cNvPr id="15" name="Rectangle 14"/>
          <p:cNvSpPr/>
          <p:nvPr/>
        </p:nvSpPr>
        <p:spPr>
          <a:xfrm>
            <a:off x="774192" y="6028944"/>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onDestroy</a:t>
            </a:r>
            <a:r>
              <a:rPr lang="en-US" dirty="0">
                <a:solidFill>
                  <a:schemeClr val="tx1"/>
                </a:solidFill>
              </a:rPr>
              <a:t>  </a:t>
            </a:r>
          </a:p>
        </p:txBody>
      </p:sp>
      <p:sp>
        <p:nvSpPr>
          <p:cNvPr id="16" name="Oval 15"/>
          <p:cNvSpPr/>
          <p:nvPr/>
        </p:nvSpPr>
        <p:spPr>
          <a:xfrm>
            <a:off x="2462784" y="6025896"/>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tx1"/>
                </a:solidFill>
              </a:rPr>
              <a:t>10</a:t>
            </a:r>
          </a:p>
        </p:txBody>
      </p:sp>
      <p:sp>
        <p:nvSpPr>
          <p:cNvPr id="17" name="Rectangle 16"/>
          <p:cNvSpPr/>
          <p:nvPr/>
        </p:nvSpPr>
        <p:spPr>
          <a:xfrm>
            <a:off x="5852160" y="1182624"/>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onPause</a:t>
            </a:r>
            <a:endParaRPr lang="en-US" dirty="0">
              <a:solidFill>
                <a:schemeClr val="tx1"/>
              </a:solidFill>
            </a:endParaRPr>
          </a:p>
        </p:txBody>
      </p:sp>
      <p:sp>
        <p:nvSpPr>
          <p:cNvPr id="18" name="Oval 17"/>
          <p:cNvSpPr/>
          <p:nvPr/>
        </p:nvSpPr>
        <p:spPr>
          <a:xfrm>
            <a:off x="5401056" y="1182624"/>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19" name="Rectangle 18"/>
          <p:cNvSpPr/>
          <p:nvPr/>
        </p:nvSpPr>
        <p:spPr>
          <a:xfrm>
            <a:off x="5310954" y="2078736"/>
            <a:ext cx="222979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onSaveInstanceState</a:t>
            </a:r>
            <a:endParaRPr lang="en-US" dirty="0">
              <a:solidFill>
                <a:schemeClr val="tx1"/>
              </a:solidFill>
            </a:endParaRPr>
          </a:p>
        </p:txBody>
      </p:sp>
      <p:sp>
        <p:nvSpPr>
          <p:cNvPr id="20" name="Oval 19"/>
          <p:cNvSpPr/>
          <p:nvPr/>
        </p:nvSpPr>
        <p:spPr>
          <a:xfrm>
            <a:off x="4859850" y="2078736"/>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21" name="Rectangle 20"/>
          <p:cNvSpPr/>
          <p:nvPr/>
        </p:nvSpPr>
        <p:spPr>
          <a:xfrm>
            <a:off x="5852160" y="3194304"/>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onStop</a:t>
            </a:r>
            <a:endParaRPr lang="en-US" dirty="0">
              <a:solidFill>
                <a:schemeClr val="tx1"/>
              </a:solidFill>
            </a:endParaRPr>
          </a:p>
        </p:txBody>
      </p:sp>
      <p:sp>
        <p:nvSpPr>
          <p:cNvPr id="22" name="Oval 21"/>
          <p:cNvSpPr/>
          <p:nvPr/>
        </p:nvSpPr>
        <p:spPr>
          <a:xfrm>
            <a:off x="5401056" y="3194304"/>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p>
        </p:txBody>
      </p:sp>
      <p:sp>
        <p:nvSpPr>
          <p:cNvPr id="23" name="Rectangle 22"/>
          <p:cNvSpPr/>
          <p:nvPr/>
        </p:nvSpPr>
        <p:spPr>
          <a:xfrm>
            <a:off x="5644896" y="4273296"/>
            <a:ext cx="190804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onDestroyView</a:t>
            </a:r>
            <a:endParaRPr lang="en-US" dirty="0">
              <a:solidFill>
                <a:schemeClr val="tx1"/>
              </a:solidFill>
            </a:endParaRPr>
          </a:p>
        </p:txBody>
      </p:sp>
      <p:sp>
        <p:nvSpPr>
          <p:cNvPr id="24" name="Oval 23"/>
          <p:cNvSpPr/>
          <p:nvPr/>
        </p:nvSpPr>
        <p:spPr>
          <a:xfrm>
            <a:off x="5196840" y="4273296"/>
            <a:ext cx="451104" cy="451104"/>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p>
        </p:txBody>
      </p:sp>
      <p:sp>
        <p:nvSpPr>
          <p:cNvPr id="25" name="Rectangle 24"/>
          <p:cNvSpPr/>
          <p:nvPr/>
        </p:nvSpPr>
        <p:spPr>
          <a:xfrm>
            <a:off x="5864352" y="4901184"/>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onDestroy</a:t>
            </a:r>
            <a:endParaRPr lang="en-US" dirty="0">
              <a:solidFill>
                <a:schemeClr val="tx1"/>
              </a:solidFill>
            </a:endParaRPr>
          </a:p>
        </p:txBody>
      </p:sp>
      <p:sp>
        <p:nvSpPr>
          <p:cNvPr id="26" name="Oval 25"/>
          <p:cNvSpPr/>
          <p:nvPr/>
        </p:nvSpPr>
        <p:spPr>
          <a:xfrm>
            <a:off x="5413248" y="4901184"/>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8</a:t>
            </a:r>
          </a:p>
        </p:txBody>
      </p:sp>
      <p:sp>
        <p:nvSpPr>
          <p:cNvPr id="27" name="Rectangle 26"/>
          <p:cNvSpPr/>
          <p:nvPr/>
        </p:nvSpPr>
        <p:spPr>
          <a:xfrm>
            <a:off x="5858256" y="5492496"/>
            <a:ext cx="1694688" cy="451104"/>
          </a:xfrm>
          <a:prstGeom prst="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onDetach</a:t>
            </a:r>
            <a:endParaRPr lang="en-US" dirty="0">
              <a:solidFill>
                <a:schemeClr val="tx1"/>
              </a:solidFill>
            </a:endParaRPr>
          </a:p>
        </p:txBody>
      </p:sp>
      <p:sp>
        <p:nvSpPr>
          <p:cNvPr id="28" name="Oval 27"/>
          <p:cNvSpPr/>
          <p:nvPr/>
        </p:nvSpPr>
        <p:spPr>
          <a:xfrm>
            <a:off x="5407152" y="5492496"/>
            <a:ext cx="451104" cy="457200"/>
          </a:xfrm>
          <a:prstGeom prst="ellipse">
            <a:avLst/>
          </a:prstGeom>
          <a:solidFill>
            <a:schemeClr val="accent2">
              <a:lumMod val="60000"/>
              <a:lumOff val="4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tx1"/>
                </a:solidFill>
              </a:rPr>
              <a:t>9</a:t>
            </a:r>
          </a:p>
        </p:txBody>
      </p:sp>
      <p:sp>
        <p:nvSpPr>
          <p:cNvPr id="29" name="TextBox 28"/>
          <p:cNvSpPr txBox="1"/>
          <p:nvPr/>
        </p:nvSpPr>
        <p:spPr>
          <a:xfrm>
            <a:off x="7917366" y="1213104"/>
            <a:ext cx="3925229" cy="4893647"/>
          </a:xfrm>
          <a:prstGeom prst="rect">
            <a:avLst/>
          </a:prstGeom>
          <a:noFill/>
        </p:spPr>
        <p:txBody>
          <a:bodyPr wrap="square" rtlCol="0">
            <a:spAutoFit/>
          </a:bodyPr>
          <a:lstStyle/>
          <a:p>
            <a:r>
              <a:rPr lang="en-US" sz="2400" dirty="0" err="1">
                <a:solidFill>
                  <a:schemeClr val="accent5">
                    <a:lumMod val="75000"/>
                  </a:schemeClr>
                </a:solidFill>
              </a:rPr>
              <a:t>onSaveInstanceState</a:t>
            </a:r>
            <a:r>
              <a:rPr lang="en-US" sz="2400" dirty="0">
                <a:solidFill>
                  <a:schemeClr val="accent5">
                    <a:lumMod val="75000"/>
                  </a:schemeClr>
                </a:solidFill>
              </a:rPr>
              <a:t> </a:t>
            </a:r>
            <a:r>
              <a:rPr lang="en-US" sz="2400" dirty="0"/>
              <a:t> Use this to save information inside a Bundle object.</a:t>
            </a:r>
          </a:p>
          <a:p>
            <a:r>
              <a:rPr lang="en-US" sz="2400" dirty="0" err="1">
                <a:solidFill>
                  <a:schemeClr val="accent5">
                    <a:lumMod val="75000"/>
                  </a:schemeClr>
                </a:solidFill>
              </a:rPr>
              <a:t>onDestroyView</a:t>
            </a:r>
            <a:r>
              <a:rPr lang="en-US" sz="2400" dirty="0"/>
              <a:t> Called after the Fragment View Hierarchy is no longer accessible</a:t>
            </a:r>
          </a:p>
          <a:p>
            <a:r>
              <a:rPr lang="en-US" sz="2400" dirty="0" err="1">
                <a:solidFill>
                  <a:schemeClr val="accent5">
                    <a:lumMod val="75000"/>
                  </a:schemeClr>
                </a:solidFill>
              </a:rPr>
              <a:t>onDestroy</a:t>
            </a:r>
            <a:r>
              <a:rPr lang="en-US" sz="2400" dirty="0">
                <a:solidFill>
                  <a:schemeClr val="accent5">
                    <a:lumMod val="75000"/>
                  </a:schemeClr>
                </a:solidFill>
              </a:rPr>
              <a:t>  </a:t>
            </a:r>
            <a:r>
              <a:rPr lang="en-US" sz="2400" dirty="0"/>
              <a:t>Called after fragment is not used. It still exists as a java object attached to the Activity</a:t>
            </a:r>
          </a:p>
          <a:p>
            <a:r>
              <a:rPr lang="en-US" sz="2400" dirty="0" err="1">
                <a:solidFill>
                  <a:schemeClr val="accent5">
                    <a:lumMod val="75000"/>
                  </a:schemeClr>
                </a:solidFill>
              </a:rPr>
              <a:t>onDetach</a:t>
            </a:r>
            <a:r>
              <a:rPr lang="en-US" sz="2400" dirty="0">
                <a:solidFill>
                  <a:schemeClr val="accent5">
                    <a:lumMod val="75000"/>
                  </a:schemeClr>
                </a:solidFill>
              </a:rPr>
              <a:t>  </a:t>
            </a:r>
            <a:r>
              <a:rPr lang="en-US" sz="2400" dirty="0"/>
              <a:t>Fragment is not tied to the Activity and does not have a View hierarchy</a:t>
            </a:r>
            <a:endParaRPr lang="en-US" sz="2400" dirty="0">
              <a:solidFill>
                <a:schemeClr val="accent5">
                  <a:lumMod val="75000"/>
                </a:schemeClr>
              </a:solidFill>
            </a:endParaRPr>
          </a:p>
        </p:txBody>
      </p:sp>
    </p:spTree>
    <p:extLst>
      <p:ext uri="{BB962C8B-B14F-4D97-AF65-F5344CB8AC3E}">
        <p14:creationId xmlns:p14="http://schemas.microsoft.com/office/powerpoint/2010/main" val="22053324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Fragment Manager</a:t>
            </a:r>
          </a:p>
        </p:txBody>
      </p:sp>
      <p:sp>
        <p:nvSpPr>
          <p:cNvPr id="4" name="TextBox 3"/>
          <p:cNvSpPr txBox="1"/>
          <p:nvPr/>
        </p:nvSpPr>
        <p:spPr>
          <a:xfrm>
            <a:off x="963168" y="1816608"/>
            <a:ext cx="10863072" cy="1754326"/>
          </a:xfrm>
          <a:prstGeom prst="rect">
            <a:avLst/>
          </a:prstGeom>
          <a:noFill/>
        </p:spPr>
        <p:txBody>
          <a:bodyPr wrap="square" rtlCol="0">
            <a:spAutoFit/>
          </a:bodyPr>
          <a:lstStyle/>
          <a:p>
            <a:r>
              <a:rPr lang="en-US" dirty="0">
                <a:solidFill>
                  <a:srgbClr val="7030A0"/>
                </a:solidFill>
              </a:rPr>
              <a:t>Every Activity has its own Fragment Manager</a:t>
            </a:r>
          </a:p>
          <a:p>
            <a:r>
              <a:rPr lang="en-US" dirty="0">
                <a:solidFill>
                  <a:srgbClr val="7030A0"/>
                </a:solidFill>
              </a:rPr>
              <a:t>Accessible through </a:t>
            </a:r>
            <a:r>
              <a:rPr lang="en-US" b="1" dirty="0" err="1">
                <a:solidFill>
                  <a:srgbClr val="FF0000"/>
                </a:solidFill>
              </a:rPr>
              <a:t>getFragmentManager</a:t>
            </a:r>
            <a:r>
              <a:rPr lang="en-US" b="1" dirty="0">
                <a:solidFill>
                  <a:srgbClr val="FF0000"/>
                </a:solidFill>
              </a:rPr>
              <a:t>()</a:t>
            </a:r>
          </a:p>
          <a:p>
            <a:endParaRPr lang="en-US" dirty="0"/>
          </a:p>
          <a:p>
            <a:r>
              <a:rPr lang="en-US" dirty="0">
                <a:solidFill>
                  <a:schemeClr val="accent1">
                    <a:lumMod val="50000"/>
                  </a:schemeClr>
                </a:solidFill>
              </a:rPr>
              <a:t>It maintains references to all fragments inside the Activity</a:t>
            </a:r>
          </a:p>
          <a:p>
            <a:endParaRPr lang="en-US" dirty="0"/>
          </a:p>
          <a:p>
            <a:r>
              <a:rPr lang="en-US" dirty="0">
                <a:solidFill>
                  <a:schemeClr val="accent6">
                    <a:lumMod val="50000"/>
                  </a:schemeClr>
                </a:solidFill>
              </a:rPr>
              <a:t>Use</a:t>
            </a:r>
            <a:r>
              <a:rPr lang="en-US" dirty="0"/>
              <a:t> </a:t>
            </a:r>
            <a:r>
              <a:rPr lang="en-US" b="1" dirty="0" err="1">
                <a:solidFill>
                  <a:srgbClr val="FF0000"/>
                </a:solidFill>
              </a:rPr>
              <a:t>findFragmentById</a:t>
            </a:r>
            <a:r>
              <a:rPr lang="en-US" b="1" dirty="0">
                <a:solidFill>
                  <a:srgbClr val="FF0000"/>
                </a:solidFill>
              </a:rPr>
              <a:t>()</a:t>
            </a:r>
            <a:r>
              <a:rPr lang="en-US" dirty="0">
                <a:solidFill>
                  <a:srgbClr val="FF0000"/>
                </a:solidFill>
              </a:rPr>
              <a:t> </a:t>
            </a:r>
            <a:r>
              <a:rPr lang="en-US" dirty="0">
                <a:solidFill>
                  <a:schemeClr val="accent6">
                    <a:lumMod val="50000"/>
                  </a:schemeClr>
                </a:solidFill>
              </a:rPr>
              <a:t>or</a:t>
            </a:r>
            <a:r>
              <a:rPr lang="en-US" dirty="0"/>
              <a:t> </a:t>
            </a:r>
            <a:r>
              <a:rPr lang="en-US" b="1" dirty="0" err="1">
                <a:solidFill>
                  <a:srgbClr val="FF0000"/>
                </a:solidFill>
              </a:rPr>
              <a:t>findFragmentByTag</a:t>
            </a:r>
            <a:r>
              <a:rPr lang="en-US" b="1" dirty="0">
                <a:solidFill>
                  <a:srgbClr val="FF0000"/>
                </a:solidFill>
              </a:rPr>
              <a:t>() </a:t>
            </a:r>
            <a:r>
              <a:rPr lang="en-US" dirty="0">
                <a:solidFill>
                  <a:schemeClr val="accent6">
                    <a:lumMod val="50000"/>
                  </a:schemeClr>
                </a:solidFill>
              </a:rPr>
              <a:t>to get reference to a particular Fragment.</a:t>
            </a:r>
          </a:p>
        </p:txBody>
      </p:sp>
      <p:sp>
        <p:nvSpPr>
          <p:cNvPr id="5" name="Rectangle 4"/>
          <p:cNvSpPr/>
          <p:nvPr/>
        </p:nvSpPr>
        <p:spPr>
          <a:xfrm>
            <a:off x="3791712" y="3696854"/>
            <a:ext cx="7254240" cy="2657856"/>
          </a:xfrm>
          <a:prstGeom prst="rect">
            <a:avLst/>
          </a:prstGeom>
          <a:solidFill>
            <a:schemeClr val="accent6">
              <a:lumMod val="40000"/>
              <a:lumOff val="60000"/>
            </a:schemeClr>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5596128" y="4157472"/>
            <a:ext cx="1950720" cy="9753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Fragment 1</a:t>
            </a:r>
          </a:p>
        </p:txBody>
      </p:sp>
      <p:sp>
        <p:nvSpPr>
          <p:cNvPr id="7" name="Rectangle 6"/>
          <p:cNvSpPr/>
          <p:nvPr/>
        </p:nvSpPr>
        <p:spPr>
          <a:xfrm>
            <a:off x="9022080" y="4425696"/>
            <a:ext cx="1901952" cy="17068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Fragment 3</a:t>
            </a:r>
          </a:p>
        </p:txBody>
      </p:sp>
      <p:sp>
        <p:nvSpPr>
          <p:cNvPr id="8" name="Rectangle 7"/>
          <p:cNvSpPr/>
          <p:nvPr/>
        </p:nvSpPr>
        <p:spPr>
          <a:xfrm>
            <a:off x="6394704" y="5498592"/>
            <a:ext cx="1542288" cy="57302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Fragment 2</a:t>
            </a:r>
          </a:p>
        </p:txBody>
      </p:sp>
      <p:sp>
        <p:nvSpPr>
          <p:cNvPr id="9" name="Rectangle 8"/>
          <p:cNvSpPr/>
          <p:nvPr/>
        </p:nvSpPr>
        <p:spPr>
          <a:xfrm>
            <a:off x="963168" y="4425696"/>
            <a:ext cx="2670048" cy="833056"/>
          </a:xfrm>
          <a:prstGeom prst="rect">
            <a:avLst/>
          </a:prstGeom>
          <a:solidFill>
            <a:schemeClr val="accent4">
              <a:lumMod val="40000"/>
              <a:lumOff val="60000"/>
            </a:schemeClr>
          </a:solid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Fragment Manager</a:t>
            </a:r>
          </a:p>
        </p:txBody>
      </p:sp>
      <p:cxnSp>
        <p:nvCxnSpPr>
          <p:cNvPr id="11" name="Straight Arrow Connector 10"/>
          <p:cNvCxnSpPr/>
          <p:nvPr/>
        </p:nvCxnSpPr>
        <p:spPr>
          <a:xfrm flipV="1">
            <a:off x="3669792" y="4572000"/>
            <a:ext cx="1639824" cy="8534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633216" y="5132832"/>
            <a:ext cx="5266944" cy="24384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8" idx="1"/>
          </p:cNvCxnSpPr>
          <p:nvPr/>
        </p:nvCxnSpPr>
        <p:spPr>
          <a:xfrm>
            <a:off x="3633216" y="5258752"/>
            <a:ext cx="2761488" cy="5263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57860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Fragment Transactions</a:t>
            </a:r>
          </a:p>
        </p:txBody>
      </p:sp>
      <p:sp>
        <p:nvSpPr>
          <p:cNvPr id="3" name="TextBox 2"/>
          <p:cNvSpPr txBox="1"/>
          <p:nvPr/>
        </p:nvSpPr>
        <p:spPr>
          <a:xfrm>
            <a:off x="1036320" y="1792224"/>
            <a:ext cx="4181856" cy="2862322"/>
          </a:xfrm>
          <a:prstGeom prst="rect">
            <a:avLst/>
          </a:prstGeom>
          <a:noFill/>
        </p:spPr>
        <p:txBody>
          <a:bodyPr wrap="square" rtlCol="0">
            <a:spAutoFit/>
          </a:bodyPr>
          <a:lstStyle/>
          <a:p>
            <a:r>
              <a:rPr lang="en-US" dirty="0">
                <a:solidFill>
                  <a:schemeClr val="accent2">
                    <a:lumMod val="50000"/>
                  </a:schemeClr>
                </a:solidFill>
              </a:rPr>
              <a:t>Changes to the UI in terms of adding,</a:t>
            </a:r>
          </a:p>
          <a:p>
            <a:r>
              <a:rPr lang="en-US" dirty="0">
                <a:solidFill>
                  <a:schemeClr val="accent2">
                    <a:lumMod val="50000"/>
                  </a:schemeClr>
                </a:solidFill>
              </a:rPr>
              <a:t>Removing and replacing Fragments are</a:t>
            </a:r>
          </a:p>
          <a:p>
            <a:r>
              <a:rPr lang="en-US" dirty="0">
                <a:solidFill>
                  <a:schemeClr val="accent2">
                    <a:lumMod val="50000"/>
                  </a:schemeClr>
                </a:solidFill>
              </a:rPr>
              <a:t>Conducted as </a:t>
            </a:r>
            <a:r>
              <a:rPr lang="en-US" b="1" dirty="0" err="1">
                <a:solidFill>
                  <a:schemeClr val="accent2">
                    <a:lumMod val="50000"/>
                  </a:schemeClr>
                </a:solidFill>
              </a:rPr>
              <a:t>FragmentTransactions</a:t>
            </a:r>
            <a:endParaRPr lang="en-US" b="1" dirty="0">
              <a:solidFill>
                <a:schemeClr val="accent2">
                  <a:lumMod val="50000"/>
                </a:schemeClr>
              </a:solidFill>
            </a:endParaRPr>
          </a:p>
          <a:p>
            <a:endParaRPr lang="en-US" dirty="0"/>
          </a:p>
          <a:p>
            <a:r>
              <a:rPr lang="en-US" dirty="0">
                <a:solidFill>
                  <a:srgbClr val="0070C0"/>
                </a:solidFill>
              </a:rPr>
              <a:t>Begin a transaction</a:t>
            </a:r>
          </a:p>
          <a:p>
            <a:endParaRPr lang="en-US" dirty="0"/>
          </a:p>
          <a:p>
            <a:r>
              <a:rPr lang="en-US" dirty="0">
                <a:solidFill>
                  <a:srgbClr val="002060"/>
                </a:solidFill>
              </a:rPr>
              <a:t>Add, remove, replace whatever fragments you want</a:t>
            </a:r>
          </a:p>
          <a:p>
            <a:endParaRPr lang="en-US" dirty="0"/>
          </a:p>
          <a:p>
            <a:r>
              <a:rPr lang="en-US" dirty="0">
                <a:solidFill>
                  <a:srgbClr val="7030A0"/>
                </a:solidFill>
              </a:rPr>
              <a:t>Commit the transaction</a:t>
            </a:r>
          </a:p>
        </p:txBody>
      </p:sp>
      <p:sp>
        <p:nvSpPr>
          <p:cNvPr id="10" name="Rectangle 9"/>
          <p:cNvSpPr/>
          <p:nvPr/>
        </p:nvSpPr>
        <p:spPr>
          <a:xfrm>
            <a:off x="8717280" y="1560576"/>
            <a:ext cx="2743200" cy="4267200"/>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ounded Rectangle 11"/>
          <p:cNvSpPr/>
          <p:nvPr/>
        </p:nvSpPr>
        <p:spPr>
          <a:xfrm>
            <a:off x="6900672" y="2779776"/>
            <a:ext cx="1414272" cy="914400"/>
          </a:xfrm>
          <a:prstGeom prst="round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begin</a:t>
            </a:r>
          </a:p>
        </p:txBody>
      </p:sp>
      <p:sp>
        <p:nvSpPr>
          <p:cNvPr id="14" name="Rounded Rectangle 13"/>
          <p:cNvSpPr/>
          <p:nvPr/>
        </p:nvSpPr>
        <p:spPr>
          <a:xfrm>
            <a:off x="6900672" y="4654546"/>
            <a:ext cx="1414272" cy="856238"/>
          </a:xfrm>
          <a:prstGeom prst="roundRect">
            <a:avLst/>
          </a:prstGeom>
          <a:solidFill>
            <a:schemeClr val="accent6">
              <a:lumMod val="75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cxnSp>
        <p:nvCxnSpPr>
          <p:cNvPr id="17" name="Elbow Connector 16"/>
          <p:cNvCxnSpPr/>
          <p:nvPr/>
        </p:nvCxnSpPr>
        <p:spPr>
          <a:xfrm rot="10800000" flipV="1">
            <a:off x="7607808" y="1048512"/>
            <a:ext cx="2438400" cy="1255776"/>
          </a:xfrm>
          <a:prstGeom prst="bentConnector3">
            <a:avLst>
              <a:gd name="adj1" fmla="val 995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Rounded Rectangle 22"/>
          <p:cNvSpPr/>
          <p:nvPr/>
        </p:nvSpPr>
        <p:spPr>
          <a:xfrm>
            <a:off x="10351008" y="571023"/>
            <a:ext cx="1624584" cy="751904"/>
          </a:xfrm>
          <a:prstGeom prst="roundRect">
            <a:avLst/>
          </a:prstGeom>
          <a:solidFill>
            <a:schemeClr val="accent2">
              <a:lumMod val="60000"/>
              <a:lumOff val="4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Fragement</a:t>
            </a:r>
            <a:endParaRPr lang="en-US" dirty="0">
              <a:solidFill>
                <a:schemeClr val="tx1"/>
              </a:solidFill>
            </a:endParaRPr>
          </a:p>
          <a:p>
            <a:pPr algn="ctr"/>
            <a:r>
              <a:rPr lang="en-US" dirty="0">
                <a:solidFill>
                  <a:schemeClr val="tx1"/>
                </a:solidFill>
              </a:rPr>
              <a:t>Manager</a:t>
            </a:r>
          </a:p>
        </p:txBody>
      </p:sp>
      <p:sp>
        <p:nvSpPr>
          <p:cNvPr id="26" name="Rectangle 25"/>
          <p:cNvSpPr/>
          <p:nvPr/>
        </p:nvSpPr>
        <p:spPr>
          <a:xfrm>
            <a:off x="9009888" y="2572512"/>
            <a:ext cx="2048256" cy="2510153"/>
          </a:xfrm>
          <a:prstGeom prst="rect">
            <a:avLst/>
          </a:prstGeom>
          <a:solidFill>
            <a:schemeClr val="accent1">
              <a:lumMod val="60000"/>
              <a:lumOff val="4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solidFill>
                  <a:schemeClr val="tx1"/>
                </a:solidFill>
              </a:rPr>
              <a:t>Fragement</a:t>
            </a:r>
            <a:r>
              <a:rPr lang="en-US" dirty="0">
                <a:solidFill>
                  <a:schemeClr val="tx1"/>
                </a:solidFill>
              </a:rPr>
              <a:t> A</a:t>
            </a:r>
          </a:p>
        </p:txBody>
      </p:sp>
      <p:cxnSp>
        <p:nvCxnSpPr>
          <p:cNvPr id="28" name="Straight Arrow Connector 27"/>
          <p:cNvCxnSpPr/>
          <p:nvPr/>
        </p:nvCxnSpPr>
        <p:spPr>
          <a:xfrm>
            <a:off x="7607808" y="3828288"/>
            <a:ext cx="0" cy="65836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54074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11808" y="2797366"/>
            <a:ext cx="9144000" cy="1655762"/>
          </a:xfrm>
        </p:spPr>
        <p:txBody>
          <a:bodyPr>
            <a:normAutofit/>
          </a:bodyPr>
          <a:lstStyle/>
          <a:p>
            <a:r>
              <a:rPr lang="en-US" sz="8800" dirty="0"/>
              <a:t>Questions ?</a:t>
            </a:r>
          </a:p>
        </p:txBody>
      </p:sp>
    </p:spTree>
    <p:extLst>
      <p:ext uri="{BB962C8B-B14F-4D97-AF65-F5344CB8AC3E}">
        <p14:creationId xmlns:p14="http://schemas.microsoft.com/office/powerpoint/2010/main" val="3334239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Fragment?</a:t>
            </a:r>
          </a:p>
        </p:txBody>
      </p:sp>
      <p:sp>
        <p:nvSpPr>
          <p:cNvPr id="4" name="Rectangle 3"/>
          <p:cNvSpPr/>
          <p:nvPr/>
        </p:nvSpPr>
        <p:spPr>
          <a:xfrm>
            <a:off x="1207008" y="2023872"/>
            <a:ext cx="2621280" cy="391363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Activity 1</a:t>
            </a:r>
          </a:p>
        </p:txBody>
      </p:sp>
      <p:sp>
        <p:nvSpPr>
          <p:cNvPr id="6" name="Rectangle 5"/>
          <p:cNvSpPr/>
          <p:nvPr/>
        </p:nvSpPr>
        <p:spPr>
          <a:xfrm>
            <a:off x="5273040" y="2023872"/>
            <a:ext cx="2621280" cy="3913632"/>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Activity 2</a:t>
            </a:r>
          </a:p>
        </p:txBody>
      </p:sp>
      <p:cxnSp>
        <p:nvCxnSpPr>
          <p:cNvPr id="8" name="Straight Arrow Connector 7"/>
          <p:cNvCxnSpPr/>
          <p:nvPr/>
        </p:nvCxnSpPr>
        <p:spPr>
          <a:xfrm>
            <a:off x="4035552" y="3633216"/>
            <a:ext cx="99974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375904" y="2023872"/>
            <a:ext cx="3121152" cy="2523768"/>
          </a:xfrm>
          <a:prstGeom prst="rect">
            <a:avLst/>
          </a:prstGeom>
          <a:noFill/>
        </p:spPr>
        <p:txBody>
          <a:bodyPr wrap="square" rtlCol="0">
            <a:spAutoFit/>
          </a:bodyPr>
          <a:lstStyle/>
          <a:p>
            <a:r>
              <a:rPr lang="en-US" sz="2800" dirty="0"/>
              <a:t>Before android 3.0 ,</a:t>
            </a:r>
          </a:p>
          <a:p>
            <a:r>
              <a:rPr lang="en-US" sz="2800" dirty="0"/>
              <a:t>If you have to show </a:t>
            </a:r>
            <a:br>
              <a:rPr lang="en-US" sz="2800" dirty="0"/>
            </a:br>
            <a:r>
              <a:rPr lang="en-US" sz="2800" dirty="0"/>
              <a:t>View 3 and View 4 you have to</a:t>
            </a:r>
            <a:br>
              <a:rPr lang="en-US" sz="2800" dirty="0"/>
            </a:br>
            <a:r>
              <a:rPr lang="en-US" sz="2800" dirty="0"/>
              <a:t>create new activity</a:t>
            </a:r>
          </a:p>
          <a:p>
            <a:endParaRPr lang="en-US" dirty="0"/>
          </a:p>
        </p:txBody>
      </p:sp>
      <p:sp>
        <p:nvSpPr>
          <p:cNvPr id="11" name="Rectangle 10"/>
          <p:cNvSpPr/>
          <p:nvPr/>
        </p:nvSpPr>
        <p:spPr>
          <a:xfrm>
            <a:off x="1280160" y="2157984"/>
            <a:ext cx="2438400" cy="1060704"/>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View 1</a:t>
            </a:r>
          </a:p>
        </p:txBody>
      </p:sp>
      <p:sp>
        <p:nvSpPr>
          <p:cNvPr id="12" name="Rectangle 11"/>
          <p:cNvSpPr/>
          <p:nvPr/>
        </p:nvSpPr>
        <p:spPr>
          <a:xfrm>
            <a:off x="1298448" y="4687824"/>
            <a:ext cx="2438400" cy="106070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View 2</a:t>
            </a:r>
          </a:p>
        </p:txBody>
      </p:sp>
      <p:sp>
        <p:nvSpPr>
          <p:cNvPr id="13" name="Rectangle 12"/>
          <p:cNvSpPr/>
          <p:nvPr/>
        </p:nvSpPr>
        <p:spPr>
          <a:xfrm>
            <a:off x="5376672" y="4718304"/>
            <a:ext cx="2438400" cy="1060704"/>
          </a:xfrm>
          <a:prstGeom prst="rect">
            <a:avLst/>
          </a:prstGeom>
          <a:solidFill>
            <a:srgbClr val="E69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View 4</a:t>
            </a:r>
          </a:p>
        </p:txBody>
      </p:sp>
      <p:sp>
        <p:nvSpPr>
          <p:cNvPr id="14" name="Rectangle 13"/>
          <p:cNvSpPr/>
          <p:nvPr/>
        </p:nvSpPr>
        <p:spPr>
          <a:xfrm>
            <a:off x="5370576" y="2139696"/>
            <a:ext cx="2438400" cy="106070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View 3</a:t>
            </a:r>
          </a:p>
        </p:txBody>
      </p:sp>
    </p:spTree>
    <p:extLst>
      <p:ext uri="{BB962C8B-B14F-4D97-AF65-F5344CB8AC3E}">
        <p14:creationId xmlns:p14="http://schemas.microsoft.com/office/powerpoint/2010/main" val="39005819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45071-8B6B-4BE2-8DDD-2B15D7EAEBCD}"/>
              </a:ext>
            </a:extLst>
          </p:cNvPr>
          <p:cNvSpPr>
            <a:spLocks noGrp="1"/>
          </p:cNvSpPr>
          <p:nvPr>
            <p:ph type="title"/>
          </p:nvPr>
        </p:nvSpPr>
        <p:spPr/>
        <p:txBody>
          <a:bodyPr/>
          <a:lstStyle/>
          <a:p>
            <a:r>
              <a:rPr lang="en-US" dirty="0"/>
              <a:t>Fragments</a:t>
            </a:r>
          </a:p>
        </p:txBody>
      </p:sp>
      <p:sp>
        <p:nvSpPr>
          <p:cNvPr id="3" name="Content Placeholder 2">
            <a:extLst>
              <a:ext uri="{FF2B5EF4-FFF2-40B4-BE49-F238E27FC236}">
                <a16:creationId xmlns:a16="http://schemas.microsoft.com/office/drawing/2014/main" id="{A8541112-64B5-4959-A9C5-322A6E4ABBE7}"/>
              </a:ext>
            </a:extLst>
          </p:cNvPr>
          <p:cNvSpPr>
            <a:spLocks noGrp="1"/>
          </p:cNvSpPr>
          <p:nvPr>
            <p:ph idx="1"/>
          </p:nvPr>
        </p:nvSpPr>
        <p:spPr/>
        <p:txBody>
          <a:bodyPr/>
          <a:lstStyle/>
          <a:p>
            <a:pPr algn="just"/>
            <a:r>
              <a:rPr lang="en-IN" dirty="0"/>
              <a:t>A Fragment represents a behaviour or a portion of user interface in a </a:t>
            </a:r>
            <a:r>
              <a:rPr lang="en-IN" dirty="0" err="1"/>
              <a:t>FragmentActivity</a:t>
            </a:r>
            <a:r>
              <a:rPr lang="en-IN" dirty="0"/>
              <a:t>. You can combine multiple fragments in a single activity to build a multi-pane UI and reuse a fragment in multiple activities. </a:t>
            </a:r>
          </a:p>
          <a:p>
            <a:pPr algn="just"/>
            <a:r>
              <a:rPr lang="en-IN" dirty="0"/>
              <a:t>You can think of a fragment as a modular section of an activity, which has its own lifecycle, receives its own input events, and which you can add or remove while the activity is running (sort of like a "sub activity" that you can reuse in different activities).</a:t>
            </a:r>
          </a:p>
          <a:p>
            <a:pPr algn="just"/>
            <a:r>
              <a:rPr lang="en-IN" dirty="0"/>
              <a:t>A fragment must always be hosted in an activity and the fragment's lifecycle is directly affected by the host activity's lifecycle.</a:t>
            </a:r>
            <a:endParaRPr lang="en-US" dirty="0"/>
          </a:p>
        </p:txBody>
      </p:sp>
    </p:spTree>
    <p:extLst>
      <p:ext uri="{BB962C8B-B14F-4D97-AF65-F5344CB8AC3E}">
        <p14:creationId xmlns:p14="http://schemas.microsoft.com/office/powerpoint/2010/main" val="37794439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45071-8B6B-4BE2-8DDD-2B15D7EAEBCD}"/>
              </a:ext>
            </a:extLst>
          </p:cNvPr>
          <p:cNvSpPr>
            <a:spLocks noGrp="1"/>
          </p:cNvSpPr>
          <p:nvPr>
            <p:ph type="title"/>
          </p:nvPr>
        </p:nvSpPr>
        <p:spPr/>
        <p:txBody>
          <a:bodyPr/>
          <a:lstStyle/>
          <a:p>
            <a:r>
              <a:rPr lang="en-US" dirty="0"/>
              <a:t>Fragments</a:t>
            </a:r>
          </a:p>
        </p:txBody>
      </p:sp>
      <p:sp>
        <p:nvSpPr>
          <p:cNvPr id="3" name="Content Placeholder 2">
            <a:extLst>
              <a:ext uri="{FF2B5EF4-FFF2-40B4-BE49-F238E27FC236}">
                <a16:creationId xmlns:a16="http://schemas.microsoft.com/office/drawing/2014/main" id="{A8541112-64B5-4959-A9C5-322A6E4ABBE7}"/>
              </a:ext>
            </a:extLst>
          </p:cNvPr>
          <p:cNvSpPr>
            <a:spLocks noGrp="1"/>
          </p:cNvSpPr>
          <p:nvPr>
            <p:ph idx="1"/>
          </p:nvPr>
        </p:nvSpPr>
        <p:spPr/>
        <p:txBody>
          <a:bodyPr/>
          <a:lstStyle/>
          <a:p>
            <a:pPr algn="just"/>
            <a:r>
              <a:rPr lang="en-IN" dirty="0"/>
              <a:t> For example, when the activity is paused, so are all fragments in it, and when the activity is destroyed, so are all fragments. However, while an activity is running (it is in the </a:t>
            </a:r>
            <a:r>
              <a:rPr lang="en-IN" i="1" dirty="0"/>
              <a:t>resumed</a:t>
            </a:r>
            <a:r>
              <a:rPr lang="en-IN" dirty="0"/>
              <a:t> </a:t>
            </a:r>
            <a:r>
              <a:rPr lang="en-IN" dirty="0">
                <a:hlinkClick r:id="rId2"/>
              </a:rPr>
              <a:t>lifecycle state</a:t>
            </a:r>
            <a:r>
              <a:rPr lang="en-IN" dirty="0"/>
              <a:t>), you can manipulate each fragment independently, such as add or remove them. </a:t>
            </a:r>
          </a:p>
          <a:p>
            <a:pPr algn="just"/>
            <a:r>
              <a:rPr lang="en-IN" dirty="0"/>
              <a:t>When you perform such a fragment transaction, you can also add it to a back stack that's managed by the activity—each back stack entry in the activity is a record of the fragment transaction that occurred. The back stack allows the user to reverse a fragment transaction (navigate backwards), by pressing the </a:t>
            </a:r>
            <a:r>
              <a:rPr lang="en-IN" i="1" dirty="0"/>
              <a:t>Back</a:t>
            </a:r>
            <a:r>
              <a:rPr lang="en-IN" dirty="0"/>
              <a:t> button.</a:t>
            </a:r>
            <a:endParaRPr lang="en-US" dirty="0"/>
          </a:p>
        </p:txBody>
      </p:sp>
    </p:spTree>
    <p:extLst>
      <p:ext uri="{BB962C8B-B14F-4D97-AF65-F5344CB8AC3E}">
        <p14:creationId xmlns:p14="http://schemas.microsoft.com/office/powerpoint/2010/main" val="37568030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Fragment?</a:t>
            </a:r>
          </a:p>
        </p:txBody>
      </p:sp>
      <p:sp>
        <p:nvSpPr>
          <p:cNvPr id="4" name="Rectangle 3"/>
          <p:cNvSpPr/>
          <p:nvPr/>
        </p:nvSpPr>
        <p:spPr>
          <a:xfrm>
            <a:off x="1207008" y="2023872"/>
            <a:ext cx="2621280" cy="391363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a:off x="4035552" y="3633216"/>
            <a:ext cx="999744"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375904" y="2023872"/>
            <a:ext cx="3121152" cy="3385542"/>
          </a:xfrm>
          <a:prstGeom prst="rect">
            <a:avLst/>
          </a:prstGeom>
          <a:noFill/>
        </p:spPr>
        <p:txBody>
          <a:bodyPr wrap="square" rtlCol="0">
            <a:spAutoFit/>
          </a:bodyPr>
          <a:lstStyle/>
          <a:p>
            <a:r>
              <a:rPr lang="en-US" sz="2800" dirty="0"/>
              <a:t>Now, just insert fragment or delete it and insert another fragment.</a:t>
            </a:r>
          </a:p>
          <a:p>
            <a:endParaRPr lang="en-US" sz="2800" dirty="0"/>
          </a:p>
          <a:p>
            <a:r>
              <a:rPr lang="en-US" sz="2800" dirty="0">
                <a:solidFill>
                  <a:schemeClr val="accent2">
                    <a:lumMod val="75000"/>
                  </a:schemeClr>
                </a:solidFill>
              </a:rPr>
              <a:t>Fragments are so much customizable.</a:t>
            </a:r>
          </a:p>
          <a:p>
            <a:endParaRPr lang="en-US" dirty="0"/>
          </a:p>
        </p:txBody>
      </p:sp>
      <p:sp>
        <p:nvSpPr>
          <p:cNvPr id="15" name="Rectangle 14"/>
          <p:cNvSpPr/>
          <p:nvPr/>
        </p:nvSpPr>
        <p:spPr>
          <a:xfrm>
            <a:off x="5394960" y="2023872"/>
            <a:ext cx="2621280" cy="3913632"/>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p:cNvSpPr txBox="1"/>
          <p:nvPr/>
        </p:nvSpPr>
        <p:spPr>
          <a:xfrm>
            <a:off x="1524000" y="6086022"/>
            <a:ext cx="1804416" cy="369332"/>
          </a:xfrm>
          <a:prstGeom prst="rect">
            <a:avLst/>
          </a:prstGeom>
          <a:noFill/>
        </p:spPr>
        <p:txBody>
          <a:bodyPr wrap="square" rtlCol="0">
            <a:spAutoFit/>
          </a:bodyPr>
          <a:lstStyle/>
          <a:p>
            <a:pPr algn="ctr"/>
            <a:r>
              <a:rPr lang="en-US" dirty="0"/>
              <a:t>Activity 1</a:t>
            </a:r>
          </a:p>
        </p:txBody>
      </p:sp>
      <p:sp>
        <p:nvSpPr>
          <p:cNvPr id="16" name="TextBox 15"/>
          <p:cNvSpPr txBox="1"/>
          <p:nvPr/>
        </p:nvSpPr>
        <p:spPr>
          <a:xfrm>
            <a:off x="5846064" y="6116502"/>
            <a:ext cx="1804416" cy="369332"/>
          </a:xfrm>
          <a:prstGeom prst="rect">
            <a:avLst/>
          </a:prstGeom>
          <a:noFill/>
        </p:spPr>
        <p:txBody>
          <a:bodyPr wrap="square" rtlCol="0">
            <a:spAutoFit/>
          </a:bodyPr>
          <a:lstStyle/>
          <a:p>
            <a:pPr algn="ctr"/>
            <a:r>
              <a:rPr lang="en-US" dirty="0"/>
              <a:t>Activity 1</a:t>
            </a:r>
          </a:p>
        </p:txBody>
      </p:sp>
      <p:sp>
        <p:nvSpPr>
          <p:cNvPr id="5" name="Rectangle 4"/>
          <p:cNvSpPr/>
          <p:nvPr/>
        </p:nvSpPr>
        <p:spPr>
          <a:xfrm>
            <a:off x="1341120" y="2206752"/>
            <a:ext cx="2334768" cy="3048000"/>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874520" y="5433381"/>
            <a:ext cx="1243584" cy="369332"/>
          </a:xfrm>
          <a:prstGeom prst="rect">
            <a:avLst/>
          </a:prstGeom>
          <a:noFill/>
        </p:spPr>
        <p:txBody>
          <a:bodyPr wrap="square" rtlCol="0">
            <a:spAutoFit/>
          </a:bodyPr>
          <a:lstStyle/>
          <a:p>
            <a:r>
              <a:rPr lang="en-US" dirty="0"/>
              <a:t>Fragment 1</a:t>
            </a:r>
          </a:p>
        </p:txBody>
      </p:sp>
      <p:sp>
        <p:nvSpPr>
          <p:cNvPr id="17" name="Rectangle 16"/>
          <p:cNvSpPr/>
          <p:nvPr/>
        </p:nvSpPr>
        <p:spPr>
          <a:xfrm>
            <a:off x="1438656" y="2316480"/>
            <a:ext cx="2072640" cy="902208"/>
          </a:xfrm>
          <a:prstGeom prst="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View 1</a:t>
            </a:r>
          </a:p>
        </p:txBody>
      </p:sp>
      <p:sp>
        <p:nvSpPr>
          <p:cNvPr id="18" name="Rectangle 17"/>
          <p:cNvSpPr/>
          <p:nvPr/>
        </p:nvSpPr>
        <p:spPr>
          <a:xfrm>
            <a:off x="1438656" y="3768066"/>
            <a:ext cx="2072640" cy="1060704"/>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View 2</a:t>
            </a:r>
          </a:p>
        </p:txBody>
      </p:sp>
      <p:sp>
        <p:nvSpPr>
          <p:cNvPr id="19" name="Rectangle 18"/>
          <p:cNvSpPr/>
          <p:nvPr/>
        </p:nvSpPr>
        <p:spPr>
          <a:xfrm>
            <a:off x="5538216" y="2206752"/>
            <a:ext cx="2334768" cy="3048000"/>
          </a:xfrm>
          <a:prstGeom prst="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5654040" y="2316480"/>
            <a:ext cx="2103120" cy="1060704"/>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View 3</a:t>
            </a:r>
          </a:p>
        </p:txBody>
      </p:sp>
      <p:sp>
        <p:nvSpPr>
          <p:cNvPr id="21" name="Rectangle 20"/>
          <p:cNvSpPr/>
          <p:nvPr/>
        </p:nvSpPr>
        <p:spPr>
          <a:xfrm>
            <a:off x="5654040" y="3768066"/>
            <a:ext cx="2103120" cy="1060704"/>
          </a:xfrm>
          <a:prstGeom prst="rect">
            <a:avLst/>
          </a:prstGeom>
          <a:solidFill>
            <a:srgbClr val="E69EE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View 4</a:t>
            </a:r>
          </a:p>
        </p:txBody>
      </p:sp>
      <p:sp>
        <p:nvSpPr>
          <p:cNvPr id="22" name="TextBox 21"/>
          <p:cNvSpPr txBox="1"/>
          <p:nvPr/>
        </p:nvSpPr>
        <p:spPr>
          <a:xfrm>
            <a:off x="6096000" y="5430916"/>
            <a:ext cx="1353312" cy="369332"/>
          </a:xfrm>
          <a:prstGeom prst="rect">
            <a:avLst/>
          </a:prstGeom>
          <a:noFill/>
        </p:spPr>
        <p:txBody>
          <a:bodyPr wrap="square" rtlCol="0">
            <a:spAutoFit/>
          </a:bodyPr>
          <a:lstStyle/>
          <a:p>
            <a:r>
              <a:rPr lang="en-US" dirty="0"/>
              <a:t>Fragment 2</a:t>
            </a:r>
          </a:p>
        </p:txBody>
      </p:sp>
    </p:spTree>
    <p:extLst>
      <p:ext uri="{BB962C8B-B14F-4D97-AF65-F5344CB8AC3E}">
        <p14:creationId xmlns:p14="http://schemas.microsoft.com/office/powerpoint/2010/main" val="2048951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 Fragment?</a:t>
            </a:r>
          </a:p>
        </p:txBody>
      </p:sp>
      <p:sp>
        <p:nvSpPr>
          <p:cNvPr id="3" name="Rectangle 2"/>
          <p:cNvSpPr/>
          <p:nvPr/>
        </p:nvSpPr>
        <p:spPr>
          <a:xfrm>
            <a:off x="6500190" y="2385392"/>
            <a:ext cx="5068957" cy="333954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7571232" y="1690688"/>
            <a:ext cx="3133344" cy="646331"/>
          </a:xfrm>
          <a:prstGeom prst="rect">
            <a:avLst/>
          </a:prstGeom>
          <a:noFill/>
        </p:spPr>
        <p:txBody>
          <a:bodyPr wrap="square" rtlCol="0">
            <a:spAutoFit/>
          </a:bodyPr>
          <a:lstStyle/>
          <a:p>
            <a:pPr algn="ctr"/>
            <a:r>
              <a:rPr lang="en-US" sz="3600" dirty="0"/>
              <a:t>ACTIVITY</a:t>
            </a:r>
          </a:p>
        </p:txBody>
      </p:sp>
      <p:sp>
        <p:nvSpPr>
          <p:cNvPr id="9" name="Rectangle 8"/>
          <p:cNvSpPr/>
          <p:nvPr/>
        </p:nvSpPr>
        <p:spPr>
          <a:xfrm>
            <a:off x="6900672" y="2677468"/>
            <a:ext cx="2157984" cy="27601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9089136" y="2683564"/>
            <a:ext cx="2157984" cy="276016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7046445" y="2815083"/>
            <a:ext cx="1866437" cy="402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a:off x="7046444" y="3355034"/>
            <a:ext cx="1866437" cy="402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046443" y="3894985"/>
            <a:ext cx="1866437" cy="402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7046442" y="4434936"/>
            <a:ext cx="1866437" cy="402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7046442" y="4951965"/>
            <a:ext cx="1866437" cy="4023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9204426" y="2826544"/>
            <a:ext cx="1926870" cy="2539218"/>
          </a:xfrm>
          <a:prstGeom prst="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9350075" y="2353195"/>
            <a:ext cx="1572768" cy="369332"/>
          </a:xfrm>
          <a:prstGeom prst="rect">
            <a:avLst/>
          </a:prstGeom>
          <a:noFill/>
        </p:spPr>
        <p:txBody>
          <a:bodyPr wrap="square" rtlCol="0">
            <a:spAutoFit/>
          </a:bodyPr>
          <a:lstStyle/>
          <a:p>
            <a:r>
              <a:rPr lang="en-US" dirty="0"/>
              <a:t>FRAGMENT 2</a:t>
            </a:r>
          </a:p>
        </p:txBody>
      </p:sp>
      <p:sp>
        <p:nvSpPr>
          <p:cNvPr id="23" name="TextBox 22"/>
          <p:cNvSpPr txBox="1"/>
          <p:nvPr/>
        </p:nvSpPr>
        <p:spPr>
          <a:xfrm>
            <a:off x="7340111" y="2336890"/>
            <a:ext cx="1572768" cy="369332"/>
          </a:xfrm>
          <a:prstGeom prst="rect">
            <a:avLst/>
          </a:prstGeom>
          <a:noFill/>
        </p:spPr>
        <p:txBody>
          <a:bodyPr wrap="square" rtlCol="0">
            <a:spAutoFit/>
          </a:bodyPr>
          <a:lstStyle/>
          <a:p>
            <a:r>
              <a:rPr lang="en-US" dirty="0"/>
              <a:t>FRAGMENT 1</a:t>
            </a:r>
          </a:p>
        </p:txBody>
      </p:sp>
      <p:sp>
        <p:nvSpPr>
          <p:cNvPr id="24" name="TextBox 23"/>
          <p:cNvSpPr txBox="1"/>
          <p:nvPr/>
        </p:nvSpPr>
        <p:spPr>
          <a:xfrm>
            <a:off x="7340111" y="5400121"/>
            <a:ext cx="1328401" cy="369332"/>
          </a:xfrm>
          <a:prstGeom prst="rect">
            <a:avLst/>
          </a:prstGeom>
          <a:noFill/>
        </p:spPr>
        <p:txBody>
          <a:bodyPr wrap="square" rtlCol="0">
            <a:spAutoFit/>
          </a:bodyPr>
          <a:lstStyle/>
          <a:p>
            <a:r>
              <a:rPr lang="en-US" dirty="0" err="1"/>
              <a:t>ListView</a:t>
            </a:r>
            <a:endParaRPr lang="en-US" dirty="0"/>
          </a:p>
        </p:txBody>
      </p:sp>
      <p:sp>
        <p:nvSpPr>
          <p:cNvPr id="26" name="TextBox 25"/>
          <p:cNvSpPr txBox="1"/>
          <p:nvPr/>
        </p:nvSpPr>
        <p:spPr>
          <a:xfrm>
            <a:off x="9515850" y="5394590"/>
            <a:ext cx="1328401" cy="369332"/>
          </a:xfrm>
          <a:prstGeom prst="rect">
            <a:avLst/>
          </a:prstGeom>
          <a:noFill/>
        </p:spPr>
        <p:txBody>
          <a:bodyPr wrap="square" rtlCol="0">
            <a:spAutoFit/>
          </a:bodyPr>
          <a:lstStyle/>
          <a:p>
            <a:r>
              <a:rPr lang="en-US" dirty="0" err="1"/>
              <a:t>ImageView</a:t>
            </a:r>
            <a:endParaRPr lang="en-US" dirty="0"/>
          </a:p>
        </p:txBody>
      </p:sp>
      <p:sp>
        <p:nvSpPr>
          <p:cNvPr id="27" name="TextBox 26"/>
          <p:cNvSpPr txBox="1"/>
          <p:nvPr/>
        </p:nvSpPr>
        <p:spPr>
          <a:xfrm>
            <a:off x="938784" y="2157984"/>
            <a:ext cx="4242816"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solidFill>
                  <a:schemeClr val="accent1">
                    <a:lumMod val="75000"/>
                  </a:schemeClr>
                </a:solidFill>
              </a:rPr>
              <a:t>Fragment is a chunk of UI.</a:t>
            </a:r>
          </a:p>
          <a:p>
            <a:pPr marL="342900" indent="-342900">
              <a:buFont typeface="Arial" panose="020B0604020202020204" pitchFamily="34" charset="0"/>
              <a:buChar char="•"/>
            </a:pPr>
            <a:r>
              <a:rPr lang="en-US" sz="2400" dirty="0">
                <a:solidFill>
                  <a:schemeClr val="accent4">
                    <a:lumMod val="50000"/>
                  </a:schemeClr>
                </a:solidFill>
              </a:rPr>
              <a:t>It has its own Lifecycle.</a:t>
            </a:r>
          </a:p>
          <a:p>
            <a:pPr marL="342900" indent="-342900">
              <a:buFont typeface="Arial" panose="020B0604020202020204" pitchFamily="34" charset="0"/>
              <a:buChar char="•"/>
            </a:pPr>
            <a:r>
              <a:rPr lang="en-US" sz="2400" dirty="0">
                <a:solidFill>
                  <a:schemeClr val="tx2">
                    <a:lumMod val="50000"/>
                  </a:schemeClr>
                </a:solidFill>
              </a:rPr>
              <a:t>It can process its own events</a:t>
            </a:r>
          </a:p>
          <a:p>
            <a:pPr marL="342900" indent="-342900">
              <a:buFont typeface="Arial" panose="020B0604020202020204" pitchFamily="34" charset="0"/>
              <a:buChar char="•"/>
            </a:pPr>
            <a:r>
              <a:rPr lang="en-US" sz="2400" dirty="0">
                <a:solidFill>
                  <a:schemeClr val="accent1">
                    <a:lumMod val="75000"/>
                  </a:schemeClr>
                </a:solidFill>
              </a:rPr>
              <a:t>It can be added or removed while the Activity runs.</a:t>
            </a:r>
          </a:p>
          <a:p>
            <a:pPr marL="342900" indent="-342900">
              <a:buFont typeface="Arial" panose="020B0604020202020204" pitchFamily="34" charset="0"/>
              <a:buChar char="•"/>
            </a:pPr>
            <a:r>
              <a:rPr lang="en-US" sz="2400" dirty="0">
                <a:solidFill>
                  <a:schemeClr val="accent2">
                    <a:lumMod val="75000"/>
                  </a:schemeClr>
                </a:solidFill>
              </a:rPr>
              <a:t>It was introduced in Honeycomb API 11.</a:t>
            </a:r>
          </a:p>
          <a:p>
            <a:pPr marL="342900" indent="-342900">
              <a:buFont typeface="Arial" panose="020B0604020202020204" pitchFamily="34" charset="0"/>
              <a:buChar char="•"/>
            </a:pPr>
            <a:r>
              <a:rPr lang="en-US" sz="2400" dirty="0">
                <a:solidFill>
                  <a:srgbClr val="C00000"/>
                </a:solidFill>
              </a:rPr>
              <a:t>You can use Fragments on older devices using a Support Library from 1.6 to 2.3</a:t>
            </a:r>
          </a:p>
        </p:txBody>
      </p:sp>
    </p:spTree>
    <p:extLst>
      <p:ext uri="{BB962C8B-B14F-4D97-AF65-F5344CB8AC3E}">
        <p14:creationId xmlns:p14="http://schemas.microsoft.com/office/powerpoint/2010/main" val="34036719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you need Fragments ?</a:t>
            </a:r>
          </a:p>
        </p:txBody>
      </p:sp>
      <p:sp>
        <p:nvSpPr>
          <p:cNvPr id="3" name="TextBox 2"/>
          <p:cNvSpPr txBox="1"/>
          <p:nvPr/>
        </p:nvSpPr>
        <p:spPr>
          <a:xfrm>
            <a:off x="710184" y="3438144"/>
            <a:ext cx="10643616"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chemeClr val="accent1">
                    <a:lumMod val="50000"/>
                  </a:schemeClr>
                </a:solidFill>
              </a:rPr>
              <a:t>Combine Several Fragments in One Activity</a:t>
            </a:r>
          </a:p>
          <a:p>
            <a:pPr marL="285750" indent="-285750">
              <a:buFont typeface="Arial" panose="020B0604020202020204" pitchFamily="34" charset="0"/>
              <a:buChar char="•"/>
            </a:pPr>
            <a:endParaRPr lang="en-US" sz="2800" dirty="0">
              <a:solidFill>
                <a:schemeClr val="accent1">
                  <a:lumMod val="50000"/>
                </a:schemeClr>
              </a:solidFill>
            </a:endParaRPr>
          </a:p>
          <a:p>
            <a:pPr marL="285750" indent="-285750">
              <a:buFont typeface="Arial" panose="020B0604020202020204" pitchFamily="34" charset="0"/>
              <a:buChar char="•"/>
            </a:pPr>
            <a:r>
              <a:rPr lang="en-US" sz="2800" dirty="0">
                <a:solidFill>
                  <a:schemeClr val="accent1">
                    <a:lumMod val="50000"/>
                  </a:schemeClr>
                </a:solidFill>
              </a:rPr>
              <a:t>Reuse the same Fragment across several Activity</a:t>
            </a:r>
          </a:p>
          <a:p>
            <a:pPr marL="285750" indent="-285750">
              <a:buFont typeface="Arial" panose="020B0604020202020204" pitchFamily="34" charset="0"/>
              <a:buChar char="•"/>
            </a:pPr>
            <a:endParaRPr lang="en-US" sz="2800" dirty="0">
              <a:solidFill>
                <a:schemeClr val="accent1">
                  <a:lumMod val="50000"/>
                </a:schemeClr>
              </a:solidFill>
            </a:endParaRPr>
          </a:p>
          <a:p>
            <a:pPr marL="285750" indent="-285750">
              <a:buFont typeface="Arial" panose="020B0604020202020204" pitchFamily="34" charset="0"/>
              <a:buChar char="•"/>
            </a:pPr>
            <a:r>
              <a:rPr lang="en-US" sz="2800" dirty="0">
                <a:solidFill>
                  <a:schemeClr val="accent1">
                    <a:lumMod val="50000"/>
                  </a:schemeClr>
                </a:solidFill>
              </a:rPr>
              <a:t>Make better use of larger screen space on tablets</a:t>
            </a:r>
          </a:p>
        </p:txBody>
      </p:sp>
    </p:spTree>
    <p:extLst>
      <p:ext uri="{BB962C8B-B14F-4D97-AF65-F5344CB8AC3E}">
        <p14:creationId xmlns:p14="http://schemas.microsoft.com/office/powerpoint/2010/main" val="3125223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Uses of Fragments?</a:t>
            </a:r>
          </a:p>
        </p:txBody>
      </p:sp>
      <p:sp>
        <p:nvSpPr>
          <p:cNvPr id="3" name="TextBox 2"/>
          <p:cNvSpPr txBox="1"/>
          <p:nvPr/>
        </p:nvSpPr>
        <p:spPr>
          <a:xfrm>
            <a:off x="774192" y="3438144"/>
            <a:ext cx="10643616"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chemeClr val="accent1">
                    <a:lumMod val="50000"/>
                  </a:schemeClr>
                </a:solidFill>
              </a:rPr>
              <a:t>Flexible user interfaces across different screen sizes</a:t>
            </a:r>
          </a:p>
          <a:p>
            <a:pPr marL="285750" indent="-285750">
              <a:buFont typeface="Arial" panose="020B0604020202020204" pitchFamily="34" charset="0"/>
              <a:buChar char="•"/>
            </a:pPr>
            <a:endParaRPr lang="en-US" sz="2800" dirty="0">
              <a:solidFill>
                <a:schemeClr val="accent1">
                  <a:lumMod val="50000"/>
                </a:schemeClr>
              </a:solidFill>
            </a:endParaRPr>
          </a:p>
          <a:p>
            <a:pPr marL="285750" indent="-285750">
              <a:buFont typeface="Arial" panose="020B0604020202020204" pitchFamily="34" charset="0"/>
              <a:buChar char="•"/>
            </a:pPr>
            <a:r>
              <a:rPr lang="en-US" sz="2800" dirty="0">
                <a:solidFill>
                  <a:schemeClr val="accent1">
                    <a:lumMod val="50000"/>
                  </a:schemeClr>
                </a:solidFill>
              </a:rPr>
              <a:t>Fixed/Scrolling/Swipe tab displays</a:t>
            </a:r>
          </a:p>
          <a:p>
            <a:pPr marL="285750" indent="-285750">
              <a:buFont typeface="Arial" panose="020B0604020202020204" pitchFamily="34" charset="0"/>
              <a:buChar char="•"/>
            </a:pPr>
            <a:endParaRPr lang="en-US" sz="2800" dirty="0">
              <a:solidFill>
                <a:schemeClr val="accent1">
                  <a:lumMod val="50000"/>
                </a:schemeClr>
              </a:solidFill>
            </a:endParaRPr>
          </a:p>
          <a:p>
            <a:pPr marL="285750" indent="-285750">
              <a:buFont typeface="Arial" panose="020B0604020202020204" pitchFamily="34" charset="0"/>
              <a:buChar char="•"/>
            </a:pPr>
            <a:r>
              <a:rPr lang="en-US" sz="2800" dirty="0">
                <a:solidFill>
                  <a:schemeClr val="accent1">
                    <a:lumMod val="50000"/>
                  </a:schemeClr>
                </a:solidFill>
              </a:rPr>
              <a:t>Dialog boxes</a:t>
            </a:r>
          </a:p>
        </p:txBody>
      </p:sp>
    </p:spTree>
    <p:extLst>
      <p:ext uri="{BB962C8B-B14F-4D97-AF65-F5344CB8AC3E}">
        <p14:creationId xmlns:p14="http://schemas.microsoft.com/office/powerpoint/2010/main" val="889400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to make a Fragment ?</a:t>
            </a:r>
          </a:p>
        </p:txBody>
      </p:sp>
      <p:sp>
        <p:nvSpPr>
          <p:cNvPr id="3" name="TextBox 2"/>
          <p:cNvSpPr txBox="1"/>
          <p:nvPr/>
        </p:nvSpPr>
        <p:spPr>
          <a:xfrm>
            <a:off x="710184" y="2938272"/>
            <a:ext cx="10643616" cy="3108543"/>
          </a:xfrm>
          <a:prstGeom prst="rect">
            <a:avLst/>
          </a:prstGeom>
          <a:noFill/>
        </p:spPr>
        <p:txBody>
          <a:bodyPr wrap="square" rtlCol="0">
            <a:spAutoFit/>
          </a:bodyPr>
          <a:lstStyle/>
          <a:p>
            <a:pPr marL="285750" indent="-285750">
              <a:buFont typeface="Arial" panose="020B0604020202020204" pitchFamily="34" charset="0"/>
              <a:buChar char="•"/>
            </a:pPr>
            <a:r>
              <a:rPr lang="en-US" sz="2800" dirty="0">
                <a:solidFill>
                  <a:schemeClr val="accent1">
                    <a:lumMod val="50000"/>
                  </a:schemeClr>
                </a:solidFill>
              </a:rPr>
              <a:t>Extend Fragment class</a:t>
            </a:r>
          </a:p>
          <a:p>
            <a:pPr marL="285750" indent="-285750">
              <a:buFont typeface="Arial" panose="020B0604020202020204" pitchFamily="34" charset="0"/>
              <a:buChar char="•"/>
            </a:pPr>
            <a:endParaRPr lang="en-US" sz="2800" dirty="0">
              <a:solidFill>
                <a:schemeClr val="accent1">
                  <a:lumMod val="50000"/>
                </a:schemeClr>
              </a:solidFill>
            </a:endParaRPr>
          </a:p>
          <a:p>
            <a:pPr marL="285750" indent="-285750">
              <a:buFont typeface="Arial" panose="020B0604020202020204" pitchFamily="34" charset="0"/>
              <a:buChar char="•"/>
            </a:pPr>
            <a:r>
              <a:rPr lang="en-US" sz="2800" dirty="0">
                <a:solidFill>
                  <a:schemeClr val="accent2">
                    <a:lumMod val="75000"/>
                  </a:schemeClr>
                </a:solidFill>
              </a:rPr>
              <a:t>Provide </a:t>
            </a:r>
            <a:r>
              <a:rPr lang="en-US" sz="2800" dirty="0" err="1">
                <a:solidFill>
                  <a:schemeClr val="accent2">
                    <a:lumMod val="75000"/>
                  </a:schemeClr>
                </a:solidFill>
              </a:rPr>
              <a:t>apperarance</a:t>
            </a:r>
            <a:r>
              <a:rPr lang="en-US" sz="2800" dirty="0">
                <a:solidFill>
                  <a:schemeClr val="accent2">
                    <a:lumMod val="75000"/>
                  </a:schemeClr>
                </a:solidFill>
              </a:rPr>
              <a:t> in XML/Java</a:t>
            </a:r>
          </a:p>
          <a:p>
            <a:pPr marL="285750" indent="-285750">
              <a:buFont typeface="Arial" panose="020B0604020202020204" pitchFamily="34" charset="0"/>
              <a:buChar char="•"/>
            </a:pPr>
            <a:endParaRPr lang="en-US" sz="2800" dirty="0">
              <a:solidFill>
                <a:schemeClr val="accent1">
                  <a:lumMod val="50000"/>
                </a:schemeClr>
              </a:solidFill>
            </a:endParaRPr>
          </a:p>
          <a:p>
            <a:pPr marL="285750" indent="-285750">
              <a:buFont typeface="Arial" panose="020B0604020202020204" pitchFamily="34" charset="0"/>
              <a:buChar char="•"/>
            </a:pPr>
            <a:r>
              <a:rPr lang="en-US" sz="2800" dirty="0">
                <a:solidFill>
                  <a:schemeClr val="accent1">
                    <a:lumMod val="50000"/>
                  </a:schemeClr>
                </a:solidFill>
              </a:rPr>
              <a:t>Override </a:t>
            </a:r>
            <a:r>
              <a:rPr lang="en-US" sz="2800" dirty="0" err="1">
                <a:solidFill>
                  <a:schemeClr val="accent1">
                    <a:lumMod val="50000"/>
                  </a:schemeClr>
                </a:solidFill>
              </a:rPr>
              <a:t>onCreateView</a:t>
            </a:r>
            <a:r>
              <a:rPr lang="en-US" sz="2800" dirty="0">
                <a:solidFill>
                  <a:schemeClr val="accent1">
                    <a:lumMod val="50000"/>
                  </a:schemeClr>
                </a:solidFill>
              </a:rPr>
              <a:t> to link the appearance.</a:t>
            </a:r>
          </a:p>
          <a:p>
            <a:pPr marL="285750" indent="-285750">
              <a:buFont typeface="Arial" panose="020B0604020202020204" pitchFamily="34" charset="0"/>
              <a:buChar char="•"/>
            </a:pPr>
            <a:endParaRPr lang="en-US" sz="2800" dirty="0">
              <a:solidFill>
                <a:schemeClr val="accent1">
                  <a:lumMod val="50000"/>
                </a:schemeClr>
              </a:solidFill>
            </a:endParaRPr>
          </a:p>
          <a:p>
            <a:pPr marL="285750" indent="-285750">
              <a:buFont typeface="Arial" panose="020B0604020202020204" pitchFamily="34" charset="0"/>
              <a:buChar char="•"/>
            </a:pPr>
            <a:r>
              <a:rPr lang="en-US" sz="2800" dirty="0">
                <a:solidFill>
                  <a:schemeClr val="accent6">
                    <a:lumMod val="75000"/>
                  </a:schemeClr>
                </a:solidFill>
              </a:rPr>
              <a:t>Use the Fragment in XML/Java(Dynamically).</a:t>
            </a:r>
          </a:p>
        </p:txBody>
      </p:sp>
    </p:spTree>
    <p:extLst>
      <p:ext uri="{BB962C8B-B14F-4D97-AF65-F5344CB8AC3E}">
        <p14:creationId xmlns:p14="http://schemas.microsoft.com/office/powerpoint/2010/main" val="3433445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968</TotalTime>
  <Words>739</Words>
  <Application>Microsoft Office PowerPoint</Application>
  <PresentationFormat>Widescreen</PresentationFormat>
  <Paragraphs>140</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PowerPoint Presentation</vt:lpstr>
      <vt:lpstr>What is a Fragment?</vt:lpstr>
      <vt:lpstr>Fragments</vt:lpstr>
      <vt:lpstr>Fragments</vt:lpstr>
      <vt:lpstr>What is a Fragment?</vt:lpstr>
      <vt:lpstr>What is a Fragment?</vt:lpstr>
      <vt:lpstr>Why do you need Fragments ?</vt:lpstr>
      <vt:lpstr>Uses of Fragments?</vt:lpstr>
      <vt:lpstr>How to make a Fragment ?</vt:lpstr>
      <vt:lpstr>PowerPoint Presentation</vt:lpstr>
      <vt:lpstr>PowerPoint Presentation</vt:lpstr>
      <vt:lpstr>The Fragment Manager</vt:lpstr>
      <vt:lpstr>Fragment Transactions</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Shubham kumar</dc:creator>
  <cp:lastModifiedBy>Tariq Mahmood</cp:lastModifiedBy>
  <cp:revision>31</cp:revision>
  <dcterms:created xsi:type="dcterms:W3CDTF">2016-06-07T18:57:56Z</dcterms:created>
  <dcterms:modified xsi:type="dcterms:W3CDTF">2020-02-25T06:30:45Z</dcterms:modified>
</cp:coreProperties>
</file>