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8" r:id="rId3"/>
    <p:sldId id="257" r:id="rId4"/>
    <p:sldId id="268" r:id="rId5"/>
    <p:sldId id="259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9" autoAdjust="0"/>
    <p:restoredTop sz="94624" autoAdjust="0"/>
  </p:normalViewPr>
  <p:slideViewPr>
    <p:cSldViewPr>
      <p:cViewPr varScale="1">
        <p:scale>
          <a:sx n="65" d="100"/>
          <a:sy n="65" d="100"/>
        </p:scale>
        <p:origin x="-9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70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1C032-197B-4DF2-8D0D-DFF9BD772091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49769-760A-4436-AAB1-65D29A00B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03229-5000-4A95-847E-20D744F6F3CA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FAEDE-F17B-46EB-ADD1-EB177718F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FAEDE-F17B-46EB-ADD1-EB177718FF8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2971801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DESIGN FOR Quality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1. </a:t>
            </a:r>
            <a:r>
              <a:rPr lang="en-US" sz="3000" dirty="0" smtClean="0"/>
              <a:t>Innovation </a:t>
            </a:r>
            <a:br>
              <a:rPr lang="en-US" sz="3000" dirty="0" smtClean="0"/>
            </a:br>
            <a:r>
              <a:rPr lang="en-US" sz="3000" dirty="0" smtClean="0"/>
              <a:t>2.  quality function deployment </a:t>
            </a:r>
            <a:br>
              <a:rPr lang="en-US" sz="3000" dirty="0" smtClean="0"/>
            </a:br>
            <a:r>
              <a:rPr lang="en-US" sz="3000" dirty="0" smtClean="0"/>
              <a:t>3.  the House of quality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19800"/>
            <a:ext cx="2286000" cy="685800"/>
          </a:xfrm>
        </p:spPr>
        <p:txBody>
          <a:bodyPr/>
          <a:lstStyle/>
          <a:p>
            <a:r>
              <a:rPr lang="en-US" dirty="0" smtClean="0"/>
              <a:t>Lecture 4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1000" y="6019800"/>
            <a:ext cx="1905000" cy="685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TQM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product innov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90" y="0"/>
            <a:ext cx="914959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4645152" cy="990600"/>
          </a:xfrm>
        </p:spPr>
        <p:txBody>
          <a:bodyPr/>
          <a:lstStyle/>
          <a:p>
            <a:r>
              <a:rPr lang="en-US" dirty="0" smtClean="0"/>
              <a:t>Types of Innovation </a:t>
            </a:r>
            <a:endParaRPr lang="en-US" dirty="0"/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5186"/>
            <a:ext cx="9144000" cy="544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752"/>
            <a:ext cx="9144000" cy="682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388"/>
            <a:ext cx="9144000" cy="68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Quality Function 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9530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dirty="0" smtClean="0"/>
              <a:t>Quality Function Deployment</a:t>
            </a:r>
            <a:r>
              <a:rPr lang="en-US" dirty="0" smtClean="0"/>
              <a:t> (</a:t>
            </a:r>
            <a:r>
              <a:rPr lang="en-US" b="1" dirty="0" smtClean="0"/>
              <a:t>QFD</a:t>
            </a:r>
            <a:r>
              <a:rPr lang="en-US" dirty="0" smtClean="0"/>
              <a:t>) is a structured approach to defining customer needs or requirements and translating them into specific plans to produce products to meet those needs.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 smtClean="0"/>
              <a:t>“</a:t>
            </a:r>
            <a:r>
              <a:rPr lang="en-US" b="1" dirty="0" smtClean="0">
                <a:solidFill>
                  <a:srgbClr val="FF0000"/>
                </a:solidFill>
              </a:rPr>
              <a:t>voice of the customer</a:t>
            </a:r>
            <a:r>
              <a:rPr lang="en-US" dirty="0" smtClean="0"/>
              <a:t>” is the term to describe these stated and unstated customer needs or requirements</a:t>
            </a:r>
            <a:r>
              <a:rPr lang="en-US" dirty="0" smtClean="0"/>
              <a:t>.</a:t>
            </a:r>
          </a:p>
          <a:p>
            <a:pPr algn="just"/>
            <a:r>
              <a:rPr lang="en-US" b="1" dirty="0" smtClean="0"/>
              <a:t>Quality Function Deployment</a:t>
            </a:r>
            <a:r>
              <a:rPr lang="en-US" dirty="0" smtClean="0"/>
              <a:t> provides documentation for the decision-making process. </a:t>
            </a:r>
            <a:endParaRPr lang="en-US" dirty="0" smtClean="0"/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QFD</a:t>
            </a:r>
            <a:r>
              <a:rPr lang="en-US" dirty="0" smtClean="0"/>
              <a:t> helps you to: Translate customer requirements into specific offering specifications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Quality Function 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Quality Function Deployment (QFD) is a process and set of tools used to effectively define customer requirements and convert them into detailed engineering specifications and plans to produce the products that fulfill those requirements. </a:t>
            </a:r>
            <a:endParaRPr lang="en-US" dirty="0" smtClean="0"/>
          </a:p>
          <a:p>
            <a:pPr algn="just"/>
            <a:r>
              <a:rPr lang="en-US" dirty="0" smtClean="0"/>
              <a:t>QFD </a:t>
            </a:r>
            <a:r>
              <a:rPr lang="en-US" dirty="0" smtClean="0"/>
              <a:t>is used to translate customer requirements (or VOC) into measureable design targets and drive them from the assembly level down through the sub-assembly, component and production process levels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QFD </a:t>
            </a:r>
            <a:r>
              <a:rPr lang="en-US" dirty="0" smtClean="0"/>
              <a:t>methodology provides a defined set of matrices utilized to facilitate this progression.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Why Implement Quality Function Deployment (QFD)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5029200"/>
          </a:xfrm>
        </p:spPr>
        <p:txBody>
          <a:bodyPr>
            <a:normAutofit/>
          </a:bodyPr>
          <a:lstStyle/>
          <a:p>
            <a:pPr algn="just" fontAlgn="base"/>
            <a:r>
              <a:rPr lang="en-US" dirty="0" smtClean="0"/>
              <a:t>Effective </a:t>
            </a:r>
            <a:r>
              <a:rPr lang="en-US" dirty="0" smtClean="0"/>
              <a:t>communication is one of the most important and impactful aspects of any organization’s success</a:t>
            </a:r>
            <a:r>
              <a:rPr lang="en-US" dirty="0" smtClean="0"/>
              <a:t>.</a:t>
            </a:r>
          </a:p>
          <a:p>
            <a:pPr algn="just" fontAlgn="base"/>
            <a:r>
              <a:rPr lang="en-US" dirty="0" smtClean="0"/>
              <a:t>QFD </a:t>
            </a:r>
            <a:r>
              <a:rPr lang="en-US" dirty="0" smtClean="0"/>
              <a:t>methodology effectively communicates customer needs to multiple business operations throughout the organization including design, quality, manufacturing, production, marketing and sales. </a:t>
            </a:r>
            <a:endParaRPr lang="en-US" dirty="0" smtClean="0"/>
          </a:p>
          <a:p>
            <a:pPr algn="just" fontAlgn="base"/>
            <a:r>
              <a:rPr lang="en-US" dirty="0" smtClean="0"/>
              <a:t>This </a:t>
            </a:r>
            <a:r>
              <a:rPr lang="en-US" dirty="0" smtClean="0"/>
              <a:t>effective communication of the Voice of the Customer allows the entire organization to work together and produce products with high levels of customer perceived value.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age result for quality function deploymen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Design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b="1" dirty="0" smtClean="0"/>
              <a:t>Design quality</a:t>
            </a:r>
            <a:r>
              <a:rPr lang="en-US" dirty="0" smtClean="0"/>
              <a:t> is the value of a </a:t>
            </a:r>
            <a:r>
              <a:rPr lang="en-US" b="1" dirty="0" smtClean="0"/>
              <a:t>design</a:t>
            </a:r>
            <a:r>
              <a:rPr lang="en-US" dirty="0" smtClean="0"/>
              <a:t> to customers.</a:t>
            </a:r>
          </a:p>
          <a:p>
            <a:pPr algn="just"/>
            <a:r>
              <a:rPr lang="en-US" dirty="0" smtClean="0"/>
              <a:t> </a:t>
            </a:r>
            <a:r>
              <a:rPr lang="en-US" b="1" dirty="0" smtClean="0"/>
              <a:t>Design</a:t>
            </a:r>
            <a:r>
              <a:rPr lang="en-US" dirty="0" smtClean="0"/>
              <a:t> is the root of all </a:t>
            </a:r>
            <a:r>
              <a:rPr lang="en-US" b="1" dirty="0" smtClean="0"/>
              <a:t>quality</a:t>
            </a:r>
            <a:r>
              <a:rPr lang="en-US" dirty="0" smtClean="0"/>
              <a:t> including the </a:t>
            </a:r>
            <a:r>
              <a:rPr lang="en-US" b="1" dirty="0" smtClean="0"/>
              <a:t>quality</a:t>
            </a:r>
            <a:r>
              <a:rPr lang="en-US" dirty="0" smtClean="0"/>
              <a:t> of products, services, experiences, systems and processes. </a:t>
            </a:r>
          </a:p>
          <a:p>
            <a:pPr algn="just"/>
            <a:r>
              <a:rPr lang="en-US" dirty="0" smtClean="0"/>
              <a:t>For example, a product with a poor </a:t>
            </a:r>
            <a:r>
              <a:rPr lang="en-US" b="1" dirty="0" smtClean="0"/>
              <a:t>design</a:t>
            </a:r>
            <a:r>
              <a:rPr lang="en-US" dirty="0" smtClean="0"/>
              <a:t> will be low </a:t>
            </a:r>
            <a:r>
              <a:rPr lang="en-US" b="1" dirty="0" smtClean="0"/>
              <a:t>quality</a:t>
            </a:r>
            <a:r>
              <a:rPr lang="en-US" dirty="0" smtClean="0"/>
              <a:t> even if </a:t>
            </a:r>
            <a:r>
              <a:rPr lang="en-US" b="1" dirty="0" smtClean="0"/>
              <a:t>quality</a:t>
            </a:r>
            <a:r>
              <a:rPr lang="en-US" dirty="0" smtClean="0"/>
              <a:t> control and </a:t>
            </a:r>
            <a:r>
              <a:rPr lang="en-US" b="1" dirty="0" smtClean="0"/>
              <a:t>quality</a:t>
            </a:r>
            <a:r>
              <a:rPr lang="en-US" dirty="0" smtClean="0"/>
              <a:t> assurance succeed in producing the </a:t>
            </a:r>
            <a:r>
              <a:rPr lang="en-US" b="1" dirty="0" smtClean="0"/>
              <a:t>design</a:t>
            </a:r>
            <a:r>
              <a:rPr lang="en-US" dirty="0" smtClean="0"/>
              <a:t> accurately.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Implement QFD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153400" cy="50292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dirty="0" smtClean="0"/>
              <a:t>The Quality Function Deployment methodology is a 4-phase process that </a:t>
            </a:r>
            <a:r>
              <a:rPr lang="en-US" sz="2800" dirty="0" smtClean="0"/>
              <a:t>include </a:t>
            </a:r>
            <a:r>
              <a:rPr lang="en-US" sz="2800" dirty="0" smtClean="0"/>
              <a:t>activities throughout the product development cycle.  </a:t>
            </a:r>
            <a:endParaRPr lang="en-US" sz="2800" dirty="0" smtClean="0"/>
          </a:p>
          <a:p>
            <a:pPr algn="just"/>
            <a:r>
              <a:rPr lang="en-US" sz="2800" dirty="0" smtClean="0"/>
              <a:t>A </a:t>
            </a:r>
            <a:r>
              <a:rPr lang="en-US" sz="2800" dirty="0" smtClean="0"/>
              <a:t>series of matrices are utilized at each phase to translate the Voice of the Customer to design requirements for each system, sub-system and component. The four phases of QFD are</a:t>
            </a:r>
            <a:r>
              <a:rPr lang="en-US" sz="2800" dirty="0" smtClean="0"/>
              <a:t>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/>
              <a:t>Product Definition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/>
              <a:t>Product </a:t>
            </a:r>
            <a:r>
              <a:rPr lang="en-US" sz="2800" dirty="0" smtClean="0"/>
              <a:t>Development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/>
              <a:t>Process Development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/>
              <a:t>Process Quality Control</a:t>
            </a:r>
            <a:endParaRPr lang="en-US" sz="2800" dirty="0" smtClean="0"/>
          </a:p>
          <a:p>
            <a:pPr marL="514350" indent="-514350" algn="just">
              <a:buFont typeface="+mj-lt"/>
              <a:buAutoNum type="arabicPeriod"/>
            </a:pPr>
            <a:endParaRPr lang="en-US" sz="2800" dirty="0" smtClean="0"/>
          </a:p>
          <a:p>
            <a:pPr algn="just"/>
            <a:endParaRPr lang="en-US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Product </a:t>
            </a:r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495800"/>
          </a:xfrm>
        </p:spPr>
        <p:txBody>
          <a:bodyPr/>
          <a:lstStyle/>
          <a:p>
            <a:pPr algn="just"/>
            <a:r>
              <a:rPr lang="en-US" dirty="0" smtClean="0"/>
              <a:t>The </a:t>
            </a:r>
            <a:r>
              <a:rPr lang="en-US" dirty="0" smtClean="0"/>
              <a:t>Product Definition Phase begins with collection of VOC and translating the customer wants and needs into product specifications. </a:t>
            </a:r>
            <a:endParaRPr lang="en-US" dirty="0" smtClean="0"/>
          </a:p>
          <a:p>
            <a:pPr algn="just"/>
            <a:r>
              <a:rPr lang="en-US" dirty="0" smtClean="0"/>
              <a:t>It </a:t>
            </a:r>
            <a:r>
              <a:rPr lang="en-US" dirty="0" smtClean="0"/>
              <a:t>may also involve a competitive analysis to evaluate how effectively the competitor’s product fulfills the customer wants and needs.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 smtClean="0"/>
              <a:t>initial design concept is based on the particular product performance requirements and specifications.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smtClean="0"/>
              <a:t>Product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During </a:t>
            </a:r>
            <a:r>
              <a:rPr lang="en-US" dirty="0" smtClean="0"/>
              <a:t>the Product Development Phase, the critical parts and assemblies are identified.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 smtClean="0"/>
              <a:t>critical product characteristics are cascaded down and translated to critical or key part and assembly characteristics or specifications.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 smtClean="0"/>
              <a:t>functional requirements or specifications are then defined for each functional level.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 smtClean="0"/>
              <a:t>Process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During </a:t>
            </a:r>
            <a:r>
              <a:rPr lang="en-US" dirty="0" smtClean="0"/>
              <a:t>the Process Development Phase, the manufacturing and assembly processes are designed based on product and component specifications.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 smtClean="0"/>
              <a:t>process flow is developed and the critical process characteristics are identified.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en-US" dirty="0" smtClean="0"/>
              <a:t>Process Quality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Prior </a:t>
            </a:r>
            <a:r>
              <a:rPr lang="en-US" dirty="0" smtClean="0"/>
              <a:t>to production launch, the QFD process identifies critical part and process characteristics. Process parameters are determined and appropriate process controls are developed and implemented. </a:t>
            </a:r>
            <a:endParaRPr lang="en-US" dirty="0" smtClean="0"/>
          </a:p>
          <a:p>
            <a:pPr algn="just"/>
            <a:r>
              <a:rPr lang="en-US" dirty="0" smtClean="0"/>
              <a:t>In </a:t>
            </a:r>
            <a:r>
              <a:rPr lang="en-US" dirty="0" smtClean="0"/>
              <a:t>addition, any inspection and test specifications are developed. </a:t>
            </a:r>
            <a:endParaRPr lang="en-US" dirty="0" smtClean="0"/>
          </a:p>
          <a:p>
            <a:pPr algn="just"/>
            <a:r>
              <a:rPr lang="en-US" dirty="0" smtClean="0"/>
              <a:t>Full </a:t>
            </a:r>
            <a:r>
              <a:rPr lang="en-US" dirty="0" smtClean="0"/>
              <a:t>production begins upon completion of process capability studies during the pilot build.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House of </a:t>
            </a:r>
            <a:r>
              <a:rPr lang="en-US" dirty="0" smtClean="0"/>
              <a:t>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5029200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/>
              <a:t>House of Quality</a:t>
            </a:r>
            <a:r>
              <a:rPr lang="en-US" dirty="0" smtClean="0"/>
              <a:t> refers to a well-known process for product development that is inspired by customer desires for product or process development and </a:t>
            </a:r>
            <a:r>
              <a:rPr lang="en-US" dirty="0" smtClean="0"/>
              <a:t>secure </a:t>
            </a:r>
            <a:r>
              <a:rPr lang="en-US" dirty="0" smtClean="0"/>
              <a:t>by the capabilities and resources of the organization seeking to meet those desires</a:t>
            </a:r>
            <a:r>
              <a:rPr lang="en-US" dirty="0" smtClean="0"/>
              <a:t>.</a:t>
            </a:r>
          </a:p>
          <a:p>
            <a:pPr algn="just"/>
            <a:r>
              <a:rPr lang="en-US" b="1" dirty="0" smtClean="0"/>
              <a:t>House of Quality</a:t>
            </a:r>
            <a:r>
              <a:rPr lang="en-US" dirty="0" smtClean="0"/>
              <a:t> or HOQ is a tool used in </a:t>
            </a:r>
            <a:r>
              <a:rPr lang="en-US" b="1" dirty="0" smtClean="0"/>
              <a:t>QFD</a:t>
            </a:r>
            <a:r>
              <a:rPr lang="en-US" dirty="0" smtClean="0"/>
              <a:t> to do the same. It is the most convenient and simple tool used to convert the customer needs into technical descriptors. </a:t>
            </a:r>
            <a:r>
              <a:rPr lang="en-US" b="1" dirty="0" smtClean="0"/>
              <a:t>House of quality</a:t>
            </a:r>
            <a:r>
              <a:rPr lang="en-US" dirty="0" smtClean="0"/>
              <a:t> is actually a matrix also called </a:t>
            </a:r>
            <a:r>
              <a:rPr lang="en-US" b="1" dirty="0" smtClean="0"/>
              <a:t>Quality</a:t>
            </a:r>
            <a:r>
              <a:rPr lang="en-US" dirty="0" smtClean="0"/>
              <a:t> Matrix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5048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House of Quality Steps are as follows: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385048" cy="4495800"/>
          </a:xfrm>
        </p:spPr>
        <p:txBody>
          <a:bodyPr/>
          <a:lstStyle/>
          <a:p>
            <a:pPr marL="514350" indent="-514350">
              <a:buNone/>
            </a:pPr>
            <a:r>
              <a:rPr lang="en-US" b="1" dirty="0" smtClean="0"/>
              <a:t>House of Quality Steps are as follows: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Identify what customer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wants (VOC)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Identify how the product will satisfy the customer.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Identify relationships between how's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Develop importance ratings.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Evaluate competing products or services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Determine the desirable technical attributes.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mage result for house of quality pp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32"/>
            <a:ext cx="9144000" cy="681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3648" cy="990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Primary Purposes of QFD &amp; House of Quality</a:t>
            </a:r>
            <a:br>
              <a:rPr lang="en-US" sz="3200" b="1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385048" cy="44958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We’ll </a:t>
            </a:r>
            <a:r>
              <a:rPr lang="en-US" dirty="0" smtClean="0"/>
              <a:t>now cover some primary purposes of QFD / House of Quality:</a:t>
            </a:r>
          </a:p>
          <a:p>
            <a:pPr algn="just"/>
            <a:r>
              <a:rPr lang="en-US" b="1" dirty="0" smtClean="0"/>
              <a:t>Understand Customer </a:t>
            </a:r>
            <a:r>
              <a:rPr lang="en-US" b="1" dirty="0" smtClean="0"/>
              <a:t>Desires</a:t>
            </a:r>
          </a:p>
          <a:p>
            <a:pPr algn="just"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Many times, customers need outside perspective to discover what they really need to build their product or process. </a:t>
            </a:r>
            <a:endParaRPr lang="en-US" dirty="0" smtClean="0"/>
          </a:p>
          <a:p>
            <a:pPr algn="just">
              <a:buNone/>
            </a:pPr>
            <a:r>
              <a:rPr lang="en-US" dirty="0" smtClean="0"/>
              <a:t> </a:t>
            </a:r>
            <a:r>
              <a:rPr lang="en-US" dirty="0" smtClean="0"/>
              <a:t>  The </a:t>
            </a:r>
            <a:r>
              <a:rPr lang="en-US" dirty="0" smtClean="0"/>
              <a:t>goal is to understand customers perhaps even better that they understand themselves so as to open their eyes to ideal solutions.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Understand Customer </a:t>
            </a:r>
            <a:r>
              <a:rPr lang="en-US" b="1" dirty="0" smtClean="0"/>
              <a:t>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During </a:t>
            </a:r>
            <a:r>
              <a:rPr lang="en-US" dirty="0" smtClean="0"/>
              <a:t>the interview stage, get to know customer needs, but then break those needs down into prioritized parts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 </a:t>
            </a:r>
            <a:r>
              <a:rPr lang="en-US" dirty="0" smtClean="0"/>
              <a:t>For example, if a customer is building drones for media production, how important is battery life compared to camera </a:t>
            </a:r>
            <a:r>
              <a:rPr lang="en-US" dirty="0" smtClean="0"/>
              <a:t>quality.</a:t>
            </a:r>
          </a:p>
          <a:p>
            <a:pPr algn="just"/>
            <a:r>
              <a:rPr lang="en-US" dirty="0" smtClean="0"/>
              <a:t>How </a:t>
            </a:r>
            <a:r>
              <a:rPr lang="en-US" dirty="0" smtClean="0"/>
              <a:t>important is </a:t>
            </a:r>
            <a:r>
              <a:rPr lang="en-US" dirty="0" smtClean="0"/>
              <a:t>imaginative </a:t>
            </a:r>
            <a:r>
              <a:rPr lang="en-US" dirty="0" smtClean="0"/>
              <a:t>compared to quality of the drone </a:t>
            </a:r>
            <a:r>
              <a:rPr lang="en-US" dirty="0" smtClean="0"/>
              <a:t>body.</a:t>
            </a:r>
          </a:p>
          <a:p>
            <a:pPr algn="just"/>
            <a:r>
              <a:rPr lang="en-US" dirty="0" smtClean="0"/>
              <a:t>Weights </a:t>
            </a:r>
            <a:r>
              <a:rPr lang="en-US" dirty="0" smtClean="0"/>
              <a:t>are assigned to each quality based on what is most important to the customer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 </a:t>
            </a:r>
            <a:r>
              <a:rPr lang="en-US" dirty="0" smtClean="0"/>
              <a:t>How well each need is met is ultimately how the customer will judge your solution’s value.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3121152" cy="990600"/>
          </a:xfrm>
        </p:spPr>
        <p:txBody>
          <a:bodyPr/>
          <a:lstStyle/>
          <a:p>
            <a:r>
              <a:rPr lang="en-US" dirty="0" smtClean="0"/>
              <a:t>Innovation </a:t>
            </a:r>
            <a:endParaRPr lang="en-US" dirty="0"/>
          </a:p>
        </p:txBody>
      </p:sp>
      <p:sp>
        <p:nvSpPr>
          <p:cNvPr id="6146" name="AutoShape 2" descr="Image result for design quality inno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Image result for design quality inno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Image result for design quality inno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2" name="AutoShape 8" descr="Image result for design quality inno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4" name="AutoShape 10" descr="Image result for design quality inno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6" name="AutoShape 12" descr="Image result for design quality inno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8" name="AutoShape 14" descr="Image result for design quality inno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0" name="AutoShape 16" descr="Image result for design quality inno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2" name="AutoShape 18" descr="Image result for design quality inno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4" name="AutoShape 20" descr="Image result for design quality inno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6" name="AutoShape 22" descr="Image result for design quality inno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8" name="AutoShape 24" descr="Image result for design quality inno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70" name="AutoShape 26" descr="Image result for design quality inno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72" name="AutoShape 28" descr="Image result for design quality inno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74" name="AutoShape 30" descr="Image result for design quality inno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76" name="AutoShape 32" descr="Image result for design quality inno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78" name="AutoShape 34" descr="Image result for design quality inno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80" name="AutoShape 36" descr="Image result for design quality inno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82" name="AutoShape 38" descr="Image result for design quality inno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84" name="AutoShape 40" descr="Image result for design quality inno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86" name="AutoShape 42" descr="Image result for design quality inno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88" name="AutoShape 44" descr="Image result for design quality inno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0" name="AutoShape 46" descr="Image result for design quality inno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2" name="AutoShape 48" descr="Image result for design quality inno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4" name="AutoShape 50" descr="Image result for design quality inno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6" name="AutoShape 52" descr="Image result for design quality inno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8" name="AutoShape 54" descr="Image result for design quality inno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00" name="AutoShape 56" descr="Image result for design quality inno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02" name="AutoShape 58" descr="Image result for design quality inno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04" name="AutoShape 60" descr="Image result for design quality inno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06" name="AutoShape 62" descr="Image result for design quality inno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08" name="AutoShape 64" descr="Image result for design quality inno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10" name="AutoShape 66" descr="Image result for design quality inno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12" name="AutoShape 68" descr="Image result for design quality inno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14" name="AutoShape 70" descr="Image result for design quality inno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16" name="AutoShape 72" descr="Image result for design quality inno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18" name="AutoShape 74" descr="Image result for design quality inno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20" name="AutoShape 76" descr="Image result for design quality inno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22" name="AutoShape 78" descr="Image result for design quality inno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24" name="AutoShape 80" descr="Image result for design quality inno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26" name="AutoShape 82" descr="Image result for design quality inno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28" name="AutoShape 84" descr="Image result for design quality inno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30" name="AutoShape 86" descr="Image result for design quality inno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32" name="AutoShape 88" descr="Image result for design quality inno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34" name="AutoShape 90" descr="Image result for design quality inno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36" name="AutoShape 92" descr="Image result for design quality inno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38" name="AutoShape 94" descr="Image result for design quality inno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0" name="AutoShape 96" descr="Image result for design quality inno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2" name="AutoShape 98" descr="Image result for design quality inno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4" name="AutoShape 100" descr="Image result for design quality inno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6" name="AutoShape 102" descr="Image result for design quality inno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248" name="Picture 104" descr="Image result for design qual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28600"/>
            <a:ext cx="5029200" cy="6381750"/>
          </a:xfrm>
          <a:prstGeom prst="rect">
            <a:avLst/>
          </a:prstGeom>
          <a:noFill/>
        </p:spPr>
      </p:pic>
      <p:pic>
        <p:nvPicPr>
          <p:cNvPr id="6250" name="Picture 106" descr="Image result for innovation  qual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4163786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Image result for quality Thank you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7166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3272"/>
            <a:ext cx="8915400" cy="653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Innovation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is an idea, practice or object that is perceived a  new by an  individual or other unit of adoption . </a:t>
            </a:r>
          </a:p>
          <a:p>
            <a:r>
              <a:rPr lang="en-US" dirty="0" smtClean="0"/>
              <a:t>It is a use of new knowledge to offer a new product or service that customer want. Thus it is 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Invention + Commercialization </a:t>
            </a:r>
          </a:p>
          <a:p>
            <a:r>
              <a:rPr lang="en-US" b="1" dirty="0" smtClean="0"/>
              <a:t>“ Invention / Creation is the search for and the discovery, developed, improvement, adoption and commercialization of new process, new products and new organization structures and procedures”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585"/>
            <a:ext cx="9144000" cy="679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Characteristics of Innovation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4486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Invention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14499"/>
            <a:ext cx="7543799" cy="5051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6321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4981</TotalTime>
  <Words>679</Words>
  <Application>Microsoft Office PowerPoint</Application>
  <PresentationFormat>On-screen Show (4:3)</PresentationFormat>
  <Paragraphs>75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Median</vt:lpstr>
      <vt:lpstr>DESIGN FOR Quality 1. Innovation  2.  quality function deployment  3.  the House of quality </vt:lpstr>
      <vt:lpstr>Design Quality</vt:lpstr>
      <vt:lpstr>Innovation </vt:lpstr>
      <vt:lpstr>Slide 4</vt:lpstr>
      <vt:lpstr>What is Innovation </vt:lpstr>
      <vt:lpstr>Slide 6</vt:lpstr>
      <vt:lpstr>Characteristics of Innovation </vt:lpstr>
      <vt:lpstr>Goals of Invention</vt:lpstr>
      <vt:lpstr>Slide 9</vt:lpstr>
      <vt:lpstr>Slide 10</vt:lpstr>
      <vt:lpstr>Types of Innovation </vt:lpstr>
      <vt:lpstr>Slide 12</vt:lpstr>
      <vt:lpstr>Slide 13</vt:lpstr>
      <vt:lpstr>Slide 14</vt:lpstr>
      <vt:lpstr>Slide 15</vt:lpstr>
      <vt:lpstr>Quality Function Deployment</vt:lpstr>
      <vt:lpstr>Quality Function Deployment</vt:lpstr>
      <vt:lpstr>Why Implement Quality Function Deployment (QFD)</vt:lpstr>
      <vt:lpstr>Slide 19</vt:lpstr>
      <vt:lpstr>How to Implement QFD </vt:lpstr>
      <vt:lpstr>1. Product Definition</vt:lpstr>
      <vt:lpstr>2. Product Development</vt:lpstr>
      <vt:lpstr>3. Process Development</vt:lpstr>
      <vt:lpstr>4. Process Quality Control</vt:lpstr>
      <vt:lpstr>The House of Quality</vt:lpstr>
      <vt:lpstr>House of Quality Steps are as follows:</vt:lpstr>
      <vt:lpstr>Slide 27</vt:lpstr>
      <vt:lpstr>Primary Purposes of QFD &amp; House of Quality </vt:lpstr>
      <vt:lpstr>Understand Customer Priorities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Planning 1. Flow Charting  2. Process Charting  3. Purchase Planning  4. Planning for JIT ( Just in Time )</dc:title>
  <dc:creator>Engr Muhammad Nadeem</dc:creator>
  <cp:lastModifiedBy>Nadeem</cp:lastModifiedBy>
  <cp:revision>24</cp:revision>
  <dcterms:created xsi:type="dcterms:W3CDTF">2006-08-16T00:00:00Z</dcterms:created>
  <dcterms:modified xsi:type="dcterms:W3CDTF">2020-02-27T06:12:45Z</dcterms:modified>
</cp:coreProperties>
</file>