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6" r:id="rId1"/>
  </p:sldMasterIdLst>
  <p:notesMasterIdLst>
    <p:notesMasterId r:id="rId58"/>
  </p:notesMasterIdLst>
  <p:sldIdLst>
    <p:sldId id="311" r:id="rId2"/>
    <p:sldId id="310"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309" r:id="rId26"/>
    <p:sldId id="278" r:id="rId27"/>
    <p:sldId id="279" r:id="rId28"/>
    <p:sldId id="280" r:id="rId29"/>
    <p:sldId id="282" r:id="rId30"/>
    <p:sldId id="283" r:id="rId31"/>
    <p:sldId id="284" r:id="rId32"/>
    <p:sldId id="285" r:id="rId33"/>
    <p:sldId id="286" r:id="rId34"/>
    <p:sldId id="308" r:id="rId35"/>
    <p:sldId id="287" r:id="rId36"/>
    <p:sldId id="30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12"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da Maram" initials="HM" lastIdx="1" clrIdx="0">
    <p:extLst>
      <p:ext uri="{19B8F6BF-5375-455C-9EA6-DF929625EA0E}">
        <p15:presenceInfo xmlns:p15="http://schemas.microsoft.com/office/powerpoint/2012/main" xmlns="" userId="709f7e77f6961a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485" autoAdjust="0"/>
    <p:restoredTop sz="94660"/>
  </p:normalViewPr>
  <p:slideViewPr>
    <p:cSldViewPr snapToGrid="0">
      <p:cViewPr varScale="1">
        <p:scale>
          <a:sx n="68" d="100"/>
          <a:sy n="68" d="100"/>
        </p:scale>
        <p:origin x="-636" y="-72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5796E-20D3-4BE1-9920-AC71C48AD435}" type="datetimeFigureOut">
              <a:rPr lang="en-US" smtClean="0"/>
              <a:pPr/>
              <a:t>5/6/2020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D6DA7-4196-4666-9328-F46DA71FE3A9}" type="slidenum">
              <a:rPr lang="en-US" smtClean="0"/>
              <a:pPr/>
              <a:t>‹#›</a:t>
            </a:fld>
            <a:endParaRPr lang="en-US" dirty="0"/>
          </a:p>
        </p:txBody>
      </p:sp>
    </p:spTree>
    <p:extLst>
      <p:ext uri="{BB962C8B-B14F-4D97-AF65-F5344CB8AC3E}">
        <p14:creationId xmlns:p14="http://schemas.microsoft.com/office/powerpoint/2010/main" xmlns="" val="275100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751823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599938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062348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xmlns="" val="1389483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239467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948673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173645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33517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497890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13421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831531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51247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616581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5707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31614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35205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47544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xmlns=""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xmlns=""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5/6/2020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788811039"/>
      </p:ext>
    </p:extLst>
  </p:cSld>
  <p:clrMap bg1="dk1" tx1="lt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D63BF3D-7779-469F-B9AB-F706998FF0BA}"/>
              </a:ext>
            </a:extLst>
          </p:cNvPr>
          <p:cNvPicPr>
            <a:picLocks noChangeAspect="1"/>
          </p:cNvPicPr>
          <p:nvPr/>
        </p:nvPicPr>
        <p:blipFill>
          <a:blip r:embed="rId2"/>
          <a:stretch>
            <a:fillRect/>
          </a:stretch>
        </p:blipFill>
        <p:spPr>
          <a:xfrm>
            <a:off x="98474" y="98474"/>
            <a:ext cx="11957538" cy="6759526"/>
          </a:xfrm>
          <a:prstGeom prst="rect">
            <a:avLst/>
          </a:prstGeom>
        </p:spPr>
      </p:pic>
    </p:spTree>
    <p:extLst>
      <p:ext uri="{BB962C8B-B14F-4D97-AF65-F5344CB8AC3E}">
        <p14:creationId xmlns:p14="http://schemas.microsoft.com/office/powerpoint/2010/main" xmlns="" val="442717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38628E-F364-42E0-9C6F-C435E799BD76}"/>
              </a:ext>
            </a:extLst>
          </p:cNvPr>
          <p:cNvSpPr>
            <a:spLocks noGrp="1"/>
          </p:cNvSpPr>
          <p:nvPr>
            <p:ph type="title"/>
          </p:nvPr>
        </p:nvSpPr>
        <p:spPr/>
        <p:txBody>
          <a:bodyPr/>
          <a:lstStyle/>
          <a:p>
            <a:r>
              <a:rPr lang="en-US" sz="4400" dirty="0"/>
              <a:t>C</a:t>
            </a:r>
            <a:r>
              <a:rPr lang="en-US" dirty="0"/>
              <a:t>omposition of soil</a:t>
            </a:r>
          </a:p>
        </p:txBody>
      </p:sp>
      <p:sp>
        <p:nvSpPr>
          <p:cNvPr id="3" name="Content Placeholder 2">
            <a:extLst>
              <a:ext uri="{FF2B5EF4-FFF2-40B4-BE49-F238E27FC236}">
                <a16:creationId xmlns:a16="http://schemas.microsoft.com/office/drawing/2014/main" xmlns="" id="{C76D1A6C-B35D-412E-87EC-835050699817}"/>
              </a:ext>
            </a:extLst>
          </p:cNvPr>
          <p:cNvSpPr>
            <a:spLocks noGrp="1"/>
          </p:cNvSpPr>
          <p:nvPr>
            <p:ph idx="1"/>
          </p:nvPr>
        </p:nvSpPr>
        <p:spPr>
          <a:xfrm>
            <a:off x="1229921" y="1853248"/>
            <a:ext cx="8946541" cy="4195481"/>
          </a:xfrm>
        </p:spPr>
        <p:txBody>
          <a:bodyPr/>
          <a:lstStyle/>
          <a:p>
            <a:r>
              <a:rPr lang="en-US" sz="2800" dirty="0"/>
              <a:t>Pores spaces are either filled with water or air .In good soil water makes up about 25 percent of soil .</a:t>
            </a:r>
          </a:p>
          <a:p>
            <a:r>
              <a:rPr lang="en-US" sz="2800" dirty="0"/>
              <a:t>While the air also makes up about 25 percent of soil</a:t>
            </a:r>
            <a:r>
              <a:rPr lang="en-US" dirty="0"/>
              <a:t> .</a:t>
            </a:r>
          </a:p>
        </p:txBody>
      </p:sp>
    </p:spTree>
    <p:extLst>
      <p:ext uri="{BB962C8B-B14F-4D97-AF65-F5344CB8AC3E}">
        <p14:creationId xmlns:p14="http://schemas.microsoft.com/office/powerpoint/2010/main" xmlns="" val="2245920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1A166B-4DE9-4731-87F8-54EEBA89BC5F}"/>
              </a:ext>
            </a:extLst>
          </p:cNvPr>
          <p:cNvPicPr>
            <a:picLocks noChangeAspect="1"/>
          </p:cNvPicPr>
          <p:nvPr/>
        </p:nvPicPr>
        <p:blipFill>
          <a:blip r:embed="rId2"/>
          <a:stretch>
            <a:fillRect/>
          </a:stretch>
        </p:blipFill>
        <p:spPr>
          <a:xfrm>
            <a:off x="1659987" y="506436"/>
            <a:ext cx="8243668" cy="5809957"/>
          </a:xfrm>
          <a:prstGeom prst="rect">
            <a:avLst/>
          </a:prstGeom>
        </p:spPr>
      </p:pic>
    </p:spTree>
    <p:extLst>
      <p:ext uri="{BB962C8B-B14F-4D97-AF65-F5344CB8AC3E}">
        <p14:creationId xmlns:p14="http://schemas.microsoft.com/office/powerpoint/2010/main" xmlns="" val="2547596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10CF4E-565F-4EDF-87B8-969B2F519C29}"/>
              </a:ext>
            </a:extLst>
          </p:cNvPr>
          <p:cNvSpPr>
            <a:spLocks noGrp="1"/>
          </p:cNvSpPr>
          <p:nvPr>
            <p:ph type="title"/>
          </p:nvPr>
        </p:nvSpPr>
        <p:spPr/>
        <p:txBody>
          <a:bodyPr/>
          <a:lstStyle/>
          <a:p>
            <a:r>
              <a:rPr lang="en-US" dirty="0"/>
              <a:t>Mineral matter</a:t>
            </a:r>
          </a:p>
        </p:txBody>
      </p:sp>
      <p:sp>
        <p:nvSpPr>
          <p:cNvPr id="3" name="Content Placeholder 2">
            <a:extLst>
              <a:ext uri="{FF2B5EF4-FFF2-40B4-BE49-F238E27FC236}">
                <a16:creationId xmlns:a16="http://schemas.microsoft.com/office/drawing/2014/main" xmlns="" id="{CADDDBFF-E8A9-46CB-A330-0E487C0B8C2E}"/>
              </a:ext>
            </a:extLst>
          </p:cNvPr>
          <p:cNvSpPr>
            <a:spLocks noGrp="1"/>
          </p:cNvSpPr>
          <p:nvPr>
            <p:ph idx="1"/>
          </p:nvPr>
        </p:nvSpPr>
        <p:spPr/>
        <p:txBody>
          <a:bodyPr/>
          <a:lstStyle/>
          <a:p>
            <a:r>
              <a:rPr lang="en-US" sz="2800" dirty="0"/>
              <a:t>Mineral  matter is inorganic material.</a:t>
            </a:r>
          </a:p>
          <a:p>
            <a:r>
              <a:rPr lang="en-US" sz="2800" dirty="0"/>
              <a:t>Mineral matter began as rock. Soil generally have minerals matter of different sizes.</a:t>
            </a:r>
          </a:p>
          <a:p>
            <a:r>
              <a:rPr lang="en-US" sz="2800" dirty="0"/>
              <a:t>These particles are labeled as sand ,silt or clay.</a:t>
            </a:r>
          </a:p>
          <a:p>
            <a:r>
              <a:rPr lang="en-US" sz="2800" dirty="0">
                <a:solidFill>
                  <a:schemeClr val="accent1">
                    <a:lumMod val="75000"/>
                  </a:schemeClr>
                </a:solidFill>
              </a:rPr>
              <a:t> </a:t>
            </a:r>
            <a:r>
              <a:rPr lang="en-US" sz="2800" b="1" dirty="0">
                <a:solidFill>
                  <a:schemeClr val="accent1">
                    <a:lumMod val="75000"/>
                  </a:schemeClr>
                </a:solidFill>
              </a:rPr>
              <a:t>Sand</a:t>
            </a:r>
            <a:r>
              <a:rPr lang="en-US" sz="2800" dirty="0">
                <a:solidFill>
                  <a:schemeClr val="accent1">
                    <a:lumMod val="75000"/>
                  </a:schemeClr>
                </a:solidFill>
              </a:rPr>
              <a:t> </a:t>
            </a:r>
            <a:r>
              <a:rPr lang="en-US" sz="2800" dirty="0"/>
              <a:t>is the largest soil particle.</a:t>
            </a:r>
          </a:p>
          <a:p>
            <a:r>
              <a:rPr lang="en-US" sz="2800" b="1" dirty="0">
                <a:solidFill>
                  <a:schemeClr val="accent1">
                    <a:lumMod val="75000"/>
                  </a:schemeClr>
                </a:solidFill>
              </a:rPr>
              <a:t>Silt </a:t>
            </a:r>
            <a:r>
              <a:rPr lang="en-US" sz="2800" dirty="0"/>
              <a:t>is mid-size soil particle.</a:t>
            </a:r>
          </a:p>
          <a:p>
            <a:r>
              <a:rPr lang="en-US" sz="2800" b="1" dirty="0">
                <a:solidFill>
                  <a:schemeClr val="accent1">
                    <a:lumMod val="75000"/>
                  </a:schemeClr>
                </a:solidFill>
              </a:rPr>
              <a:t>Clay</a:t>
            </a:r>
            <a:r>
              <a:rPr lang="en-US" sz="2800" dirty="0"/>
              <a:t> is the smallest soil particle</a:t>
            </a:r>
            <a:r>
              <a:rPr lang="en-US" dirty="0"/>
              <a:t>.</a:t>
            </a:r>
          </a:p>
        </p:txBody>
      </p:sp>
    </p:spTree>
    <p:extLst>
      <p:ext uri="{BB962C8B-B14F-4D97-AF65-F5344CB8AC3E}">
        <p14:creationId xmlns:p14="http://schemas.microsoft.com/office/powerpoint/2010/main" xmlns="" val="885851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DDB51-40E0-4DC5-88E5-65CDAF8C370A}"/>
              </a:ext>
            </a:extLst>
          </p:cNvPr>
          <p:cNvSpPr>
            <a:spLocks noGrp="1"/>
          </p:cNvSpPr>
          <p:nvPr>
            <p:ph type="title"/>
          </p:nvPr>
        </p:nvSpPr>
        <p:spPr/>
        <p:txBody>
          <a:bodyPr/>
          <a:lstStyle/>
          <a:p>
            <a:r>
              <a:rPr lang="en-US" dirty="0"/>
              <a:t>Organic matter</a:t>
            </a:r>
          </a:p>
        </p:txBody>
      </p:sp>
      <p:sp>
        <p:nvSpPr>
          <p:cNvPr id="3" name="Content Placeholder 2">
            <a:extLst>
              <a:ext uri="{FF2B5EF4-FFF2-40B4-BE49-F238E27FC236}">
                <a16:creationId xmlns:a16="http://schemas.microsoft.com/office/drawing/2014/main" xmlns="" id="{E498DA44-F561-47EB-BAFC-BE8B22E2E81F}"/>
              </a:ext>
            </a:extLst>
          </p:cNvPr>
          <p:cNvSpPr>
            <a:spLocks noGrp="1"/>
          </p:cNvSpPr>
          <p:nvPr>
            <p:ph idx="1"/>
          </p:nvPr>
        </p:nvSpPr>
        <p:spPr/>
        <p:txBody>
          <a:bodyPr/>
          <a:lstStyle/>
          <a:p>
            <a:r>
              <a:rPr lang="en-US" sz="2800" dirty="0"/>
              <a:t>Organic matter which accounts for 5 percent of the soil , is partially decomposed plant and animal matter.</a:t>
            </a:r>
          </a:p>
          <a:p>
            <a:r>
              <a:rPr lang="en-US" sz="2800" dirty="0"/>
              <a:t>Most organic matter is from plants leaves, roots, and stems.</a:t>
            </a:r>
          </a:p>
          <a:p>
            <a:r>
              <a:rPr lang="en-US" sz="2800" dirty="0"/>
              <a:t>Organic matter gives the soil black colour.organic matter improves aeration and water-holding capacity and contributes to soil fertility</a:t>
            </a:r>
            <a:r>
              <a:rPr lang="en-US" dirty="0"/>
              <a:t>.</a:t>
            </a:r>
          </a:p>
        </p:txBody>
      </p:sp>
    </p:spTree>
    <p:extLst>
      <p:ext uri="{BB962C8B-B14F-4D97-AF65-F5344CB8AC3E}">
        <p14:creationId xmlns:p14="http://schemas.microsoft.com/office/powerpoint/2010/main" xmlns="" val="2724109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C8F2D-42E7-4055-8D9B-DCCB303A4011}"/>
              </a:ext>
            </a:extLst>
          </p:cNvPr>
          <p:cNvSpPr>
            <a:spLocks noGrp="1"/>
          </p:cNvSpPr>
          <p:nvPr>
            <p:ph type="title"/>
          </p:nvPr>
        </p:nvSpPr>
        <p:spPr>
          <a:xfrm>
            <a:off x="646111" y="144933"/>
            <a:ext cx="9404723" cy="1708315"/>
          </a:xfrm>
        </p:spPr>
        <p:txBody>
          <a:bodyPr/>
          <a:lstStyle/>
          <a:p>
            <a:r>
              <a:rPr lang="en-US" b="1" i="1" dirty="0">
                <a:solidFill>
                  <a:schemeClr val="tx1"/>
                </a:solidFill>
              </a:rPr>
              <a:t>Pores spaces</a:t>
            </a:r>
          </a:p>
        </p:txBody>
      </p:sp>
      <p:pic>
        <p:nvPicPr>
          <p:cNvPr id="5" name="Content Placeholder 4">
            <a:extLst>
              <a:ext uri="{FF2B5EF4-FFF2-40B4-BE49-F238E27FC236}">
                <a16:creationId xmlns:a16="http://schemas.microsoft.com/office/drawing/2014/main" xmlns="" id="{CA493216-30F6-4A93-BEDE-22E092D45CA7}"/>
              </a:ext>
            </a:extLst>
          </p:cNvPr>
          <p:cNvPicPr>
            <a:picLocks noGrp="1" noChangeAspect="1"/>
          </p:cNvPicPr>
          <p:nvPr>
            <p:ph idx="1"/>
          </p:nvPr>
        </p:nvPicPr>
        <p:blipFill rotWithShape="1">
          <a:blip r:embed="rId2"/>
          <a:srcRect t="29870" b="29641"/>
          <a:stretch/>
        </p:blipFill>
        <p:spPr>
          <a:xfrm>
            <a:off x="152399" y="1216288"/>
            <a:ext cx="11887201" cy="5496779"/>
          </a:xfrm>
        </p:spPr>
      </p:pic>
    </p:spTree>
    <p:extLst>
      <p:ext uri="{BB962C8B-B14F-4D97-AF65-F5344CB8AC3E}">
        <p14:creationId xmlns:p14="http://schemas.microsoft.com/office/powerpoint/2010/main" xmlns="" val="2915906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E0573DC-E881-42DF-9FD8-7030CEB2AB88}"/>
              </a:ext>
            </a:extLst>
          </p:cNvPr>
          <p:cNvPicPr>
            <a:picLocks noChangeAspect="1"/>
          </p:cNvPicPr>
          <p:nvPr/>
        </p:nvPicPr>
        <p:blipFill rotWithShape="1">
          <a:blip r:embed="rId2"/>
          <a:srcRect t="29841" b="29736"/>
          <a:stretch/>
        </p:blipFill>
        <p:spPr>
          <a:xfrm>
            <a:off x="159657" y="101600"/>
            <a:ext cx="11916230" cy="6691086"/>
          </a:xfrm>
          <a:prstGeom prst="rect">
            <a:avLst/>
          </a:prstGeom>
        </p:spPr>
      </p:pic>
    </p:spTree>
    <p:extLst>
      <p:ext uri="{BB962C8B-B14F-4D97-AF65-F5344CB8AC3E}">
        <p14:creationId xmlns:p14="http://schemas.microsoft.com/office/powerpoint/2010/main" xmlns="" val="4038420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48ED20-1E4A-43F0-ACD9-7247B601C789}"/>
              </a:ext>
            </a:extLst>
          </p:cNvPr>
          <p:cNvSpPr>
            <a:spLocks noGrp="1"/>
          </p:cNvSpPr>
          <p:nvPr>
            <p:ph type="title"/>
          </p:nvPr>
        </p:nvSpPr>
        <p:spPr/>
        <p:txBody>
          <a:bodyPr/>
          <a:lstStyle/>
          <a:p>
            <a:r>
              <a:rPr lang="en-US" dirty="0"/>
              <a:t>Biological nature of soil</a:t>
            </a:r>
          </a:p>
        </p:txBody>
      </p:sp>
      <p:sp>
        <p:nvSpPr>
          <p:cNvPr id="3" name="Content Placeholder 2">
            <a:extLst>
              <a:ext uri="{FF2B5EF4-FFF2-40B4-BE49-F238E27FC236}">
                <a16:creationId xmlns:a16="http://schemas.microsoft.com/office/drawing/2014/main" xmlns="" id="{E46B1C4F-E4D8-4985-A3F2-2D0F4E032EED}"/>
              </a:ext>
            </a:extLst>
          </p:cNvPr>
          <p:cNvSpPr>
            <a:spLocks noGrp="1"/>
          </p:cNvSpPr>
          <p:nvPr>
            <p:ph idx="1"/>
          </p:nvPr>
        </p:nvSpPr>
        <p:spPr/>
        <p:txBody>
          <a:bodyPr>
            <a:normAutofit/>
          </a:bodyPr>
          <a:lstStyle/>
          <a:p>
            <a:r>
              <a:rPr lang="en-US" dirty="0"/>
              <a:t>Abundant life can be found in soil.</a:t>
            </a:r>
          </a:p>
          <a:p>
            <a:r>
              <a:rPr lang="en-US" dirty="0"/>
              <a:t>Forms of life in soil include ;</a:t>
            </a:r>
          </a:p>
          <a:p>
            <a:r>
              <a:rPr lang="en-US" dirty="0"/>
              <a:t>Earthworm.</a:t>
            </a:r>
          </a:p>
          <a:p>
            <a:r>
              <a:rPr lang="en-US" dirty="0"/>
              <a:t>Insects.</a:t>
            </a:r>
          </a:p>
          <a:p>
            <a:r>
              <a:rPr lang="en-US" dirty="0"/>
              <a:t>Bacteria.</a:t>
            </a:r>
          </a:p>
          <a:p>
            <a:r>
              <a:rPr lang="en-US" dirty="0"/>
              <a:t>Fungi.</a:t>
            </a:r>
          </a:p>
          <a:p>
            <a:r>
              <a:rPr lang="en-US" dirty="0"/>
              <a:t>Other organisms.</a:t>
            </a:r>
          </a:p>
          <a:p>
            <a:r>
              <a:rPr lang="en-US" dirty="0"/>
              <a:t>Bacteria and fungi have an important role in soil. They break down organic matter and release nutrients</a:t>
            </a:r>
          </a:p>
        </p:txBody>
      </p:sp>
      <p:sp>
        <p:nvSpPr>
          <p:cNvPr id="4" name="Rectangle 3">
            <a:extLst>
              <a:ext uri="{FF2B5EF4-FFF2-40B4-BE49-F238E27FC236}">
                <a16:creationId xmlns:a16="http://schemas.microsoft.com/office/drawing/2014/main" xmlns="" id="{129434AB-8D0E-4FE5-8183-2778DB3362C2}"/>
              </a:ext>
            </a:extLst>
          </p:cNvPr>
          <p:cNvSpPr/>
          <p:nvPr/>
        </p:nvSpPr>
        <p:spPr>
          <a:xfrm>
            <a:off x="-2611265" y="3530084"/>
            <a:ext cx="248786" cy="369332"/>
          </a:xfrm>
          <a:prstGeom prst="rect">
            <a:avLst/>
          </a:prstGeom>
        </p:spPr>
        <p:txBody>
          <a:bodyPr wrap="none">
            <a:spAutoFit/>
          </a:bodyPr>
          <a:lstStyle/>
          <a:p>
            <a:r>
              <a:rPr lang="en-US" dirty="0"/>
              <a:t>.</a:t>
            </a:r>
          </a:p>
        </p:txBody>
      </p:sp>
    </p:spTree>
    <p:extLst>
      <p:ext uri="{BB962C8B-B14F-4D97-AF65-F5344CB8AC3E}">
        <p14:creationId xmlns:p14="http://schemas.microsoft.com/office/powerpoint/2010/main" xmlns="" val="4240785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2E5D9814-95C4-41A2-B6E1-6F740BFE7560}"/>
              </a:ext>
            </a:extLst>
          </p:cNvPr>
          <p:cNvSpPr>
            <a:spLocks noGrp="1"/>
          </p:cNvSpPr>
          <p:nvPr>
            <p:ph type="title"/>
          </p:nvPr>
        </p:nvSpPr>
        <p:spPr>
          <a:xfrm>
            <a:off x="646111" y="1436914"/>
            <a:ext cx="9404723" cy="4746172"/>
          </a:xfrm>
        </p:spPr>
        <p:txBody>
          <a:bodyPr/>
          <a:lstStyle/>
          <a:p>
            <a:pPr marL="571500" indent="-571500">
              <a:buFont typeface="Arial" panose="020B0604020202020204" pitchFamily="34" charset="0"/>
              <a:buChar char="•"/>
            </a:pPr>
            <a:r>
              <a:rPr lang="en-US" sz="3600" dirty="0"/>
              <a:t>Earthworms , ants, crawfish, moles and other organisms improve the soil tilth, the ease at which soil can be worked.</a:t>
            </a:r>
            <a:br>
              <a:rPr lang="en-US" sz="3600" dirty="0"/>
            </a:br>
            <a:r>
              <a:rPr lang="en-US" sz="3600" dirty="0">
                <a:solidFill>
                  <a:srgbClr val="EBEBEB"/>
                </a:solidFill>
              </a:rPr>
              <a:t>These organisms create openings in the soil as they tunnel. This enhances drainage and improves air exchange.</a:t>
            </a:r>
            <a:r>
              <a:rPr lang="en-US" sz="3600" dirty="0"/>
              <a:t/>
            </a:r>
            <a:br>
              <a:rPr lang="en-US" sz="3600" dirty="0"/>
            </a:br>
            <a:r>
              <a:rPr lang="en-US" sz="3600" dirty="0"/>
              <a:t> </a:t>
            </a:r>
          </a:p>
        </p:txBody>
      </p:sp>
    </p:spTree>
    <p:extLst>
      <p:ext uri="{BB962C8B-B14F-4D97-AF65-F5344CB8AC3E}">
        <p14:creationId xmlns:p14="http://schemas.microsoft.com/office/powerpoint/2010/main" xmlns="" val="1087668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EC7B0CC-CEC8-41EF-BF04-361B12C91825}"/>
              </a:ext>
            </a:extLst>
          </p:cNvPr>
          <p:cNvSpPr>
            <a:spLocks noGrp="1"/>
          </p:cNvSpPr>
          <p:nvPr>
            <p:ph type="title"/>
          </p:nvPr>
        </p:nvSpPr>
        <p:spPr/>
        <p:txBody>
          <a:bodyPr/>
          <a:lstStyle/>
          <a:p>
            <a:r>
              <a:rPr lang="en-US" sz="4800" dirty="0"/>
              <a:t>Formation of Soil</a:t>
            </a:r>
          </a:p>
        </p:txBody>
      </p:sp>
      <p:sp>
        <p:nvSpPr>
          <p:cNvPr id="4" name="Content Placeholder 3">
            <a:extLst>
              <a:ext uri="{FF2B5EF4-FFF2-40B4-BE49-F238E27FC236}">
                <a16:creationId xmlns:a16="http://schemas.microsoft.com/office/drawing/2014/main" xmlns="" id="{BCBBDAEF-1DEC-44E9-AF91-7353E1C51AFA}"/>
              </a:ext>
            </a:extLst>
          </p:cNvPr>
          <p:cNvSpPr>
            <a:spLocks noGrp="1"/>
          </p:cNvSpPr>
          <p:nvPr>
            <p:ph idx="1"/>
          </p:nvPr>
        </p:nvSpPr>
        <p:spPr>
          <a:xfrm>
            <a:off x="646111" y="1784305"/>
            <a:ext cx="8946541" cy="4195481"/>
          </a:xfrm>
        </p:spPr>
        <p:txBody>
          <a:bodyPr/>
          <a:lstStyle/>
          <a:p>
            <a:r>
              <a:rPr lang="en-US" sz="3200" dirty="0"/>
              <a:t>Weathering breaks down rocks and minerals into fragments.</a:t>
            </a:r>
          </a:p>
          <a:p>
            <a:r>
              <a:rPr lang="en-US" sz="3200" dirty="0"/>
              <a:t>Plants and animals add organic material to the soil.</a:t>
            </a:r>
          </a:p>
          <a:p>
            <a:r>
              <a:rPr lang="en-US" sz="3200" dirty="0"/>
              <a:t>May take thousands of years to form.</a:t>
            </a:r>
          </a:p>
          <a:p>
            <a:r>
              <a:rPr lang="en-US" sz="3200" dirty="0"/>
              <a:t>May range in thickness from a few centimeters to 60 meters thick</a:t>
            </a:r>
            <a:r>
              <a:rPr lang="en-US" dirty="0"/>
              <a:t>.</a:t>
            </a:r>
          </a:p>
        </p:txBody>
      </p:sp>
    </p:spTree>
    <p:extLst>
      <p:ext uri="{BB962C8B-B14F-4D97-AF65-F5344CB8AC3E}">
        <p14:creationId xmlns:p14="http://schemas.microsoft.com/office/powerpoint/2010/main" xmlns="" val="1650008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8EE42A-B9B0-4760-93BC-0654C952CCD4}"/>
              </a:ext>
            </a:extLst>
          </p:cNvPr>
          <p:cNvSpPr>
            <a:spLocks noGrp="1"/>
          </p:cNvSpPr>
          <p:nvPr>
            <p:ph type="title"/>
          </p:nvPr>
        </p:nvSpPr>
        <p:spPr>
          <a:xfrm>
            <a:off x="646112" y="452717"/>
            <a:ext cx="9412288" cy="2116311"/>
          </a:xfrm>
        </p:spPr>
        <p:txBody>
          <a:bodyPr/>
          <a:lstStyle/>
          <a:p>
            <a:r>
              <a:rPr lang="en-US" b="1" dirty="0">
                <a:solidFill>
                  <a:schemeClr val="accent1">
                    <a:lumMod val="60000"/>
                    <a:lumOff val="40000"/>
                  </a:schemeClr>
                </a:solidFill>
              </a:rPr>
              <a:t>Formation of Soil</a:t>
            </a:r>
            <a:r>
              <a:rPr lang="en-US" dirty="0"/>
              <a:t/>
            </a:r>
            <a:br>
              <a:rPr lang="en-US" dirty="0"/>
            </a:br>
            <a:r>
              <a:rPr lang="en-US" sz="3600" dirty="0">
                <a:solidFill>
                  <a:srgbClr val="EBEBEB"/>
                </a:solidFill>
              </a:rPr>
              <a:t>What effect formation of soil and soil type?</a:t>
            </a:r>
            <a:endParaRPr lang="en-US" sz="3600" dirty="0"/>
          </a:p>
        </p:txBody>
      </p:sp>
      <p:sp>
        <p:nvSpPr>
          <p:cNvPr id="3" name="Content Placeholder 2">
            <a:extLst>
              <a:ext uri="{FF2B5EF4-FFF2-40B4-BE49-F238E27FC236}">
                <a16:creationId xmlns:a16="http://schemas.microsoft.com/office/drawing/2014/main" xmlns="" id="{16A60B4D-ED4E-43A6-B523-DA1736866C2D}"/>
              </a:ext>
            </a:extLst>
          </p:cNvPr>
          <p:cNvSpPr>
            <a:spLocks noGrp="1"/>
          </p:cNvSpPr>
          <p:nvPr>
            <p:ph idx="1"/>
          </p:nvPr>
        </p:nvSpPr>
        <p:spPr>
          <a:xfrm>
            <a:off x="1103312" y="2307772"/>
            <a:ext cx="8946541" cy="3940628"/>
          </a:xfrm>
        </p:spPr>
        <p:txBody>
          <a:bodyPr>
            <a:normAutofit/>
          </a:bodyPr>
          <a:lstStyle/>
          <a:p>
            <a:r>
              <a:rPr lang="en-US" sz="2800" dirty="0"/>
              <a:t>Glaciation</a:t>
            </a:r>
          </a:p>
          <a:p>
            <a:r>
              <a:rPr lang="en-US" sz="2800" dirty="0"/>
              <a:t>Climate</a:t>
            </a:r>
          </a:p>
          <a:p>
            <a:r>
              <a:rPr lang="en-US" sz="2800" dirty="0"/>
              <a:t>Type of parent rock</a:t>
            </a:r>
          </a:p>
          <a:p>
            <a:r>
              <a:rPr lang="en-US" sz="2800" dirty="0"/>
              <a:t>Slope</a:t>
            </a:r>
          </a:p>
          <a:p>
            <a:r>
              <a:rPr lang="en-US" sz="2800" dirty="0"/>
              <a:t>Time</a:t>
            </a:r>
          </a:p>
        </p:txBody>
      </p:sp>
    </p:spTree>
    <p:extLst>
      <p:ext uri="{BB962C8B-B14F-4D97-AF65-F5344CB8AC3E}">
        <p14:creationId xmlns:p14="http://schemas.microsoft.com/office/powerpoint/2010/main" xmlns="" val="641549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2A0D6C-4B9E-41BE-B3C3-921BC3ACCA20}"/>
              </a:ext>
            </a:extLst>
          </p:cNvPr>
          <p:cNvSpPr>
            <a:spLocks noGrp="1"/>
          </p:cNvSpPr>
          <p:nvPr>
            <p:ph type="ctrTitle"/>
          </p:nvPr>
        </p:nvSpPr>
        <p:spPr>
          <a:xfrm>
            <a:off x="1584697" y="-3207436"/>
            <a:ext cx="8825658" cy="6133517"/>
          </a:xfrm>
        </p:spPr>
        <p:txBody>
          <a:bodyPr/>
          <a:lstStyle/>
          <a:p>
            <a:r>
              <a:rPr lang="en-US" sz="4000" b="1" dirty="0">
                <a:solidFill>
                  <a:schemeClr val="accent6">
                    <a:lumMod val="60000"/>
                    <a:lumOff val="40000"/>
                  </a:schemeClr>
                </a:solidFill>
              </a:rPr>
              <a:t>Department of Botany</a:t>
            </a:r>
            <a:r>
              <a:rPr lang="en-US" sz="4000"/>
              <a:t/>
            </a:r>
            <a:br>
              <a:rPr lang="en-US" sz="4000"/>
            </a:br>
            <a:endParaRPr lang="en-US" sz="4000" dirty="0"/>
          </a:p>
        </p:txBody>
      </p:sp>
      <p:sp>
        <p:nvSpPr>
          <p:cNvPr id="3" name="Subtitle 2">
            <a:extLst>
              <a:ext uri="{FF2B5EF4-FFF2-40B4-BE49-F238E27FC236}">
                <a16:creationId xmlns:a16="http://schemas.microsoft.com/office/drawing/2014/main" xmlns="" id="{D9A952C5-70B5-494D-B871-96A61BEE7754}"/>
              </a:ext>
            </a:extLst>
          </p:cNvPr>
          <p:cNvSpPr>
            <a:spLocks noGrp="1"/>
          </p:cNvSpPr>
          <p:nvPr>
            <p:ph type="subTitle" idx="1"/>
          </p:nvPr>
        </p:nvSpPr>
        <p:spPr>
          <a:xfrm>
            <a:off x="1607880" y="3306020"/>
            <a:ext cx="8825658" cy="1617559"/>
          </a:xfrm>
        </p:spPr>
        <p:txBody>
          <a:bodyPr>
            <a:normAutofit/>
          </a:bodyPr>
          <a:lstStyle/>
          <a:p>
            <a:r>
              <a:rPr lang="en-US" sz="3600" b="1" dirty="0"/>
              <a:t>Plant ecology</a:t>
            </a:r>
          </a:p>
        </p:txBody>
      </p:sp>
    </p:spTree>
    <p:extLst>
      <p:ext uri="{BB962C8B-B14F-4D97-AF65-F5344CB8AC3E}">
        <p14:creationId xmlns:p14="http://schemas.microsoft.com/office/powerpoint/2010/main" xmlns="" val="2427042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996AB7-6FCF-4D4B-9200-632839CCBCE1}"/>
              </a:ext>
            </a:extLst>
          </p:cNvPr>
          <p:cNvSpPr>
            <a:spLocks noGrp="1"/>
          </p:cNvSpPr>
          <p:nvPr>
            <p:ph type="title"/>
          </p:nvPr>
        </p:nvSpPr>
        <p:spPr>
          <a:xfrm>
            <a:off x="1103312" y="1233716"/>
            <a:ext cx="8947522" cy="1113018"/>
          </a:xfrm>
        </p:spPr>
        <p:txBody>
          <a:bodyPr/>
          <a:lstStyle/>
          <a:p>
            <a:r>
              <a:rPr lang="en-US" b="1" dirty="0">
                <a:solidFill>
                  <a:schemeClr val="accent1">
                    <a:lumMod val="60000"/>
                    <a:lumOff val="40000"/>
                  </a:schemeClr>
                </a:solidFill>
              </a:rPr>
              <a:t>Glacial Deposits</a:t>
            </a:r>
          </a:p>
        </p:txBody>
      </p:sp>
      <p:sp>
        <p:nvSpPr>
          <p:cNvPr id="3" name="Content Placeholder 2">
            <a:extLst>
              <a:ext uri="{FF2B5EF4-FFF2-40B4-BE49-F238E27FC236}">
                <a16:creationId xmlns:a16="http://schemas.microsoft.com/office/drawing/2014/main" xmlns="" id="{EEB1EB79-CD1F-4C4E-9A57-1C0FCF2A252E}"/>
              </a:ext>
            </a:extLst>
          </p:cNvPr>
          <p:cNvSpPr>
            <a:spLocks noGrp="1"/>
          </p:cNvSpPr>
          <p:nvPr>
            <p:ph idx="1"/>
          </p:nvPr>
        </p:nvSpPr>
        <p:spPr>
          <a:xfrm>
            <a:off x="1103312" y="2452914"/>
            <a:ext cx="8946541" cy="3795485"/>
          </a:xfrm>
        </p:spPr>
        <p:txBody>
          <a:bodyPr>
            <a:normAutofit/>
          </a:bodyPr>
          <a:lstStyle/>
          <a:p>
            <a:r>
              <a:rPr lang="en-US" sz="3200" dirty="0"/>
              <a:t>Unsorted mass of clay, silt , sand, and boulders.</a:t>
            </a:r>
          </a:p>
          <a:p>
            <a:r>
              <a:rPr lang="en-US" sz="3200" dirty="0"/>
              <a:t>Creates very fertile soil.</a:t>
            </a:r>
          </a:p>
        </p:txBody>
      </p:sp>
    </p:spTree>
    <p:extLst>
      <p:ext uri="{BB962C8B-B14F-4D97-AF65-F5344CB8AC3E}">
        <p14:creationId xmlns:p14="http://schemas.microsoft.com/office/powerpoint/2010/main" xmlns="" val="107830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61FEDF-9265-48AB-86A5-F4EE672BBA9D}"/>
              </a:ext>
            </a:extLst>
          </p:cNvPr>
          <p:cNvSpPr>
            <a:spLocks noGrp="1"/>
          </p:cNvSpPr>
          <p:nvPr>
            <p:ph type="title"/>
          </p:nvPr>
        </p:nvSpPr>
        <p:spPr>
          <a:xfrm>
            <a:off x="1103312" y="1062318"/>
            <a:ext cx="8946541" cy="1400530"/>
          </a:xfrm>
        </p:spPr>
        <p:txBody>
          <a:bodyPr/>
          <a:lstStyle/>
          <a:p>
            <a:r>
              <a:rPr lang="en-US" b="1" dirty="0">
                <a:solidFill>
                  <a:schemeClr val="accent1">
                    <a:lumMod val="60000"/>
                    <a:lumOff val="40000"/>
                  </a:schemeClr>
                </a:solidFill>
              </a:rPr>
              <a:t>Desert soils</a:t>
            </a:r>
          </a:p>
        </p:txBody>
      </p:sp>
      <p:sp>
        <p:nvSpPr>
          <p:cNvPr id="3" name="Content Placeholder 2">
            <a:extLst>
              <a:ext uri="{FF2B5EF4-FFF2-40B4-BE49-F238E27FC236}">
                <a16:creationId xmlns:a16="http://schemas.microsoft.com/office/drawing/2014/main" xmlns="" id="{F45DC59C-6326-479B-9C2E-50EDA6001505}"/>
              </a:ext>
            </a:extLst>
          </p:cNvPr>
          <p:cNvSpPr>
            <a:spLocks noGrp="1"/>
          </p:cNvSpPr>
          <p:nvPr>
            <p:ph idx="1"/>
          </p:nvPr>
        </p:nvSpPr>
        <p:spPr/>
        <p:txBody>
          <a:bodyPr/>
          <a:lstStyle/>
          <a:p>
            <a:r>
              <a:rPr lang="en-US" sz="3200" dirty="0"/>
              <a:t>Contain little organic material.</a:t>
            </a:r>
          </a:p>
          <a:p>
            <a:r>
              <a:rPr lang="en-US" sz="3200" dirty="0"/>
              <a:t>Thinner than soils in wet climates</a:t>
            </a:r>
            <a:r>
              <a:rPr lang="en-US" dirty="0"/>
              <a:t>.</a:t>
            </a:r>
          </a:p>
          <a:p>
            <a:pPr marL="0" indent="0">
              <a:buNone/>
            </a:pPr>
            <a:r>
              <a:rPr lang="en-US" sz="4400" b="1" dirty="0">
                <a:solidFill>
                  <a:schemeClr val="accent1">
                    <a:lumMod val="60000"/>
                    <a:lumOff val="40000"/>
                  </a:schemeClr>
                </a:solidFill>
              </a:rPr>
              <a:t>Prairie soils</a:t>
            </a:r>
          </a:p>
          <a:p>
            <a:r>
              <a:rPr lang="en-US" sz="3200" dirty="0"/>
              <a:t>Thick, dark A horizons due to the large number of grasses.</a:t>
            </a:r>
          </a:p>
        </p:txBody>
      </p:sp>
    </p:spTree>
    <p:extLst>
      <p:ext uri="{BB962C8B-B14F-4D97-AF65-F5344CB8AC3E}">
        <p14:creationId xmlns:p14="http://schemas.microsoft.com/office/powerpoint/2010/main" xmlns="" val="514115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8DADB9-11BE-4B13-B425-17BD7C71AB81}"/>
              </a:ext>
            </a:extLst>
          </p:cNvPr>
          <p:cNvSpPr>
            <a:spLocks noGrp="1"/>
          </p:cNvSpPr>
          <p:nvPr>
            <p:ph type="title"/>
          </p:nvPr>
        </p:nvSpPr>
        <p:spPr>
          <a:xfrm>
            <a:off x="1103312" y="989747"/>
            <a:ext cx="8816893" cy="1400530"/>
          </a:xfrm>
        </p:spPr>
        <p:txBody>
          <a:bodyPr/>
          <a:lstStyle/>
          <a:p>
            <a:r>
              <a:rPr lang="en-US" b="1" dirty="0">
                <a:solidFill>
                  <a:schemeClr val="accent1">
                    <a:lumMod val="60000"/>
                    <a:lumOff val="40000"/>
                  </a:schemeClr>
                </a:solidFill>
              </a:rPr>
              <a:t>Temperate Forest soils</a:t>
            </a:r>
          </a:p>
        </p:txBody>
      </p:sp>
      <p:sp>
        <p:nvSpPr>
          <p:cNvPr id="3" name="Content Placeholder 2">
            <a:extLst>
              <a:ext uri="{FF2B5EF4-FFF2-40B4-BE49-F238E27FC236}">
                <a16:creationId xmlns:a16="http://schemas.microsoft.com/office/drawing/2014/main" xmlns="" id="{9CE7AC61-E6DC-420F-9308-6E9671AC77AF}"/>
              </a:ext>
            </a:extLst>
          </p:cNvPr>
          <p:cNvSpPr>
            <a:spLocks noGrp="1"/>
          </p:cNvSpPr>
          <p:nvPr>
            <p:ph idx="1"/>
          </p:nvPr>
        </p:nvSpPr>
        <p:spPr/>
        <p:txBody>
          <a:bodyPr>
            <a:normAutofit/>
          </a:bodyPr>
          <a:lstStyle/>
          <a:p>
            <a:r>
              <a:rPr lang="en-US" sz="3200" dirty="0"/>
              <a:t>Thinner A and B horizons enriched in minerals due to leaching.</a:t>
            </a:r>
          </a:p>
          <a:p>
            <a:pPr marL="0" indent="0">
              <a:buNone/>
            </a:pPr>
            <a:r>
              <a:rPr lang="en-US" sz="4400" b="1" dirty="0">
                <a:solidFill>
                  <a:schemeClr val="accent1">
                    <a:lumMod val="60000"/>
                    <a:lumOff val="40000"/>
                  </a:schemeClr>
                </a:solidFill>
              </a:rPr>
              <a:t>Parent rock</a:t>
            </a:r>
          </a:p>
          <a:p>
            <a:r>
              <a:rPr lang="en-US" sz="3500" dirty="0"/>
              <a:t>Affects the type of soil that develops.</a:t>
            </a:r>
          </a:p>
          <a:p>
            <a:r>
              <a:rPr lang="en-US" sz="3500" dirty="0"/>
              <a:t>Can also effect the vegetation that grows in the area.</a:t>
            </a:r>
          </a:p>
        </p:txBody>
      </p:sp>
    </p:spTree>
    <p:extLst>
      <p:ext uri="{BB962C8B-B14F-4D97-AF65-F5344CB8AC3E}">
        <p14:creationId xmlns:p14="http://schemas.microsoft.com/office/powerpoint/2010/main" xmlns="" val="3976113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904C6C-104F-490D-A633-6ACA82FD6A97}"/>
              </a:ext>
            </a:extLst>
          </p:cNvPr>
          <p:cNvSpPr>
            <a:spLocks noGrp="1"/>
          </p:cNvSpPr>
          <p:nvPr>
            <p:ph type="title"/>
          </p:nvPr>
        </p:nvSpPr>
        <p:spPr>
          <a:xfrm>
            <a:off x="1103312" y="946203"/>
            <a:ext cx="8946541" cy="1400530"/>
          </a:xfrm>
        </p:spPr>
        <p:txBody>
          <a:bodyPr/>
          <a:lstStyle/>
          <a:p>
            <a:r>
              <a:rPr lang="en-US" b="1" dirty="0">
                <a:solidFill>
                  <a:schemeClr val="accent1">
                    <a:lumMod val="60000"/>
                    <a:lumOff val="40000"/>
                  </a:schemeClr>
                </a:solidFill>
              </a:rPr>
              <a:t>Steep slopes</a:t>
            </a:r>
          </a:p>
        </p:txBody>
      </p:sp>
      <p:sp>
        <p:nvSpPr>
          <p:cNvPr id="3" name="Content Placeholder 2">
            <a:extLst>
              <a:ext uri="{FF2B5EF4-FFF2-40B4-BE49-F238E27FC236}">
                <a16:creationId xmlns:a16="http://schemas.microsoft.com/office/drawing/2014/main" xmlns="" id="{73BC254E-B4BF-469B-9BFE-36BD4C1EC7C6}"/>
              </a:ext>
            </a:extLst>
          </p:cNvPr>
          <p:cNvSpPr>
            <a:spLocks noGrp="1"/>
          </p:cNvSpPr>
          <p:nvPr>
            <p:ph idx="1"/>
          </p:nvPr>
        </p:nvSpPr>
        <p:spPr/>
        <p:txBody>
          <a:bodyPr/>
          <a:lstStyle/>
          <a:p>
            <a:r>
              <a:rPr lang="en-US" sz="3200" dirty="0"/>
              <a:t>Soil horizons are often poorly developed.</a:t>
            </a:r>
          </a:p>
          <a:p>
            <a:pPr marL="0" indent="0">
              <a:buNone/>
            </a:pPr>
            <a:r>
              <a:rPr lang="en-US" sz="4400" b="1" dirty="0">
                <a:solidFill>
                  <a:schemeClr val="accent1">
                    <a:lumMod val="60000"/>
                    <a:lumOff val="40000"/>
                  </a:schemeClr>
                </a:solidFill>
              </a:rPr>
              <a:t>Bottomland</a:t>
            </a:r>
          </a:p>
          <a:p>
            <a:r>
              <a:rPr lang="en-US" sz="3200" dirty="0"/>
              <a:t>Soils are often thick, dark, and full of organic material.</a:t>
            </a:r>
          </a:p>
        </p:txBody>
      </p:sp>
    </p:spTree>
    <p:extLst>
      <p:ext uri="{BB962C8B-B14F-4D97-AF65-F5344CB8AC3E}">
        <p14:creationId xmlns:p14="http://schemas.microsoft.com/office/powerpoint/2010/main" xmlns="" val="307046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714E7E8-641D-45FD-8689-2771494645E4}"/>
              </a:ext>
            </a:extLst>
          </p:cNvPr>
          <p:cNvPicPr>
            <a:picLocks noChangeAspect="1"/>
          </p:cNvPicPr>
          <p:nvPr/>
        </p:nvPicPr>
        <p:blipFill rotWithShape="1">
          <a:blip r:embed="rId2"/>
          <a:srcRect t="29207" b="28889"/>
          <a:stretch/>
        </p:blipFill>
        <p:spPr>
          <a:xfrm>
            <a:off x="101601" y="101601"/>
            <a:ext cx="11959770" cy="6647542"/>
          </a:xfrm>
          <a:prstGeom prst="rect">
            <a:avLst/>
          </a:prstGeom>
        </p:spPr>
      </p:pic>
    </p:spTree>
    <p:extLst>
      <p:ext uri="{BB962C8B-B14F-4D97-AF65-F5344CB8AC3E}">
        <p14:creationId xmlns:p14="http://schemas.microsoft.com/office/powerpoint/2010/main" xmlns="" val="2597969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ED650F-ACA2-4BD0-8883-D9BF15F5C0DA}"/>
              </a:ext>
            </a:extLst>
          </p:cNvPr>
          <p:cNvPicPr>
            <a:picLocks noChangeAspect="1"/>
          </p:cNvPicPr>
          <p:nvPr/>
        </p:nvPicPr>
        <p:blipFill>
          <a:blip r:embed="rId2"/>
          <a:stretch>
            <a:fillRect/>
          </a:stretch>
        </p:blipFill>
        <p:spPr>
          <a:xfrm>
            <a:off x="140678" y="64519"/>
            <a:ext cx="6569612" cy="5588393"/>
          </a:xfrm>
          <a:prstGeom prst="rect">
            <a:avLst/>
          </a:prstGeom>
        </p:spPr>
      </p:pic>
      <p:pic>
        <p:nvPicPr>
          <p:cNvPr id="5" name="Picture 4">
            <a:extLst>
              <a:ext uri="{FF2B5EF4-FFF2-40B4-BE49-F238E27FC236}">
                <a16:creationId xmlns:a16="http://schemas.microsoft.com/office/drawing/2014/main" xmlns="" id="{385CC586-DA76-42B6-B3FA-B04D7E442E5D}"/>
              </a:ext>
            </a:extLst>
          </p:cNvPr>
          <p:cNvPicPr>
            <a:picLocks noChangeAspect="1"/>
          </p:cNvPicPr>
          <p:nvPr/>
        </p:nvPicPr>
        <p:blipFill>
          <a:blip r:embed="rId3"/>
          <a:stretch>
            <a:fillRect/>
          </a:stretch>
        </p:blipFill>
        <p:spPr>
          <a:xfrm>
            <a:off x="6858957" y="32864"/>
            <a:ext cx="4867954" cy="6792273"/>
          </a:xfrm>
          <a:prstGeom prst="rect">
            <a:avLst/>
          </a:prstGeom>
        </p:spPr>
      </p:pic>
    </p:spTree>
    <p:extLst>
      <p:ext uri="{BB962C8B-B14F-4D97-AF65-F5344CB8AC3E}">
        <p14:creationId xmlns:p14="http://schemas.microsoft.com/office/powerpoint/2010/main" xmlns="" val="3122361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609E70-E739-41E7-9B92-3BDA23B7EC2C}"/>
              </a:ext>
            </a:extLst>
          </p:cNvPr>
          <p:cNvPicPr>
            <a:picLocks noChangeAspect="1"/>
          </p:cNvPicPr>
          <p:nvPr/>
        </p:nvPicPr>
        <p:blipFill rotWithShape="1">
          <a:blip r:embed="rId2"/>
          <a:srcRect t="28995" b="29100"/>
          <a:stretch/>
        </p:blipFill>
        <p:spPr>
          <a:xfrm>
            <a:off x="116114" y="130629"/>
            <a:ext cx="11959772" cy="6618514"/>
          </a:xfrm>
          <a:prstGeom prst="rect">
            <a:avLst/>
          </a:prstGeom>
        </p:spPr>
      </p:pic>
    </p:spTree>
    <p:extLst>
      <p:ext uri="{BB962C8B-B14F-4D97-AF65-F5344CB8AC3E}">
        <p14:creationId xmlns:p14="http://schemas.microsoft.com/office/powerpoint/2010/main" xmlns="" val="3287756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556C433-3113-4130-B2E8-0715F02C830C}"/>
              </a:ext>
            </a:extLst>
          </p:cNvPr>
          <p:cNvPicPr>
            <a:picLocks noChangeAspect="1"/>
          </p:cNvPicPr>
          <p:nvPr/>
        </p:nvPicPr>
        <p:blipFill rotWithShape="1">
          <a:blip r:embed="rId2"/>
          <a:srcRect t="28359" b="28889"/>
          <a:stretch/>
        </p:blipFill>
        <p:spPr>
          <a:xfrm>
            <a:off x="116114" y="54428"/>
            <a:ext cx="11974285" cy="6749143"/>
          </a:xfrm>
          <a:prstGeom prst="rect">
            <a:avLst/>
          </a:prstGeom>
        </p:spPr>
      </p:pic>
    </p:spTree>
    <p:extLst>
      <p:ext uri="{BB962C8B-B14F-4D97-AF65-F5344CB8AC3E}">
        <p14:creationId xmlns:p14="http://schemas.microsoft.com/office/powerpoint/2010/main" xmlns="" val="1113076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AC2E215-1AEC-4EA1-8DEF-FC963EC16B9D}"/>
              </a:ext>
            </a:extLst>
          </p:cNvPr>
          <p:cNvPicPr>
            <a:picLocks noChangeAspect="1"/>
          </p:cNvPicPr>
          <p:nvPr/>
        </p:nvPicPr>
        <p:blipFill rotWithShape="1">
          <a:blip r:embed="rId2"/>
          <a:srcRect t="28783" b="28677"/>
          <a:stretch/>
        </p:blipFill>
        <p:spPr>
          <a:xfrm>
            <a:off x="130629" y="101601"/>
            <a:ext cx="11959771" cy="6756400"/>
          </a:xfrm>
          <a:prstGeom prst="rect">
            <a:avLst/>
          </a:prstGeom>
        </p:spPr>
      </p:pic>
    </p:spTree>
    <p:extLst>
      <p:ext uri="{BB962C8B-B14F-4D97-AF65-F5344CB8AC3E}">
        <p14:creationId xmlns:p14="http://schemas.microsoft.com/office/powerpoint/2010/main" xmlns="" val="61793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35C76CB-C93B-492D-97BE-014369A31E2E}"/>
              </a:ext>
            </a:extLst>
          </p:cNvPr>
          <p:cNvPicPr>
            <a:picLocks noChangeAspect="1"/>
          </p:cNvPicPr>
          <p:nvPr/>
        </p:nvPicPr>
        <p:blipFill rotWithShape="1">
          <a:blip r:embed="rId2"/>
          <a:srcRect t="28571" b="28889"/>
          <a:stretch/>
        </p:blipFill>
        <p:spPr>
          <a:xfrm>
            <a:off x="116114" y="0"/>
            <a:ext cx="11974286" cy="6734629"/>
          </a:xfrm>
          <a:prstGeom prst="rect">
            <a:avLst/>
          </a:prstGeom>
        </p:spPr>
      </p:pic>
    </p:spTree>
    <p:extLst>
      <p:ext uri="{BB962C8B-B14F-4D97-AF65-F5344CB8AC3E}">
        <p14:creationId xmlns:p14="http://schemas.microsoft.com/office/powerpoint/2010/main" xmlns="" val="285302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B70C95-3733-4E34-AB5B-A6C5C88FEFE9}"/>
              </a:ext>
            </a:extLst>
          </p:cNvPr>
          <p:cNvSpPr>
            <a:spLocks noGrp="1"/>
          </p:cNvSpPr>
          <p:nvPr>
            <p:ph type="ctrTitle"/>
          </p:nvPr>
        </p:nvSpPr>
        <p:spPr/>
        <p:txBody>
          <a:bodyPr/>
          <a:lstStyle/>
          <a:p>
            <a:r>
              <a:rPr lang="en-US" dirty="0"/>
              <a:t>Plant Ecology </a:t>
            </a:r>
          </a:p>
        </p:txBody>
      </p:sp>
      <p:sp>
        <p:nvSpPr>
          <p:cNvPr id="3" name="Subtitle 2">
            <a:extLst>
              <a:ext uri="{FF2B5EF4-FFF2-40B4-BE49-F238E27FC236}">
                <a16:creationId xmlns:a16="http://schemas.microsoft.com/office/drawing/2014/main" xmlns="" id="{78E3D396-8583-44A8-960A-09C395599067}"/>
              </a:ext>
            </a:extLst>
          </p:cNvPr>
          <p:cNvSpPr>
            <a:spLocks noGrp="1"/>
          </p:cNvSpPr>
          <p:nvPr>
            <p:ph type="subTitle" idx="1"/>
          </p:nvPr>
        </p:nvSpPr>
        <p:spPr/>
        <p:txBody>
          <a:bodyPr/>
          <a:lstStyle/>
          <a:p>
            <a:r>
              <a:rPr lang="en-US" dirty="0"/>
              <a:t>Nature and properties of soil</a:t>
            </a:r>
          </a:p>
        </p:txBody>
      </p:sp>
    </p:spTree>
    <p:extLst>
      <p:ext uri="{BB962C8B-B14F-4D97-AF65-F5344CB8AC3E}">
        <p14:creationId xmlns:p14="http://schemas.microsoft.com/office/powerpoint/2010/main" xmlns="" val="453690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C5B4F0-E6CD-4699-845F-FB1F84D6ABB9}"/>
              </a:ext>
            </a:extLst>
          </p:cNvPr>
          <p:cNvSpPr>
            <a:spLocks noGrp="1"/>
          </p:cNvSpPr>
          <p:nvPr>
            <p:ph type="title"/>
          </p:nvPr>
        </p:nvSpPr>
        <p:spPr>
          <a:xfrm>
            <a:off x="751620" y="427305"/>
            <a:ext cx="9404723" cy="1400530"/>
          </a:xfrm>
        </p:spPr>
        <p:txBody>
          <a:bodyPr/>
          <a:lstStyle/>
          <a:p>
            <a:r>
              <a:rPr lang="en-US" b="1" dirty="0">
                <a:solidFill>
                  <a:schemeClr val="accent1">
                    <a:lumMod val="60000"/>
                    <a:lumOff val="40000"/>
                  </a:schemeClr>
                </a:solidFill>
              </a:rPr>
              <a:t>Properties of soil</a:t>
            </a:r>
          </a:p>
        </p:txBody>
      </p:sp>
      <p:sp>
        <p:nvSpPr>
          <p:cNvPr id="3" name="Content Placeholder 2">
            <a:extLst>
              <a:ext uri="{FF2B5EF4-FFF2-40B4-BE49-F238E27FC236}">
                <a16:creationId xmlns:a16="http://schemas.microsoft.com/office/drawing/2014/main" xmlns="" id="{6141351E-866E-4BDE-9D13-52009A0EE559}"/>
              </a:ext>
            </a:extLst>
          </p:cNvPr>
          <p:cNvSpPr>
            <a:spLocks noGrp="1"/>
          </p:cNvSpPr>
          <p:nvPr>
            <p:ph idx="1"/>
          </p:nvPr>
        </p:nvSpPr>
        <p:spPr/>
        <p:txBody>
          <a:bodyPr/>
          <a:lstStyle/>
          <a:p>
            <a:r>
              <a:rPr lang="en-US" sz="2800" dirty="0"/>
              <a:t>A soil properties are largely determined by its parent material and weathering during its formation.Topography,age,and agricultural practices effect a soils properties.   </a:t>
            </a:r>
          </a:p>
          <a:p>
            <a:r>
              <a:rPr lang="en-US" sz="2800" dirty="0"/>
              <a:t>Three types of soil properties include following;</a:t>
            </a:r>
          </a:p>
          <a:p>
            <a:r>
              <a:rPr lang="en-US" sz="2800" dirty="0"/>
              <a:t>Physical properties.</a:t>
            </a:r>
          </a:p>
          <a:p>
            <a:r>
              <a:rPr lang="en-US" sz="2800" dirty="0"/>
              <a:t>Chemical properties.</a:t>
            </a:r>
          </a:p>
          <a:p>
            <a:r>
              <a:rPr lang="en-US" sz="2800" dirty="0"/>
              <a:t>Biological properties</a:t>
            </a:r>
            <a:r>
              <a:rPr lang="en-US" dirty="0"/>
              <a:t>.   </a:t>
            </a:r>
          </a:p>
        </p:txBody>
      </p:sp>
    </p:spTree>
    <p:extLst>
      <p:ext uri="{BB962C8B-B14F-4D97-AF65-F5344CB8AC3E}">
        <p14:creationId xmlns:p14="http://schemas.microsoft.com/office/powerpoint/2010/main" xmlns="" val="2874946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E0254D-DED0-4272-B082-F7DE0F446988}"/>
              </a:ext>
            </a:extLst>
          </p:cNvPr>
          <p:cNvSpPr>
            <a:spLocks noGrp="1"/>
          </p:cNvSpPr>
          <p:nvPr>
            <p:ph idx="1"/>
          </p:nvPr>
        </p:nvSpPr>
        <p:spPr>
          <a:xfrm>
            <a:off x="1059769" y="1331259"/>
            <a:ext cx="8946541" cy="4195481"/>
          </a:xfrm>
        </p:spPr>
        <p:txBody>
          <a:bodyPr>
            <a:normAutofit lnSpcReduction="10000"/>
          </a:bodyPr>
          <a:lstStyle/>
          <a:p>
            <a:r>
              <a:rPr lang="en-US" sz="2800" dirty="0"/>
              <a:t>The properties of soil effect;</a:t>
            </a:r>
          </a:p>
          <a:p>
            <a:r>
              <a:rPr lang="en-US" sz="2400" dirty="0"/>
              <a:t>Plant growth responses.</a:t>
            </a:r>
          </a:p>
          <a:p>
            <a:r>
              <a:rPr lang="en-US" sz="2400" dirty="0"/>
              <a:t>Fertilizers requirements.</a:t>
            </a:r>
          </a:p>
          <a:p>
            <a:r>
              <a:rPr lang="en-US" sz="2400" dirty="0"/>
              <a:t>The soils response to management.</a:t>
            </a:r>
          </a:p>
          <a:p>
            <a:r>
              <a:rPr lang="en-US" sz="2400" dirty="0"/>
              <a:t>Land use capability (i.e. suitability for different land uses such as grazing versus cultivation)</a:t>
            </a:r>
          </a:p>
          <a:p>
            <a:r>
              <a:rPr lang="en-US" sz="2400" dirty="0"/>
              <a:t>Drainage and water runoff.</a:t>
            </a:r>
          </a:p>
          <a:p>
            <a:r>
              <a:rPr lang="en-US" sz="2400" dirty="0"/>
              <a:t>Nutrient loss and leaching.</a:t>
            </a:r>
          </a:p>
          <a:p>
            <a:r>
              <a:rPr lang="en-US" sz="2400" dirty="0"/>
              <a:t>Soil erosion.</a:t>
            </a:r>
          </a:p>
          <a:p>
            <a:endParaRPr lang="en-US" dirty="0"/>
          </a:p>
        </p:txBody>
      </p:sp>
    </p:spTree>
    <p:extLst>
      <p:ext uri="{BB962C8B-B14F-4D97-AF65-F5344CB8AC3E}">
        <p14:creationId xmlns:p14="http://schemas.microsoft.com/office/powerpoint/2010/main" xmlns="" val="4176317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EBAD7C-CBBC-4BB4-9ACF-B975A915293F}"/>
              </a:ext>
            </a:extLst>
          </p:cNvPr>
          <p:cNvSpPr>
            <a:spLocks noGrp="1"/>
          </p:cNvSpPr>
          <p:nvPr>
            <p:ph type="title"/>
          </p:nvPr>
        </p:nvSpPr>
        <p:spPr/>
        <p:txBody>
          <a:bodyPr/>
          <a:lstStyle/>
          <a:p>
            <a:r>
              <a:rPr lang="en-US" b="1" dirty="0">
                <a:solidFill>
                  <a:schemeClr val="accent1">
                    <a:lumMod val="60000"/>
                    <a:lumOff val="40000"/>
                  </a:schemeClr>
                </a:solidFill>
              </a:rPr>
              <a:t>Physical properties</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2FB1C179-46D1-4E36-828C-B6904D8AF757}"/>
              </a:ext>
            </a:extLst>
          </p:cNvPr>
          <p:cNvSpPr>
            <a:spLocks noGrp="1"/>
          </p:cNvSpPr>
          <p:nvPr>
            <p:ph idx="1"/>
          </p:nvPr>
        </p:nvSpPr>
        <p:spPr>
          <a:xfrm>
            <a:off x="1104293" y="1659023"/>
            <a:ext cx="8946541" cy="4195481"/>
          </a:xfrm>
        </p:spPr>
        <p:txBody>
          <a:bodyPr/>
          <a:lstStyle/>
          <a:p>
            <a:r>
              <a:rPr lang="en-US" sz="2400" dirty="0"/>
              <a:t>Physical properties include the following:</a:t>
            </a:r>
          </a:p>
          <a:p>
            <a:r>
              <a:rPr lang="en-US" sz="2400" dirty="0"/>
              <a:t>Soil texture</a:t>
            </a:r>
          </a:p>
          <a:p>
            <a:r>
              <a:rPr lang="en-US" sz="2400" dirty="0"/>
              <a:t>Soil Structure</a:t>
            </a:r>
          </a:p>
          <a:p>
            <a:r>
              <a:rPr lang="en-US" sz="2400" dirty="0"/>
              <a:t>Soil porosity</a:t>
            </a:r>
          </a:p>
          <a:p>
            <a:r>
              <a:rPr lang="en-US" sz="2400" dirty="0"/>
              <a:t>Soil colour</a:t>
            </a:r>
          </a:p>
          <a:p>
            <a:r>
              <a:rPr lang="en-US" sz="2400" dirty="0"/>
              <a:t>Consistence</a:t>
            </a:r>
          </a:p>
          <a:p>
            <a:r>
              <a:rPr lang="en-US" sz="2400" dirty="0"/>
              <a:t>Partiole density</a:t>
            </a:r>
          </a:p>
          <a:p>
            <a:r>
              <a:rPr lang="en-US" sz="2400" dirty="0"/>
              <a:t>Bulk density </a:t>
            </a:r>
          </a:p>
          <a:p>
            <a:endParaRPr lang="en-US" sz="2400" dirty="0"/>
          </a:p>
          <a:p>
            <a:endParaRPr lang="en-US" sz="2400" dirty="0"/>
          </a:p>
        </p:txBody>
      </p:sp>
    </p:spTree>
    <p:extLst>
      <p:ext uri="{BB962C8B-B14F-4D97-AF65-F5344CB8AC3E}">
        <p14:creationId xmlns:p14="http://schemas.microsoft.com/office/powerpoint/2010/main" xmlns="" val="4151197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95FB6A-3756-4DF8-8BCD-09A2B4B09CF8}"/>
              </a:ext>
            </a:extLst>
          </p:cNvPr>
          <p:cNvSpPr>
            <a:spLocks noGrp="1"/>
          </p:cNvSpPr>
          <p:nvPr>
            <p:ph type="title"/>
          </p:nvPr>
        </p:nvSpPr>
        <p:spPr/>
        <p:txBody>
          <a:bodyPr/>
          <a:lstStyle/>
          <a:p>
            <a:r>
              <a:rPr lang="en-US" dirty="0"/>
              <a:t>Soil Texture</a:t>
            </a:r>
            <a:br>
              <a:rPr lang="en-US" dirty="0"/>
            </a:br>
            <a:endParaRPr lang="en-US" dirty="0"/>
          </a:p>
        </p:txBody>
      </p:sp>
      <p:sp>
        <p:nvSpPr>
          <p:cNvPr id="3" name="Content Placeholder 2">
            <a:extLst>
              <a:ext uri="{FF2B5EF4-FFF2-40B4-BE49-F238E27FC236}">
                <a16:creationId xmlns:a16="http://schemas.microsoft.com/office/drawing/2014/main" xmlns="" id="{4A6F9622-AEF4-4B73-B34A-6062696C1754}"/>
              </a:ext>
            </a:extLst>
          </p:cNvPr>
          <p:cNvSpPr>
            <a:spLocks noGrp="1"/>
          </p:cNvSpPr>
          <p:nvPr>
            <p:ph idx="1"/>
          </p:nvPr>
        </p:nvSpPr>
        <p:spPr>
          <a:xfrm>
            <a:off x="1103312" y="1320800"/>
            <a:ext cx="8946541" cy="4927599"/>
          </a:xfrm>
        </p:spPr>
        <p:txBody>
          <a:bodyPr/>
          <a:lstStyle/>
          <a:p>
            <a:r>
              <a:rPr lang="en-US" dirty="0"/>
              <a:t>Soil texture refers to the size of the particles that make up the soil and depends on the portion of sand, silt and clay sized particles and organic matter in the soil.</a:t>
            </a:r>
          </a:p>
          <a:p>
            <a:r>
              <a:rPr lang="en-US" dirty="0"/>
              <a:t>Soils that are mixture of sand ,slit and clay are called loams. The name of the soil often identifies the dominant particle, for example, Timaru slit loam describes a soil that has a predominance of slit.</a:t>
            </a:r>
          </a:p>
          <a:p>
            <a:r>
              <a:rPr lang="en-US" dirty="0"/>
              <a:t>Sand particles are quite big. The pore spaces between the particles in sandy soils are also quite large. This allows water to drain quickly and air to enter the soil.</a:t>
            </a:r>
          </a:p>
          <a:p>
            <a:r>
              <a:rPr lang="en-US" dirty="0"/>
              <a:t>Slit particles are too small for us to see with our eyes.</a:t>
            </a:r>
          </a:p>
          <a:p>
            <a:r>
              <a:rPr lang="en-US" dirty="0"/>
              <a:t>Clay particles are smaller than 0.002mm in diameter. Clay soils are poorly drained and hold on the water in their pore spaces for much longer.</a:t>
            </a:r>
          </a:p>
        </p:txBody>
      </p:sp>
    </p:spTree>
    <p:extLst>
      <p:ext uri="{BB962C8B-B14F-4D97-AF65-F5344CB8AC3E}">
        <p14:creationId xmlns:p14="http://schemas.microsoft.com/office/powerpoint/2010/main" xmlns="" val="2024436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49905C4-C71D-4295-929D-AB8840C708F4}"/>
              </a:ext>
            </a:extLst>
          </p:cNvPr>
          <p:cNvPicPr>
            <a:picLocks noChangeAspect="1"/>
          </p:cNvPicPr>
          <p:nvPr/>
        </p:nvPicPr>
        <p:blipFill>
          <a:blip r:embed="rId2"/>
          <a:stretch>
            <a:fillRect/>
          </a:stretch>
        </p:blipFill>
        <p:spPr>
          <a:xfrm>
            <a:off x="1431758" y="649706"/>
            <a:ext cx="9468853" cy="5642810"/>
          </a:xfrm>
          <a:prstGeom prst="rect">
            <a:avLst/>
          </a:prstGeom>
        </p:spPr>
      </p:pic>
    </p:spTree>
    <p:extLst>
      <p:ext uri="{BB962C8B-B14F-4D97-AF65-F5344CB8AC3E}">
        <p14:creationId xmlns:p14="http://schemas.microsoft.com/office/powerpoint/2010/main" xmlns="" val="3569816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4758D-7A24-4E40-8B97-45479244566D}"/>
              </a:ext>
            </a:extLst>
          </p:cNvPr>
          <p:cNvSpPr>
            <a:spLocks noGrp="1"/>
          </p:cNvSpPr>
          <p:nvPr>
            <p:ph type="title"/>
          </p:nvPr>
        </p:nvSpPr>
        <p:spPr/>
        <p:txBody>
          <a:bodyPr/>
          <a:lstStyle/>
          <a:p>
            <a:r>
              <a:rPr lang="en-US" dirty="0"/>
              <a:t>Soil Structure</a:t>
            </a:r>
          </a:p>
        </p:txBody>
      </p:sp>
      <p:sp>
        <p:nvSpPr>
          <p:cNvPr id="3" name="Content Placeholder 2">
            <a:extLst>
              <a:ext uri="{FF2B5EF4-FFF2-40B4-BE49-F238E27FC236}">
                <a16:creationId xmlns:a16="http://schemas.microsoft.com/office/drawing/2014/main" xmlns="" id="{87C868FE-CF7C-4D49-890A-F9AFD491CA5C}"/>
              </a:ext>
            </a:extLst>
          </p:cNvPr>
          <p:cNvSpPr>
            <a:spLocks noGrp="1"/>
          </p:cNvSpPr>
          <p:nvPr>
            <p:ph idx="1"/>
          </p:nvPr>
        </p:nvSpPr>
        <p:spPr>
          <a:xfrm>
            <a:off x="1103312" y="1248230"/>
            <a:ext cx="8946541" cy="5000170"/>
          </a:xfrm>
        </p:spPr>
        <p:txBody>
          <a:bodyPr>
            <a:normAutofit/>
          </a:bodyPr>
          <a:lstStyle/>
          <a:p>
            <a:r>
              <a:rPr lang="en-US" sz="2400" dirty="0"/>
              <a:t>Soil structure describes the way the sand, slit, and clay particles are clumped together.</a:t>
            </a:r>
          </a:p>
          <a:p>
            <a:r>
              <a:rPr lang="en-US" sz="2400" dirty="0"/>
              <a:t>Organic matter and soil organisms like earthworms and bacteria influence soil structure.</a:t>
            </a:r>
          </a:p>
          <a:p>
            <a:r>
              <a:rPr lang="en-US" sz="2400" dirty="0"/>
              <a:t>Soil structure is important for plant growth, regulating the movement of air and water, influencing root development and affecting nutrient availability.</a:t>
            </a:r>
          </a:p>
          <a:p>
            <a:r>
              <a:rPr lang="en-US" sz="2400" dirty="0"/>
              <a:t>Good quality soils are friable and have fine aggregates so the soil breaks up easily if you squeeze it.</a:t>
            </a:r>
          </a:p>
          <a:p>
            <a:r>
              <a:rPr lang="en-US" sz="2400" dirty="0"/>
              <a:t>Poor soil structure has coarse, very firm clods or no structure at all.</a:t>
            </a:r>
          </a:p>
        </p:txBody>
      </p:sp>
    </p:spTree>
    <p:extLst>
      <p:ext uri="{BB962C8B-B14F-4D97-AF65-F5344CB8AC3E}">
        <p14:creationId xmlns:p14="http://schemas.microsoft.com/office/powerpoint/2010/main" xmlns="" val="4069622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139A0B-7E69-43DB-988D-ED7DD81FF828}"/>
              </a:ext>
            </a:extLst>
          </p:cNvPr>
          <p:cNvPicPr>
            <a:picLocks noChangeAspect="1"/>
          </p:cNvPicPr>
          <p:nvPr/>
        </p:nvPicPr>
        <p:blipFill rotWithShape="1">
          <a:blip r:embed="rId2"/>
          <a:srcRect l="9789" t="3077" b="48103"/>
          <a:stretch/>
        </p:blipFill>
        <p:spPr>
          <a:xfrm>
            <a:off x="234462" y="52754"/>
            <a:ext cx="4647027" cy="6752492"/>
          </a:xfrm>
          <a:prstGeom prst="rect">
            <a:avLst/>
          </a:prstGeom>
        </p:spPr>
      </p:pic>
      <p:pic>
        <p:nvPicPr>
          <p:cNvPr id="5" name="Picture 4">
            <a:extLst>
              <a:ext uri="{FF2B5EF4-FFF2-40B4-BE49-F238E27FC236}">
                <a16:creationId xmlns:a16="http://schemas.microsoft.com/office/drawing/2014/main" xmlns="" id="{521D1F05-E01A-4419-B4A3-2D8039C252CE}"/>
              </a:ext>
            </a:extLst>
          </p:cNvPr>
          <p:cNvPicPr>
            <a:picLocks noChangeAspect="1"/>
          </p:cNvPicPr>
          <p:nvPr/>
        </p:nvPicPr>
        <p:blipFill rotWithShape="1">
          <a:blip r:embed="rId3"/>
          <a:srcRect l="-9916" t="5128" r="9916" b="56513"/>
          <a:stretch/>
        </p:blipFill>
        <p:spPr>
          <a:xfrm>
            <a:off x="4551705" y="211014"/>
            <a:ext cx="7405833" cy="6594231"/>
          </a:xfrm>
          <a:prstGeom prst="rect">
            <a:avLst/>
          </a:prstGeom>
        </p:spPr>
      </p:pic>
    </p:spTree>
    <p:extLst>
      <p:ext uri="{BB962C8B-B14F-4D97-AF65-F5344CB8AC3E}">
        <p14:creationId xmlns:p14="http://schemas.microsoft.com/office/powerpoint/2010/main" xmlns="" val="4221810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834BCE-8ABA-4C41-9E3B-F79759A0AF2C}"/>
              </a:ext>
            </a:extLst>
          </p:cNvPr>
          <p:cNvSpPr>
            <a:spLocks noGrp="1"/>
          </p:cNvSpPr>
          <p:nvPr>
            <p:ph type="title"/>
          </p:nvPr>
        </p:nvSpPr>
        <p:spPr/>
        <p:txBody>
          <a:bodyPr/>
          <a:lstStyle/>
          <a:p>
            <a:r>
              <a:rPr lang="en-US" dirty="0"/>
              <a:t>Soil Porosity</a:t>
            </a:r>
          </a:p>
        </p:txBody>
      </p:sp>
      <p:sp>
        <p:nvSpPr>
          <p:cNvPr id="3" name="Content Placeholder 2">
            <a:extLst>
              <a:ext uri="{FF2B5EF4-FFF2-40B4-BE49-F238E27FC236}">
                <a16:creationId xmlns:a16="http://schemas.microsoft.com/office/drawing/2014/main" xmlns="" id="{FC582169-6B6C-4C4E-BAFE-904C84A89612}"/>
              </a:ext>
            </a:extLst>
          </p:cNvPr>
          <p:cNvSpPr>
            <a:spLocks noGrp="1"/>
          </p:cNvSpPr>
          <p:nvPr>
            <p:ph idx="1"/>
          </p:nvPr>
        </p:nvSpPr>
        <p:spPr>
          <a:xfrm>
            <a:off x="1103312" y="1465944"/>
            <a:ext cx="8946541" cy="4782456"/>
          </a:xfrm>
        </p:spPr>
        <p:txBody>
          <a:bodyPr>
            <a:normAutofit/>
          </a:bodyPr>
          <a:lstStyle/>
          <a:p>
            <a:r>
              <a:rPr lang="en-US" sz="2400" dirty="0"/>
              <a:t>Soil porosity refers to the pores in the soil.</a:t>
            </a:r>
          </a:p>
          <a:p>
            <a:r>
              <a:rPr lang="en-US" sz="2400" dirty="0"/>
              <a:t>Porosity influences the movement of air and water.</a:t>
            </a:r>
          </a:p>
          <a:p>
            <a:r>
              <a:rPr lang="en-US" sz="2400" dirty="0"/>
              <a:t>Healthy soils have many pores between and within the aggregates.</a:t>
            </a:r>
          </a:p>
          <a:p>
            <a:r>
              <a:rPr lang="en-US" sz="2400" dirty="0"/>
              <a:t>Poor quality soils have few visible pores, cracks or holes.</a:t>
            </a:r>
          </a:p>
          <a:p>
            <a:r>
              <a:rPr lang="en-US" sz="2400" dirty="0"/>
              <a:t>The way in which a soil is managed can affect its porosity.</a:t>
            </a:r>
          </a:p>
          <a:p>
            <a:pPr marL="0" indent="0">
              <a:buNone/>
            </a:pPr>
            <a:r>
              <a:rPr lang="en-US" sz="2400" dirty="0"/>
              <a:t> </a:t>
            </a:r>
          </a:p>
        </p:txBody>
      </p:sp>
    </p:spTree>
    <p:extLst>
      <p:ext uri="{BB962C8B-B14F-4D97-AF65-F5344CB8AC3E}">
        <p14:creationId xmlns:p14="http://schemas.microsoft.com/office/powerpoint/2010/main" xmlns="" val="2699060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83CB7-B5DC-4480-A216-DE7CE7404E2A}"/>
              </a:ext>
            </a:extLst>
          </p:cNvPr>
          <p:cNvSpPr>
            <a:spLocks noGrp="1"/>
          </p:cNvSpPr>
          <p:nvPr>
            <p:ph type="title"/>
          </p:nvPr>
        </p:nvSpPr>
        <p:spPr/>
        <p:txBody>
          <a:bodyPr/>
          <a:lstStyle/>
          <a:p>
            <a:r>
              <a:rPr lang="en-US" dirty="0"/>
              <a:t>Consistence</a:t>
            </a:r>
          </a:p>
        </p:txBody>
      </p:sp>
      <p:sp>
        <p:nvSpPr>
          <p:cNvPr id="3" name="Content Placeholder 2">
            <a:extLst>
              <a:ext uri="{FF2B5EF4-FFF2-40B4-BE49-F238E27FC236}">
                <a16:creationId xmlns:a16="http://schemas.microsoft.com/office/drawing/2014/main" xmlns="" id="{7D48B3D8-FCF5-49C8-8B62-6754DA441C16}"/>
              </a:ext>
            </a:extLst>
          </p:cNvPr>
          <p:cNvSpPr>
            <a:spLocks noGrp="1"/>
          </p:cNvSpPr>
          <p:nvPr>
            <p:ph idx="1"/>
          </p:nvPr>
        </p:nvSpPr>
        <p:spPr>
          <a:xfrm>
            <a:off x="1103312" y="1451430"/>
            <a:ext cx="8946541" cy="4796970"/>
          </a:xfrm>
        </p:spPr>
        <p:txBody>
          <a:bodyPr/>
          <a:lstStyle/>
          <a:p>
            <a:r>
              <a:rPr lang="en-US" sz="2800" dirty="0"/>
              <a:t>It is the resistance of soil to deformation or rupture and is determined by the cohesive and adhesive properties of the soil mass.</a:t>
            </a:r>
          </a:p>
          <a:p>
            <a:r>
              <a:rPr lang="en-US" sz="2800" dirty="0"/>
              <a:t>This is a term used to designate the manifestation of the cohesive and adhesive properties of soil at various moisture contents</a:t>
            </a:r>
            <a:r>
              <a:rPr lang="en-US" dirty="0"/>
              <a:t>.</a:t>
            </a:r>
          </a:p>
        </p:txBody>
      </p:sp>
    </p:spTree>
    <p:extLst>
      <p:ext uri="{BB962C8B-B14F-4D97-AF65-F5344CB8AC3E}">
        <p14:creationId xmlns:p14="http://schemas.microsoft.com/office/powerpoint/2010/main" xmlns="" val="3410339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69F41D-1099-4CA2-8A02-D972E4FFE899}"/>
              </a:ext>
            </a:extLst>
          </p:cNvPr>
          <p:cNvSpPr>
            <a:spLocks noGrp="1"/>
          </p:cNvSpPr>
          <p:nvPr>
            <p:ph type="title"/>
          </p:nvPr>
        </p:nvSpPr>
        <p:spPr/>
        <p:txBody>
          <a:bodyPr/>
          <a:lstStyle/>
          <a:p>
            <a:r>
              <a:rPr lang="en-US" dirty="0"/>
              <a:t>Partiole Density</a:t>
            </a:r>
          </a:p>
        </p:txBody>
      </p:sp>
      <p:sp>
        <p:nvSpPr>
          <p:cNvPr id="3" name="Content Placeholder 2">
            <a:extLst>
              <a:ext uri="{FF2B5EF4-FFF2-40B4-BE49-F238E27FC236}">
                <a16:creationId xmlns:a16="http://schemas.microsoft.com/office/drawing/2014/main" xmlns="" id="{9FDE03A3-C115-4C11-B65F-6E659EFA3ECB}"/>
              </a:ext>
            </a:extLst>
          </p:cNvPr>
          <p:cNvSpPr>
            <a:spLocks noGrp="1"/>
          </p:cNvSpPr>
          <p:nvPr>
            <p:ph idx="1"/>
          </p:nvPr>
        </p:nvSpPr>
        <p:spPr/>
        <p:txBody>
          <a:bodyPr/>
          <a:lstStyle/>
          <a:p>
            <a:r>
              <a:rPr lang="en-US" sz="2800" dirty="0"/>
              <a:t>Partiole density of the soil is the mass per unit volume of soil particles(soil solid phase)-expressed in g/c.c. Most soils have particle density of about 2.6g/cc.</a:t>
            </a:r>
          </a:p>
          <a:p>
            <a:r>
              <a:rPr lang="en-US" sz="2800" dirty="0"/>
              <a:t>Presence of organic matter decrease the density and iron compounds increase the density.</a:t>
            </a:r>
          </a:p>
          <a:p>
            <a:pPr marL="0" indent="0">
              <a:buNone/>
            </a:pPr>
            <a:endParaRPr lang="en-US" dirty="0"/>
          </a:p>
        </p:txBody>
      </p:sp>
    </p:spTree>
    <p:extLst>
      <p:ext uri="{BB962C8B-B14F-4D97-AF65-F5344CB8AC3E}">
        <p14:creationId xmlns:p14="http://schemas.microsoft.com/office/powerpoint/2010/main" xmlns="" val="3280462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A13960E-C615-4ACA-84A7-4BC9C2795B1C}"/>
              </a:ext>
            </a:extLst>
          </p:cNvPr>
          <p:cNvPicPr>
            <a:picLocks noChangeAspect="1"/>
          </p:cNvPicPr>
          <p:nvPr/>
        </p:nvPicPr>
        <p:blipFill>
          <a:blip r:embed="rId2">
            <a:extLst>
              <a:ext uri="{BEBA8EAE-BF5A-486C-A8C5-ECC9F3942E4B}">
                <a14:imgProps xmlns:a14="http://schemas.microsoft.com/office/drawing/2010/main" xmlns="">
                  <a14:imgLayer r:embed="rId3">
                    <a14:imgEffect>
                      <a14:backgroundRemoval t="10000" b="90000" l="10000" r="90000"/>
                    </a14:imgEffect>
                  </a14:imgLayer>
                </a14:imgProps>
              </a:ext>
            </a:extLst>
          </a:blip>
          <a:stretch>
            <a:fillRect/>
          </a:stretch>
        </p:blipFill>
        <p:spPr>
          <a:xfrm>
            <a:off x="506065" y="-59634"/>
            <a:ext cx="4569518" cy="6732104"/>
          </a:xfrm>
          <a:prstGeom prst="rect">
            <a:avLst/>
          </a:prstGeom>
        </p:spPr>
      </p:pic>
      <p:pic>
        <p:nvPicPr>
          <p:cNvPr id="5" name="Picture 4">
            <a:extLst>
              <a:ext uri="{FF2B5EF4-FFF2-40B4-BE49-F238E27FC236}">
                <a16:creationId xmlns:a16="http://schemas.microsoft.com/office/drawing/2014/main" xmlns="" id="{058924F7-69F9-4C6E-8555-0FE4040F01FE}"/>
              </a:ext>
            </a:extLst>
          </p:cNvPr>
          <p:cNvPicPr>
            <a:picLocks noChangeAspect="1"/>
          </p:cNvPicPr>
          <p:nvPr/>
        </p:nvPicPr>
        <p:blipFill>
          <a:blip r:embed="rId4"/>
          <a:stretch>
            <a:fillRect/>
          </a:stretch>
        </p:blipFill>
        <p:spPr>
          <a:xfrm>
            <a:off x="143507" y="185530"/>
            <a:ext cx="6952356" cy="5459894"/>
          </a:xfrm>
          <a:prstGeom prst="rect">
            <a:avLst/>
          </a:prstGeom>
        </p:spPr>
      </p:pic>
      <p:pic>
        <p:nvPicPr>
          <p:cNvPr id="7" name="Picture 6">
            <a:extLst>
              <a:ext uri="{FF2B5EF4-FFF2-40B4-BE49-F238E27FC236}">
                <a16:creationId xmlns:a16="http://schemas.microsoft.com/office/drawing/2014/main" xmlns="" id="{3A27F3D1-44A9-4472-AA14-1233FEE9E50E}"/>
              </a:ext>
            </a:extLst>
          </p:cNvPr>
          <p:cNvPicPr>
            <a:picLocks noChangeAspect="1"/>
          </p:cNvPicPr>
          <p:nvPr/>
        </p:nvPicPr>
        <p:blipFill>
          <a:blip r:embed="rId5"/>
          <a:stretch>
            <a:fillRect/>
          </a:stretch>
        </p:blipFill>
        <p:spPr>
          <a:xfrm>
            <a:off x="7458421" y="2503189"/>
            <a:ext cx="4391638" cy="4169281"/>
          </a:xfrm>
          <a:prstGeom prst="rect">
            <a:avLst/>
          </a:prstGeom>
        </p:spPr>
      </p:pic>
    </p:spTree>
    <p:extLst>
      <p:ext uri="{BB962C8B-B14F-4D97-AF65-F5344CB8AC3E}">
        <p14:creationId xmlns:p14="http://schemas.microsoft.com/office/powerpoint/2010/main" xmlns="" val="2611906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627FE5-8D15-49F7-AB41-8C6423719C79}"/>
              </a:ext>
            </a:extLst>
          </p:cNvPr>
          <p:cNvSpPr>
            <a:spLocks noGrp="1"/>
          </p:cNvSpPr>
          <p:nvPr>
            <p:ph type="title"/>
          </p:nvPr>
        </p:nvSpPr>
        <p:spPr>
          <a:xfrm>
            <a:off x="1393638" y="481746"/>
            <a:ext cx="9404723" cy="1400530"/>
          </a:xfrm>
        </p:spPr>
        <p:txBody>
          <a:bodyPr/>
          <a:lstStyle/>
          <a:p>
            <a:r>
              <a:rPr lang="en-US" dirty="0"/>
              <a:t>Bulk density</a:t>
            </a:r>
          </a:p>
        </p:txBody>
      </p:sp>
      <p:sp>
        <p:nvSpPr>
          <p:cNvPr id="3" name="Content Placeholder 2">
            <a:extLst>
              <a:ext uri="{FF2B5EF4-FFF2-40B4-BE49-F238E27FC236}">
                <a16:creationId xmlns:a16="http://schemas.microsoft.com/office/drawing/2014/main" xmlns="" id="{91DF3638-56EA-45E1-B9A1-2A7673727D1A}"/>
              </a:ext>
            </a:extLst>
          </p:cNvPr>
          <p:cNvSpPr>
            <a:spLocks noGrp="1"/>
          </p:cNvSpPr>
          <p:nvPr>
            <p:ph idx="1"/>
          </p:nvPr>
        </p:nvSpPr>
        <p:spPr>
          <a:xfrm>
            <a:off x="1104293" y="1331259"/>
            <a:ext cx="8946541" cy="4195481"/>
          </a:xfrm>
        </p:spPr>
        <p:txBody>
          <a:bodyPr>
            <a:normAutofit fontScale="92500" lnSpcReduction="10000"/>
          </a:bodyPr>
          <a:lstStyle/>
          <a:p>
            <a:r>
              <a:rPr lang="en-US" sz="2600" dirty="0"/>
              <a:t>It is the mass of soil per unit volume of soil (volume includes both soil and pores)-expressed in g/c.c.</a:t>
            </a:r>
          </a:p>
          <a:p>
            <a:pPr marL="0" indent="0">
              <a:buNone/>
            </a:pPr>
            <a:r>
              <a:rPr lang="en-US" sz="4400" dirty="0"/>
              <a:t>Soil colour</a:t>
            </a:r>
          </a:p>
          <a:p>
            <a:r>
              <a:rPr lang="en-US" sz="2400" dirty="0"/>
              <a:t>Soil colour gives an indication of the various processes going on in the soil as well as the type of minerals in the soil.</a:t>
            </a:r>
          </a:p>
          <a:p>
            <a:r>
              <a:rPr lang="en-US" sz="2400" dirty="0"/>
              <a:t>Soil colour is described by the parameters called hue, value and chroma.</a:t>
            </a:r>
          </a:p>
          <a:p>
            <a:r>
              <a:rPr lang="en-US" sz="2400" dirty="0"/>
              <a:t>Hue represents the dominant wavelength of light, value refers to the lightness of the colour; chroma, relative purity or strength of the colour.</a:t>
            </a:r>
          </a:p>
        </p:txBody>
      </p:sp>
    </p:spTree>
    <p:extLst>
      <p:ext uri="{BB962C8B-B14F-4D97-AF65-F5344CB8AC3E}">
        <p14:creationId xmlns:p14="http://schemas.microsoft.com/office/powerpoint/2010/main" xmlns="" val="3503680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24C479-0C9A-42F1-81F6-42A2EE22DBF0}"/>
              </a:ext>
            </a:extLst>
          </p:cNvPr>
          <p:cNvSpPr>
            <a:spLocks noGrp="1"/>
          </p:cNvSpPr>
          <p:nvPr>
            <p:ph type="title"/>
          </p:nvPr>
        </p:nvSpPr>
        <p:spPr/>
        <p:txBody>
          <a:bodyPr/>
          <a:lstStyle/>
          <a:p>
            <a:r>
              <a:rPr lang="en-US" dirty="0"/>
              <a:t>Soil permeability</a:t>
            </a:r>
            <a:br>
              <a:rPr lang="en-US" dirty="0"/>
            </a:br>
            <a:endParaRPr lang="en-US" dirty="0"/>
          </a:p>
        </p:txBody>
      </p:sp>
      <p:sp>
        <p:nvSpPr>
          <p:cNvPr id="3" name="Content Placeholder 2">
            <a:extLst>
              <a:ext uri="{FF2B5EF4-FFF2-40B4-BE49-F238E27FC236}">
                <a16:creationId xmlns:a16="http://schemas.microsoft.com/office/drawing/2014/main" xmlns="" id="{40761954-FF60-4E07-86D3-32980FD911B8}"/>
              </a:ext>
            </a:extLst>
          </p:cNvPr>
          <p:cNvSpPr>
            <a:spLocks noGrp="1"/>
          </p:cNvSpPr>
          <p:nvPr>
            <p:ph idx="1"/>
          </p:nvPr>
        </p:nvSpPr>
        <p:spPr>
          <a:xfrm>
            <a:off x="1103312" y="1393372"/>
            <a:ext cx="8946541" cy="4855028"/>
          </a:xfrm>
        </p:spPr>
        <p:txBody>
          <a:bodyPr/>
          <a:lstStyle/>
          <a:p>
            <a:r>
              <a:rPr lang="en-US" sz="2800" dirty="0"/>
              <a:t>It is the ability of the soil to transmit water and air.</a:t>
            </a:r>
          </a:p>
          <a:p>
            <a:r>
              <a:rPr lang="en-US" sz="2800" dirty="0"/>
              <a:t>Permeability is measured in terms of permeability rate or coefficient of permeability.</a:t>
            </a:r>
          </a:p>
          <a:p>
            <a:r>
              <a:rPr lang="en-US" sz="2800" dirty="0"/>
              <a:t>Permeability rate or coefficient of permeability is determined in the laboratory by measuring the rate of flow of water from a constant head of water through a colomn of soil at specific moisture content and other conditions.</a:t>
            </a:r>
          </a:p>
          <a:p>
            <a:endParaRPr lang="en-US" dirty="0"/>
          </a:p>
        </p:txBody>
      </p:sp>
    </p:spTree>
    <p:extLst>
      <p:ext uri="{BB962C8B-B14F-4D97-AF65-F5344CB8AC3E}">
        <p14:creationId xmlns:p14="http://schemas.microsoft.com/office/powerpoint/2010/main" xmlns="" val="1983494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B0A90-016B-40F2-95A1-962A819D30EA}"/>
              </a:ext>
            </a:extLst>
          </p:cNvPr>
          <p:cNvSpPr>
            <a:spLocks noGrp="1"/>
          </p:cNvSpPr>
          <p:nvPr>
            <p:ph type="title"/>
          </p:nvPr>
        </p:nvSpPr>
        <p:spPr>
          <a:xfrm>
            <a:off x="983735" y="340177"/>
            <a:ext cx="9404723" cy="1400530"/>
          </a:xfrm>
        </p:spPr>
        <p:txBody>
          <a:bodyPr/>
          <a:lstStyle/>
          <a:p>
            <a:r>
              <a:rPr lang="en-US" b="1" dirty="0">
                <a:solidFill>
                  <a:schemeClr val="accent1">
                    <a:lumMod val="60000"/>
                    <a:lumOff val="40000"/>
                  </a:schemeClr>
                </a:solidFill>
              </a:rPr>
              <a:t>Chemical properties of Soil</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E5516F93-BE6C-41F7-BCA1-3052089AFD74}"/>
              </a:ext>
            </a:extLst>
          </p:cNvPr>
          <p:cNvSpPr>
            <a:spLocks noGrp="1"/>
          </p:cNvSpPr>
          <p:nvPr>
            <p:ph idx="1"/>
          </p:nvPr>
        </p:nvSpPr>
        <p:spPr>
          <a:xfrm>
            <a:off x="1103312" y="1277258"/>
            <a:ext cx="8946541" cy="4971142"/>
          </a:xfrm>
        </p:spPr>
        <p:txBody>
          <a:bodyPr/>
          <a:lstStyle/>
          <a:p>
            <a:r>
              <a:rPr lang="en-US" sz="2800" dirty="0"/>
              <a:t>The chemistry of soil determines its ability to supply available plant nutrients and affects its physical properties and health of its microbial population.</a:t>
            </a:r>
          </a:p>
          <a:p>
            <a:r>
              <a:rPr lang="en-US" sz="2800" dirty="0"/>
              <a:t>In addition, a soil’s chemistry also determines its corrosivity, stability, and ability to absorb pollutants and to filter water. </a:t>
            </a:r>
          </a:p>
          <a:p>
            <a:r>
              <a:rPr lang="en-US" sz="2800" dirty="0"/>
              <a:t>It is the surface chemistry of mineral and organic colloids that determines soil’s chemical properties.</a:t>
            </a:r>
          </a:p>
          <a:p>
            <a:endParaRPr lang="en-US" dirty="0"/>
          </a:p>
          <a:p>
            <a:endParaRPr lang="en-US" dirty="0"/>
          </a:p>
        </p:txBody>
      </p:sp>
    </p:spTree>
    <p:extLst>
      <p:ext uri="{BB962C8B-B14F-4D97-AF65-F5344CB8AC3E}">
        <p14:creationId xmlns:p14="http://schemas.microsoft.com/office/powerpoint/2010/main" xmlns="" val="274070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B9B721-FF61-4945-9319-3097E24E07C5}"/>
              </a:ext>
            </a:extLst>
          </p:cNvPr>
          <p:cNvSpPr>
            <a:spLocks noGrp="1"/>
          </p:cNvSpPr>
          <p:nvPr>
            <p:ph type="title"/>
          </p:nvPr>
        </p:nvSpPr>
        <p:spPr/>
        <p:txBody>
          <a:bodyPr/>
          <a:lstStyle/>
          <a:p>
            <a:r>
              <a:rPr lang="en-US" dirty="0"/>
              <a:t>Reactivity(pH)</a:t>
            </a:r>
          </a:p>
        </p:txBody>
      </p:sp>
      <p:sp>
        <p:nvSpPr>
          <p:cNvPr id="3" name="Content Placeholder 2">
            <a:extLst>
              <a:ext uri="{FF2B5EF4-FFF2-40B4-BE49-F238E27FC236}">
                <a16:creationId xmlns:a16="http://schemas.microsoft.com/office/drawing/2014/main" xmlns="" id="{5B1CCC47-D87F-46C8-A99C-2872E127B4E4}"/>
              </a:ext>
            </a:extLst>
          </p:cNvPr>
          <p:cNvSpPr>
            <a:spLocks noGrp="1"/>
          </p:cNvSpPr>
          <p:nvPr>
            <p:ph idx="1"/>
          </p:nvPr>
        </p:nvSpPr>
        <p:spPr/>
        <p:txBody>
          <a:bodyPr>
            <a:noAutofit/>
          </a:bodyPr>
          <a:lstStyle/>
          <a:p>
            <a:r>
              <a:rPr lang="en-US" sz="2400" dirty="0"/>
              <a:t>Soil reactivity is expressed in terms of pH and is a measure of the acidity or alkalinity of the soil.</a:t>
            </a:r>
          </a:p>
          <a:p>
            <a:r>
              <a:rPr lang="en-US" sz="2400" dirty="0"/>
              <a:t>More precisely, it is a measure of hydrogen ion concentration in an aqueous solution and ranges in values from 0 to 14 bur practically speaking for soils, pH ranges from 3.5 to 9.5, as pH values beyond those extremes are toxic to life forms.</a:t>
            </a:r>
          </a:p>
          <a:p>
            <a:r>
              <a:rPr lang="en-US" sz="2400" dirty="0"/>
              <a:t>Soils with high acidity tend to have toxic amounts of aluminium and manganese.</a:t>
            </a:r>
          </a:p>
          <a:p>
            <a:r>
              <a:rPr lang="en-US" sz="2400" dirty="0"/>
              <a:t>Plants which need calcium need moderate alkalinity, but most minerals are more soluble in acid soils.</a:t>
            </a:r>
          </a:p>
        </p:txBody>
      </p:sp>
    </p:spTree>
    <p:extLst>
      <p:ext uri="{BB962C8B-B14F-4D97-AF65-F5344CB8AC3E}">
        <p14:creationId xmlns:p14="http://schemas.microsoft.com/office/powerpoint/2010/main" xmlns="" val="121229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85F7C0-8CF5-49E9-BF8D-62CD413EA2CC}"/>
              </a:ext>
            </a:extLst>
          </p:cNvPr>
          <p:cNvSpPr>
            <a:spLocks noGrp="1"/>
          </p:cNvSpPr>
          <p:nvPr>
            <p:ph type="title"/>
          </p:nvPr>
        </p:nvSpPr>
        <p:spPr/>
        <p:txBody>
          <a:bodyPr/>
          <a:lstStyle/>
          <a:p>
            <a:r>
              <a:rPr lang="en-US" dirty="0"/>
              <a:t>Base saturation percentage</a:t>
            </a:r>
            <a:br>
              <a:rPr lang="en-US" dirty="0"/>
            </a:br>
            <a:endParaRPr lang="en-US" dirty="0"/>
          </a:p>
        </p:txBody>
      </p:sp>
      <p:sp>
        <p:nvSpPr>
          <p:cNvPr id="3" name="Content Placeholder 2">
            <a:extLst>
              <a:ext uri="{FF2B5EF4-FFF2-40B4-BE49-F238E27FC236}">
                <a16:creationId xmlns:a16="http://schemas.microsoft.com/office/drawing/2014/main" xmlns="" id="{AB9AE64F-0E22-4B09-9AFB-C1F3104992EC}"/>
              </a:ext>
            </a:extLst>
          </p:cNvPr>
          <p:cNvSpPr>
            <a:spLocks noGrp="1"/>
          </p:cNvSpPr>
          <p:nvPr>
            <p:ph idx="1"/>
          </p:nvPr>
        </p:nvSpPr>
        <p:spPr>
          <a:xfrm>
            <a:off x="1272125" y="1996648"/>
            <a:ext cx="8946541" cy="4195481"/>
          </a:xfrm>
        </p:spPr>
        <p:txBody>
          <a:bodyPr>
            <a:normAutofit/>
          </a:bodyPr>
          <a:lstStyle/>
          <a:p>
            <a:r>
              <a:rPr lang="en-US" sz="2400" dirty="0"/>
              <a:t>There are acid forming cations and there are base forming cations. The fraction of the base forming cations that occupy positions on the soil colloids  is called the base saturation percentage.</a:t>
            </a:r>
          </a:p>
          <a:p>
            <a:r>
              <a:rPr lang="en-US" sz="2400" dirty="0"/>
              <a:t>When the soil pH is 7, base saturation is 100% and there are no hydrogen ions stored on the colloids.</a:t>
            </a:r>
          </a:p>
          <a:p>
            <a:r>
              <a:rPr lang="en-US" sz="2400" dirty="0"/>
              <a:t>Base saturation is almost in direct proportion to pH . It is of use in calculating the amount of lime needed to neutralize an acid soil.</a:t>
            </a:r>
          </a:p>
        </p:txBody>
      </p:sp>
    </p:spTree>
    <p:extLst>
      <p:ext uri="{BB962C8B-B14F-4D97-AF65-F5344CB8AC3E}">
        <p14:creationId xmlns:p14="http://schemas.microsoft.com/office/powerpoint/2010/main" xmlns="" val="1948021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3658D-6AA7-4430-9B22-A1C8CB752630}"/>
              </a:ext>
            </a:extLst>
          </p:cNvPr>
          <p:cNvSpPr>
            <a:spLocks noGrp="1"/>
          </p:cNvSpPr>
          <p:nvPr>
            <p:ph type="title"/>
          </p:nvPr>
        </p:nvSpPr>
        <p:spPr/>
        <p:txBody>
          <a:bodyPr/>
          <a:lstStyle/>
          <a:p>
            <a:r>
              <a:rPr lang="en-US" dirty="0"/>
              <a:t>Buffering</a:t>
            </a:r>
          </a:p>
        </p:txBody>
      </p:sp>
      <p:sp>
        <p:nvSpPr>
          <p:cNvPr id="3" name="Content Placeholder 2">
            <a:extLst>
              <a:ext uri="{FF2B5EF4-FFF2-40B4-BE49-F238E27FC236}">
                <a16:creationId xmlns:a16="http://schemas.microsoft.com/office/drawing/2014/main" xmlns="" id="{BBA30691-3919-4FC6-840E-126FE62CEE8A}"/>
              </a:ext>
            </a:extLst>
          </p:cNvPr>
          <p:cNvSpPr>
            <a:spLocks noGrp="1"/>
          </p:cNvSpPr>
          <p:nvPr>
            <p:ph idx="1"/>
          </p:nvPr>
        </p:nvSpPr>
        <p:spPr/>
        <p:txBody>
          <a:bodyPr>
            <a:normAutofit fontScale="92500" lnSpcReduction="20000"/>
          </a:bodyPr>
          <a:lstStyle/>
          <a:p>
            <a:r>
              <a:rPr lang="en-US" sz="2600" dirty="0"/>
              <a:t>The resistance of soil to change in pH, as a result of the addition of acid or basic material, is a measure of the buffering capacity of a soil and increases as CEC increases.</a:t>
            </a:r>
          </a:p>
          <a:p>
            <a:r>
              <a:rPr lang="en-US" sz="2600" dirty="0"/>
              <a:t>Hence pure sand has almost no buffering ability, while soils high in colloids have high buffering capacity.</a:t>
            </a:r>
          </a:p>
          <a:p>
            <a:r>
              <a:rPr lang="en-US" sz="2600" dirty="0"/>
              <a:t>Buffering occurs by cation exchange and neutralization.</a:t>
            </a:r>
          </a:p>
          <a:p>
            <a:r>
              <a:rPr lang="en-US" sz="2600" dirty="0"/>
              <a:t>The general principle is that an increase in particular cation in the soil water solution will cause that cation to be fixed to colloids and a decrease in solution of that cation will cause it be withdrawn from the colloid and moved into solution.</a:t>
            </a:r>
          </a:p>
          <a:p>
            <a:pPr marL="0" indent="0">
              <a:buNone/>
            </a:pPr>
            <a:endParaRPr lang="en-US" sz="2600" dirty="0"/>
          </a:p>
          <a:p>
            <a:endParaRPr lang="en-US" dirty="0"/>
          </a:p>
        </p:txBody>
      </p:sp>
    </p:spTree>
    <p:extLst>
      <p:ext uri="{BB962C8B-B14F-4D97-AF65-F5344CB8AC3E}">
        <p14:creationId xmlns:p14="http://schemas.microsoft.com/office/powerpoint/2010/main" xmlns="" val="515203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75C8D8-A81E-49A8-9690-AB7FF75DFF33}"/>
              </a:ext>
            </a:extLst>
          </p:cNvPr>
          <p:cNvSpPr>
            <a:spLocks noGrp="1"/>
          </p:cNvSpPr>
          <p:nvPr>
            <p:ph type="title"/>
          </p:nvPr>
        </p:nvSpPr>
        <p:spPr/>
        <p:txBody>
          <a:bodyPr/>
          <a:lstStyle/>
          <a:p>
            <a:r>
              <a:rPr lang="en-US" dirty="0"/>
              <a:t>Salinity</a:t>
            </a:r>
          </a:p>
        </p:txBody>
      </p:sp>
      <p:sp>
        <p:nvSpPr>
          <p:cNvPr id="3" name="Content Placeholder 2">
            <a:extLst>
              <a:ext uri="{FF2B5EF4-FFF2-40B4-BE49-F238E27FC236}">
                <a16:creationId xmlns:a16="http://schemas.microsoft.com/office/drawing/2014/main" xmlns="" id="{5F7B70E7-0ACD-4B30-86B1-859A5F1B8939}"/>
              </a:ext>
            </a:extLst>
          </p:cNvPr>
          <p:cNvSpPr>
            <a:spLocks noGrp="1"/>
          </p:cNvSpPr>
          <p:nvPr>
            <p:ph idx="1"/>
          </p:nvPr>
        </p:nvSpPr>
        <p:spPr>
          <a:xfrm>
            <a:off x="1104293" y="1639262"/>
            <a:ext cx="8946541" cy="4195481"/>
          </a:xfrm>
        </p:spPr>
        <p:txBody>
          <a:bodyPr>
            <a:normAutofit/>
          </a:bodyPr>
          <a:lstStyle/>
          <a:p>
            <a:r>
              <a:rPr lang="en-US" sz="2400" dirty="0"/>
              <a:t>The water within a soil, combined with the nutrients in solution within it, affects the salinity of the soil. If moisture levels in the soil are low, particles of sodium , calcium, increases, meaning the soil becomes more saline.</a:t>
            </a:r>
          </a:p>
        </p:txBody>
      </p:sp>
      <p:pic>
        <p:nvPicPr>
          <p:cNvPr id="5" name="Picture 4">
            <a:extLst>
              <a:ext uri="{FF2B5EF4-FFF2-40B4-BE49-F238E27FC236}">
                <a16:creationId xmlns:a16="http://schemas.microsoft.com/office/drawing/2014/main" xmlns="" id="{F217FA97-7B87-428C-A0EE-2950E58FA467}"/>
              </a:ext>
            </a:extLst>
          </p:cNvPr>
          <p:cNvPicPr>
            <a:picLocks noChangeAspect="1"/>
          </p:cNvPicPr>
          <p:nvPr/>
        </p:nvPicPr>
        <p:blipFill rotWithShape="1">
          <a:blip r:embed="rId2"/>
          <a:srcRect l="7483" t="51005" r="8613" b="16613"/>
          <a:stretch/>
        </p:blipFill>
        <p:spPr>
          <a:xfrm>
            <a:off x="3010486" y="3614056"/>
            <a:ext cx="4698609" cy="2899285"/>
          </a:xfrm>
          <a:prstGeom prst="rect">
            <a:avLst/>
          </a:prstGeom>
        </p:spPr>
      </p:pic>
    </p:spTree>
    <p:extLst>
      <p:ext uri="{BB962C8B-B14F-4D97-AF65-F5344CB8AC3E}">
        <p14:creationId xmlns:p14="http://schemas.microsoft.com/office/powerpoint/2010/main" xmlns="" val="1327307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1AC3780-9A75-4415-B592-BEB06361E2D2}"/>
              </a:ext>
            </a:extLst>
          </p:cNvPr>
          <p:cNvSpPr>
            <a:spLocks noGrp="1"/>
          </p:cNvSpPr>
          <p:nvPr>
            <p:ph type="title"/>
          </p:nvPr>
        </p:nvSpPr>
        <p:spPr>
          <a:xfrm>
            <a:off x="1561514" y="1447800"/>
            <a:ext cx="8074855" cy="1981200"/>
          </a:xfrm>
        </p:spPr>
        <p:txBody>
          <a:bodyPr/>
          <a:lstStyle/>
          <a:p>
            <a:pPr marL="342900" indent="-342900">
              <a:buFont typeface="Arial" panose="020B0604020202020204" pitchFamily="34" charset="0"/>
              <a:buChar char="•"/>
            </a:pPr>
            <a:r>
              <a:rPr lang="en-US" sz="2400" dirty="0"/>
              <a:t>This can be exacerbated if, due to lack of moisture at the surface, plants draw up moisture from the groundwater that, in turn, evaporates, leaving the salts behind.</a:t>
            </a:r>
            <a:br>
              <a:rPr lang="en-US" sz="2400" dirty="0"/>
            </a:br>
            <a:r>
              <a:rPr lang="en-US" sz="2400" dirty="0"/>
              <a:t/>
            </a:r>
            <a:br>
              <a:rPr lang="en-US" sz="2400" dirty="0"/>
            </a:br>
            <a:endParaRPr lang="en-US" sz="2400" dirty="0"/>
          </a:p>
        </p:txBody>
      </p:sp>
      <p:sp>
        <p:nvSpPr>
          <p:cNvPr id="5" name="Text Placeholder 4">
            <a:extLst>
              <a:ext uri="{FF2B5EF4-FFF2-40B4-BE49-F238E27FC236}">
                <a16:creationId xmlns:a16="http://schemas.microsoft.com/office/drawing/2014/main" xmlns="" id="{FC8DC5AA-D3F0-4A1C-BF78-755CF26AB8A9}"/>
              </a:ext>
            </a:extLst>
          </p:cNvPr>
          <p:cNvSpPr>
            <a:spLocks noGrp="1"/>
          </p:cNvSpPr>
          <p:nvPr>
            <p:ph type="body" sz="half" idx="2"/>
          </p:nvPr>
        </p:nvSpPr>
        <p:spPr>
          <a:xfrm>
            <a:off x="1561514" y="2813537"/>
            <a:ext cx="8419099" cy="2954217"/>
          </a:xfrm>
        </p:spPr>
        <p:txBody>
          <a:bodyPr/>
          <a:lstStyle/>
          <a:p>
            <a:pPr marL="342900" indent="-342900">
              <a:buFont typeface="Arial" panose="020B0604020202020204" pitchFamily="34" charset="0"/>
              <a:buChar char="•"/>
            </a:pPr>
            <a:r>
              <a:rPr lang="en-US" sz="2400" dirty="0">
                <a:solidFill>
                  <a:srgbClr val="EBEBEB"/>
                </a:solidFill>
              </a:rPr>
              <a:t>If the salinity of the soil increases too much at the surface, it will negatively affect the growth of plants within it.</a:t>
            </a:r>
          </a:p>
          <a:p>
            <a:pPr marL="342900" indent="-342900">
              <a:buFont typeface="Arial" panose="020B0604020202020204" pitchFamily="34" charset="0"/>
              <a:buChar char="•"/>
            </a:pPr>
            <a:r>
              <a:rPr lang="en-US" sz="2400" dirty="0">
                <a:solidFill>
                  <a:srgbClr val="EBEBEB"/>
                </a:solidFill>
              </a:rPr>
              <a:t>Ensuring soil receives and retains sufficient moisture ensures salinity does not become a problem.</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xmlns="" val="1431245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37BE6A-02C5-408E-82D0-A56E31E9C835}"/>
              </a:ext>
            </a:extLst>
          </p:cNvPr>
          <p:cNvSpPr>
            <a:spLocks noGrp="1"/>
          </p:cNvSpPr>
          <p:nvPr>
            <p:ph type="title"/>
          </p:nvPr>
        </p:nvSpPr>
        <p:spPr/>
        <p:txBody>
          <a:bodyPr/>
          <a:lstStyle/>
          <a:p>
            <a:r>
              <a:rPr lang="en-US" dirty="0"/>
              <a:t>Cations</a:t>
            </a:r>
          </a:p>
        </p:txBody>
      </p:sp>
      <p:sp>
        <p:nvSpPr>
          <p:cNvPr id="4" name="Content Placeholder 3">
            <a:extLst>
              <a:ext uri="{FF2B5EF4-FFF2-40B4-BE49-F238E27FC236}">
                <a16:creationId xmlns:a16="http://schemas.microsoft.com/office/drawing/2014/main" xmlns="" id="{1DD07E8E-F631-495F-AA7E-912F81EA3373}"/>
              </a:ext>
            </a:extLst>
          </p:cNvPr>
          <p:cNvSpPr>
            <a:spLocks noGrp="1"/>
          </p:cNvSpPr>
          <p:nvPr>
            <p:ph idx="1"/>
          </p:nvPr>
        </p:nvSpPr>
        <p:spPr/>
        <p:txBody>
          <a:bodyPr>
            <a:normAutofit/>
          </a:bodyPr>
          <a:lstStyle/>
          <a:p>
            <a:r>
              <a:rPr lang="en-US" sz="2800" dirty="0"/>
              <a:t>Cations are positively charged ions of nutrients that are in solution.</a:t>
            </a:r>
          </a:p>
          <a:p>
            <a:r>
              <a:rPr lang="en-US" sz="2800" dirty="0"/>
              <a:t>Basically, for plants to access nutrients in the soil, those nutrients need to be in soluble form, mixed with water.</a:t>
            </a:r>
          </a:p>
          <a:p>
            <a:r>
              <a:rPr lang="en-US" sz="2800" dirty="0"/>
              <a:t>The positive charge allows the cations to adhere to soil particles from where plant roots can access them.</a:t>
            </a:r>
          </a:p>
        </p:txBody>
      </p:sp>
    </p:spTree>
    <p:extLst>
      <p:ext uri="{BB962C8B-B14F-4D97-AF65-F5344CB8AC3E}">
        <p14:creationId xmlns:p14="http://schemas.microsoft.com/office/powerpoint/2010/main" xmlns="" val="1247322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6ED2E-02F1-44B4-9A23-90DFE87C018C}"/>
              </a:ext>
            </a:extLst>
          </p:cNvPr>
          <p:cNvSpPr>
            <a:spLocks noGrp="1"/>
          </p:cNvSpPr>
          <p:nvPr>
            <p:ph type="title"/>
          </p:nvPr>
        </p:nvSpPr>
        <p:spPr>
          <a:xfrm>
            <a:off x="1151547" y="466786"/>
            <a:ext cx="9404723" cy="1400530"/>
          </a:xfrm>
        </p:spPr>
        <p:txBody>
          <a:bodyPr/>
          <a:lstStyle/>
          <a:p>
            <a:r>
              <a:rPr lang="en-US" b="1" dirty="0">
                <a:solidFill>
                  <a:schemeClr val="tx1"/>
                </a:solidFill>
              </a:rPr>
              <a:t>Nutrients</a:t>
            </a:r>
            <a:r>
              <a:rPr lang="en-US" b="1" dirty="0">
                <a:solidFill>
                  <a:schemeClr val="accent1">
                    <a:lumMod val="75000"/>
                  </a:schemeClr>
                </a:solidFill>
              </a:rPr>
              <a:t> </a:t>
            </a:r>
          </a:p>
        </p:txBody>
      </p:sp>
      <p:sp>
        <p:nvSpPr>
          <p:cNvPr id="3" name="Content Placeholder 2">
            <a:extLst>
              <a:ext uri="{FF2B5EF4-FFF2-40B4-BE49-F238E27FC236}">
                <a16:creationId xmlns:a16="http://schemas.microsoft.com/office/drawing/2014/main" xmlns="" id="{71C6D554-43C8-4843-A4C3-C5A7DF3C826E}"/>
              </a:ext>
            </a:extLst>
          </p:cNvPr>
          <p:cNvSpPr>
            <a:spLocks noGrp="1"/>
          </p:cNvSpPr>
          <p:nvPr>
            <p:ph idx="1"/>
          </p:nvPr>
        </p:nvSpPr>
        <p:spPr/>
        <p:txBody>
          <a:bodyPr>
            <a:normAutofit/>
          </a:bodyPr>
          <a:lstStyle/>
          <a:p>
            <a:r>
              <a:rPr lang="en-US" sz="2800" dirty="0"/>
              <a:t>Sixteen elements or nutrients are essential for plant growth and reproduction.</a:t>
            </a:r>
          </a:p>
          <a:p>
            <a:r>
              <a:rPr lang="en-US" sz="2800" dirty="0"/>
              <a:t>These are carbon </a:t>
            </a:r>
            <a:r>
              <a:rPr lang="en-US" sz="2800" b="1" dirty="0"/>
              <a:t>C ,</a:t>
            </a:r>
            <a:r>
              <a:rPr lang="en-US" sz="2800" dirty="0"/>
              <a:t>hydrogen </a:t>
            </a:r>
            <a:r>
              <a:rPr lang="en-US" sz="2800" b="1" dirty="0"/>
              <a:t>H</a:t>
            </a:r>
            <a:r>
              <a:rPr lang="en-US" sz="2800" dirty="0"/>
              <a:t> ,oxygen </a:t>
            </a:r>
            <a:r>
              <a:rPr lang="en-US" sz="2800" b="1" dirty="0"/>
              <a:t>O</a:t>
            </a:r>
            <a:r>
              <a:rPr lang="en-US" sz="2800" dirty="0"/>
              <a:t> ,nitrogen </a:t>
            </a:r>
            <a:r>
              <a:rPr lang="en-US" sz="2800" b="1" dirty="0"/>
              <a:t>N</a:t>
            </a:r>
            <a:r>
              <a:rPr lang="en-US" sz="2800" dirty="0"/>
              <a:t> ,phosphorus </a:t>
            </a:r>
            <a:r>
              <a:rPr lang="en-US" sz="2800" b="1" dirty="0"/>
              <a:t>P</a:t>
            </a:r>
            <a:r>
              <a:rPr lang="en-US" sz="2800" dirty="0"/>
              <a:t> ,potassium </a:t>
            </a:r>
            <a:r>
              <a:rPr lang="en-US" sz="2800" b="1" dirty="0"/>
              <a:t>K</a:t>
            </a:r>
            <a:r>
              <a:rPr lang="en-US" sz="2800" dirty="0"/>
              <a:t> , Sulphur </a:t>
            </a:r>
            <a:r>
              <a:rPr lang="en-US" sz="2800" b="1" dirty="0"/>
              <a:t>S</a:t>
            </a:r>
            <a:r>
              <a:rPr lang="en-US" sz="2800" dirty="0"/>
              <a:t> ,calcium </a:t>
            </a:r>
            <a:r>
              <a:rPr lang="en-US" sz="2800" b="1" dirty="0"/>
              <a:t>Ca</a:t>
            </a:r>
            <a:r>
              <a:rPr lang="en-US" sz="2800" dirty="0"/>
              <a:t> , magnesium </a:t>
            </a:r>
            <a:r>
              <a:rPr lang="en-US" sz="2800" b="1" dirty="0"/>
              <a:t>Mg</a:t>
            </a:r>
            <a:r>
              <a:rPr lang="en-US" sz="2800" dirty="0"/>
              <a:t> , iron </a:t>
            </a:r>
            <a:r>
              <a:rPr lang="en-US" sz="2800" b="1" dirty="0"/>
              <a:t>Fe</a:t>
            </a:r>
            <a:r>
              <a:rPr lang="en-US" sz="2800" dirty="0"/>
              <a:t> , boron </a:t>
            </a:r>
            <a:r>
              <a:rPr lang="en-US" sz="2800" b="1" dirty="0"/>
              <a:t>B</a:t>
            </a:r>
            <a:r>
              <a:rPr lang="en-US" sz="2800" dirty="0"/>
              <a:t> , manganese</a:t>
            </a:r>
            <a:r>
              <a:rPr lang="en-US" sz="2800" b="1" dirty="0"/>
              <a:t> Mn </a:t>
            </a:r>
            <a:r>
              <a:rPr lang="en-US" sz="2800" dirty="0"/>
              <a:t>, copper </a:t>
            </a:r>
            <a:r>
              <a:rPr lang="en-US" sz="2800" b="1" dirty="0"/>
              <a:t>Cu</a:t>
            </a:r>
            <a:r>
              <a:rPr lang="en-US" sz="2800" dirty="0"/>
              <a:t> , zinc </a:t>
            </a:r>
            <a:r>
              <a:rPr lang="en-US" sz="2800" b="1" dirty="0"/>
              <a:t>Zn</a:t>
            </a:r>
            <a:r>
              <a:rPr lang="en-US" sz="2800" dirty="0"/>
              <a:t> ,molybdenum </a:t>
            </a:r>
            <a:r>
              <a:rPr lang="en-US" sz="2800" b="1" dirty="0"/>
              <a:t> Mo </a:t>
            </a:r>
            <a:r>
              <a:rPr lang="en-US" sz="2800" dirty="0"/>
              <a:t>, nickel </a:t>
            </a:r>
            <a:r>
              <a:rPr lang="en-US" sz="2800" b="1" dirty="0"/>
              <a:t>Ni</a:t>
            </a:r>
            <a:r>
              <a:rPr lang="en-US" sz="2800" dirty="0"/>
              <a:t> ,and chlorine </a:t>
            </a:r>
            <a:r>
              <a:rPr lang="en-US" sz="2800" b="1" dirty="0"/>
              <a:t>Cl.</a:t>
            </a:r>
            <a:endParaRPr lang="en-US" sz="2800" b="1" dirty="0">
              <a:solidFill>
                <a:schemeClr val="accent1">
                  <a:lumMod val="75000"/>
                </a:schemeClr>
              </a:solidFill>
            </a:endParaRPr>
          </a:p>
        </p:txBody>
      </p:sp>
    </p:spTree>
    <p:extLst>
      <p:ext uri="{BB962C8B-B14F-4D97-AF65-F5344CB8AC3E}">
        <p14:creationId xmlns:p14="http://schemas.microsoft.com/office/powerpoint/2010/main" xmlns="" val="2213002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F87E60-7383-4A19-B5AE-9CC7C8E4B302}"/>
              </a:ext>
            </a:extLst>
          </p:cNvPr>
          <p:cNvSpPr>
            <a:spLocks noGrp="1"/>
          </p:cNvSpPr>
          <p:nvPr>
            <p:ph type="title"/>
          </p:nvPr>
        </p:nvSpPr>
        <p:spPr/>
        <p:txBody>
          <a:bodyPr/>
          <a:lstStyle/>
          <a:p>
            <a:r>
              <a:rPr lang="en-US" dirty="0"/>
              <a:t>What is soil?</a:t>
            </a:r>
          </a:p>
        </p:txBody>
      </p:sp>
      <p:sp>
        <p:nvSpPr>
          <p:cNvPr id="3" name="Content Placeholder 2">
            <a:extLst>
              <a:ext uri="{FF2B5EF4-FFF2-40B4-BE49-F238E27FC236}">
                <a16:creationId xmlns:a16="http://schemas.microsoft.com/office/drawing/2014/main" xmlns="" id="{83C8CD35-76CF-4902-9986-BC581FBCC9B1}"/>
              </a:ext>
            </a:extLst>
          </p:cNvPr>
          <p:cNvSpPr>
            <a:spLocks noGrp="1"/>
          </p:cNvSpPr>
          <p:nvPr>
            <p:ph idx="1"/>
          </p:nvPr>
        </p:nvSpPr>
        <p:spPr/>
        <p:txBody>
          <a:bodyPr>
            <a:normAutofit/>
          </a:bodyPr>
          <a:lstStyle/>
          <a:p>
            <a:pPr algn="ctr"/>
            <a:r>
              <a:rPr lang="en-US" sz="2800" dirty="0"/>
              <a:t>Soil is a mixture of organic matter ,minerals ,gases,liquids and      </a:t>
            </a:r>
          </a:p>
          <a:p>
            <a:pPr marL="0" indent="0" algn="ctr">
              <a:buNone/>
            </a:pPr>
            <a:r>
              <a:rPr lang="en-US" sz="2800" dirty="0"/>
              <a:t> that together supports life.                                                                                                                                                               </a:t>
            </a:r>
          </a:p>
        </p:txBody>
      </p:sp>
      <p:pic>
        <p:nvPicPr>
          <p:cNvPr id="5" name="Picture 4">
            <a:extLst>
              <a:ext uri="{FF2B5EF4-FFF2-40B4-BE49-F238E27FC236}">
                <a16:creationId xmlns:a16="http://schemas.microsoft.com/office/drawing/2014/main" xmlns="" id="{84101923-530B-4EA5-A142-4161368667D4}"/>
              </a:ext>
            </a:extLst>
          </p:cNvPr>
          <p:cNvPicPr>
            <a:picLocks noChangeAspect="1"/>
          </p:cNvPicPr>
          <p:nvPr/>
        </p:nvPicPr>
        <p:blipFill>
          <a:blip r:embed="rId2"/>
          <a:stretch>
            <a:fillRect/>
          </a:stretch>
        </p:blipFill>
        <p:spPr>
          <a:xfrm>
            <a:off x="5787038" y="3599542"/>
            <a:ext cx="5679247" cy="3156857"/>
          </a:xfrm>
          <a:prstGeom prst="rect">
            <a:avLst/>
          </a:prstGeom>
        </p:spPr>
      </p:pic>
    </p:spTree>
    <p:extLst>
      <p:ext uri="{BB962C8B-B14F-4D97-AF65-F5344CB8AC3E}">
        <p14:creationId xmlns:p14="http://schemas.microsoft.com/office/powerpoint/2010/main" xmlns="" val="3862418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729BA8F-8ABD-496D-9000-BCD948263019}"/>
              </a:ext>
            </a:extLst>
          </p:cNvPr>
          <p:cNvSpPr>
            <a:spLocks noGrp="1"/>
          </p:cNvSpPr>
          <p:nvPr>
            <p:ph idx="1"/>
          </p:nvPr>
        </p:nvSpPr>
        <p:spPr/>
        <p:txBody>
          <a:bodyPr/>
          <a:lstStyle/>
          <a:p>
            <a:r>
              <a:rPr lang="en-US" sz="2800" b="1" dirty="0">
                <a:solidFill>
                  <a:schemeClr val="accent1">
                    <a:lumMod val="75000"/>
                  </a:schemeClr>
                </a:solidFill>
              </a:rPr>
              <a:t>Essential nutrients</a:t>
            </a:r>
            <a:r>
              <a:rPr lang="en-US" sz="2800" dirty="0"/>
              <a:t>; </a:t>
            </a:r>
          </a:p>
          <a:p>
            <a:r>
              <a:rPr lang="en-US" sz="2800" dirty="0"/>
              <a:t>Nutrients that are essential for plants to complete their life cycle are considered as essential nutrient.</a:t>
            </a:r>
          </a:p>
          <a:p>
            <a:endParaRPr lang="en-US" dirty="0"/>
          </a:p>
          <a:p>
            <a:r>
              <a:rPr lang="en-US" sz="2800" b="1" dirty="0">
                <a:solidFill>
                  <a:schemeClr val="accent1">
                    <a:lumMod val="75000"/>
                  </a:schemeClr>
                </a:solidFill>
              </a:rPr>
              <a:t>Non-essential nutrients;</a:t>
            </a:r>
          </a:p>
          <a:p>
            <a:r>
              <a:rPr lang="en-US" sz="2800" dirty="0"/>
              <a:t>Nutrients that enhance the growth of plant and are not necessary to complete their life cycle.</a:t>
            </a:r>
          </a:p>
        </p:txBody>
      </p:sp>
    </p:spTree>
    <p:extLst>
      <p:ext uri="{BB962C8B-B14F-4D97-AF65-F5344CB8AC3E}">
        <p14:creationId xmlns:p14="http://schemas.microsoft.com/office/powerpoint/2010/main" xmlns="" val="662736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D6B396-63FB-4E71-BAF2-A919CB57DE09}"/>
              </a:ext>
            </a:extLst>
          </p:cNvPr>
          <p:cNvSpPr>
            <a:spLocks noGrp="1"/>
          </p:cNvSpPr>
          <p:nvPr>
            <p:ph type="title"/>
          </p:nvPr>
        </p:nvSpPr>
        <p:spPr/>
        <p:txBody>
          <a:bodyPr/>
          <a:lstStyle/>
          <a:p>
            <a:r>
              <a:rPr lang="en-US" b="1" dirty="0">
                <a:solidFill>
                  <a:schemeClr val="tx1"/>
                </a:solidFill>
              </a:rPr>
              <a:t>Sodicity</a:t>
            </a:r>
          </a:p>
        </p:txBody>
      </p:sp>
      <p:sp>
        <p:nvSpPr>
          <p:cNvPr id="3" name="Content Placeholder 2">
            <a:extLst>
              <a:ext uri="{FF2B5EF4-FFF2-40B4-BE49-F238E27FC236}">
                <a16:creationId xmlns:a16="http://schemas.microsoft.com/office/drawing/2014/main" xmlns="" id="{54568FD1-1A09-4AF2-AA23-9D850896E361}"/>
              </a:ext>
            </a:extLst>
          </p:cNvPr>
          <p:cNvSpPr>
            <a:spLocks noGrp="1"/>
          </p:cNvSpPr>
          <p:nvPr>
            <p:ph idx="1"/>
          </p:nvPr>
        </p:nvSpPr>
        <p:spPr/>
        <p:txBody>
          <a:bodyPr>
            <a:normAutofit/>
          </a:bodyPr>
          <a:lstStyle/>
          <a:p>
            <a:r>
              <a:rPr lang="en-US" sz="2800" dirty="0"/>
              <a:t>The sodicity of soil is refers to the amount of exchangeable sodium cations compared to others cations adsorbed on to the soil.</a:t>
            </a:r>
          </a:p>
          <a:p>
            <a:r>
              <a:rPr lang="en-US" sz="2800" dirty="0"/>
              <a:t>A soil with 6% or more of its exchangeable sodium cations as sodium is called as sodic soil.</a:t>
            </a:r>
          </a:p>
        </p:txBody>
      </p:sp>
    </p:spTree>
    <p:extLst>
      <p:ext uri="{BB962C8B-B14F-4D97-AF65-F5344CB8AC3E}">
        <p14:creationId xmlns:p14="http://schemas.microsoft.com/office/powerpoint/2010/main" xmlns="" val="166061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018318-489C-4347-9F34-D2C9B8BA71DD}"/>
              </a:ext>
            </a:extLst>
          </p:cNvPr>
          <p:cNvSpPr>
            <a:spLocks noGrp="1"/>
          </p:cNvSpPr>
          <p:nvPr>
            <p:ph type="title"/>
          </p:nvPr>
        </p:nvSpPr>
        <p:spPr/>
        <p:txBody>
          <a:bodyPr/>
          <a:lstStyle/>
          <a:p>
            <a:r>
              <a:rPr lang="en-US" b="1" dirty="0">
                <a:solidFill>
                  <a:schemeClr val="accent1">
                    <a:lumMod val="60000"/>
                    <a:lumOff val="40000"/>
                  </a:schemeClr>
                </a:solidFill>
              </a:rPr>
              <a:t>Biological properties </a:t>
            </a:r>
          </a:p>
        </p:txBody>
      </p:sp>
      <p:sp>
        <p:nvSpPr>
          <p:cNvPr id="3" name="Content Placeholder 2">
            <a:extLst>
              <a:ext uri="{FF2B5EF4-FFF2-40B4-BE49-F238E27FC236}">
                <a16:creationId xmlns:a16="http://schemas.microsoft.com/office/drawing/2014/main" xmlns="" id="{20E6DFFA-0D97-4639-9AF9-2A3F0D07948C}"/>
              </a:ext>
            </a:extLst>
          </p:cNvPr>
          <p:cNvSpPr>
            <a:spLocks noGrp="1"/>
          </p:cNvSpPr>
          <p:nvPr>
            <p:ph idx="1"/>
          </p:nvPr>
        </p:nvSpPr>
        <p:spPr/>
        <p:txBody>
          <a:bodyPr>
            <a:normAutofit/>
          </a:bodyPr>
          <a:lstStyle/>
          <a:p>
            <a:r>
              <a:rPr lang="en-US" sz="2800" dirty="0"/>
              <a:t>Biological properties of soil include following;</a:t>
            </a:r>
          </a:p>
          <a:p>
            <a:r>
              <a:rPr lang="en-US" sz="2800" dirty="0"/>
              <a:t>Living organism </a:t>
            </a:r>
          </a:p>
          <a:p>
            <a:r>
              <a:rPr lang="en-US" sz="2800" dirty="0"/>
              <a:t>Organic matter</a:t>
            </a:r>
          </a:p>
        </p:txBody>
      </p:sp>
    </p:spTree>
    <p:extLst>
      <p:ext uri="{BB962C8B-B14F-4D97-AF65-F5344CB8AC3E}">
        <p14:creationId xmlns:p14="http://schemas.microsoft.com/office/powerpoint/2010/main" xmlns="" val="3654867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8241B3-9354-4F2F-8C2D-241C619B02C7}"/>
              </a:ext>
            </a:extLst>
          </p:cNvPr>
          <p:cNvSpPr>
            <a:spLocks noGrp="1"/>
          </p:cNvSpPr>
          <p:nvPr>
            <p:ph type="title"/>
          </p:nvPr>
        </p:nvSpPr>
        <p:spPr/>
        <p:txBody>
          <a:bodyPr/>
          <a:lstStyle/>
          <a:p>
            <a:r>
              <a:rPr lang="en-US" dirty="0"/>
              <a:t>Living organism</a:t>
            </a:r>
          </a:p>
        </p:txBody>
      </p:sp>
      <p:sp>
        <p:nvSpPr>
          <p:cNvPr id="3" name="Content Placeholder 2">
            <a:extLst>
              <a:ext uri="{FF2B5EF4-FFF2-40B4-BE49-F238E27FC236}">
                <a16:creationId xmlns:a16="http://schemas.microsoft.com/office/drawing/2014/main" xmlns="" id="{78C2D506-178C-4219-8DC2-B9F35088B14E}"/>
              </a:ext>
            </a:extLst>
          </p:cNvPr>
          <p:cNvSpPr>
            <a:spLocks noGrp="1"/>
          </p:cNvSpPr>
          <p:nvPr>
            <p:ph idx="1"/>
          </p:nvPr>
        </p:nvSpPr>
        <p:spPr/>
        <p:txBody>
          <a:bodyPr>
            <a:normAutofit/>
          </a:bodyPr>
          <a:lstStyle/>
          <a:p>
            <a:r>
              <a:rPr lang="en-US" sz="2400" dirty="0"/>
              <a:t>Many organisms are found in healthy soil. Such as earthworm ,to the smallest bacteria.</a:t>
            </a:r>
          </a:p>
          <a:p>
            <a:r>
              <a:rPr lang="en-US" sz="2400" dirty="0"/>
              <a:t>Soil organism help to decompose organic matter.</a:t>
            </a:r>
          </a:p>
          <a:p>
            <a:r>
              <a:rPr lang="en-US" sz="2400" dirty="0"/>
              <a:t>The burrowing habit of these organism incorporates the organic matter into the soil and creates larger pore spaces that aerate the soil and allow faster water infiltration.</a:t>
            </a:r>
          </a:p>
          <a:p>
            <a:r>
              <a:rPr lang="en-US" sz="2400" dirty="0"/>
              <a:t>The small organisms such as bacteria ,fungi and protozoa ,further decompose the organic matter ,which release the nutrients in the form that plant can use.</a:t>
            </a:r>
          </a:p>
        </p:txBody>
      </p:sp>
    </p:spTree>
    <p:extLst>
      <p:ext uri="{BB962C8B-B14F-4D97-AF65-F5344CB8AC3E}">
        <p14:creationId xmlns:p14="http://schemas.microsoft.com/office/powerpoint/2010/main" xmlns="" val="1272164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05BCFA-891E-4BC6-82FD-D625ED512574}"/>
              </a:ext>
            </a:extLst>
          </p:cNvPr>
          <p:cNvSpPr>
            <a:spLocks noGrp="1"/>
          </p:cNvSpPr>
          <p:nvPr>
            <p:ph type="title"/>
          </p:nvPr>
        </p:nvSpPr>
        <p:spPr/>
        <p:txBody>
          <a:bodyPr/>
          <a:lstStyle/>
          <a:p>
            <a:r>
              <a:rPr lang="en-US" dirty="0"/>
              <a:t>Organic matter</a:t>
            </a:r>
          </a:p>
        </p:txBody>
      </p:sp>
      <p:sp>
        <p:nvSpPr>
          <p:cNvPr id="3" name="Content Placeholder 2">
            <a:extLst>
              <a:ext uri="{FF2B5EF4-FFF2-40B4-BE49-F238E27FC236}">
                <a16:creationId xmlns:a16="http://schemas.microsoft.com/office/drawing/2014/main" xmlns="" id="{E68E237D-9560-4DD1-9192-03B76E5471F9}"/>
              </a:ext>
            </a:extLst>
          </p:cNvPr>
          <p:cNvSpPr>
            <a:spLocks noGrp="1"/>
          </p:cNvSpPr>
          <p:nvPr>
            <p:ph idx="1"/>
          </p:nvPr>
        </p:nvSpPr>
        <p:spPr/>
        <p:txBody>
          <a:bodyPr/>
          <a:lstStyle/>
          <a:p>
            <a:r>
              <a:rPr lang="en-US" sz="2800" dirty="0"/>
              <a:t>Organic matter is any thing that is living or the remains of living thing.</a:t>
            </a:r>
          </a:p>
          <a:p>
            <a:r>
              <a:rPr lang="en-US" sz="2800" dirty="0"/>
              <a:t>However ,in case of soil composition ,organic matter is build-up in the soil of decayed plants and animal residues.</a:t>
            </a:r>
          </a:p>
          <a:p>
            <a:endParaRPr lang="en-US" dirty="0"/>
          </a:p>
        </p:txBody>
      </p:sp>
    </p:spTree>
    <p:extLst>
      <p:ext uri="{BB962C8B-B14F-4D97-AF65-F5344CB8AC3E}">
        <p14:creationId xmlns:p14="http://schemas.microsoft.com/office/powerpoint/2010/main" xmlns="" val="2261945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6355154-7B09-43FB-98D3-C38FFCAA5E0C}"/>
              </a:ext>
            </a:extLst>
          </p:cNvPr>
          <p:cNvSpPr>
            <a:spLocks noGrp="1"/>
          </p:cNvSpPr>
          <p:nvPr>
            <p:ph idx="1"/>
          </p:nvPr>
        </p:nvSpPr>
        <p:spPr/>
        <p:txBody>
          <a:bodyPr/>
          <a:lstStyle/>
          <a:p>
            <a:r>
              <a:rPr lang="en-US" sz="2800" dirty="0"/>
              <a:t>Organic soils , such as  peats , contain from 20% to as much as 95% of organic matter.</a:t>
            </a:r>
          </a:p>
          <a:p>
            <a:r>
              <a:rPr lang="en-US" sz="2800" dirty="0"/>
              <a:t>Mineral soil contain anywhere from a trace to 15% or 20% organic matter.</a:t>
            </a:r>
          </a:p>
          <a:p>
            <a:r>
              <a:rPr lang="en-US" sz="2800" dirty="0"/>
              <a:t>Organic matter is composed of about 57% organic carbon</a:t>
            </a:r>
            <a:r>
              <a:rPr lang="en-US" dirty="0"/>
              <a:t>.</a:t>
            </a:r>
          </a:p>
        </p:txBody>
      </p:sp>
    </p:spTree>
    <p:extLst>
      <p:ext uri="{BB962C8B-B14F-4D97-AF65-F5344CB8AC3E}">
        <p14:creationId xmlns:p14="http://schemas.microsoft.com/office/powerpoint/2010/main" xmlns="" val="1679353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B566A725-9C63-4612-AA11-14CE43508401}"/>
              </a:ext>
            </a:extLst>
          </p:cNvPr>
          <p:cNvPicPr>
            <a:picLocks noGrp="1" noChangeAspect="1"/>
          </p:cNvPicPr>
          <p:nvPr>
            <p:ph idx="1"/>
          </p:nvPr>
        </p:nvPicPr>
        <p:blipFill>
          <a:blip r:embed="rId2"/>
          <a:stretch>
            <a:fillRect/>
          </a:stretch>
        </p:blipFill>
        <p:spPr>
          <a:xfrm>
            <a:off x="0" y="98474"/>
            <a:ext cx="12192000" cy="6759526"/>
          </a:xfrm>
          <a:prstGeom prst="rect">
            <a:avLst/>
          </a:prstGeom>
        </p:spPr>
      </p:pic>
    </p:spTree>
    <p:extLst>
      <p:ext uri="{BB962C8B-B14F-4D97-AF65-F5344CB8AC3E}">
        <p14:creationId xmlns:p14="http://schemas.microsoft.com/office/powerpoint/2010/main" xmlns="" val="438502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AC75B3-BE85-40E2-A928-ABBB1C8BFBE4}"/>
              </a:ext>
            </a:extLst>
          </p:cNvPr>
          <p:cNvPicPr>
            <a:picLocks noChangeAspect="1"/>
          </p:cNvPicPr>
          <p:nvPr/>
        </p:nvPicPr>
        <p:blipFill rotWithShape="1">
          <a:blip r:embed="rId2"/>
          <a:srcRect l="-2553" t="28589" r="2553" b="28380"/>
          <a:stretch/>
        </p:blipFill>
        <p:spPr>
          <a:xfrm>
            <a:off x="-182881" y="98474"/>
            <a:ext cx="12182622" cy="6759526"/>
          </a:xfrm>
          <a:prstGeom prst="rect">
            <a:avLst/>
          </a:prstGeom>
        </p:spPr>
      </p:pic>
    </p:spTree>
    <p:extLst>
      <p:ext uri="{BB962C8B-B14F-4D97-AF65-F5344CB8AC3E}">
        <p14:creationId xmlns:p14="http://schemas.microsoft.com/office/powerpoint/2010/main" xmlns="" val="460433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015D70-5D2E-4A8A-A8B2-88B823286298}"/>
              </a:ext>
            </a:extLst>
          </p:cNvPr>
          <p:cNvPicPr>
            <a:picLocks noChangeAspect="1"/>
          </p:cNvPicPr>
          <p:nvPr/>
        </p:nvPicPr>
        <p:blipFill rotWithShape="1">
          <a:blip r:embed="rId2"/>
          <a:srcRect t="28718" b="28410"/>
          <a:stretch/>
        </p:blipFill>
        <p:spPr>
          <a:xfrm>
            <a:off x="98474" y="-1"/>
            <a:ext cx="11985674" cy="6858001"/>
          </a:xfrm>
          <a:prstGeom prst="rect">
            <a:avLst/>
          </a:prstGeom>
        </p:spPr>
      </p:pic>
    </p:spTree>
    <p:extLst>
      <p:ext uri="{BB962C8B-B14F-4D97-AF65-F5344CB8AC3E}">
        <p14:creationId xmlns:p14="http://schemas.microsoft.com/office/powerpoint/2010/main" xmlns="" val="3296086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359E59B-9563-45DC-B6EF-69F5F112C739}"/>
              </a:ext>
            </a:extLst>
          </p:cNvPr>
          <p:cNvPicPr>
            <a:picLocks noChangeAspect="1"/>
          </p:cNvPicPr>
          <p:nvPr/>
        </p:nvPicPr>
        <p:blipFill rotWithShape="1">
          <a:blip r:embed="rId2"/>
          <a:srcRect t="28923" b="28615"/>
          <a:stretch/>
        </p:blipFill>
        <p:spPr>
          <a:xfrm>
            <a:off x="60960" y="49237"/>
            <a:ext cx="12070079" cy="6759525"/>
          </a:xfrm>
          <a:prstGeom prst="rect">
            <a:avLst/>
          </a:prstGeom>
        </p:spPr>
      </p:pic>
    </p:spTree>
    <p:extLst>
      <p:ext uri="{BB962C8B-B14F-4D97-AF65-F5344CB8AC3E}">
        <p14:creationId xmlns:p14="http://schemas.microsoft.com/office/powerpoint/2010/main" xmlns="" val="3075586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4E283A-41CD-4365-A910-9172E284668E}"/>
              </a:ext>
            </a:extLst>
          </p:cNvPr>
          <p:cNvSpPr>
            <a:spLocks noGrp="1"/>
          </p:cNvSpPr>
          <p:nvPr>
            <p:ph type="title"/>
          </p:nvPr>
        </p:nvSpPr>
        <p:spPr/>
        <p:txBody>
          <a:bodyPr/>
          <a:lstStyle/>
          <a:p>
            <a:r>
              <a:rPr lang="en-US" dirty="0"/>
              <a:t>Composition of soil</a:t>
            </a:r>
          </a:p>
        </p:txBody>
      </p:sp>
      <p:sp>
        <p:nvSpPr>
          <p:cNvPr id="3" name="Content Placeholder 2">
            <a:extLst>
              <a:ext uri="{FF2B5EF4-FFF2-40B4-BE49-F238E27FC236}">
                <a16:creationId xmlns:a16="http://schemas.microsoft.com/office/drawing/2014/main" xmlns="" id="{4FECA4C7-2328-4887-88FD-10EC91085E5A}"/>
              </a:ext>
            </a:extLst>
          </p:cNvPr>
          <p:cNvSpPr>
            <a:spLocks noGrp="1"/>
          </p:cNvSpPr>
          <p:nvPr>
            <p:ph idx="1"/>
          </p:nvPr>
        </p:nvSpPr>
        <p:spPr/>
        <p:txBody>
          <a:bodyPr>
            <a:normAutofit/>
          </a:bodyPr>
          <a:lstStyle/>
          <a:p>
            <a:r>
              <a:rPr lang="en-US" sz="2400" dirty="0"/>
              <a:t>Soil is made up of minerals matter ,organic matter,water and air .</a:t>
            </a:r>
          </a:p>
          <a:p>
            <a:r>
              <a:rPr lang="en-US" sz="2400" dirty="0"/>
              <a:t>The solid minerals matter and organic matter made up of 50% of the soil.</a:t>
            </a:r>
          </a:p>
          <a:p>
            <a:r>
              <a:rPr lang="en-US" sz="2400" dirty="0"/>
              <a:t>The average soil contain about 45% minerals matter and 5 percent organic matter.</a:t>
            </a:r>
          </a:p>
          <a:p>
            <a:r>
              <a:rPr lang="en-US" sz="2400" dirty="0"/>
              <a:t>The solids are not tightly packed .Instead ,there are between solids particles that are  called </a:t>
            </a:r>
            <a:r>
              <a:rPr lang="en-US" sz="2400" b="1" dirty="0">
                <a:solidFill>
                  <a:schemeClr val="accent1">
                    <a:lumMod val="75000"/>
                  </a:schemeClr>
                </a:solidFill>
              </a:rPr>
              <a:t>pore spaces</a:t>
            </a:r>
            <a:r>
              <a:rPr lang="en-US" sz="2400" dirty="0"/>
              <a:t>.        </a:t>
            </a:r>
          </a:p>
        </p:txBody>
      </p:sp>
    </p:spTree>
    <p:extLst>
      <p:ext uri="{BB962C8B-B14F-4D97-AF65-F5344CB8AC3E}">
        <p14:creationId xmlns:p14="http://schemas.microsoft.com/office/powerpoint/2010/main" xmlns="" val="36488728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528</TotalTime>
  <Words>2022</Words>
  <Application>Microsoft Office PowerPoint</Application>
  <PresentationFormat>Custom</PresentationFormat>
  <Paragraphs>177</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Ion</vt:lpstr>
      <vt:lpstr>Slide 1</vt:lpstr>
      <vt:lpstr>Department of Botany </vt:lpstr>
      <vt:lpstr>Plant Ecology </vt:lpstr>
      <vt:lpstr>Slide 4</vt:lpstr>
      <vt:lpstr>What is soil?</vt:lpstr>
      <vt:lpstr>Slide 6</vt:lpstr>
      <vt:lpstr>Slide 7</vt:lpstr>
      <vt:lpstr>Slide 8</vt:lpstr>
      <vt:lpstr>Composition of soil</vt:lpstr>
      <vt:lpstr>Composition of soil</vt:lpstr>
      <vt:lpstr>Slide 11</vt:lpstr>
      <vt:lpstr>Mineral matter</vt:lpstr>
      <vt:lpstr>Organic matter</vt:lpstr>
      <vt:lpstr>Pores spaces</vt:lpstr>
      <vt:lpstr>Slide 15</vt:lpstr>
      <vt:lpstr>Biological nature of soil</vt:lpstr>
      <vt:lpstr>Earthworms , ants, crawfish, moles and other organisms improve the soil tilth, the ease at which soil can be worked. These organisms create openings in the soil as they tunnel. This enhances drainage and improves air exchange.  </vt:lpstr>
      <vt:lpstr>Formation of Soil</vt:lpstr>
      <vt:lpstr>Formation of Soil What effect formation of soil and soil type?</vt:lpstr>
      <vt:lpstr>Glacial Deposits</vt:lpstr>
      <vt:lpstr>Desert soils</vt:lpstr>
      <vt:lpstr>Temperate Forest soils</vt:lpstr>
      <vt:lpstr>Steep slopes</vt:lpstr>
      <vt:lpstr>Slide 24</vt:lpstr>
      <vt:lpstr>Slide 25</vt:lpstr>
      <vt:lpstr>Slide 26</vt:lpstr>
      <vt:lpstr>Slide 27</vt:lpstr>
      <vt:lpstr>Slide 28</vt:lpstr>
      <vt:lpstr>Slide 29</vt:lpstr>
      <vt:lpstr>Properties of soil</vt:lpstr>
      <vt:lpstr>Slide 31</vt:lpstr>
      <vt:lpstr>Physical properties </vt:lpstr>
      <vt:lpstr>Soil Texture </vt:lpstr>
      <vt:lpstr>Slide 34</vt:lpstr>
      <vt:lpstr>Soil Structure</vt:lpstr>
      <vt:lpstr>Slide 36</vt:lpstr>
      <vt:lpstr>Soil Porosity</vt:lpstr>
      <vt:lpstr>Consistence</vt:lpstr>
      <vt:lpstr>Partiole Density</vt:lpstr>
      <vt:lpstr>Bulk density</vt:lpstr>
      <vt:lpstr>Soil permeability </vt:lpstr>
      <vt:lpstr>Chemical properties of Soil </vt:lpstr>
      <vt:lpstr>Reactivity(pH)</vt:lpstr>
      <vt:lpstr>Base saturation percentage </vt:lpstr>
      <vt:lpstr>Buffering</vt:lpstr>
      <vt:lpstr>Salinity</vt:lpstr>
      <vt:lpstr>This can be exacerbated if, due to lack of moisture at the surface, plants draw up moisture from the groundwater that, in turn, evaporates, leaving the salts behind.  </vt:lpstr>
      <vt:lpstr>Cations</vt:lpstr>
      <vt:lpstr>Nutrients </vt:lpstr>
      <vt:lpstr>Slide 50</vt:lpstr>
      <vt:lpstr>Sodicity</vt:lpstr>
      <vt:lpstr>Biological properties </vt:lpstr>
      <vt:lpstr>Living organism</vt:lpstr>
      <vt:lpstr>Organic matter</vt:lpstr>
      <vt:lpstr>Slide 55</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Ecology</dc:title>
  <dc:creator>Huda Maram</dc:creator>
  <cp:lastModifiedBy>Chemistry</cp:lastModifiedBy>
  <cp:revision>49</cp:revision>
  <dcterms:created xsi:type="dcterms:W3CDTF">2019-02-09T05:09:57Z</dcterms:created>
  <dcterms:modified xsi:type="dcterms:W3CDTF">2020-05-06T13:50:37Z</dcterms:modified>
</cp:coreProperties>
</file>