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61" r:id="rId4"/>
    <p:sldId id="260" r:id="rId5"/>
    <p:sldId id="259" r:id="rId6"/>
    <p:sldId id="258" r:id="rId7"/>
    <p:sldId id="265" r:id="rId8"/>
    <p:sldId id="262" r:id="rId9"/>
    <p:sldId id="268" r:id="rId10"/>
    <p:sldId id="267" r:id="rId11"/>
    <p:sldId id="266" r:id="rId12"/>
    <p:sldId id="270" r:id="rId13"/>
    <p:sldId id="276" r:id="rId14"/>
    <p:sldId id="269" r:id="rId15"/>
    <p:sldId id="264" r:id="rId16"/>
    <p:sldId id="272" r:id="rId17"/>
    <p:sldId id="277" r:id="rId18"/>
    <p:sldId id="271" r:id="rId19"/>
    <p:sldId id="275" r:id="rId20"/>
    <p:sldId id="279" r:id="rId21"/>
    <p:sldId id="274" r:id="rId22"/>
    <p:sldId id="263" r:id="rId23"/>
    <p:sldId id="278"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71" autoAdjust="0"/>
    <p:restoredTop sz="94660"/>
  </p:normalViewPr>
  <p:slideViewPr>
    <p:cSldViewPr>
      <p:cViewPr varScale="1">
        <p:scale>
          <a:sx n="68" d="100"/>
          <a:sy n="68" d="100"/>
        </p:scale>
        <p:origin x="-145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2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DA1D3E1-C32B-47F0-AF16-76FCF5D8CFE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5FA53D-B88E-4E10-9A91-805077BF8E02}" type="slidenum">
              <a:rPr lang="en-US"/>
              <a:pPr/>
              <a:t>13</a:t>
            </a:fld>
            <a:endParaRPr lang="en-US"/>
          </a:p>
        </p:txBody>
      </p:sp>
      <p:sp>
        <p:nvSpPr>
          <p:cNvPr id="31746" name="Rectangle 2"/>
          <p:cNvSpPr>
            <a:spLocks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l-GR" b="1">
                <a:solidFill>
                  <a:srgbClr val="00FFFF"/>
                </a:solidFill>
                <a:cs typeface="Arial" charset="0"/>
              </a:rPr>
              <a:t>Figure 9.1</a:t>
            </a:r>
            <a:endParaRPr lang="el-GR">
              <a:solidFill>
                <a:srgbClr val="00FFFF"/>
              </a:solidFill>
              <a:cs typeface="Arial" charset="0"/>
            </a:endParaRPr>
          </a:p>
          <a:p>
            <a:r>
              <a:rPr lang="el-GR">
                <a:solidFill>
                  <a:srgbClr val="00FFFF"/>
                </a:solidFill>
                <a:cs typeface="Arial" charset="0"/>
              </a:rPr>
              <a:t>Distributions of the </a:t>
            </a:r>
            <a:r>
              <a:rPr lang="el-GR" i="1">
                <a:solidFill>
                  <a:srgbClr val="00FFFF"/>
                </a:solidFill>
                <a:cs typeface="Arial" charset="0"/>
              </a:rPr>
              <a:t>t </a:t>
            </a:r>
            <a:r>
              <a:rPr lang="el-GR">
                <a:solidFill>
                  <a:srgbClr val="00FFFF"/>
                </a:solidFill>
                <a:cs typeface="Arial" charset="0"/>
              </a:rPr>
              <a:t>statistic for different values of degrees of freedom are compared to a normal </a:t>
            </a:r>
            <a:r>
              <a:rPr lang="el-GR" i="1">
                <a:solidFill>
                  <a:srgbClr val="00FFFF"/>
                </a:solidFill>
                <a:cs typeface="Arial" charset="0"/>
              </a:rPr>
              <a:t>z</a:t>
            </a:r>
            <a:r>
              <a:rPr lang="el-GR">
                <a:solidFill>
                  <a:srgbClr val="00FFFF"/>
                </a:solidFill>
                <a:cs typeface="Arial" charset="0"/>
              </a:rPr>
              <a:t>-score distribution. Like the normal distribution, </a:t>
            </a:r>
            <a:r>
              <a:rPr lang="el-GR" i="1">
                <a:solidFill>
                  <a:srgbClr val="00FFFF"/>
                </a:solidFill>
                <a:cs typeface="Arial" charset="0"/>
              </a:rPr>
              <a:t>t </a:t>
            </a:r>
            <a:r>
              <a:rPr lang="el-GR">
                <a:solidFill>
                  <a:srgbClr val="00FFFF"/>
                </a:solidFill>
                <a:cs typeface="Arial" charset="0"/>
              </a:rPr>
              <a:t>distributions are bell-shaped and symmetrical and have a mean of zero. However, </a:t>
            </a:r>
            <a:r>
              <a:rPr lang="el-GR" i="1">
                <a:solidFill>
                  <a:srgbClr val="00FFFF"/>
                </a:solidFill>
                <a:cs typeface="Arial" charset="0"/>
              </a:rPr>
              <a:t>t </a:t>
            </a:r>
            <a:r>
              <a:rPr lang="el-GR">
                <a:solidFill>
                  <a:srgbClr val="00FFFF"/>
                </a:solidFill>
                <a:cs typeface="Arial" charset="0"/>
              </a:rPr>
              <a:t>distributions have more variability, indicated by the flatter and more spread-out shape. The larger the value of </a:t>
            </a:r>
            <a:r>
              <a:rPr lang="el-GR" i="1">
                <a:solidFill>
                  <a:srgbClr val="00FFFF"/>
                </a:solidFill>
                <a:cs typeface="Arial" charset="0"/>
              </a:rPr>
              <a:t>df </a:t>
            </a:r>
            <a:r>
              <a:rPr lang="el-GR">
                <a:solidFill>
                  <a:srgbClr val="00FFFF"/>
                </a:solidFill>
                <a:cs typeface="Arial" charset="0"/>
              </a:rPr>
              <a:t>is, the more closely the </a:t>
            </a:r>
            <a:r>
              <a:rPr lang="el-GR" i="1">
                <a:solidFill>
                  <a:srgbClr val="00FFFF"/>
                </a:solidFill>
                <a:cs typeface="Arial" charset="0"/>
              </a:rPr>
              <a:t>t </a:t>
            </a:r>
            <a:r>
              <a:rPr lang="el-GR">
                <a:solidFill>
                  <a:srgbClr val="00FFFF"/>
                </a:solidFill>
                <a:cs typeface="Arial" charset="0"/>
              </a:rPr>
              <a:t>distribution approximates a normal distribution.</a:t>
            </a: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2B62EF-C818-4B32-8F7F-5F3189B019E0}" type="slidenum">
              <a:rPr lang="en-US"/>
              <a:pPr/>
              <a:t>17</a:t>
            </a:fld>
            <a:endParaRPr lang="en-US"/>
          </a:p>
        </p:txBody>
      </p:sp>
      <p:sp>
        <p:nvSpPr>
          <p:cNvPr id="32770" name="Rectangle 2"/>
          <p:cNvSpPr>
            <a:spLocks noChangeArrowheads="1" noTextEdit="1"/>
          </p:cNvSpPr>
          <p:nvPr>
            <p:ph type="sldImg"/>
          </p:nvPr>
        </p:nvSpPr>
        <p:spPr>
          <a:ln/>
        </p:spPr>
      </p:sp>
      <p:sp>
        <p:nvSpPr>
          <p:cNvPr id="32771" name="Rectangle 3"/>
          <p:cNvSpPr>
            <a:spLocks noGrp="1" noChangeArrowheads="1"/>
          </p:cNvSpPr>
          <p:nvPr>
            <p:ph type="body" idx="1"/>
          </p:nvPr>
        </p:nvSpPr>
        <p:spPr/>
        <p:txBody>
          <a:bodyPr/>
          <a:lstStyle/>
          <a:p>
            <a:r>
              <a:rPr lang="el-GR" b="1">
                <a:solidFill>
                  <a:srgbClr val="00FFFF"/>
                </a:solidFill>
                <a:cs typeface="Arial" charset="0"/>
              </a:rPr>
              <a:t>Figure 9.3</a:t>
            </a:r>
            <a:endParaRPr lang="el-GR">
              <a:solidFill>
                <a:srgbClr val="00FFFF"/>
              </a:solidFill>
              <a:cs typeface="Arial" charset="0"/>
            </a:endParaRPr>
          </a:p>
          <a:p>
            <a:r>
              <a:rPr lang="el-GR">
                <a:solidFill>
                  <a:srgbClr val="00FFFF"/>
                </a:solidFill>
                <a:cs typeface="Arial" charset="0"/>
              </a:rPr>
              <a:t>The basic experimental situation for using the </a:t>
            </a:r>
            <a:r>
              <a:rPr lang="el-GR" i="1">
                <a:solidFill>
                  <a:srgbClr val="00FFFF"/>
                </a:solidFill>
                <a:cs typeface="Arial" charset="0"/>
              </a:rPr>
              <a:t>t </a:t>
            </a:r>
            <a:r>
              <a:rPr lang="el-GR">
                <a:solidFill>
                  <a:srgbClr val="00FFFF"/>
                </a:solidFill>
                <a:cs typeface="Arial" charset="0"/>
              </a:rPr>
              <a:t>statistic or the </a:t>
            </a:r>
            <a:r>
              <a:rPr lang="el-GR" i="1">
                <a:solidFill>
                  <a:srgbClr val="00FFFF"/>
                </a:solidFill>
                <a:cs typeface="Arial" charset="0"/>
              </a:rPr>
              <a:t>z</a:t>
            </a:r>
            <a:r>
              <a:rPr lang="el-GR">
                <a:solidFill>
                  <a:srgbClr val="00FFFF"/>
                </a:solidFill>
                <a:cs typeface="Arial" charset="0"/>
              </a:rPr>
              <a:t>-score is presented. It is assumed that the parameter μ</a:t>
            </a:r>
            <a:r>
              <a:rPr lang="en-US">
                <a:solidFill>
                  <a:srgbClr val="00FFFF"/>
                </a:solidFill>
                <a:cs typeface="Arial" charset="0"/>
              </a:rPr>
              <a:t> </a:t>
            </a:r>
            <a:r>
              <a:rPr lang="el-GR">
                <a:solidFill>
                  <a:srgbClr val="00FFFF"/>
                </a:solidFill>
                <a:cs typeface="Arial" charset="0"/>
              </a:rPr>
              <a:t>is known for the population before treatment. The purpose of the experiment is to determine whether the treatment has an effect. Note that the population after treatment has unknown values for the mean and the variance. We will use a sample to test a hypothesis about the population mean.</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EAE0FB-1B40-4FA8-A35A-EB224410B4BB}" type="slidenum">
              <a:rPr lang="en-US"/>
              <a:pPr/>
              <a:t>20</a:t>
            </a:fld>
            <a:endParaRPr lang="en-US"/>
          </a:p>
        </p:txBody>
      </p:sp>
      <p:sp>
        <p:nvSpPr>
          <p:cNvPr id="33794" name="Rectangle 2"/>
          <p:cNvSpPr>
            <a:spLocks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l-GR" b="1">
                <a:solidFill>
                  <a:srgbClr val="00FFFF"/>
                </a:solidFill>
                <a:cs typeface="Arial" charset="0"/>
              </a:rPr>
              <a:t>Figure 9.6</a:t>
            </a:r>
            <a:endParaRPr lang="el-GR">
              <a:solidFill>
                <a:srgbClr val="00FFFF"/>
              </a:solidFill>
              <a:cs typeface="Arial" charset="0"/>
            </a:endParaRPr>
          </a:p>
          <a:p>
            <a:r>
              <a:rPr lang="el-GR">
                <a:solidFill>
                  <a:srgbClr val="00FFFF"/>
                </a:solidFill>
                <a:cs typeface="Arial" charset="0"/>
              </a:rPr>
              <a:t>Deviations from μ</a:t>
            </a:r>
            <a:r>
              <a:rPr lang="en-US">
                <a:solidFill>
                  <a:srgbClr val="00FFFF"/>
                </a:solidFill>
                <a:cs typeface="Arial" charset="0"/>
              </a:rPr>
              <a:t> = </a:t>
            </a:r>
            <a:r>
              <a:rPr lang="el-GR">
                <a:solidFill>
                  <a:srgbClr val="00FFFF"/>
                </a:solidFill>
                <a:cs typeface="Arial" charset="0"/>
              </a:rPr>
              <a:t>10 (no treatment effect) for the scores in Example 9.1. The colored lines in part (a) show the deviations for the original scores, including the treatment effect. In part (b) the colored lines show the deviations for the adjusted scores after the treatment effect has been removed.</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EFF4EB-80A4-4254-9360-B76D69FA7084}" type="slidenum">
              <a:rPr lang="en-US"/>
              <a:pPr/>
              <a:t>23</a:t>
            </a:fld>
            <a:endParaRPr lang="en-US"/>
          </a:p>
        </p:txBody>
      </p:sp>
      <p:sp>
        <p:nvSpPr>
          <p:cNvPr id="34818" name="Rectangle 2"/>
          <p:cNvSpPr>
            <a:spLocks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l-GR" b="1">
                <a:solidFill>
                  <a:srgbClr val="00FFFF"/>
                </a:solidFill>
                <a:cs typeface="Arial" charset="0"/>
              </a:rPr>
              <a:t>Figure 9.6</a:t>
            </a:r>
            <a:endParaRPr lang="el-GR">
              <a:solidFill>
                <a:srgbClr val="00FFFF"/>
              </a:solidFill>
              <a:cs typeface="Arial" charset="0"/>
            </a:endParaRPr>
          </a:p>
          <a:p>
            <a:r>
              <a:rPr lang="el-GR">
                <a:solidFill>
                  <a:srgbClr val="00FFFF"/>
                </a:solidFill>
                <a:cs typeface="Arial" charset="0"/>
              </a:rPr>
              <a:t>Deviations from μ</a:t>
            </a:r>
            <a:r>
              <a:rPr lang="en-US">
                <a:solidFill>
                  <a:srgbClr val="00FFFF"/>
                </a:solidFill>
                <a:cs typeface="Arial" charset="0"/>
              </a:rPr>
              <a:t> = </a:t>
            </a:r>
            <a:r>
              <a:rPr lang="el-GR">
                <a:solidFill>
                  <a:srgbClr val="00FFFF"/>
                </a:solidFill>
                <a:cs typeface="Arial" charset="0"/>
              </a:rPr>
              <a:t>10 (no treatment effect) for the scores in Example 9.1. The colored lines in part (a) show the deviations for the original scores, including the treatment effect. In part (b) the colored lines show the deviations for the adjusted scores after the treatment effect has been removed.</a:t>
            </a:r>
            <a:endParaRPr lang="el-GR">
              <a:solidFill>
                <a:srgbClr val="000000"/>
              </a:solidFill>
              <a:cs typeface="Arial" charset="0"/>
            </a:endParaRP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E5F309-D404-4E73-8FB6-C441DC7CE05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F473B97-0892-435C-B60F-1E787D50C4C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6C9E025-1163-4B15-A162-DDEBA92506D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DCFC9B8-DF5E-45E5-8D1A-D4FB9C0D707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4EEAF97-9679-4FAE-A585-10B340183D3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0C8D60D-9F2E-4C10-AE51-1828E0D3792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1ECA09C-92FB-4C35-B859-CAAA78CBFAF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3974D81-637B-4919-9B14-0AC167296A8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0A30AD6-D195-4011-B320-BD0C8727685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37BD7B7-9CA4-43D2-8316-86A0435DCA6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84CDAA0-B7BE-4010-B624-E604341D7B7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psych_head_new"/>
          <p:cNvPicPr>
            <a:picLocks noChangeAspect="1" noChangeArrowheads="1"/>
          </p:cNvPicPr>
          <p:nvPr userDrawn="1"/>
        </p:nvPicPr>
        <p:blipFill>
          <a:blip r:embed="rId13"/>
          <a:srcRect/>
          <a:stretch>
            <a:fillRect/>
          </a:stretch>
        </p:blipFill>
        <p:spPr bwMode="auto">
          <a:xfrm>
            <a:off x="-19050" y="-14288"/>
            <a:ext cx="9182100" cy="6886576"/>
          </a:xfrm>
          <a:prstGeom prst="rect">
            <a:avLst/>
          </a:prstGeom>
          <a:noFill/>
        </p:spPr>
      </p:pic>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194FD93-56E3-493E-886A-CFF93CD30C0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fld id="{30764F64-4790-40C5-9962-FF805F9D59E7}" type="slidenum">
              <a:rPr lang="en-US"/>
              <a:pPr/>
              <a:t>1</a:t>
            </a:fld>
            <a:endParaRPr lang="en-US"/>
          </a:p>
        </p:txBody>
      </p:sp>
      <p:sp>
        <p:nvSpPr>
          <p:cNvPr id="2050" name="Rectangle 2"/>
          <p:cNvSpPr>
            <a:spLocks noGrp="1" noChangeArrowheads="1"/>
          </p:cNvSpPr>
          <p:nvPr>
            <p:ph type="ctrTitle"/>
          </p:nvPr>
        </p:nvSpPr>
        <p:spPr/>
        <p:txBody>
          <a:bodyPr/>
          <a:lstStyle/>
          <a:p>
            <a:r>
              <a:rPr lang="en-US"/>
              <a:t>Chapter 9: Introduction to </a:t>
            </a:r>
            <a:br>
              <a:rPr lang="en-US"/>
            </a:br>
            <a:r>
              <a:rPr lang="en-US"/>
              <a:t>the t statistic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7ED1171-9B48-4D69-B02B-7CC625C86EB7}" type="slidenum">
              <a:rPr lang="en-US"/>
              <a:pPr/>
              <a:t>10</a:t>
            </a:fld>
            <a:endParaRPr lang="en-US"/>
          </a:p>
        </p:txBody>
      </p:sp>
      <p:sp>
        <p:nvSpPr>
          <p:cNvPr id="13314" name="Rectangle 2"/>
          <p:cNvSpPr>
            <a:spLocks noGrp="1" noChangeArrowheads="1"/>
          </p:cNvSpPr>
          <p:nvPr>
            <p:ph type="title"/>
          </p:nvPr>
        </p:nvSpPr>
        <p:spPr/>
        <p:txBody>
          <a:bodyPr/>
          <a:lstStyle/>
          <a:p>
            <a:r>
              <a:rPr lang="en-US" sz="4000"/>
              <a:t>The Estimated Standard Error and the t Statistic (cont.)</a:t>
            </a:r>
          </a:p>
        </p:txBody>
      </p:sp>
      <p:sp>
        <p:nvSpPr>
          <p:cNvPr id="13315" name="Rectangle 3"/>
          <p:cNvSpPr>
            <a:spLocks noGrp="1" noChangeArrowheads="1"/>
          </p:cNvSpPr>
          <p:nvPr>
            <p:ph type="body" idx="1"/>
          </p:nvPr>
        </p:nvSpPr>
        <p:spPr>
          <a:xfrm>
            <a:off x="457200" y="1600200"/>
            <a:ext cx="8229600" cy="4800600"/>
          </a:xfrm>
        </p:spPr>
        <p:txBody>
          <a:bodyPr/>
          <a:lstStyle/>
          <a:p>
            <a:r>
              <a:rPr lang="en-US" sz="2800"/>
              <a:t>The t statistic (like the z-score) forms a ratio.  </a:t>
            </a:r>
          </a:p>
          <a:p>
            <a:r>
              <a:rPr lang="en-US" sz="2800"/>
              <a:t>The top of the ratio contains the obtained difference between the sample mean and the hypothesized population mean.  </a:t>
            </a:r>
          </a:p>
          <a:p>
            <a:r>
              <a:rPr lang="en-US" sz="2800"/>
              <a:t>The bottom of the ratio is the standard error which measures how much difference is expected by chance.</a:t>
            </a:r>
          </a:p>
          <a:p>
            <a:pPr algn="ctr">
              <a:buFontTx/>
              <a:buNone/>
            </a:pPr>
            <a:r>
              <a:rPr lang="en-US" sz="2800"/>
              <a:t>      obtained difference         M </a:t>
            </a:r>
            <a:r>
              <a:rPr lang="en-US" sz="2800">
                <a:sym typeface="Symbol" pitchFamily="28" charset="2"/>
              </a:rPr>
              <a:t></a:t>
            </a:r>
            <a:r>
              <a:rPr lang="en-US" sz="2800"/>
              <a:t> </a:t>
            </a:r>
            <a:r>
              <a:rPr lang="en-US" sz="2800">
                <a:latin typeface="Lucida Grande" pitchFamily="28" charset="0"/>
              </a:rPr>
              <a:t>μ</a:t>
            </a:r>
            <a:endParaRPr lang="en-US" sz="2800"/>
          </a:p>
          <a:p>
            <a:pPr algn="ctr">
              <a:buFontTx/>
              <a:buNone/>
            </a:pPr>
            <a:r>
              <a:rPr lang="en-US" sz="2800"/>
              <a:t>t  =   </a:t>
            </a:r>
            <a:r>
              <a:rPr lang="en-US" sz="2800">
                <a:ea typeface="ヒラギノ角ゴ Pro W3" pitchFamily="28" charset="-128"/>
              </a:rPr>
              <a:t>─────────────</a:t>
            </a:r>
            <a:r>
              <a:rPr lang="en-US" sz="2800"/>
              <a:t>  =   </a:t>
            </a:r>
            <a:r>
              <a:rPr lang="en-US" sz="2800">
                <a:ea typeface="ヒラギノ角ゴ Pro W3" pitchFamily="28" charset="-128"/>
              </a:rPr>
              <a:t>─────</a:t>
            </a:r>
            <a:endParaRPr lang="en-US" sz="2800"/>
          </a:p>
          <a:p>
            <a:pPr algn="ctr">
              <a:buFontTx/>
              <a:buNone/>
            </a:pPr>
            <a:r>
              <a:rPr lang="en-US" sz="2800"/>
              <a:t>        standard error                 sM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8C99F13-6555-4D78-BECA-75D9C9282F4F}" type="slidenum">
              <a:rPr lang="en-US"/>
              <a:pPr/>
              <a:t>11</a:t>
            </a:fld>
            <a:endParaRPr lang="en-US"/>
          </a:p>
        </p:txBody>
      </p:sp>
      <p:sp>
        <p:nvSpPr>
          <p:cNvPr id="12290" name="Rectangle 2"/>
          <p:cNvSpPr>
            <a:spLocks noGrp="1" noChangeArrowheads="1"/>
          </p:cNvSpPr>
          <p:nvPr>
            <p:ph type="title"/>
          </p:nvPr>
        </p:nvSpPr>
        <p:spPr/>
        <p:txBody>
          <a:bodyPr/>
          <a:lstStyle/>
          <a:p>
            <a:r>
              <a:rPr lang="en-US" sz="4000"/>
              <a:t>The Estimated Standard Error and the t Statistic (cont.)</a:t>
            </a:r>
          </a:p>
        </p:txBody>
      </p:sp>
      <p:sp>
        <p:nvSpPr>
          <p:cNvPr id="12291" name="Rectangle 3"/>
          <p:cNvSpPr>
            <a:spLocks noGrp="1" noChangeArrowheads="1"/>
          </p:cNvSpPr>
          <p:nvPr>
            <p:ph type="body" idx="1"/>
          </p:nvPr>
        </p:nvSpPr>
        <p:spPr/>
        <p:txBody>
          <a:bodyPr/>
          <a:lstStyle/>
          <a:p>
            <a:endParaRPr lang="en-US"/>
          </a:p>
          <a:p>
            <a:r>
              <a:rPr lang="en-US"/>
              <a:t>A large value for t (a large ratio) indicates that the obtained difference between the data and the hypothesis is greater than would be expected if the treatment has no effect.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F14E4B3-0E73-4974-89BC-309AB0447980}" type="slidenum">
              <a:rPr lang="en-US"/>
              <a:pPr/>
              <a:t>12</a:t>
            </a:fld>
            <a:endParaRPr lang="en-US"/>
          </a:p>
        </p:txBody>
      </p:sp>
      <p:sp>
        <p:nvSpPr>
          <p:cNvPr id="16386" name="Rectangle 2"/>
          <p:cNvSpPr>
            <a:spLocks noGrp="1" noChangeArrowheads="1"/>
          </p:cNvSpPr>
          <p:nvPr>
            <p:ph type="title"/>
          </p:nvPr>
        </p:nvSpPr>
        <p:spPr/>
        <p:txBody>
          <a:bodyPr/>
          <a:lstStyle/>
          <a:p>
            <a:r>
              <a:rPr lang="en-US" sz="4000"/>
              <a:t>The t Distributions and </a:t>
            </a:r>
            <a:br>
              <a:rPr lang="en-US" sz="4000"/>
            </a:br>
            <a:r>
              <a:rPr lang="en-US" sz="4000"/>
              <a:t>Degrees of Freedom</a:t>
            </a:r>
          </a:p>
        </p:txBody>
      </p:sp>
      <p:sp>
        <p:nvSpPr>
          <p:cNvPr id="16387" name="Rectangle 3"/>
          <p:cNvSpPr>
            <a:spLocks noGrp="1" noChangeArrowheads="1"/>
          </p:cNvSpPr>
          <p:nvPr>
            <p:ph type="body" idx="1"/>
          </p:nvPr>
        </p:nvSpPr>
        <p:spPr>
          <a:xfrm>
            <a:off x="457200" y="1600200"/>
            <a:ext cx="8229600" cy="4648200"/>
          </a:xfrm>
        </p:spPr>
        <p:txBody>
          <a:bodyPr/>
          <a:lstStyle/>
          <a:p>
            <a:r>
              <a:rPr lang="en-US" sz="2800"/>
              <a:t>You can think of the t statistic as an "estimated z-score."  </a:t>
            </a:r>
          </a:p>
          <a:p>
            <a:r>
              <a:rPr lang="en-US" sz="2800"/>
              <a:t>The estimation comes from the fact that we are using the sample variance to estimate the unknown population variance.  </a:t>
            </a:r>
          </a:p>
          <a:p>
            <a:r>
              <a:rPr lang="en-US" sz="2800"/>
              <a:t>With a large sample, the estimation is very good and the t statistic will be very similar to a z-score.  </a:t>
            </a:r>
          </a:p>
          <a:p>
            <a:r>
              <a:rPr lang="en-US" sz="2800"/>
              <a:t>With small samples, however, the t statistic will provide a relatively poor estimate of z.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6629" name="Picture 5" descr="09f01"/>
          <p:cNvPicPr>
            <a:picLocks noChangeAspect="1" noChangeArrowheads="1"/>
          </p:cNvPicPr>
          <p:nvPr/>
        </p:nvPicPr>
        <p:blipFill>
          <a:blip r:embed="rId3"/>
          <a:srcRect/>
          <a:stretch>
            <a:fillRect/>
          </a:stretch>
        </p:blipFill>
        <p:spPr bwMode="auto">
          <a:xfrm>
            <a:off x="88900" y="501650"/>
            <a:ext cx="8966200" cy="58547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90FB9AE-9F5A-4A5D-90D1-DBFC818CC8CC}" type="slidenum">
              <a:rPr lang="en-US"/>
              <a:pPr/>
              <a:t>14</a:t>
            </a:fld>
            <a:endParaRPr lang="en-US"/>
          </a:p>
        </p:txBody>
      </p:sp>
      <p:sp>
        <p:nvSpPr>
          <p:cNvPr id="15362" name="Rectangle 2"/>
          <p:cNvSpPr>
            <a:spLocks noGrp="1" noChangeArrowheads="1"/>
          </p:cNvSpPr>
          <p:nvPr>
            <p:ph type="title"/>
          </p:nvPr>
        </p:nvSpPr>
        <p:spPr/>
        <p:txBody>
          <a:bodyPr/>
          <a:lstStyle/>
          <a:p>
            <a:r>
              <a:rPr lang="en-US" sz="4000"/>
              <a:t>The t Distributions and </a:t>
            </a:r>
            <a:br>
              <a:rPr lang="en-US" sz="4000"/>
            </a:br>
            <a:r>
              <a:rPr lang="en-US" sz="4000"/>
              <a:t>Degrees of Freedom (cont.)</a:t>
            </a:r>
          </a:p>
        </p:txBody>
      </p:sp>
      <p:sp>
        <p:nvSpPr>
          <p:cNvPr id="15363" name="Rectangle 3"/>
          <p:cNvSpPr>
            <a:spLocks noGrp="1" noChangeArrowheads="1"/>
          </p:cNvSpPr>
          <p:nvPr>
            <p:ph type="body" idx="1"/>
          </p:nvPr>
        </p:nvSpPr>
        <p:spPr/>
        <p:txBody>
          <a:bodyPr/>
          <a:lstStyle/>
          <a:p>
            <a:pPr>
              <a:lnSpc>
                <a:spcPct val="90000"/>
              </a:lnSpc>
            </a:pPr>
            <a:r>
              <a:rPr lang="en-US" sz="2800"/>
              <a:t>The value of </a:t>
            </a:r>
            <a:r>
              <a:rPr lang="en-US" sz="2800" b="1"/>
              <a:t>degrees of freedom</a:t>
            </a:r>
            <a:r>
              <a:rPr lang="en-US" sz="2800"/>
              <a:t>,  df = n - 1, is used to describe how well the t statistic represents a z-score.  </a:t>
            </a:r>
          </a:p>
          <a:p>
            <a:pPr>
              <a:lnSpc>
                <a:spcPct val="90000"/>
              </a:lnSpc>
            </a:pPr>
            <a:r>
              <a:rPr lang="en-US" sz="2800"/>
              <a:t>Also, the value of df will determine how well the distribution of t approximates a normal distribution.  </a:t>
            </a:r>
          </a:p>
          <a:p>
            <a:pPr>
              <a:lnSpc>
                <a:spcPct val="90000"/>
              </a:lnSpc>
            </a:pPr>
            <a:r>
              <a:rPr lang="en-US" sz="2800"/>
              <a:t>For large values of df, the </a:t>
            </a:r>
            <a:r>
              <a:rPr lang="en-US" sz="2800" b="1"/>
              <a:t>t distribution</a:t>
            </a:r>
            <a:r>
              <a:rPr lang="en-US" sz="2800"/>
              <a:t> will be nearly normal, but with small values for df, the t distribution will be flatter and more spread out than a normal distribution.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D6FEF0A-6173-4B14-BC9E-24C61C1A3689}" type="slidenum">
              <a:rPr lang="en-US"/>
              <a:pPr/>
              <a:t>15</a:t>
            </a:fld>
            <a:endParaRPr lang="en-US"/>
          </a:p>
        </p:txBody>
      </p:sp>
      <p:sp>
        <p:nvSpPr>
          <p:cNvPr id="10242" name="Rectangle 2"/>
          <p:cNvSpPr>
            <a:spLocks noGrp="1" noChangeArrowheads="1"/>
          </p:cNvSpPr>
          <p:nvPr>
            <p:ph type="title"/>
          </p:nvPr>
        </p:nvSpPr>
        <p:spPr/>
        <p:txBody>
          <a:bodyPr/>
          <a:lstStyle/>
          <a:p>
            <a:r>
              <a:rPr lang="en-US" sz="4000"/>
              <a:t>The t Distributions and </a:t>
            </a:r>
            <a:br>
              <a:rPr lang="en-US" sz="4000"/>
            </a:br>
            <a:r>
              <a:rPr lang="en-US" sz="4000"/>
              <a:t>Degrees of Freedom (cont.)</a:t>
            </a:r>
          </a:p>
        </p:txBody>
      </p:sp>
      <p:sp>
        <p:nvSpPr>
          <p:cNvPr id="10243" name="Rectangle 3"/>
          <p:cNvSpPr>
            <a:spLocks noGrp="1" noChangeArrowheads="1"/>
          </p:cNvSpPr>
          <p:nvPr>
            <p:ph type="body" idx="1"/>
          </p:nvPr>
        </p:nvSpPr>
        <p:spPr>
          <a:xfrm>
            <a:off x="457200" y="1600200"/>
            <a:ext cx="8229600" cy="4800600"/>
          </a:xfrm>
        </p:spPr>
        <p:txBody>
          <a:bodyPr/>
          <a:lstStyle/>
          <a:p>
            <a:pPr>
              <a:lnSpc>
                <a:spcPct val="80000"/>
              </a:lnSpc>
            </a:pPr>
            <a:r>
              <a:rPr lang="en-US" sz="2800"/>
              <a:t>To evaluate the t statistic from a hypothesis test, you must select an </a:t>
            </a:r>
            <a:r>
              <a:rPr lang="en-US" sz="2800">
                <a:latin typeface="Lucida Grande" pitchFamily="28" charset="0"/>
              </a:rPr>
              <a:t>α</a:t>
            </a:r>
            <a:r>
              <a:rPr lang="en-US" sz="2800"/>
              <a:t> level, find the value of df for the t statistic, and consult the t distribution table.  </a:t>
            </a:r>
          </a:p>
          <a:p>
            <a:pPr>
              <a:lnSpc>
                <a:spcPct val="80000"/>
              </a:lnSpc>
            </a:pPr>
            <a:r>
              <a:rPr lang="en-US" sz="2800"/>
              <a:t>If the obtained t statistic is larger than the critical value from the table, you can reject the null hypothesis.  </a:t>
            </a:r>
          </a:p>
          <a:p>
            <a:pPr>
              <a:lnSpc>
                <a:spcPct val="80000"/>
              </a:lnSpc>
            </a:pPr>
            <a:r>
              <a:rPr lang="en-US" sz="2800"/>
              <a:t>In this case, you have demonstrated that the obtained difference between the data and the hypothesis (numerator of the ratio) is significantly larger than the difference that would be expected if there was no treatment effect (the standard error in the denominator).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39A07CE-D9E9-4C27-A900-30530F05EE82}" type="slidenum">
              <a:rPr lang="en-US"/>
              <a:pPr/>
              <a:t>16</a:t>
            </a:fld>
            <a:endParaRPr lang="en-US"/>
          </a:p>
        </p:txBody>
      </p:sp>
      <p:sp>
        <p:nvSpPr>
          <p:cNvPr id="18434" name="Rectangle 2"/>
          <p:cNvSpPr>
            <a:spLocks noGrp="1" noChangeArrowheads="1"/>
          </p:cNvSpPr>
          <p:nvPr>
            <p:ph type="title"/>
          </p:nvPr>
        </p:nvSpPr>
        <p:spPr/>
        <p:txBody>
          <a:bodyPr/>
          <a:lstStyle/>
          <a:p>
            <a:r>
              <a:rPr lang="en-US" sz="4000"/>
              <a:t>Hypothesis Tests with the t Statistic</a:t>
            </a:r>
          </a:p>
        </p:txBody>
      </p:sp>
      <p:sp>
        <p:nvSpPr>
          <p:cNvPr id="18435" name="Rectangle 3"/>
          <p:cNvSpPr>
            <a:spLocks noGrp="1" noChangeArrowheads="1"/>
          </p:cNvSpPr>
          <p:nvPr>
            <p:ph type="body" idx="1"/>
          </p:nvPr>
        </p:nvSpPr>
        <p:spPr>
          <a:xfrm>
            <a:off x="381000" y="1371600"/>
            <a:ext cx="8458200" cy="5105400"/>
          </a:xfrm>
        </p:spPr>
        <p:txBody>
          <a:bodyPr/>
          <a:lstStyle/>
          <a:p>
            <a:pPr>
              <a:lnSpc>
                <a:spcPct val="90000"/>
              </a:lnSpc>
              <a:buFontTx/>
              <a:buNone/>
            </a:pPr>
            <a:r>
              <a:rPr lang="en-US" sz="2600"/>
              <a:t>	The hypothesis test with a t statistic follows the same four-step procedure that was used with z-score tests:</a:t>
            </a:r>
          </a:p>
          <a:p>
            <a:pPr>
              <a:lnSpc>
                <a:spcPct val="90000"/>
              </a:lnSpc>
              <a:buFontTx/>
              <a:buNone/>
            </a:pPr>
            <a:r>
              <a:rPr lang="en-US" sz="2600"/>
              <a:t>	</a:t>
            </a:r>
          </a:p>
          <a:p>
            <a:pPr>
              <a:lnSpc>
                <a:spcPct val="90000"/>
              </a:lnSpc>
              <a:buFontTx/>
              <a:buNone/>
            </a:pPr>
            <a:r>
              <a:rPr lang="en-US" sz="2600"/>
              <a:t>	1. State the hypotheses and select a value for </a:t>
            </a:r>
            <a:r>
              <a:rPr lang="en-US" sz="2600">
                <a:latin typeface="Lucida Grande" pitchFamily="28" charset="0"/>
              </a:rPr>
              <a:t>α</a:t>
            </a:r>
            <a:r>
              <a:rPr lang="en-US" sz="2600"/>
              <a:t>.  (Note:  The null hypothesis always states a specific value for </a:t>
            </a:r>
            <a:r>
              <a:rPr lang="en-US" sz="2600">
                <a:latin typeface="Lucida Grande" pitchFamily="28" charset="0"/>
              </a:rPr>
              <a:t>μ</a:t>
            </a:r>
            <a:r>
              <a:rPr lang="en-US" sz="2600"/>
              <a:t>.)</a:t>
            </a:r>
          </a:p>
          <a:p>
            <a:pPr>
              <a:lnSpc>
                <a:spcPct val="90000"/>
              </a:lnSpc>
              <a:buFontTx/>
              <a:buNone/>
            </a:pPr>
            <a:r>
              <a:rPr lang="en-US" sz="2600"/>
              <a:t>	2.  Locate the critical region. (Note:  You must find the value for df and use the t distribution table.)</a:t>
            </a:r>
          </a:p>
          <a:p>
            <a:pPr>
              <a:lnSpc>
                <a:spcPct val="90000"/>
              </a:lnSpc>
              <a:buFontTx/>
              <a:buNone/>
            </a:pPr>
            <a:r>
              <a:rPr lang="en-US" sz="2600"/>
              <a:t>	3.  Calculate the test statistic.</a:t>
            </a:r>
          </a:p>
          <a:p>
            <a:pPr>
              <a:lnSpc>
                <a:spcPct val="90000"/>
              </a:lnSpc>
              <a:buFontTx/>
              <a:buNone/>
            </a:pPr>
            <a:r>
              <a:rPr lang="en-US" sz="2600"/>
              <a:t>	4.  Make a decision (Either "reject" or "fail to reject" the null hypothesis).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7653" name="Picture 5" descr="09f03"/>
          <p:cNvPicPr>
            <a:picLocks noChangeAspect="1" noChangeArrowheads="1"/>
          </p:cNvPicPr>
          <p:nvPr/>
        </p:nvPicPr>
        <p:blipFill>
          <a:blip r:embed="rId3"/>
          <a:srcRect/>
          <a:stretch>
            <a:fillRect/>
          </a:stretch>
        </p:blipFill>
        <p:spPr bwMode="auto">
          <a:xfrm>
            <a:off x="88900" y="1679575"/>
            <a:ext cx="8966200" cy="3497263"/>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2385208-1B60-4507-9499-C93538915BB0}" type="slidenum">
              <a:rPr lang="en-US"/>
              <a:pPr/>
              <a:t>18</a:t>
            </a:fld>
            <a:endParaRPr lang="en-US"/>
          </a:p>
        </p:txBody>
      </p:sp>
      <p:sp>
        <p:nvSpPr>
          <p:cNvPr id="17410" name="Rectangle 2"/>
          <p:cNvSpPr>
            <a:spLocks noGrp="1" noChangeArrowheads="1"/>
          </p:cNvSpPr>
          <p:nvPr>
            <p:ph type="title"/>
          </p:nvPr>
        </p:nvSpPr>
        <p:spPr/>
        <p:txBody>
          <a:bodyPr/>
          <a:lstStyle/>
          <a:p>
            <a:r>
              <a:rPr lang="en-US" sz="4000"/>
              <a:t>Measuring Effect Size with the t Statistic</a:t>
            </a:r>
          </a:p>
        </p:txBody>
      </p:sp>
      <p:sp>
        <p:nvSpPr>
          <p:cNvPr id="17411" name="Rectangle 3"/>
          <p:cNvSpPr>
            <a:spLocks noGrp="1" noChangeArrowheads="1"/>
          </p:cNvSpPr>
          <p:nvPr>
            <p:ph type="body" idx="1"/>
          </p:nvPr>
        </p:nvSpPr>
        <p:spPr/>
        <p:txBody>
          <a:bodyPr/>
          <a:lstStyle/>
          <a:p>
            <a:r>
              <a:rPr lang="en-US"/>
              <a:t>Because the significance of a treatment effect is determined partially by the size of the effect and partially by the size of the sample, you cannot assume that a significant effect is also a large effect.  </a:t>
            </a:r>
          </a:p>
          <a:p>
            <a:r>
              <a:rPr lang="en-US"/>
              <a:t>Therefore, it is recommended that a measure of effect size be computed along with the hypothesis test.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67D24C5-4C54-43A7-A96E-FD79101442E7}" type="slidenum">
              <a:rPr lang="en-US"/>
              <a:pPr/>
              <a:t>19</a:t>
            </a:fld>
            <a:endParaRPr lang="en-US"/>
          </a:p>
        </p:txBody>
      </p:sp>
      <p:sp>
        <p:nvSpPr>
          <p:cNvPr id="21506" name="Rectangle 2"/>
          <p:cNvSpPr>
            <a:spLocks noGrp="1" noChangeArrowheads="1"/>
          </p:cNvSpPr>
          <p:nvPr>
            <p:ph type="title"/>
          </p:nvPr>
        </p:nvSpPr>
        <p:spPr/>
        <p:txBody>
          <a:bodyPr/>
          <a:lstStyle/>
          <a:p>
            <a:r>
              <a:rPr lang="en-US" sz="4000"/>
              <a:t>Measuring Effect Size with the t Statistic (cont.)</a:t>
            </a:r>
          </a:p>
        </p:txBody>
      </p:sp>
      <p:sp>
        <p:nvSpPr>
          <p:cNvPr id="21507" name="Rectangle 3"/>
          <p:cNvSpPr>
            <a:spLocks noGrp="1" noChangeArrowheads="1"/>
          </p:cNvSpPr>
          <p:nvPr>
            <p:ph type="body" idx="1"/>
          </p:nvPr>
        </p:nvSpPr>
        <p:spPr/>
        <p:txBody>
          <a:bodyPr/>
          <a:lstStyle/>
          <a:p>
            <a:pPr>
              <a:lnSpc>
                <a:spcPct val="90000"/>
              </a:lnSpc>
            </a:pPr>
            <a:r>
              <a:rPr lang="en-US"/>
              <a:t>For the t test it is possible to compute an estimate of Cohen=s d just as we did for the z-score test in Chapter 8.  The only change is that we now use the sample standard deviation instead of the population value (which is unknown).</a:t>
            </a:r>
          </a:p>
          <a:p>
            <a:pPr>
              <a:lnSpc>
                <a:spcPct val="90000"/>
              </a:lnSpc>
              <a:buFontTx/>
              <a:buNone/>
            </a:pPr>
            <a:endParaRPr lang="en-US"/>
          </a:p>
          <a:p>
            <a:pPr algn="ctr">
              <a:lnSpc>
                <a:spcPct val="80000"/>
              </a:lnSpc>
              <a:buFontTx/>
              <a:buNone/>
            </a:pPr>
            <a:r>
              <a:rPr lang="en-US" sz="2400"/>
              <a:t>				         mean difference            M  </a:t>
            </a:r>
            <a:r>
              <a:rPr lang="en-US" sz="2400">
                <a:sym typeface="Symbol" pitchFamily="28" charset="2"/>
              </a:rPr>
              <a:t></a:t>
            </a:r>
            <a:r>
              <a:rPr lang="en-US" sz="2400"/>
              <a:t>  </a:t>
            </a:r>
            <a:r>
              <a:rPr lang="en-US" sz="2400">
                <a:latin typeface="Lucida Grande" pitchFamily="28" charset="0"/>
              </a:rPr>
              <a:t>μ</a:t>
            </a:r>
            <a:endParaRPr lang="en-US" sz="2400"/>
          </a:p>
          <a:p>
            <a:pPr algn="ctr">
              <a:lnSpc>
                <a:spcPct val="80000"/>
              </a:lnSpc>
              <a:buFontTx/>
              <a:buNone/>
            </a:pPr>
            <a:r>
              <a:rPr lang="en-US" sz="2400"/>
              <a:t>estimated Cohen=s d   =   </a:t>
            </a:r>
            <a:r>
              <a:rPr lang="en-US" sz="2400">
                <a:ea typeface="ヒラギノ角ゴ Pro W3" pitchFamily="28" charset="-128"/>
              </a:rPr>
              <a:t>───────────</a:t>
            </a:r>
            <a:r>
              <a:rPr lang="en-US" sz="2400"/>
              <a:t>   =   </a:t>
            </a:r>
            <a:r>
              <a:rPr lang="en-US" sz="2400">
                <a:ea typeface="ヒラギノ角ゴ Pro W3" pitchFamily="28" charset="-128"/>
              </a:rPr>
              <a:t>──────</a:t>
            </a:r>
            <a:endParaRPr lang="en-US" sz="2400"/>
          </a:p>
          <a:p>
            <a:pPr algn="ctr">
              <a:lnSpc>
                <a:spcPct val="80000"/>
              </a:lnSpc>
              <a:buFontTx/>
              <a:buNone/>
            </a:pPr>
            <a:r>
              <a:rPr lang="en-US" sz="2400"/>
              <a:t>				     standard deviation              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5C0E41C-B861-445B-B61B-20A4223D814D}" type="slidenum">
              <a:rPr lang="en-US"/>
              <a:pPr/>
              <a:t>2</a:t>
            </a:fld>
            <a:endParaRPr lang="en-US"/>
          </a:p>
        </p:txBody>
      </p:sp>
      <p:sp>
        <p:nvSpPr>
          <p:cNvPr id="3074" name="Rectangle 2"/>
          <p:cNvSpPr>
            <a:spLocks noGrp="1" noChangeArrowheads="1"/>
          </p:cNvSpPr>
          <p:nvPr>
            <p:ph type="title"/>
          </p:nvPr>
        </p:nvSpPr>
        <p:spPr/>
        <p:txBody>
          <a:bodyPr/>
          <a:lstStyle/>
          <a:p>
            <a:r>
              <a:rPr lang="en-US"/>
              <a:t>The t Statistic</a:t>
            </a:r>
          </a:p>
        </p:txBody>
      </p:sp>
      <p:sp>
        <p:nvSpPr>
          <p:cNvPr id="3075" name="Rectangle 3"/>
          <p:cNvSpPr>
            <a:spLocks noGrp="1" noChangeArrowheads="1"/>
          </p:cNvSpPr>
          <p:nvPr>
            <p:ph type="body" idx="1"/>
          </p:nvPr>
        </p:nvSpPr>
        <p:spPr/>
        <p:txBody>
          <a:bodyPr/>
          <a:lstStyle/>
          <a:p>
            <a:pPr>
              <a:lnSpc>
                <a:spcPct val="90000"/>
              </a:lnSpc>
            </a:pPr>
            <a:r>
              <a:rPr lang="en-US" sz="2800"/>
              <a:t>The t statistic allows researchers to use sample data to test hypotheses about an unknown population mean.  </a:t>
            </a:r>
          </a:p>
          <a:p>
            <a:pPr>
              <a:lnSpc>
                <a:spcPct val="90000"/>
              </a:lnSpc>
            </a:pPr>
            <a:r>
              <a:rPr lang="en-US" sz="2800"/>
              <a:t>The particular advantage of the t statistic, is that the t statistic does not require any knowledge of the population standard deviation.  </a:t>
            </a:r>
          </a:p>
          <a:p>
            <a:pPr>
              <a:lnSpc>
                <a:spcPct val="90000"/>
              </a:lnSpc>
            </a:pPr>
            <a:r>
              <a:rPr lang="en-US" sz="2800"/>
              <a:t>Thus, the t statistic can be used to test hypotheses about a </a:t>
            </a:r>
            <a:r>
              <a:rPr lang="en-US" sz="2800" i="1"/>
              <a:t>completely unknown</a:t>
            </a:r>
            <a:r>
              <a:rPr lang="en-US" sz="2800"/>
              <a:t> population; that is, both </a:t>
            </a:r>
            <a:r>
              <a:rPr lang="en-US" sz="2800">
                <a:latin typeface="Lucida Grande" pitchFamily="28" charset="0"/>
              </a:rPr>
              <a:t>μ</a:t>
            </a:r>
            <a:r>
              <a:rPr lang="en-US" sz="2800"/>
              <a:t> and </a:t>
            </a:r>
            <a:r>
              <a:rPr lang="en-US" sz="2800">
                <a:latin typeface="Lucida Grande" pitchFamily="28" charset="0"/>
              </a:rPr>
              <a:t>σ</a:t>
            </a:r>
            <a:r>
              <a:rPr lang="en-US" sz="2800"/>
              <a:t> are unknown, and the only available information about the population comes from the sample.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9701" name="Picture 5" descr="09f06"/>
          <p:cNvPicPr>
            <a:picLocks noChangeAspect="1" noChangeArrowheads="1"/>
          </p:cNvPicPr>
          <p:nvPr/>
        </p:nvPicPr>
        <p:blipFill>
          <a:blip r:embed="rId3"/>
          <a:srcRect/>
          <a:stretch>
            <a:fillRect/>
          </a:stretch>
        </p:blipFill>
        <p:spPr bwMode="auto">
          <a:xfrm>
            <a:off x="1433513" y="88900"/>
            <a:ext cx="6276975" cy="66802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D8960D4-A785-45D4-9ED4-07EB4415CA6D}" type="slidenum">
              <a:rPr lang="en-US"/>
              <a:pPr/>
              <a:t>21</a:t>
            </a:fld>
            <a:endParaRPr lang="en-US"/>
          </a:p>
        </p:txBody>
      </p:sp>
      <p:sp>
        <p:nvSpPr>
          <p:cNvPr id="20482" name="Rectangle 2"/>
          <p:cNvSpPr>
            <a:spLocks noGrp="1" noChangeArrowheads="1"/>
          </p:cNvSpPr>
          <p:nvPr>
            <p:ph type="title"/>
          </p:nvPr>
        </p:nvSpPr>
        <p:spPr/>
        <p:txBody>
          <a:bodyPr/>
          <a:lstStyle/>
          <a:p>
            <a:r>
              <a:rPr lang="en-US" sz="4000"/>
              <a:t>Measuring Effect Size with the t Statistic (cont.)</a:t>
            </a:r>
          </a:p>
        </p:txBody>
      </p:sp>
      <p:sp>
        <p:nvSpPr>
          <p:cNvPr id="20483" name="Rectangle 3"/>
          <p:cNvSpPr>
            <a:spLocks noGrp="1" noChangeArrowheads="1"/>
          </p:cNvSpPr>
          <p:nvPr>
            <p:ph type="body" idx="1"/>
          </p:nvPr>
        </p:nvSpPr>
        <p:spPr>
          <a:xfrm>
            <a:off x="457200" y="1600200"/>
            <a:ext cx="8229600" cy="4800600"/>
          </a:xfrm>
        </p:spPr>
        <p:txBody>
          <a:bodyPr/>
          <a:lstStyle/>
          <a:p>
            <a:r>
              <a:rPr lang="en-US" sz="2800"/>
              <a:t>As before, Cohen=s d measures the size of the treatment effect in terms of the standard deviation. </a:t>
            </a:r>
          </a:p>
          <a:p>
            <a:r>
              <a:rPr lang="en-US" sz="2800"/>
              <a:t>With a t test it is also possible to measure effect size by computing the </a:t>
            </a:r>
            <a:r>
              <a:rPr lang="en-US" sz="2800" b="1"/>
              <a:t>percentage of variance accounted for</a:t>
            </a:r>
            <a:r>
              <a:rPr lang="en-US" sz="2800"/>
              <a:t> by the treatment.  </a:t>
            </a:r>
          </a:p>
          <a:p>
            <a:r>
              <a:rPr lang="en-US" sz="2800"/>
              <a:t>This measure is based on the idea that the treatment causes the scores to change, which contributes to the observed variability in the data.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ED36C54-F450-4551-8620-460B48CDBED9}" type="slidenum">
              <a:rPr lang="en-US"/>
              <a:pPr/>
              <a:t>22</a:t>
            </a:fld>
            <a:endParaRPr lang="en-US"/>
          </a:p>
        </p:txBody>
      </p:sp>
      <p:sp>
        <p:nvSpPr>
          <p:cNvPr id="9218" name="Rectangle 2"/>
          <p:cNvSpPr>
            <a:spLocks noGrp="1" noChangeArrowheads="1"/>
          </p:cNvSpPr>
          <p:nvPr>
            <p:ph type="title"/>
          </p:nvPr>
        </p:nvSpPr>
        <p:spPr/>
        <p:txBody>
          <a:bodyPr/>
          <a:lstStyle/>
          <a:p>
            <a:r>
              <a:rPr lang="en-US" sz="4000"/>
              <a:t>Measuring Effect Size with the t Statistic (cont.)</a:t>
            </a:r>
          </a:p>
        </p:txBody>
      </p:sp>
      <p:sp>
        <p:nvSpPr>
          <p:cNvPr id="9219" name="Rectangle 3"/>
          <p:cNvSpPr>
            <a:spLocks noGrp="1" noChangeArrowheads="1"/>
          </p:cNvSpPr>
          <p:nvPr>
            <p:ph type="body" idx="1"/>
          </p:nvPr>
        </p:nvSpPr>
        <p:spPr/>
        <p:txBody>
          <a:bodyPr/>
          <a:lstStyle/>
          <a:p>
            <a:r>
              <a:rPr lang="en-US"/>
              <a:t>By measuring the amount of variability that can be attributed to the treatment, we obtain a measure of the size of the treatment effect.  For the t statistic hypothesis test,</a:t>
            </a:r>
          </a:p>
          <a:p>
            <a:pPr algn="ctr">
              <a:buFontTx/>
              <a:buNone/>
            </a:pPr>
            <a:r>
              <a:rPr lang="en-US" sz="2400"/>
              <a:t>								 t</a:t>
            </a:r>
            <a:r>
              <a:rPr lang="en-US" sz="2400" baseline="30000"/>
              <a:t>2</a:t>
            </a:r>
            <a:r>
              <a:rPr lang="en-US" sz="2400"/>
              <a:t>   </a:t>
            </a:r>
          </a:p>
          <a:p>
            <a:pPr algn="ctr">
              <a:buFontTx/>
              <a:buNone/>
            </a:pPr>
            <a:r>
              <a:rPr lang="en-US" sz="2400"/>
              <a:t>percentage of variance accounted for   =   r</a:t>
            </a:r>
            <a:r>
              <a:rPr lang="en-US" sz="2400" baseline="30000"/>
              <a:t>2</a:t>
            </a:r>
            <a:r>
              <a:rPr lang="en-US" sz="2400"/>
              <a:t>   =   </a:t>
            </a:r>
            <a:r>
              <a:rPr lang="en-US" sz="2400">
                <a:ea typeface="ヒラギノ角ゴ Pro W3" pitchFamily="28" charset="-128"/>
              </a:rPr>
              <a:t>─────</a:t>
            </a:r>
            <a:endParaRPr lang="en-US" sz="2400"/>
          </a:p>
          <a:p>
            <a:pPr algn="ctr">
              <a:buFontTx/>
              <a:buNone/>
            </a:pPr>
            <a:r>
              <a:rPr lang="en-US" sz="2400"/>
              <a:t>								 t</a:t>
            </a:r>
            <a:r>
              <a:rPr lang="en-US" sz="2400" baseline="30000"/>
              <a:t>2</a:t>
            </a:r>
            <a:r>
              <a:rPr lang="en-US" sz="2400"/>
              <a:t> + df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8677" name="Picture 5" descr="09f05"/>
          <p:cNvPicPr>
            <a:picLocks noChangeAspect="1" noChangeArrowheads="1"/>
          </p:cNvPicPr>
          <p:nvPr/>
        </p:nvPicPr>
        <p:blipFill>
          <a:blip r:embed="rId3"/>
          <a:srcRect/>
          <a:stretch>
            <a:fillRect/>
          </a:stretch>
        </p:blipFill>
        <p:spPr bwMode="auto">
          <a:xfrm>
            <a:off x="88900" y="273050"/>
            <a:ext cx="8966200" cy="63119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9449CB1-D9BD-48DE-9EE5-3AF65C9AA7A4}" type="slidenum">
              <a:rPr lang="en-US"/>
              <a:pPr/>
              <a:t>3</a:t>
            </a:fld>
            <a:endParaRPr lang="en-US"/>
          </a:p>
        </p:txBody>
      </p:sp>
      <p:sp>
        <p:nvSpPr>
          <p:cNvPr id="7170" name="Rectangle 2"/>
          <p:cNvSpPr>
            <a:spLocks noGrp="1" noChangeArrowheads="1"/>
          </p:cNvSpPr>
          <p:nvPr>
            <p:ph type="title"/>
          </p:nvPr>
        </p:nvSpPr>
        <p:spPr/>
        <p:txBody>
          <a:bodyPr/>
          <a:lstStyle/>
          <a:p>
            <a:r>
              <a:rPr lang="en-US"/>
              <a:t>The t Statistic (cont.)</a:t>
            </a:r>
          </a:p>
        </p:txBody>
      </p:sp>
      <p:sp>
        <p:nvSpPr>
          <p:cNvPr id="7171" name="Rectangle 3"/>
          <p:cNvSpPr>
            <a:spLocks noGrp="1" noChangeArrowheads="1"/>
          </p:cNvSpPr>
          <p:nvPr>
            <p:ph type="body" idx="1"/>
          </p:nvPr>
        </p:nvSpPr>
        <p:spPr/>
        <p:txBody>
          <a:bodyPr/>
          <a:lstStyle/>
          <a:p>
            <a:r>
              <a:rPr lang="en-US"/>
              <a:t>All that is required for a hypothesis test with t is a sample and a reasonable hypothesis about the population mean.  </a:t>
            </a:r>
          </a:p>
          <a:p>
            <a:r>
              <a:rPr lang="en-US"/>
              <a:t>There are two general situations where this type of hypothesis test is used: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3FF7253-0ADB-4CE1-9B3A-F91ABD420C2C}" type="slidenum">
              <a:rPr lang="en-US"/>
              <a:pPr/>
              <a:t>4</a:t>
            </a:fld>
            <a:endParaRPr lang="en-US"/>
          </a:p>
        </p:txBody>
      </p:sp>
      <p:sp>
        <p:nvSpPr>
          <p:cNvPr id="6146" name="Rectangle 2"/>
          <p:cNvSpPr>
            <a:spLocks noGrp="1" noChangeArrowheads="1"/>
          </p:cNvSpPr>
          <p:nvPr>
            <p:ph type="title"/>
          </p:nvPr>
        </p:nvSpPr>
        <p:spPr/>
        <p:txBody>
          <a:bodyPr/>
          <a:lstStyle/>
          <a:p>
            <a:r>
              <a:rPr lang="en-US"/>
              <a:t>The t Statistic (cont.)</a:t>
            </a:r>
          </a:p>
        </p:txBody>
      </p:sp>
      <p:sp>
        <p:nvSpPr>
          <p:cNvPr id="6147" name="Rectangle 3"/>
          <p:cNvSpPr>
            <a:spLocks noGrp="1" noChangeArrowheads="1"/>
          </p:cNvSpPr>
          <p:nvPr>
            <p:ph type="body" idx="1"/>
          </p:nvPr>
        </p:nvSpPr>
        <p:spPr>
          <a:xfrm>
            <a:off x="457200" y="1600200"/>
            <a:ext cx="8229600" cy="4648200"/>
          </a:xfrm>
        </p:spPr>
        <p:txBody>
          <a:bodyPr/>
          <a:lstStyle/>
          <a:p>
            <a:pPr>
              <a:buFontTx/>
              <a:buNone/>
            </a:pPr>
            <a:r>
              <a:rPr lang="en-US" sz="2800"/>
              <a:t>1.	The t statistic is used when a researcher wants to determine whether or not a treatment causes a change in a population mean.  In this case you must know the value of </a:t>
            </a:r>
            <a:r>
              <a:rPr lang="en-US" sz="2800">
                <a:latin typeface="Lucida Grande" pitchFamily="28" charset="0"/>
              </a:rPr>
              <a:t>μ</a:t>
            </a:r>
            <a:r>
              <a:rPr lang="en-US" sz="2800"/>
              <a:t> for the original, untreated population.  A sample is obtained from the population and the treatment is administered to the sample.  If the resulting sample mean is significantly different from the original population mean, you can conclude that the treatment has a significant effect.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B7498A8-20F9-401E-9716-C570B37FFDF4}" type="slidenum">
              <a:rPr lang="en-US"/>
              <a:pPr/>
              <a:t>5</a:t>
            </a:fld>
            <a:endParaRPr lang="en-US"/>
          </a:p>
        </p:txBody>
      </p:sp>
      <p:sp>
        <p:nvSpPr>
          <p:cNvPr id="5122" name="Rectangle 2"/>
          <p:cNvSpPr>
            <a:spLocks noGrp="1" noChangeArrowheads="1"/>
          </p:cNvSpPr>
          <p:nvPr>
            <p:ph type="title"/>
          </p:nvPr>
        </p:nvSpPr>
        <p:spPr/>
        <p:txBody>
          <a:bodyPr/>
          <a:lstStyle/>
          <a:p>
            <a:r>
              <a:rPr lang="en-US"/>
              <a:t>The t Statistic (cont.)</a:t>
            </a:r>
          </a:p>
        </p:txBody>
      </p:sp>
      <p:sp>
        <p:nvSpPr>
          <p:cNvPr id="5123" name="Rectangle 3"/>
          <p:cNvSpPr>
            <a:spLocks noGrp="1" noChangeArrowheads="1"/>
          </p:cNvSpPr>
          <p:nvPr>
            <p:ph type="body" idx="1"/>
          </p:nvPr>
        </p:nvSpPr>
        <p:spPr/>
        <p:txBody>
          <a:bodyPr/>
          <a:lstStyle/>
          <a:p>
            <a:pPr>
              <a:buFontTx/>
              <a:buNone/>
            </a:pPr>
            <a:r>
              <a:rPr lang="en-US"/>
              <a:t>2.	 Occasionally a theory or other prediction will provide a hypothesized value for an unknown population mean.  A sample is then obtained from the population and the t statistic is used to compare the actual sample mean with the hypothesized population mean.  A significant difference indicates that the hypothesized value for </a:t>
            </a:r>
            <a:r>
              <a:rPr lang="en-US">
                <a:latin typeface="Lucida Grande" pitchFamily="28" charset="0"/>
              </a:rPr>
              <a:t>μ</a:t>
            </a:r>
            <a:r>
              <a:rPr lang="en-US"/>
              <a:t> should be rejected.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2E0D0EA-1D56-495C-9203-3D05795AF34B}" type="slidenum">
              <a:rPr lang="en-US"/>
              <a:pPr/>
              <a:t>6</a:t>
            </a:fld>
            <a:endParaRPr lang="en-US"/>
          </a:p>
        </p:txBody>
      </p:sp>
      <p:sp>
        <p:nvSpPr>
          <p:cNvPr id="4098" name="Rectangle 2"/>
          <p:cNvSpPr>
            <a:spLocks noGrp="1" noChangeArrowheads="1"/>
          </p:cNvSpPr>
          <p:nvPr>
            <p:ph type="title"/>
          </p:nvPr>
        </p:nvSpPr>
        <p:spPr/>
        <p:txBody>
          <a:bodyPr/>
          <a:lstStyle/>
          <a:p>
            <a:r>
              <a:rPr lang="en-US" sz="4000"/>
              <a:t>The Estimated Standard Error and the t Statistic </a:t>
            </a:r>
          </a:p>
        </p:txBody>
      </p:sp>
      <p:sp>
        <p:nvSpPr>
          <p:cNvPr id="4099" name="Rectangle 3"/>
          <p:cNvSpPr>
            <a:spLocks noGrp="1" noChangeArrowheads="1"/>
          </p:cNvSpPr>
          <p:nvPr>
            <p:ph type="body" idx="1"/>
          </p:nvPr>
        </p:nvSpPr>
        <p:spPr/>
        <p:txBody>
          <a:bodyPr/>
          <a:lstStyle/>
          <a:p>
            <a:pPr>
              <a:lnSpc>
                <a:spcPct val="90000"/>
              </a:lnSpc>
            </a:pPr>
            <a:r>
              <a:rPr lang="en-US" sz="2800"/>
              <a:t>Whenever a sample is obtained from a population you expect to find some discrepancy or "error" between the sample mean and the population mean.  </a:t>
            </a:r>
          </a:p>
          <a:p>
            <a:pPr>
              <a:lnSpc>
                <a:spcPct val="90000"/>
              </a:lnSpc>
            </a:pPr>
            <a:r>
              <a:rPr lang="en-US" sz="2800"/>
              <a:t>This general phenomenon is known as </a:t>
            </a:r>
            <a:r>
              <a:rPr lang="en-US" sz="2800" b="1"/>
              <a:t>sampling error</a:t>
            </a:r>
            <a:r>
              <a:rPr lang="en-US" sz="2800"/>
              <a:t>.  </a:t>
            </a:r>
          </a:p>
          <a:p>
            <a:pPr>
              <a:lnSpc>
                <a:spcPct val="90000"/>
              </a:lnSpc>
            </a:pPr>
            <a:r>
              <a:rPr lang="en-US" sz="2800"/>
              <a:t>The goal for a hypothesis test is to evaluate the </a:t>
            </a:r>
            <a:r>
              <a:rPr lang="en-US" sz="2800" i="1"/>
              <a:t>significance</a:t>
            </a:r>
            <a:r>
              <a:rPr lang="en-US" sz="2800"/>
              <a:t> of the observed discrepancy between a sample mean and the population mean.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FCEAC1D-69F9-4B6A-B7D5-AF9964C61142}" type="slidenum">
              <a:rPr lang="en-US"/>
              <a:pPr/>
              <a:t>7</a:t>
            </a:fld>
            <a:endParaRPr lang="en-US"/>
          </a:p>
        </p:txBody>
      </p:sp>
      <p:sp>
        <p:nvSpPr>
          <p:cNvPr id="11266" name="Rectangle 2"/>
          <p:cNvSpPr>
            <a:spLocks noGrp="1" noChangeArrowheads="1"/>
          </p:cNvSpPr>
          <p:nvPr>
            <p:ph type="title"/>
          </p:nvPr>
        </p:nvSpPr>
        <p:spPr/>
        <p:txBody>
          <a:bodyPr/>
          <a:lstStyle/>
          <a:p>
            <a:r>
              <a:rPr lang="en-US" sz="4000"/>
              <a:t>The Estimated Standard Error and the t Statistic (cont.)</a:t>
            </a:r>
          </a:p>
        </p:txBody>
      </p:sp>
      <p:sp>
        <p:nvSpPr>
          <p:cNvPr id="11267" name="Rectangle 3"/>
          <p:cNvSpPr>
            <a:spLocks noGrp="1" noChangeArrowheads="1"/>
          </p:cNvSpPr>
          <p:nvPr>
            <p:ph type="body" idx="1"/>
          </p:nvPr>
        </p:nvSpPr>
        <p:spPr/>
        <p:txBody>
          <a:bodyPr/>
          <a:lstStyle/>
          <a:p>
            <a:pPr>
              <a:buFontTx/>
              <a:buNone/>
            </a:pPr>
            <a:r>
              <a:rPr lang="en-US" sz="2800"/>
              <a:t>The hypothesis test attempts to decide between the following two alternatives:</a:t>
            </a:r>
          </a:p>
          <a:p>
            <a:pPr>
              <a:buFontTx/>
              <a:buNone/>
            </a:pPr>
            <a:r>
              <a:rPr lang="en-US" sz="2800"/>
              <a:t>1.	Is it reasonable that the discrepancy between M and </a:t>
            </a:r>
            <a:r>
              <a:rPr lang="en-US" sz="2800">
                <a:latin typeface="Lucida Grande" pitchFamily="28" charset="0"/>
              </a:rPr>
              <a:t>μ</a:t>
            </a:r>
            <a:r>
              <a:rPr lang="en-US" sz="2800"/>
              <a:t> is simply due to sampling error and not the result of a treatment effect?  </a:t>
            </a:r>
          </a:p>
          <a:p>
            <a:pPr>
              <a:buFontTx/>
              <a:buNone/>
            </a:pPr>
            <a:r>
              <a:rPr lang="en-US" sz="2800"/>
              <a:t>2.	Is the discrepancy between M and </a:t>
            </a:r>
            <a:r>
              <a:rPr lang="en-US" sz="2800">
                <a:latin typeface="Lucida Grande" pitchFamily="28" charset="0"/>
              </a:rPr>
              <a:t>μ</a:t>
            </a:r>
            <a:r>
              <a:rPr lang="en-US" sz="2800"/>
              <a:t> more than would be expected by sampling error alone?  That is, is the sample mean significantly different from the population mean?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EDBC8AB-D14E-4B90-B1DA-2883CDA3640F}" type="slidenum">
              <a:rPr lang="en-US"/>
              <a:pPr/>
              <a:t>8</a:t>
            </a:fld>
            <a:endParaRPr lang="en-US"/>
          </a:p>
        </p:txBody>
      </p:sp>
      <p:sp>
        <p:nvSpPr>
          <p:cNvPr id="8194" name="Rectangle 2"/>
          <p:cNvSpPr>
            <a:spLocks noGrp="1" noChangeArrowheads="1"/>
          </p:cNvSpPr>
          <p:nvPr>
            <p:ph type="title"/>
          </p:nvPr>
        </p:nvSpPr>
        <p:spPr/>
        <p:txBody>
          <a:bodyPr/>
          <a:lstStyle/>
          <a:p>
            <a:r>
              <a:rPr lang="en-US" sz="4000"/>
              <a:t>The Estimated Standard Error and the t Statistic (cont.)</a:t>
            </a:r>
          </a:p>
        </p:txBody>
      </p:sp>
      <p:sp>
        <p:nvSpPr>
          <p:cNvPr id="8195" name="Rectangle 3"/>
          <p:cNvSpPr>
            <a:spLocks noGrp="1" noChangeArrowheads="1"/>
          </p:cNvSpPr>
          <p:nvPr>
            <p:ph type="body" idx="1"/>
          </p:nvPr>
        </p:nvSpPr>
        <p:spPr>
          <a:xfrm>
            <a:off x="457200" y="1600200"/>
            <a:ext cx="8229600" cy="4648200"/>
          </a:xfrm>
        </p:spPr>
        <p:txBody>
          <a:bodyPr/>
          <a:lstStyle/>
          <a:p>
            <a:r>
              <a:rPr lang="en-US" sz="2800"/>
              <a:t>The critical first step for the t statistic hypothesis test is to calculate exactly how much difference between M and </a:t>
            </a:r>
            <a:r>
              <a:rPr lang="en-US" sz="2800">
                <a:latin typeface="Lucida Grande" pitchFamily="28" charset="0"/>
              </a:rPr>
              <a:t>μ</a:t>
            </a:r>
            <a:r>
              <a:rPr lang="en-US" sz="2800"/>
              <a:t> is reasonable to expect.  </a:t>
            </a:r>
          </a:p>
          <a:p>
            <a:r>
              <a:rPr lang="en-US" sz="2800"/>
              <a:t>However, because the population standard deviation is unknown, it is impossible to compute the standard error of M as we did with z-scores in Chapter 8.  </a:t>
            </a:r>
          </a:p>
          <a:p>
            <a:r>
              <a:rPr lang="en-US" sz="2800"/>
              <a:t>Therefore, the t statistic requires that you use the sample data to compute an </a:t>
            </a:r>
            <a:r>
              <a:rPr lang="en-US" sz="2800" b="1"/>
              <a:t>estimated standard error of M</a:t>
            </a:r>
            <a:r>
              <a:rPr lang="en-US" sz="28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BEB6834-E103-4F50-922C-FD1E864158F0}" type="slidenum">
              <a:rPr lang="en-US"/>
              <a:pPr/>
              <a:t>9</a:t>
            </a:fld>
            <a:endParaRPr lang="en-US"/>
          </a:p>
        </p:txBody>
      </p:sp>
      <p:sp>
        <p:nvSpPr>
          <p:cNvPr id="14338" name="Rectangle 2"/>
          <p:cNvSpPr>
            <a:spLocks noGrp="1" noChangeArrowheads="1"/>
          </p:cNvSpPr>
          <p:nvPr>
            <p:ph type="title"/>
          </p:nvPr>
        </p:nvSpPr>
        <p:spPr/>
        <p:txBody>
          <a:bodyPr/>
          <a:lstStyle/>
          <a:p>
            <a:r>
              <a:rPr lang="en-US" sz="4000"/>
              <a:t>The Estimated Standard Error and the t Statistic (cont.)</a:t>
            </a:r>
          </a:p>
        </p:txBody>
      </p:sp>
      <p:sp>
        <p:nvSpPr>
          <p:cNvPr id="14339" name="Rectangle 3"/>
          <p:cNvSpPr>
            <a:spLocks noGrp="1" noChangeArrowheads="1"/>
          </p:cNvSpPr>
          <p:nvPr>
            <p:ph type="body" idx="1"/>
          </p:nvPr>
        </p:nvSpPr>
        <p:spPr>
          <a:xfrm>
            <a:off x="457200" y="1600200"/>
            <a:ext cx="8229600" cy="4724400"/>
          </a:xfrm>
        </p:spPr>
        <p:txBody>
          <a:bodyPr/>
          <a:lstStyle/>
          <a:p>
            <a:r>
              <a:rPr lang="en-US" sz="2800"/>
              <a:t>This calculation defines standard error exactly as it was defined in Chapters 7 and 8, but now we must use the sample variance, s2, in place of the unknown population variance, </a:t>
            </a:r>
            <a:r>
              <a:rPr lang="en-US" sz="2800">
                <a:latin typeface="Lucida Grande" pitchFamily="28" charset="0"/>
              </a:rPr>
              <a:t>σ</a:t>
            </a:r>
            <a:r>
              <a:rPr lang="en-US" sz="2800"/>
              <a:t>2 (or use sample standard deviation, s, in place of the unknown population standard deviation, </a:t>
            </a:r>
            <a:r>
              <a:rPr lang="en-US" sz="2800">
                <a:latin typeface="Lucida Grande" pitchFamily="28" charset="0"/>
              </a:rPr>
              <a:t>σ</a:t>
            </a:r>
            <a:r>
              <a:rPr lang="en-US" sz="2800"/>
              <a:t>).  </a:t>
            </a:r>
          </a:p>
          <a:p>
            <a:r>
              <a:rPr lang="en-US" sz="2800"/>
              <a:t>The resulting formula for estimated standard error is</a:t>
            </a:r>
          </a:p>
          <a:p>
            <a:pPr algn="ctr">
              <a:lnSpc>
                <a:spcPct val="85000"/>
              </a:lnSpc>
              <a:spcBef>
                <a:spcPct val="0"/>
              </a:spcBef>
              <a:buFontTx/>
              <a:buNone/>
            </a:pPr>
            <a:r>
              <a:rPr lang="en-US" sz="2800"/>
              <a:t>            s2                                  s</a:t>
            </a:r>
          </a:p>
          <a:p>
            <a:pPr algn="ctr">
              <a:lnSpc>
                <a:spcPct val="85000"/>
              </a:lnSpc>
              <a:spcBef>
                <a:spcPct val="0"/>
              </a:spcBef>
              <a:buFontTx/>
              <a:buNone/>
            </a:pPr>
            <a:r>
              <a:rPr lang="en-US" sz="2800"/>
              <a:t>sM  =    </a:t>
            </a:r>
            <a:r>
              <a:rPr lang="en-US" sz="2800">
                <a:ea typeface="ヒラギノ角ゴ Pro W3" pitchFamily="28" charset="-128"/>
              </a:rPr>
              <a:t>──</a:t>
            </a:r>
            <a:r>
              <a:rPr lang="en-US" sz="2800"/>
              <a:t>          or        sM  =  </a:t>
            </a:r>
            <a:r>
              <a:rPr lang="en-US" sz="2800">
                <a:ea typeface="ヒラギノ角ゴ Pro W3" pitchFamily="28" charset="-128"/>
              </a:rPr>
              <a:t>──</a:t>
            </a:r>
            <a:r>
              <a:rPr lang="en-US" sz="2800"/>
              <a:t>  </a:t>
            </a:r>
          </a:p>
          <a:p>
            <a:pPr algn="ctr">
              <a:lnSpc>
                <a:spcPct val="85000"/>
              </a:lnSpc>
              <a:spcBef>
                <a:spcPct val="0"/>
              </a:spcBef>
              <a:buFontTx/>
              <a:buNone/>
            </a:pPr>
            <a:r>
              <a:rPr lang="en-US" sz="2800"/>
              <a:t>             n                                  </a:t>
            </a:r>
            <a:r>
              <a:rPr lang="en-US" sz="2800">
                <a:sym typeface="Symbol" pitchFamily="28" charset="2"/>
              </a:rPr>
              <a:t></a:t>
            </a:r>
            <a:r>
              <a:rPr lang="en-US" sz="2800"/>
              <a:t>n</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1359</Words>
  <Application>Microsoft Office PowerPoint</Application>
  <PresentationFormat>On-screen Show (4:3)</PresentationFormat>
  <Paragraphs>109</Paragraphs>
  <Slides>23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Lucida Grande</vt:lpstr>
      <vt:lpstr>ヒラギノ角ゴ Pro W3</vt:lpstr>
      <vt:lpstr>Symbol</vt:lpstr>
      <vt:lpstr>Default Design</vt:lpstr>
      <vt:lpstr>Chapter 9: Introduction to  the t statistic</vt:lpstr>
      <vt:lpstr>The t Statistic</vt:lpstr>
      <vt:lpstr>The t Statistic (cont.)</vt:lpstr>
      <vt:lpstr>The t Statistic (cont.)</vt:lpstr>
      <vt:lpstr>The t Statistic (cont.)</vt:lpstr>
      <vt:lpstr>The Estimated Standard Error and the t Statistic </vt:lpstr>
      <vt:lpstr>The Estimated Standard Error and the t Statistic (cont.)</vt:lpstr>
      <vt:lpstr>The Estimated Standard Error and the t Statistic (cont.)</vt:lpstr>
      <vt:lpstr>The Estimated Standard Error and the t Statistic (cont.)</vt:lpstr>
      <vt:lpstr>The Estimated Standard Error and the t Statistic (cont.)</vt:lpstr>
      <vt:lpstr>The Estimated Standard Error and the t Statistic (cont.)</vt:lpstr>
      <vt:lpstr>The t Distributions and  Degrees of Freedom</vt:lpstr>
      <vt:lpstr>Slide 13</vt:lpstr>
      <vt:lpstr>The t Distributions and  Degrees of Freedom (cont.)</vt:lpstr>
      <vt:lpstr>The t Distributions and  Degrees of Freedom (cont.)</vt:lpstr>
      <vt:lpstr>Hypothesis Tests with the t Statistic</vt:lpstr>
      <vt:lpstr>Slide 17</vt:lpstr>
      <vt:lpstr>Measuring Effect Size with the t Statistic</vt:lpstr>
      <vt:lpstr>Measuring Effect Size with the t Statistic (cont.)</vt:lpstr>
      <vt:lpstr>Slide 20</vt:lpstr>
      <vt:lpstr>Measuring Effect Size with the t Statistic (cont.)</vt:lpstr>
      <vt:lpstr>Measuring Effect Size with the t Statistic (cont.)</vt:lpstr>
      <vt:lpstr>Slide 23</vt:lpstr>
    </vt:vector>
  </TitlesOfParts>
  <Company>Thomson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9: Introduction to  the t statistic</dc:title>
  <dc:creator>TL User</dc:creator>
  <cp:lastModifiedBy>DELL</cp:lastModifiedBy>
  <cp:revision>10</cp:revision>
  <dcterms:created xsi:type="dcterms:W3CDTF">2008-11-21T22:36:21Z</dcterms:created>
  <dcterms:modified xsi:type="dcterms:W3CDTF">2019-01-02T18:51:55Z</dcterms:modified>
</cp:coreProperties>
</file>