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71" r:id="rId9"/>
    <p:sldId id="266" r:id="rId10"/>
    <p:sldId id="267" r:id="rId11"/>
    <p:sldId id="273" r:id="rId12"/>
    <p:sldId id="272" r:id="rId13"/>
    <p:sldId id="274" r:id="rId14"/>
    <p:sldId id="275" r:id="rId15"/>
    <p:sldId id="269" r:id="rId16"/>
    <p:sldId id="270" r:id="rId17"/>
    <p:sldId id="276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3" d="100"/>
          <a:sy n="93" d="100"/>
        </p:scale>
        <p:origin x="-504" y="6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3/27/2007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://www.conferencealert.com/" TargetMode="Externa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The Broad Problem Area, Preliminary data gathering and Problem Definition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4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a. Reasons for Literature Survey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76800"/>
          </a:xfrm>
        </p:spPr>
        <p:txBody>
          <a:bodyPr>
            <a:normAutofit fontScale="85000" lnSpcReduction="10000"/>
          </a:bodyPr>
          <a:lstStyle/>
          <a:p>
            <a:r>
              <a:rPr lang="en-US" dirty="0" smtClean="0"/>
              <a:t>Ensure</a:t>
            </a:r>
            <a:r>
              <a:rPr lang="en-US" dirty="0" smtClean="0">
                <a:sym typeface="Wingdings" pitchFamily="2" charset="2"/>
              </a:rPr>
              <a:t> No important variable is ignored</a:t>
            </a:r>
          </a:p>
          <a:p>
            <a:r>
              <a:rPr lang="en-US" dirty="0" smtClean="0">
                <a:sym typeface="Wingdings" pitchFamily="2" charset="2"/>
              </a:rPr>
              <a:t>Found that critical variables  Not come from interviews</a:t>
            </a:r>
          </a:p>
          <a:p>
            <a:r>
              <a:rPr lang="en-US" dirty="0" smtClean="0">
                <a:sym typeface="Wingdings" pitchFamily="2" charset="2"/>
              </a:rPr>
              <a:t>With out considering them exercise in Futility (useless)</a:t>
            </a:r>
          </a:p>
          <a:p>
            <a:r>
              <a:rPr lang="en-US" dirty="0" smtClean="0">
                <a:sym typeface="Wingdings" pitchFamily="2" charset="2"/>
              </a:rPr>
              <a:t>Prevent Reinvent the wheel save time and effort</a:t>
            </a:r>
          </a:p>
          <a:p>
            <a:r>
              <a:rPr lang="en-US" dirty="0" smtClean="0">
                <a:sym typeface="Wingdings" pitchFamily="2" charset="2"/>
              </a:rPr>
              <a:t>Good Literature survey ensure that:</a:t>
            </a:r>
          </a:p>
          <a:p>
            <a:pPr>
              <a:buFont typeface="Wingdings" pitchFamily="2" charset="2"/>
              <a:buChar char="§"/>
            </a:pPr>
            <a:r>
              <a:rPr lang="en-US" dirty="0" smtClean="0">
                <a:sym typeface="Wingdings" pitchFamily="2" charset="2"/>
              </a:rPr>
              <a:t>Important variables should not left out</a:t>
            </a:r>
          </a:p>
          <a:p>
            <a:pPr>
              <a:buFont typeface="Wingdings" pitchFamily="2" charset="2"/>
              <a:buChar char="§"/>
            </a:pPr>
            <a:r>
              <a:rPr lang="en-US" dirty="0" smtClean="0">
                <a:sym typeface="Wingdings" pitchFamily="2" charset="2"/>
              </a:rPr>
              <a:t>Tells about important variables</a:t>
            </a:r>
          </a:p>
          <a:p>
            <a:pPr>
              <a:buFont typeface="Wingdings" pitchFamily="2" charset="2"/>
              <a:buChar char="§"/>
            </a:pPr>
            <a:r>
              <a:rPr lang="en-US" dirty="0" smtClean="0">
                <a:sym typeface="Wingdings" pitchFamily="2" charset="2"/>
              </a:rPr>
              <a:t>Problem statement can be made with precision and clarity</a:t>
            </a:r>
          </a:p>
          <a:p>
            <a:pPr>
              <a:buNone/>
            </a:pPr>
            <a:endParaRPr lang="en-US" dirty="0" smtClean="0">
              <a:sym typeface="Wingdings" pitchFamily="2" charset="2"/>
            </a:endParaRPr>
          </a:p>
          <a:p>
            <a:endParaRPr lang="en-US" dirty="0" smtClean="0">
              <a:sym typeface="Wingdings" pitchFamily="2" charset="2"/>
            </a:endParaRP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Data 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pPr>
              <a:buFont typeface="Wingdings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Text Books</a:t>
            </a:r>
          </a:p>
          <a:p>
            <a:r>
              <a:rPr lang="en-US" dirty="0" smtClean="0"/>
              <a:t>Cover broad range of topics</a:t>
            </a:r>
          </a:p>
          <a:p>
            <a:r>
              <a:rPr lang="en-US" dirty="0" smtClean="0"/>
              <a:t>Cover topics more thoroughly</a:t>
            </a:r>
          </a:p>
          <a:p>
            <a:r>
              <a:rPr lang="en-US" dirty="0" smtClean="0"/>
              <a:t>Starting point to find more detailed sources</a:t>
            </a:r>
          </a:p>
          <a:p>
            <a:r>
              <a:rPr lang="en-US" dirty="0" smtClean="0"/>
              <a:t>Less up to date from Journals</a:t>
            </a:r>
          </a:p>
          <a:p>
            <a:r>
              <a:rPr lang="en-US" dirty="0" smtClean="0"/>
              <a:t>Google Books, 4Shared, Torrent, Library.nu Others</a:t>
            </a:r>
          </a:p>
          <a:p>
            <a:r>
              <a:rPr lang="en-US" dirty="0" smtClean="0"/>
              <a:t>Reference: Author Name, Year, Book Name and Publisher</a:t>
            </a:r>
            <a:endParaRPr lang="en-US" dirty="0" smtClean="0"/>
          </a:p>
          <a:p>
            <a:pPr>
              <a:buFont typeface="Wingdings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Journals</a:t>
            </a:r>
          </a:p>
          <a:p>
            <a:r>
              <a:rPr lang="en-US" dirty="0" smtClean="0"/>
              <a:t>Up to date information</a:t>
            </a:r>
          </a:p>
          <a:p>
            <a:r>
              <a:rPr lang="en-US" dirty="0" smtClean="0"/>
              <a:t>Peer reviewed</a:t>
            </a:r>
          </a:p>
          <a:p>
            <a:r>
              <a:rPr lang="en-US" dirty="0" smtClean="0"/>
              <a:t>Review Articles </a:t>
            </a:r>
            <a:r>
              <a:rPr lang="en-US" dirty="0" smtClean="0">
                <a:sym typeface="Wingdings" pitchFamily="2" charset="2"/>
              </a:rPr>
              <a:t></a:t>
            </a:r>
            <a:r>
              <a:rPr lang="en-US" dirty="0" smtClean="0"/>
              <a:t>Meta Analysis</a:t>
            </a:r>
          </a:p>
          <a:p>
            <a:r>
              <a:rPr lang="en-US" dirty="0" smtClean="0"/>
              <a:t>Research Articles</a:t>
            </a:r>
            <a:r>
              <a:rPr lang="en-US" dirty="0" smtClean="0">
                <a:sym typeface="Wingdings" pitchFamily="2" charset="2"/>
              </a:rPr>
              <a:t> One or few related studies</a:t>
            </a:r>
          </a:p>
          <a:p>
            <a:r>
              <a:rPr lang="en-US" dirty="0" smtClean="0">
                <a:sym typeface="Wingdings" pitchFamily="2" charset="2"/>
              </a:rPr>
              <a:t>Literature of research article compact overview on specific topic</a:t>
            </a:r>
          </a:p>
          <a:p>
            <a:r>
              <a:rPr lang="en-US" dirty="0" smtClean="0">
                <a:sym typeface="Wingdings" pitchFamily="2" charset="2"/>
              </a:rPr>
              <a:t>EBSCO, </a:t>
            </a:r>
            <a:r>
              <a:rPr lang="en-US" dirty="0" err="1" smtClean="0">
                <a:sym typeface="Wingdings" pitchFamily="2" charset="2"/>
              </a:rPr>
              <a:t>Sagepub</a:t>
            </a:r>
            <a:r>
              <a:rPr lang="en-US" dirty="0" smtClean="0">
                <a:sym typeface="Wingdings" pitchFamily="2" charset="2"/>
              </a:rPr>
              <a:t>, </a:t>
            </a:r>
            <a:r>
              <a:rPr lang="en-US" dirty="0" err="1" smtClean="0">
                <a:sym typeface="Wingdings" pitchFamily="2" charset="2"/>
              </a:rPr>
              <a:t>Jstor</a:t>
            </a:r>
            <a:r>
              <a:rPr lang="en-US" dirty="0" smtClean="0">
                <a:sym typeface="Wingdings" pitchFamily="2" charset="2"/>
              </a:rPr>
              <a:t>, </a:t>
            </a:r>
            <a:r>
              <a:rPr lang="en-US" dirty="0" err="1" smtClean="0">
                <a:sym typeface="Wingdings" pitchFamily="2" charset="2"/>
              </a:rPr>
              <a:t>SpringerLink</a:t>
            </a:r>
            <a:r>
              <a:rPr lang="en-US" dirty="0" smtClean="0">
                <a:sym typeface="Wingdings" pitchFamily="2" charset="2"/>
              </a:rPr>
              <a:t>, </a:t>
            </a:r>
            <a:r>
              <a:rPr lang="en-US" dirty="0" err="1" smtClean="0">
                <a:sym typeface="Wingdings" pitchFamily="2" charset="2"/>
              </a:rPr>
              <a:t>Emeraldinsight</a:t>
            </a:r>
            <a:r>
              <a:rPr lang="en-US" dirty="0" smtClean="0">
                <a:sym typeface="Wingdings" pitchFamily="2" charset="2"/>
              </a:rPr>
              <a:t>, Science Direct, Wiley, Taylor and Francis, SSRN, Google Scholars etc</a:t>
            </a:r>
          </a:p>
          <a:p>
            <a:r>
              <a:rPr lang="en-US" dirty="0" smtClean="0">
                <a:sym typeface="Wingdings" pitchFamily="2" charset="2"/>
              </a:rPr>
              <a:t>References: Author Name, Year, Title, Journal name, Volume, Number, Page No</a:t>
            </a:r>
          </a:p>
          <a:p>
            <a:endParaRPr lang="en-US" dirty="0" smtClean="0"/>
          </a:p>
          <a:p>
            <a:pPr>
              <a:buFont typeface="Wingdings" pitchFamily="2" charset="2"/>
              <a:buChar char="§"/>
            </a:pPr>
            <a:endParaRPr lang="en-US" dirty="0" smtClean="0">
              <a:solidFill>
                <a:srgbClr val="FF0000"/>
              </a:solidFill>
            </a:endParaRP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5745163"/>
          </a:xfrm>
        </p:spPr>
        <p:txBody>
          <a:bodyPr>
            <a:normAutofit fontScale="70000" lnSpcReduction="20000"/>
          </a:bodyPr>
          <a:lstStyle/>
          <a:p>
            <a:pPr>
              <a:buFont typeface="Wingdings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Theses</a:t>
            </a:r>
          </a:p>
          <a:p>
            <a:r>
              <a:rPr lang="en-US" dirty="0" smtClean="0"/>
              <a:t>PhD thesis</a:t>
            </a:r>
            <a:r>
              <a:rPr lang="en-US" dirty="0" smtClean="0">
                <a:sym typeface="Wingdings" pitchFamily="2" charset="2"/>
              </a:rPr>
              <a:t> Exhaustive Review</a:t>
            </a:r>
          </a:p>
          <a:p>
            <a:r>
              <a:rPr lang="en-US" dirty="0" smtClean="0">
                <a:sym typeface="Wingdings" pitchFamily="2" charset="2"/>
              </a:rPr>
              <a:t>Contains Chapters</a:t>
            </a:r>
          </a:p>
          <a:p>
            <a:r>
              <a:rPr lang="en-US" dirty="0" smtClean="0">
                <a:sym typeface="Wingdings" pitchFamily="2" charset="2"/>
              </a:rPr>
              <a:t>Structure Research Paper</a:t>
            </a:r>
          </a:p>
          <a:p>
            <a:r>
              <a:rPr lang="en-US" dirty="0" smtClean="0">
                <a:sym typeface="Wingdings" pitchFamily="2" charset="2"/>
              </a:rPr>
              <a:t>University Websites</a:t>
            </a:r>
          </a:p>
          <a:p>
            <a:r>
              <a:rPr lang="en-US" dirty="0" smtClean="0">
                <a:sym typeface="Wingdings" pitchFamily="2" charset="2"/>
              </a:rPr>
              <a:t>Author Name, Year, Title, University Name</a:t>
            </a:r>
            <a:endParaRPr lang="en-US" dirty="0" smtClean="0"/>
          </a:p>
          <a:p>
            <a:pPr>
              <a:buFont typeface="Wingdings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Conference Proceedings</a:t>
            </a:r>
          </a:p>
          <a:p>
            <a:r>
              <a:rPr lang="en-US" dirty="0" smtClean="0"/>
              <a:t>Latest unpublished research</a:t>
            </a:r>
          </a:p>
          <a:p>
            <a:r>
              <a:rPr lang="en-US" dirty="0" smtClean="0"/>
              <a:t>Every manuscript presented in conference should not be published.</a:t>
            </a:r>
          </a:p>
          <a:p>
            <a:r>
              <a:rPr lang="en-US" dirty="0" smtClean="0">
                <a:hlinkClick r:id="rId2"/>
              </a:rPr>
              <a:t>www.conferencealert.com</a:t>
            </a:r>
            <a:endParaRPr lang="en-US" dirty="0" smtClean="0"/>
          </a:p>
          <a:p>
            <a:r>
              <a:rPr lang="en-US" dirty="0" smtClean="0"/>
              <a:t>Reference: Author Name, Year, Title, Proceeding (Conference name), Where held and Organizer</a:t>
            </a:r>
          </a:p>
          <a:p>
            <a:pPr>
              <a:buFont typeface="Wingdings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Unpublished Manuscripts</a:t>
            </a:r>
          </a:p>
          <a:p>
            <a:r>
              <a:rPr lang="en-US" dirty="0" smtClean="0"/>
              <a:t>Information not Officially released</a:t>
            </a:r>
          </a:p>
          <a:p>
            <a:r>
              <a:rPr lang="en-US" dirty="0" smtClean="0"/>
              <a:t>“In Press” Papers</a:t>
            </a:r>
          </a:p>
          <a:p>
            <a:r>
              <a:rPr lang="en-US" dirty="0" smtClean="0"/>
              <a:t>AMA website</a:t>
            </a:r>
            <a:r>
              <a:rPr lang="en-US" dirty="0" smtClean="0">
                <a:sym typeface="Wingdings" pitchFamily="2" charset="2"/>
              </a:rPr>
              <a:t> Forthcoming Articles</a:t>
            </a:r>
          </a:p>
          <a:p>
            <a:r>
              <a:rPr lang="en-US" dirty="0" smtClean="0">
                <a:sym typeface="Wingdings" pitchFamily="2" charset="2"/>
              </a:rPr>
              <a:t>Author Name, Year, Title, Unpublished Manuscript, Publisher Name.</a:t>
            </a:r>
            <a:endParaRPr lang="en-US" dirty="0" smtClean="0"/>
          </a:p>
          <a:p>
            <a:pPr>
              <a:buFont typeface="Wingdings" pitchFamily="2" charset="2"/>
              <a:buChar char="§"/>
            </a:pPr>
            <a:endParaRPr lang="en-US" dirty="0" smtClean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5745163"/>
          </a:xfrm>
        </p:spPr>
        <p:txBody>
          <a:bodyPr/>
          <a:lstStyle/>
          <a:p>
            <a:pPr>
              <a:buFont typeface="Wingdings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Reports</a:t>
            </a:r>
          </a:p>
          <a:p>
            <a:r>
              <a:rPr lang="en-US" dirty="0" smtClean="0"/>
              <a:t>Government Institution Research</a:t>
            </a:r>
            <a:endParaRPr lang="en-US" dirty="0" smtClean="0"/>
          </a:p>
          <a:p>
            <a:pPr>
              <a:buFont typeface="Wingdings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Newspapers</a:t>
            </a:r>
          </a:p>
          <a:p>
            <a:r>
              <a:rPr lang="en-US" dirty="0" smtClean="0"/>
              <a:t>Up to date source</a:t>
            </a:r>
          </a:p>
          <a:p>
            <a:r>
              <a:rPr lang="en-US" dirty="0" smtClean="0"/>
              <a:t>Not Used in Academic Research</a:t>
            </a:r>
          </a:p>
          <a:p>
            <a:r>
              <a:rPr lang="en-US" dirty="0" smtClean="0"/>
              <a:t>Reference: Newspaper name, Date, Title and Page Number</a:t>
            </a:r>
            <a:endParaRPr lang="en-US" dirty="0" smtClean="0"/>
          </a:p>
          <a:p>
            <a:pPr>
              <a:buFont typeface="Wingdings" pitchFamily="2" charset="2"/>
              <a:buChar char="§"/>
            </a:pPr>
            <a:r>
              <a:rPr lang="en-US" dirty="0" smtClean="0">
                <a:solidFill>
                  <a:srgbClr val="FF0000"/>
                </a:solidFill>
              </a:rPr>
              <a:t>Internet</a:t>
            </a:r>
          </a:p>
          <a:p>
            <a:r>
              <a:rPr lang="en-US" dirty="0" smtClean="0"/>
              <a:t>Source </a:t>
            </a:r>
            <a:r>
              <a:rPr lang="en-US" dirty="0" err="1" smtClean="0"/>
              <a:t>Cradibility</a:t>
            </a:r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b. Conducting the Literature survey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514350" indent="-514350">
              <a:buFont typeface="+mj-lt"/>
              <a:buAutoNum type="arabicPeriod"/>
            </a:pPr>
            <a:r>
              <a:rPr lang="en-US" dirty="0" smtClean="0">
                <a:solidFill>
                  <a:srgbClr val="FF0000"/>
                </a:solidFill>
              </a:rPr>
              <a:t>Identifying the relevant sources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Bibliographic database</a:t>
            </a:r>
          </a:p>
          <a:p>
            <a:pPr marL="914400" lvl="1" indent="-514350">
              <a:buFont typeface="Wingdings" pitchFamily="2" charset="2"/>
              <a:buChar char="v"/>
            </a:pPr>
            <a:r>
              <a:rPr lang="en-US" dirty="0" smtClean="0"/>
              <a:t>Abstract database</a:t>
            </a:r>
          </a:p>
          <a:p>
            <a:pPr marL="914400" lvl="1" indent="-514350">
              <a:buFont typeface="Wingdings" pitchFamily="2" charset="2"/>
              <a:buChar char="v"/>
            </a:pPr>
            <a:r>
              <a:rPr lang="en-US" dirty="0" smtClean="0"/>
              <a:t>Full-text data base</a:t>
            </a:r>
          </a:p>
          <a:p>
            <a:pPr marL="514350" indent="-514350">
              <a:buNone/>
            </a:pPr>
            <a:r>
              <a:rPr lang="en-US" dirty="0" smtClean="0">
                <a:solidFill>
                  <a:srgbClr val="FF0000"/>
                </a:solidFill>
              </a:rPr>
              <a:t>2. Extracting the relevant information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Accessing and pinpointing published work the area of interest.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Sometimes include hundreds of listings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 pertinent and peripheral to the </a:t>
            </a:r>
            <a:r>
              <a:rPr lang="en-US" dirty="0" smtClean="0"/>
              <a:t>contemplate </a:t>
            </a:r>
            <a:r>
              <a:rPr lang="en-US" dirty="0" smtClean="0"/>
              <a:t>study</a:t>
            </a:r>
            <a:r>
              <a:rPr lang="en-US" dirty="0" smtClean="0"/>
              <a:t>.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Title, Abstract, Introduction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Table of contents in books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Quality of Journals and Articles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Journal peer reviewed</a:t>
            </a:r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Impact factors</a:t>
            </a:r>
            <a:endParaRPr lang="en-US" dirty="0" smtClean="0"/>
          </a:p>
          <a:p>
            <a:pPr marL="514350" indent="-514350">
              <a:buFont typeface="Wingdings" pitchFamily="2" charset="2"/>
              <a:buChar char="v"/>
            </a:pPr>
            <a:r>
              <a:rPr lang="en-US" dirty="0" smtClean="0"/>
              <a:t>Relevant can be obtained</a:t>
            </a:r>
          </a:p>
          <a:p>
            <a:pPr marL="514350" indent="-514350">
              <a:buFont typeface="Wingdings" pitchFamily="2" charset="2"/>
              <a:buChar char="v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5745163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</a:rPr>
              <a:t>3. Writing up Literature review</a:t>
            </a:r>
          </a:p>
          <a:p>
            <a:pPr>
              <a:buFont typeface="Wingdings" pitchFamily="2" charset="2"/>
              <a:buChar char="v"/>
            </a:pPr>
            <a:r>
              <a:rPr lang="en-US" dirty="0" smtClean="0"/>
              <a:t>Documentation of relevant studies the author and the year of study is called literature survey.</a:t>
            </a:r>
          </a:p>
          <a:p>
            <a:pPr>
              <a:buFont typeface="Wingdings" pitchFamily="2" charset="2"/>
              <a:buChar char="v"/>
            </a:pPr>
            <a:r>
              <a:rPr lang="en-US" dirty="0" smtClean="0"/>
              <a:t>Its logical presentation of relevant research in the area of investigation.</a:t>
            </a:r>
          </a:p>
          <a:p>
            <a:pPr>
              <a:buFont typeface="Wingdings" pitchFamily="2" charset="2"/>
              <a:buChar char="v"/>
            </a:pPr>
            <a:r>
              <a:rPr lang="en-US" dirty="0" smtClean="0"/>
              <a:t>Purpose: identify and highlight important variables and document the significant findings.</a:t>
            </a:r>
          </a:p>
          <a:p>
            <a:pPr>
              <a:buFont typeface="Wingdings" pitchFamily="2" charset="2"/>
              <a:buChar char="v"/>
            </a:pPr>
            <a:r>
              <a:rPr lang="en-US" dirty="0" smtClean="0"/>
              <a:t>Bring together all relevant information in a cogent (rational) and logical manner. Instead of presenting all the information in chronological </a:t>
            </a:r>
            <a:r>
              <a:rPr lang="en-US" dirty="0" smtClean="0"/>
              <a:t>manner.</a:t>
            </a:r>
          </a:p>
          <a:p>
            <a:pPr>
              <a:buFont typeface="Wingdings" pitchFamily="2" charset="2"/>
              <a:buChar char="v"/>
            </a:pPr>
            <a:r>
              <a:rPr lang="en-US" dirty="0" smtClean="0"/>
              <a:t>APA, Chicago Manual of Styles, </a:t>
            </a:r>
            <a:r>
              <a:rPr lang="en-US" dirty="0" err="1" smtClean="0"/>
              <a:t>Turaban</a:t>
            </a:r>
            <a:r>
              <a:rPr lang="en-US" dirty="0" smtClean="0"/>
              <a:t> Manual of Writers </a:t>
            </a:r>
            <a:endParaRPr lang="en-US" dirty="0" smtClean="0"/>
          </a:p>
          <a:p>
            <a:pPr>
              <a:buFont typeface="Wingdings" pitchFamily="2" charset="2"/>
              <a:buChar char="v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 Definition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After interview and literature review</a:t>
            </a:r>
          </a:p>
          <a:p>
            <a:r>
              <a:rPr lang="en-US" dirty="0" smtClean="0"/>
              <a:t>In position</a:t>
            </a:r>
            <a:r>
              <a:rPr lang="en-US" dirty="0" smtClean="0">
                <a:sym typeface="Wingdings" pitchFamily="2" charset="2"/>
              </a:rPr>
              <a:t> narrow down the problem</a:t>
            </a:r>
          </a:p>
          <a:p>
            <a:r>
              <a:rPr lang="en-US" dirty="0" smtClean="0">
                <a:sym typeface="Wingdings" pitchFamily="2" charset="2"/>
              </a:rPr>
              <a:t>Problem does not mean something seriously wrong immediately need to rectified.</a:t>
            </a:r>
          </a:p>
          <a:p>
            <a:r>
              <a:rPr lang="en-US" dirty="0" smtClean="0">
                <a:sym typeface="Wingdings" pitchFamily="2" charset="2"/>
              </a:rPr>
              <a:t>Problem indicate  interest in an issue where find the right answer help to improve existing situation.</a:t>
            </a:r>
          </a:p>
          <a:p>
            <a:r>
              <a:rPr lang="en-US" dirty="0" smtClean="0">
                <a:sym typeface="Wingdings" pitchFamily="2" charset="2"/>
              </a:rPr>
              <a:t>Problem: situation where a gap exist between actual and desire ideal state.</a:t>
            </a:r>
          </a:p>
          <a:p>
            <a:r>
              <a:rPr lang="en-US" dirty="0" smtClean="0">
                <a:sym typeface="Wingdings" pitchFamily="2" charset="2"/>
              </a:rPr>
              <a:t>Antecedents Problem Consequences</a:t>
            </a:r>
          </a:p>
          <a:p>
            <a:r>
              <a:rPr lang="en-US" dirty="0" smtClean="0">
                <a:solidFill>
                  <a:srgbClr val="FF0000"/>
                </a:solidFill>
                <a:sym typeface="Wingdings" pitchFamily="2" charset="2"/>
              </a:rPr>
              <a:t>Problem statement: </a:t>
            </a:r>
            <a:r>
              <a:rPr lang="en-US" dirty="0" smtClean="0">
                <a:sym typeface="Wingdings" pitchFamily="2" charset="2"/>
              </a:rPr>
              <a:t>clear, precise and succinct (to the point) statement of the question or issue that is to be investigated.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Referencing in Literature Review Section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Within Same paragraph</a:t>
            </a:r>
            <a:r>
              <a:rPr lang="en-US" dirty="0" smtClean="0">
                <a:sym typeface="Wingdings" pitchFamily="2" charset="2"/>
              </a:rPr>
              <a:t> </a:t>
            </a:r>
            <a:r>
              <a:rPr lang="en-US" dirty="0" err="1" smtClean="0">
                <a:sym typeface="Wingdings" pitchFamily="2" charset="2"/>
              </a:rPr>
              <a:t>ali</a:t>
            </a:r>
            <a:r>
              <a:rPr lang="en-US" dirty="0" smtClean="0">
                <a:sym typeface="Wingdings" pitchFamily="2" charset="2"/>
              </a:rPr>
              <a:t> (1988), not mentioned date again.</a:t>
            </a:r>
          </a:p>
          <a:p>
            <a:r>
              <a:rPr lang="en-US" dirty="0" smtClean="0">
                <a:sym typeface="Wingdings" pitchFamily="2" charset="2"/>
              </a:rPr>
              <a:t>When authored by 2 individuals, Always cite both names. Ali and </a:t>
            </a:r>
            <a:r>
              <a:rPr lang="en-US" dirty="0" err="1" smtClean="0">
                <a:sym typeface="Wingdings" pitchFamily="2" charset="2"/>
              </a:rPr>
              <a:t>hasan</a:t>
            </a:r>
            <a:r>
              <a:rPr lang="en-US" dirty="0" smtClean="0">
                <a:sym typeface="Wingdings" pitchFamily="2" charset="2"/>
              </a:rPr>
              <a:t> (1988).</a:t>
            </a:r>
          </a:p>
          <a:p>
            <a:r>
              <a:rPr lang="en-US" dirty="0" smtClean="0">
                <a:sym typeface="Wingdings" pitchFamily="2" charset="2"/>
              </a:rPr>
              <a:t>&gt; 2 and &lt;6 :First time write all authors names, After all surname of First Author and Place “et al”.  Ali et al., (1988).</a:t>
            </a:r>
          </a:p>
          <a:p>
            <a:r>
              <a:rPr lang="en-US" dirty="0" smtClean="0">
                <a:sym typeface="Wingdings" pitchFamily="2" charset="2"/>
              </a:rPr>
              <a:t>&gt;5: only write surname and after all place et al with surname. </a:t>
            </a:r>
          </a:p>
          <a:p>
            <a:r>
              <a:rPr lang="en-US" dirty="0" smtClean="0">
                <a:sym typeface="Wingdings" pitchFamily="2" charset="2"/>
              </a:rPr>
              <a:t>No author: Title “two or three words” 1988.</a:t>
            </a:r>
          </a:p>
          <a:p>
            <a:r>
              <a:rPr lang="en-US" smtClean="0">
                <a:sym typeface="Wingdings" pitchFamily="2" charset="2"/>
              </a:rPr>
              <a:t>Anonymous </a:t>
            </a:r>
            <a:endParaRPr lang="en-US" dirty="0" smtClean="0">
              <a:sym typeface="Wingdings" pitchFamily="2" charset="2"/>
            </a:endParaRP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Broad Problem Area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Entire situation where one sees the possible need for research for problem solving.</a:t>
            </a:r>
          </a:p>
          <a:p>
            <a:pPr marL="514350" indent="-514350">
              <a:buAutoNum type="arabicPeriod"/>
            </a:pPr>
            <a:r>
              <a:rPr lang="en-US" dirty="0" smtClean="0"/>
              <a:t>Problem currently existing</a:t>
            </a:r>
            <a:r>
              <a:rPr lang="en-US" sz="1800" dirty="0" smtClean="0"/>
              <a:t> (Employee Turnover Increases)</a:t>
            </a:r>
          </a:p>
          <a:p>
            <a:pPr marL="514350" indent="-514350">
              <a:buAutoNum type="arabicPeriod"/>
            </a:pPr>
            <a:r>
              <a:rPr lang="en-US" dirty="0" smtClean="0"/>
              <a:t>Area that manager needs to be improved </a:t>
            </a:r>
            <a:r>
              <a:rPr lang="en-US" sz="1800" dirty="0" smtClean="0"/>
              <a:t>(Inventory controlled  is not effective, Training programs are not effective)</a:t>
            </a:r>
          </a:p>
          <a:p>
            <a:pPr marL="514350" indent="-514350">
              <a:buAutoNum type="arabicPeriod"/>
            </a:pPr>
            <a:r>
              <a:rPr lang="en-US" dirty="0" smtClean="0"/>
              <a:t>Conceptual or theoretical issues that need to be tightened up for basic research.</a:t>
            </a:r>
            <a:r>
              <a:rPr lang="en-US" sz="1600" dirty="0" smtClean="0"/>
              <a:t>(For Basic Research)</a:t>
            </a:r>
          </a:p>
          <a:p>
            <a:pPr marL="514350" indent="-514350">
              <a:buAutoNum type="arabicPeriod"/>
            </a:pPr>
            <a:r>
              <a:rPr lang="en-US" dirty="0" smtClean="0"/>
              <a:t> Some research questions that a basic research wants to answer empirically. </a:t>
            </a:r>
            <a:r>
              <a:rPr lang="en-US" sz="1600" dirty="0" smtClean="0"/>
              <a:t>(Test the relationship)</a:t>
            </a:r>
            <a:endParaRPr lang="en-US" sz="16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04800"/>
            <a:ext cx="8229600" cy="6324600"/>
          </a:xfrm>
        </p:spPr>
        <p:txBody>
          <a:bodyPr>
            <a:normAutofit fontScale="92500"/>
          </a:bodyPr>
          <a:lstStyle/>
          <a:p>
            <a:pPr marL="514350" indent="-514350">
              <a:buAutoNum type="arabicPeriod"/>
            </a:pPr>
            <a:r>
              <a:rPr lang="en-US" dirty="0" smtClean="0">
                <a:solidFill>
                  <a:srgbClr val="FF0000"/>
                </a:solidFill>
              </a:rPr>
              <a:t>Problem Currently Existing</a:t>
            </a:r>
          </a:p>
          <a:p>
            <a:pPr marL="514350" indent="-514350"/>
            <a:r>
              <a:rPr lang="en-US" dirty="0" smtClean="0"/>
              <a:t>Manager might receive that women not treated fairly by the bosses.</a:t>
            </a:r>
          </a:p>
          <a:p>
            <a:pPr marL="514350" indent="-514350"/>
            <a:r>
              <a:rPr lang="en-US" dirty="0" smtClean="0"/>
              <a:t>When manager is not able to pinpoint, what exactly it is.</a:t>
            </a:r>
          </a:p>
          <a:p>
            <a:pPr marL="514350" indent="-514350"/>
            <a:r>
              <a:rPr lang="en-US" dirty="0" smtClean="0"/>
              <a:t>This is the matter calls for further investigation.</a:t>
            </a:r>
          </a:p>
          <a:p>
            <a:pPr marL="514350" indent="-514350">
              <a:buNone/>
            </a:pPr>
            <a:r>
              <a:rPr lang="en-US" dirty="0" smtClean="0">
                <a:solidFill>
                  <a:srgbClr val="FF0000"/>
                </a:solidFill>
              </a:rPr>
              <a:t>2. Require Improvement</a:t>
            </a:r>
          </a:p>
          <a:p>
            <a:pPr marL="514350" indent="-514350"/>
            <a:r>
              <a:rPr lang="en-US" dirty="0" smtClean="0"/>
              <a:t>If company already formulated policies on discrimination.</a:t>
            </a:r>
          </a:p>
          <a:p>
            <a:pPr marL="514350" indent="-514350"/>
            <a:r>
              <a:rPr lang="en-US" dirty="0" smtClean="0"/>
              <a:t>Complains are still continue.</a:t>
            </a:r>
          </a:p>
          <a:p>
            <a:pPr marL="514350" indent="-514350"/>
            <a:r>
              <a:rPr lang="en-US" dirty="0" smtClean="0"/>
              <a:t>Means that policies are ambiguous.</a:t>
            </a:r>
          </a:p>
          <a:p>
            <a:pPr marL="514350" indent="-514350"/>
            <a:r>
              <a:rPr lang="en-US" dirty="0" smtClean="0"/>
              <a:t>How they are framed, understood and enforced.</a:t>
            </a:r>
          </a:p>
          <a:p>
            <a:pPr marL="514350" indent="-514350"/>
            <a:endParaRPr lang="en-US" dirty="0" smtClean="0"/>
          </a:p>
          <a:p>
            <a:pPr marL="514350" indent="-514350"/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04800"/>
            <a:ext cx="8229600" cy="5821363"/>
          </a:xfrm>
        </p:spPr>
        <p:txBody>
          <a:bodyPr/>
          <a:lstStyle/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</a:rPr>
              <a:t>3. Conceptual issues that need to be tightened</a:t>
            </a:r>
          </a:p>
          <a:p>
            <a:r>
              <a:rPr lang="en-US" dirty="0" smtClean="0"/>
              <a:t>For basic research</a:t>
            </a:r>
          </a:p>
          <a:p>
            <a:r>
              <a:rPr lang="en-US" dirty="0" smtClean="0"/>
              <a:t>To define the concept in precise term.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</a:rPr>
              <a:t>4. Answer Empirically</a:t>
            </a:r>
          </a:p>
          <a:p>
            <a:r>
              <a:rPr lang="en-US" dirty="0" smtClean="0"/>
              <a:t>To check the impact of one variable on other variable. </a:t>
            </a:r>
          </a:p>
          <a:p>
            <a:r>
              <a:rPr lang="en-US" dirty="0" smtClean="0"/>
              <a:t>Discrimination consequences for individual.</a:t>
            </a:r>
          </a:p>
          <a:p>
            <a:pPr>
              <a:buNone/>
            </a:pP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Preliminary data gathering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marL="514350" indent="-514350">
              <a:buAutoNum type="arabicPeriod"/>
            </a:pPr>
            <a:r>
              <a:rPr lang="en-US" dirty="0" smtClean="0">
                <a:solidFill>
                  <a:srgbClr val="FF0000"/>
                </a:solidFill>
              </a:rPr>
              <a:t>Nature of data can be collected.</a:t>
            </a:r>
          </a:p>
          <a:p>
            <a:pPr marL="571500" indent="-571500">
              <a:buFont typeface="+mj-lt"/>
              <a:buAutoNum type="alphaLcPeriod"/>
            </a:pPr>
            <a:r>
              <a:rPr lang="en-US" dirty="0" smtClean="0"/>
              <a:t>Background information of </a:t>
            </a:r>
            <a:r>
              <a:rPr lang="en-US" dirty="0" smtClean="0"/>
              <a:t>organization</a:t>
            </a:r>
          </a:p>
          <a:p>
            <a:pPr marL="571500" indent="-571500">
              <a:buFont typeface="+mj-lt"/>
              <a:buAutoNum type="alphaLcPeriod"/>
            </a:pPr>
            <a:r>
              <a:rPr lang="en-US" dirty="0" smtClean="0"/>
              <a:t>Prevailing knowledge on the topic.</a:t>
            </a:r>
          </a:p>
          <a:p>
            <a:pPr marL="571500" indent="-571500" algn="ctr">
              <a:buNone/>
            </a:pPr>
            <a:r>
              <a:rPr lang="en-US" sz="2800" dirty="0" smtClean="0"/>
              <a:t>Data can be collected through </a:t>
            </a:r>
          </a:p>
          <a:p>
            <a:pPr marL="571500" indent="-571500"/>
            <a:r>
              <a:rPr lang="en-US" sz="2800" dirty="0" smtClean="0"/>
              <a:t>Published records</a:t>
            </a:r>
          </a:p>
          <a:p>
            <a:pPr marL="571500" indent="-571500"/>
            <a:r>
              <a:rPr lang="en-US" sz="2800" dirty="0" smtClean="0"/>
              <a:t>Websites</a:t>
            </a:r>
          </a:p>
          <a:p>
            <a:pPr marL="571500" indent="-571500"/>
            <a:r>
              <a:rPr lang="en-US" sz="2800" dirty="0" smtClean="0"/>
              <a:t>Archives</a:t>
            </a:r>
          </a:p>
          <a:p>
            <a:pPr marL="571500" indent="-571500"/>
            <a:r>
              <a:rPr lang="en-US" sz="2800" dirty="0" smtClean="0"/>
              <a:t>Company policies, Rules and procedures</a:t>
            </a:r>
            <a:r>
              <a:rPr lang="en-US" sz="2800" dirty="0" smtClean="0">
                <a:sym typeface="Wingdings" pitchFamily="2" charset="2"/>
              </a:rPr>
              <a:t> Company records</a:t>
            </a:r>
          </a:p>
          <a:p>
            <a:pPr marL="571500" indent="-571500"/>
            <a:r>
              <a:rPr lang="en-US" sz="2800" dirty="0" smtClean="0">
                <a:sym typeface="Wingdings" pitchFamily="2" charset="2"/>
              </a:rPr>
              <a:t>PRIMARY AND SECONDRY DATA</a:t>
            </a:r>
            <a:endParaRPr lang="en-US" sz="2800" dirty="0" smtClean="0"/>
          </a:p>
          <a:p>
            <a:pPr marL="571500" indent="-571500">
              <a:buFont typeface="+mj-lt"/>
              <a:buAutoNum type="romanUcPeriod"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a. Background information on the organization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When outside agency conduct research</a:t>
            </a:r>
            <a:endParaRPr lang="en-US" dirty="0" smtClean="0"/>
          </a:p>
          <a:p>
            <a:r>
              <a:rPr lang="en-US" dirty="0" smtClean="0"/>
              <a:t>Important </a:t>
            </a:r>
            <a:r>
              <a:rPr lang="en-US" dirty="0" smtClean="0"/>
              <a:t>to acquainted(understand) with background.</a:t>
            </a:r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Origin and history of an organization</a:t>
            </a:r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Size (Employees and Assets)</a:t>
            </a:r>
            <a:endParaRPr lang="en-US" dirty="0" smtClean="0"/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Charter</a:t>
            </a:r>
            <a:r>
              <a:rPr lang="en-US" dirty="0" smtClean="0">
                <a:sym typeface="Wingdings" pitchFamily="2" charset="2"/>
              </a:rPr>
              <a:t> </a:t>
            </a:r>
            <a:r>
              <a:rPr lang="en-US" dirty="0" smtClean="0">
                <a:sym typeface="Wingdings" pitchFamily="2" charset="2"/>
              </a:rPr>
              <a:t>Ideology, Purpose</a:t>
            </a:r>
            <a:endParaRPr lang="en-US" dirty="0" smtClean="0">
              <a:sym typeface="Wingdings" pitchFamily="2" charset="2"/>
            </a:endParaRPr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Location (Geographical Boundaries)</a:t>
            </a:r>
            <a:endParaRPr lang="en-US" dirty="0" smtClean="0"/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Resources</a:t>
            </a:r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Interdependence and external environment</a:t>
            </a:r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Financial position</a:t>
            </a:r>
            <a:r>
              <a:rPr lang="en-US" dirty="0" smtClean="0"/>
              <a:t>.</a:t>
            </a:r>
          </a:p>
          <a:p>
            <a:pPr marL="571500" indent="-571500">
              <a:buFont typeface="+mj-lt"/>
              <a:buAutoNum type="romanUcPeriod"/>
            </a:pPr>
            <a:r>
              <a:rPr lang="en-US" dirty="0" smtClean="0"/>
              <a:t>Structure</a:t>
            </a:r>
            <a:endParaRPr lang="en-US" dirty="0" smtClean="0"/>
          </a:p>
          <a:p>
            <a:pPr marL="571500" indent="-571500">
              <a:buFont typeface="+mj-lt"/>
              <a:buAutoNum type="romanUcPeriod"/>
            </a:pPr>
            <a:endParaRPr lang="en-US" dirty="0" smtClean="0"/>
          </a:p>
          <a:p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US" dirty="0" smtClean="0"/>
              <a:t>Information </a:t>
            </a:r>
            <a:r>
              <a:rPr lang="en-US" dirty="0" smtClean="0"/>
              <a:t>on structural factors and management philosophy </a:t>
            </a:r>
            <a:r>
              <a:rPr lang="en-US" sz="1300" dirty="0" smtClean="0"/>
              <a:t>(For outside researcher)</a:t>
            </a:r>
            <a:endParaRPr lang="en-US" sz="13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257800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endParaRPr lang="en-US" dirty="0" smtClean="0">
              <a:sym typeface="Wingdings" pitchFamily="2" charset="2"/>
            </a:endParaRPr>
          </a:p>
          <a:p>
            <a:r>
              <a:rPr lang="en-US" dirty="0" smtClean="0">
                <a:sym typeface="Wingdings" pitchFamily="2" charset="2"/>
              </a:rPr>
              <a:t>Structure factors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>
                <a:sym typeface="Wingdings" pitchFamily="2" charset="2"/>
              </a:rPr>
              <a:t>Role and position and no of employees at each job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>
                <a:sym typeface="Wingdings" pitchFamily="2" charset="2"/>
              </a:rPr>
              <a:t>Extent of specialization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>
                <a:sym typeface="Wingdings" pitchFamily="2" charset="2"/>
              </a:rPr>
              <a:t>Communication channels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>
                <a:sym typeface="Wingdings" pitchFamily="2" charset="2"/>
              </a:rPr>
              <a:t>Control system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>
                <a:sym typeface="Wingdings" pitchFamily="2" charset="2"/>
              </a:rPr>
              <a:t>Coordination and span of control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>
                <a:sym typeface="Wingdings" pitchFamily="2" charset="2"/>
              </a:rPr>
              <a:t>Reward system</a:t>
            </a:r>
          </a:p>
          <a:p>
            <a:pPr>
              <a:buFont typeface="Wingdings" pitchFamily="2" charset="2"/>
              <a:buChar char="ü"/>
            </a:pPr>
            <a:r>
              <a:rPr lang="en-US" dirty="0" smtClean="0">
                <a:sym typeface="Wingdings" pitchFamily="2" charset="2"/>
              </a:rPr>
              <a:t>Workflow system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Prevailing Knowledge on the Topic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Literature Helps manager to identify factors related to problem.</a:t>
            </a:r>
          </a:p>
          <a:p>
            <a:r>
              <a:rPr lang="en-US" dirty="0" smtClean="0"/>
              <a:t>No variable ignored founded in past.</a:t>
            </a:r>
          </a:p>
          <a:p>
            <a:r>
              <a:rPr lang="en-US" dirty="0" smtClean="0"/>
              <a:t>Variable not founded During interview but having impact.</a:t>
            </a:r>
          </a:p>
          <a:p>
            <a:endParaRPr lang="en-US" dirty="0" smtClean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Literature Survey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Documentation of a comprehensive review of published and unpublished work from secondary sources of data in the area of specific interest.</a:t>
            </a:r>
          </a:p>
          <a:p>
            <a:r>
              <a:rPr lang="en-US" dirty="0" smtClean="0"/>
              <a:t>People spend several weeks going through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457</TotalTime>
  <Words>1039</Words>
  <Application>Microsoft Office PowerPoint</Application>
  <PresentationFormat>On-screen Show (4:3)</PresentationFormat>
  <Paragraphs>148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The Broad Problem Area, Preliminary data gathering and Problem Definition </vt:lpstr>
      <vt:lpstr>Broad Problem Area</vt:lpstr>
      <vt:lpstr>Slide 3</vt:lpstr>
      <vt:lpstr>Slide 4</vt:lpstr>
      <vt:lpstr>Preliminary data gathering</vt:lpstr>
      <vt:lpstr>a. Background information on the organization</vt:lpstr>
      <vt:lpstr>Information on structural factors and management philosophy (For outside researcher)</vt:lpstr>
      <vt:lpstr>Prevailing Knowledge on the Topic</vt:lpstr>
      <vt:lpstr>Literature Survey</vt:lpstr>
      <vt:lpstr>a. Reasons for Literature Survey</vt:lpstr>
      <vt:lpstr>Data Sources</vt:lpstr>
      <vt:lpstr>Slide 12</vt:lpstr>
      <vt:lpstr>Slide 13</vt:lpstr>
      <vt:lpstr>b. Conducting the Literature survey</vt:lpstr>
      <vt:lpstr>Slide 15</vt:lpstr>
      <vt:lpstr>Problem Definition</vt:lpstr>
      <vt:lpstr>Referencing in Literature Review Section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Broad Problem Area, Preliminary data gathering and Problem Difination </dc:title>
  <dc:creator>Mohsin</dc:creator>
  <cp:lastModifiedBy>Mohsin</cp:lastModifiedBy>
  <cp:revision>221</cp:revision>
  <dcterms:created xsi:type="dcterms:W3CDTF">2006-08-16T00:00:00Z</dcterms:created>
  <dcterms:modified xsi:type="dcterms:W3CDTF">2007-03-27T20:36:53Z</dcterms:modified>
</cp:coreProperties>
</file>

<file path=docProps/thumbnail.jpeg>
</file>