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A2C643-C1AE-4A02-89F2-BA337F43185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CE4B47-3C65-4A96-BAC4-52ECB9A56D03}">
      <dgm:prSet phldrT="[Text]"/>
      <dgm:spPr/>
      <dgm:t>
        <a:bodyPr/>
        <a:lstStyle/>
        <a:p>
          <a:r>
            <a:rPr lang="en-US" dirty="0" smtClean="0"/>
            <a:t>New product success</a:t>
          </a:r>
          <a:endParaRPr lang="en-US" dirty="0"/>
        </a:p>
      </dgm:t>
    </dgm:pt>
    <dgm:pt modelId="{ABC999BB-39AE-4549-8F16-F68D1A5FDEE5}" type="parTrans" cxnId="{DBB91E19-D878-47DD-BFA5-3825C3B1E4CA}">
      <dgm:prSet/>
      <dgm:spPr/>
      <dgm:t>
        <a:bodyPr/>
        <a:lstStyle/>
        <a:p>
          <a:endParaRPr lang="en-US"/>
        </a:p>
      </dgm:t>
    </dgm:pt>
    <dgm:pt modelId="{34C809A8-FBC2-4D29-ACF3-060B371CD4F1}" type="sibTrans" cxnId="{DBB91E19-D878-47DD-BFA5-3825C3B1E4CA}">
      <dgm:prSet/>
      <dgm:spPr/>
      <dgm:t>
        <a:bodyPr/>
        <a:lstStyle/>
        <a:p>
          <a:endParaRPr lang="en-US"/>
        </a:p>
      </dgm:t>
    </dgm:pt>
    <dgm:pt modelId="{F8B98048-B295-4FE3-8735-BA215500E89A}">
      <dgm:prSet phldrT="[Text]"/>
      <dgm:spPr/>
      <dgm:t>
        <a:bodyPr/>
        <a:lstStyle/>
        <a:p>
          <a:r>
            <a:rPr lang="en-US" dirty="0" smtClean="0"/>
            <a:t>Stock Market Price</a:t>
          </a:r>
          <a:endParaRPr lang="en-US" dirty="0"/>
        </a:p>
      </dgm:t>
    </dgm:pt>
    <dgm:pt modelId="{284CEC03-EC22-47CB-B4CB-5718B3C35883}" type="parTrans" cxnId="{4E71B201-B201-4787-8073-5E73453E9D18}">
      <dgm:prSet/>
      <dgm:spPr/>
      <dgm:t>
        <a:bodyPr/>
        <a:lstStyle/>
        <a:p>
          <a:endParaRPr lang="en-US"/>
        </a:p>
      </dgm:t>
    </dgm:pt>
    <dgm:pt modelId="{CAB8DE4C-FC67-4393-A053-58D626BD7C0C}" type="sibTrans" cxnId="{4E71B201-B201-4787-8073-5E73453E9D18}">
      <dgm:prSet/>
      <dgm:spPr/>
      <dgm:t>
        <a:bodyPr/>
        <a:lstStyle/>
        <a:p>
          <a:endParaRPr lang="en-US"/>
        </a:p>
      </dgm:t>
    </dgm:pt>
    <dgm:pt modelId="{D0701384-AA17-44B8-9CE6-48242F2D568D}" type="pres">
      <dgm:prSet presAssocID="{A8A2C643-C1AE-4A02-89F2-BA337F431854}" presName="Name0" presStyleCnt="0">
        <dgm:presLayoutVars>
          <dgm:dir/>
          <dgm:resizeHandles val="exact"/>
        </dgm:presLayoutVars>
      </dgm:prSet>
      <dgm:spPr/>
    </dgm:pt>
    <dgm:pt modelId="{7E8C5237-1B13-4F8D-B16E-5C26C8A6BE14}" type="pres">
      <dgm:prSet presAssocID="{C3CE4B47-3C65-4A96-BAC4-52ECB9A56D0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55097-96FE-4824-BE40-BFBDB97007DE}" type="pres">
      <dgm:prSet presAssocID="{34C809A8-FBC2-4D29-ACF3-060B371CD4F1}" presName="sibTrans" presStyleLbl="sibTrans2D1" presStyleIdx="0" presStyleCnt="1"/>
      <dgm:spPr/>
      <dgm:t>
        <a:bodyPr/>
        <a:lstStyle/>
        <a:p>
          <a:endParaRPr lang="en-US"/>
        </a:p>
      </dgm:t>
    </dgm:pt>
    <dgm:pt modelId="{A9F73DEC-6FA6-4199-B75C-B8192CE6156B}" type="pres">
      <dgm:prSet presAssocID="{34C809A8-FBC2-4D29-ACF3-060B371CD4F1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72720423-07C7-4F4F-A88C-498BBF0FABAE}" type="pres">
      <dgm:prSet presAssocID="{F8B98048-B295-4FE3-8735-BA215500E89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71B201-B201-4787-8073-5E73453E9D18}" srcId="{A8A2C643-C1AE-4A02-89F2-BA337F431854}" destId="{F8B98048-B295-4FE3-8735-BA215500E89A}" srcOrd="1" destOrd="0" parTransId="{284CEC03-EC22-47CB-B4CB-5718B3C35883}" sibTransId="{CAB8DE4C-FC67-4393-A053-58D626BD7C0C}"/>
    <dgm:cxn modelId="{0FF05539-FCC8-4CC3-95FC-3A154B1EE4FB}" type="presOf" srcId="{C3CE4B47-3C65-4A96-BAC4-52ECB9A56D03}" destId="{7E8C5237-1B13-4F8D-B16E-5C26C8A6BE14}" srcOrd="0" destOrd="0" presId="urn:microsoft.com/office/officeart/2005/8/layout/process1"/>
    <dgm:cxn modelId="{DFD97E1B-C091-40DF-843C-80DA19F87700}" type="presOf" srcId="{34C809A8-FBC2-4D29-ACF3-060B371CD4F1}" destId="{A9F73DEC-6FA6-4199-B75C-B8192CE6156B}" srcOrd="1" destOrd="0" presId="urn:microsoft.com/office/officeart/2005/8/layout/process1"/>
    <dgm:cxn modelId="{31C59D62-605A-4E81-9A5A-432CA347E084}" type="presOf" srcId="{F8B98048-B295-4FE3-8735-BA215500E89A}" destId="{72720423-07C7-4F4F-A88C-498BBF0FABAE}" srcOrd="0" destOrd="0" presId="urn:microsoft.com/office/officeart/2005/8/layout/process1"/>
    <dgm:cxn modelId="{DBB91E19-D878-47DD-BFA5-3825C3B1E4CA}" srcId="{A8A2C643-C1AE-4A02-89F2-BA337F431854}" destId="{C3CE4B47-3C65-4A96-BAC4-52ECB9A56D03}" srcOrd="0" destOrd="0" parTransId="{ABC999BB-39AE-4549-8F16-F68D1A5FDEE5}" sibTransId="{34C809A8-FBC2-4D29-ACF3-060B371CD4F1}"/>
    <dgm:cxn modelId="{B979D8E3-663B-4D5B-A40E-32403D70629D}" type="presOf" srcId="{34C809A8-FBC2-4D29-ACF3-060B371CD4F1}" destId="{96955097-96FE-4824-BE40-BFBDB97007DE}" srcOrd="0" destOrd="0" presId="urn:microsoft.com/office/officeart/2005/8/layout/process1"/>
    <dgm:cxn modelId="{8738B90A-24EA-4D9F-BED1-CBE2AD9E0552}" type="presOf" srcId="{A8A2C643-C1AE-4A02-89F2-BA337F431854}" destId="{D0701384-AA17-44B8-9CE6-48242F2D568D}" srcOrd="0" destOrd="0" presId="urn:microsoft.com/office/officeart/2005/8/layout/process1"/>
    <dgm:cxn modelId="{900A1AF6-09DF-4F55-AD25-B3D1B75C5E77}" type="presParOf" srcId="{D0701384-AA17-44B8-9CE6-48242F2D568D}" destId="{7E8C5237-1B13-4F8D-B16E-5C26C8A6BE14}" srcOrd="0" destOrd="0" presId="urn:microsoft.com/office/officeart/2005/8/layout/process1"/>
    <dgm:cxn modelId="{910B1868-E3D4-4AA0-AFE0-1800A5A32D45}" type="presParOf" srcId="{D0701384-AA17-44B8-9CE6-48242F2D568D}" destId="{96955097-96FE-4824-BE40-BFBDB97007DE}" srcOrd="1" destOrd="0" presId="urn:microsoft.com/office/officeart/2005/8/layout/process1"/>
    <dgm:cxn modelId="{14F7F439-7FAE-49A0-8A4C-8F4E619CF7BD}" type="presParOf" srcId="{96955097-96FE-4824-BE40-BFBDB97007DE}" destId="{A9F73DEC-6FA6-4199-B75C-B8192CE6156B}" srcOrd="0" destOrd="0" presId="urn:microsoft.com/office/officeart/2005/8/layout/process1"/>
    <dgm:cxn modelId="{32CB39BE-D025-434E-8092-0F307872D009}" type="presParOf" srcId="{D0701384-AA17-44B8-9CE6-48242F2D568D}" destId="{72720423-07C7-4F4F-A88C-498BBF0FABAE}" srcOrd="2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53F1BC-2CB2-420D-AD28-E0E247962DD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ACC5D47-EB76-4158-B8F6-9F9BC3155E96}">
      <dgm:prSet phldrT="[Text]"/>
      <dgm:spPr/>
      <dgm:t>
        <a:bodyPr/>
        <a:lstStyle/>
        <a:p>
          <a:r>
            <a:rPr lang="en-US" dirty="0" smtClean="0"/>
            <a:t>Availability of reference manuals</a:t>
          </a:r>
          <a:endParaRPr lang="en-US" dirty="0"/>
        </a:p>
      </dgm:t>
    </dgm:pt>
    <dgm:pt modelId="{6C4FE24F-35FB-40CA-AE63-CCCBE3DF0FD5}" type="parTrans" cxnId="{1DBA806D-1363-430F-B129-B0C8CF89D479}">
      <dgm:prSet/>
      <dgm:spPr/>
      <dgm:t>
        <a:bodyPr/>
        <a:lstStyle/>
        <a:p>
          <a:endParaRPr lang="en-US"/>
        </a:p>
      </dgm:t>
    </dgm:pt>
    <dgm:pt modelId="{178A1E01-EC88-45C8-B9B6-DCD2CB24901C}" type="sibTrans" cxnId="{1DBA806D-1363-430F-B129-B0C8CF89D479}">
      <dgm:prSet/>
      <dgm:spPr/>
      <dgm:t>
        <a:bodyPr/>
        <a:lstStyle/>
        <a:p>
          <a:endParaRPr lang="en-US"/>
        </a:p>
      </dgm:t>
    </dgm:pt>
    <dgm:pt modelId="{98B03EE3-DAE9-450C-9FCF-3C7B104C21A5}">
      <dgm:prSet phldrT="[Text]"/>
      <dgm:spPr/>
      <dgm:t>
        <a:bodyPr/>
        <a:lstStyle/>
        <a:p>
          <a:r>
            <a:rPr lang="en-US" dirty="0" smtClean="0"/>
            <a:t>Rejects</a:t>
          </a:r>
          <a:endParaRPr lang="en-US" dirty="0"/>
        </a:p>
      </dgm:t>
    </dgm:pt>
    <dgm:pt modelId="{BE16E405-DC81-4267-8924-D096349A3265}" type="parTrans" cxnId="{F7ADE04D-9E79-4D95-B090-48FF2FC56678}">
      <dgm:prSet/>
      <dgm:spPr/>
      <dgm:t>
        <a:bodyPr/>
        <a:lstStyle/>
        <a:p>
          <a:endParaRPr lang="en-US"/>
        </a:p>
      </dgm:t>
    </dgm:pt>
    <dgm:pt modelId="{C0EB773B-9001-43CF-8AFC-0464B2793F5C}" type="sibTrans" cxnId="{F7ADE04D-9E79-4D95-B090-48FF2FC56678}">
      <dgm:prSet/>
      <dgm:spPr/>
      <dgm:t>
        <a:bodyPr/>
        <a:lstStyle/>
        <a:p>
          <a:endParaRPr lang="en-US"/>
        </a:p>
      </dgm:t>
    </dgm:pt>
    <dgm:pt modelId="{2342372A-C83D-461B-BE31-BE1DF1CE3886}" type="pres">
      <dgm:prSet presAssocID="{7453F1BC-2CB2-420D-AD28-E0E247962DDF}" presName="Name0" presStyleCnt="0">
        <dgm:presLayoutVars>
          <dgm:dir/>
          <dgm:resizeHandles val="exact"/>
        </dgm:presLayoutVars>
      </dgm:prSet>
      <dgm:spPr/>
    </dgm:pt>
    <dgm:pt modelId="{67B956F5-7899-427F-9E30-158ADEB80240}" type="pres">
      <dgm:prSet presAssocID="{9ACC5D47-EB76-4158-B8F6-9F9BC3155E96}" presName="node" presStyleLbl="node1" presStyleIdx="0" presStyleCnt="2" custScaleX="47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F584DB-20FD-4859-8DEA-B62CB5857C90}" type="pres">
      <dgm:prSet presAssocID="{178A1E01-EC88-45C8-B9B6-DCD2CB24901C}" presName="sibTrans" presStyleLbl="sibTrans2D1" presStyleIdx="0" presStyleCnt="1" custScaleX="183522" custScaleY="42857"/>
      <dgm:spPr/>
      <dgm:t>
        <a:bodyPr/>
        <a:lstStyle/>
        <a:p>
          <a:endParaRPr lang="en-US"/>
        </a:p>
      </dgm:t>
    </dgm:pt>
    <dgm:pt modelId="{86FC41B3-FBD3-42C8-A8D4-81965E13B33B}" type="pres">
      <dgm:prSet presAssocID="{178A1E01-EC88-45C8-B9B6-DCD2CB24901C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54FEA718-02F7-4FD5-9F56-8134D55939D2}" type="pres">
      <dgm:prSet presAssocID="{98B03EE3-DAE9-450C-9FCF-3C7B104C21A5}" presName="node" presStyleLbl="node1" presStyleIdx="1" presStyleCnt="2" custScaleX="27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74E070-04FE-4789-9613-56E46C65BA21}" type="presOf" srcId="{98B03EE3-DAE9-450C-9FCF-3C7B104C21A5}" destId="{54FEA718-02F7-4FD5-9F56-8134D55939D2}" srcOrd="0" destOrd="0" presId="urn:microsoft.com/office/officeart/2005/8/layout/process1"/>
    <dgm:cxn modelId="{341CAFED-4E8B-4A07-8969-3CCA704450D4}" type="presOf" srcId="{7453F1BC-2CB2-420D-AD28-E0E247962DDF}" destId="{2342372A-C83D-461B-BE31-BE1DF1CE3886}" srcOrd="0" destOrd="0" presId="urn:microsoft.com/office/officeart/2005/8/layout/process1"/>
    <dgm:cxn modelId="{F7ADE04D-9E79-4D95-B090-48FF2FC56678}" srcId="{7453F1BC-2CB2-420D-AD28-E0E247962DDF}" destId="{98B03EE3-DAE9-450C-9FCF-3C7B104C21A5}" srcOrd="1" destOrd="0" parTransId="{BE16E405-DC81-4267-8924-D096349A3265}" sibTransId="{C0EB773B-9001-43CF-8AFC-0464B2793F5C}"/>
    <dgm:cxn modelId="{1DBA806D-1363-430F-B129-B0C8CF89D479}" srcId="{7453F1BC-2CB2-420D-AD28-E0E247962DDF}" destId="{9ACC5D47-EB76-4158-B8F6-9F9BC3155E96}" srcOrd="0" destOrd="0" parTransId="{6C4FE24F-35FB-40CA-AE63-CCCBE3DF0FD5}" sibTransId="{178A1E01-EC88-45C8-B9B6-DCD2CB24901C}"/>
    <dgm:cxn modelId="{A2A4D9B0-FD2E-4CDB-AB45-291CF591A529}" type="presOf" srcId="{178A1E01-EC88-45C8-B9B6-DCD2CB24901C}" destId="{86FC41B3-FBD3-42C8-A8D4-81965E13B33B}" srcOrd="1" destOrd="0" presId="urn:microsoft.com/office/officeart/2005/8/layout/process1"/>
    <dgm:cxn modelId="{38BCF338-9DC8-43A4-A4F6-9E4C31673615}" type="presOf" srcId="{9ACC5D47-EB76-4158-B8F6-9F9BC3155E96}" destId="{67B956F5-7899-427F-9E30-158ADEB80240}" srcOrd="0" destOrd="0" presId="urn:microsoft.com/office/officeart/2005/8/layout/process1"/>
    <dgm:cxn modelId="{5320A549-043E-4B44-AC31-1573ED5B63CE}" type="presOf" srcId="{178A1E01-EC88-45C8-B9B6-DCD2CB24901C}" destId="{8AF584DB-20FD-4859-8DEA-B62CB5857C90}" srcOrd="0" destOrd="0" presId="urn:microsoft.com/office/officeart/2005/8/layout/process1"/>
    <dgm:cxn modelId="{8DBF40B8-C3F8-4433-AD7A-E7A7F144C56E}" type="presParOf" srcId="{2342372A-C83D-461B-BE31-BE1DF1CE3886}" destId="{67B956F5-7899-427F-9E30-158ADEB80240}" srcOrd="0" destOrd="0" presId="urn:microsoft.com/office/officeart/2005/8/layout/process1"/>
    <dgm:cxn modelId="{7673D986-BE77-4CC5-853E-5A69B8A2D07D}" type="presParOf" srcId="{2342372A-C83D-461B-BE31-BE1DF1CE3886}" destId="{8AF584DB-20FD-4859-8DEA-B62CB5857C90}" srcOrd="1" destOrd="0" presId="urn:microsoft.com/office/officeart/2005/8/layout/process1"/>
    <dgm:cxn modelId="{8F90C875-406E-4BD3-94F1-B3E868309F2F}" type="presParOf" srcId="{8AF584DB-20FD-4859-8DEA-B62CB5857C90}" destId="{86FC41B3-FBD3-42C8-A8D4-81965E13B33B}" srcOrd="0" destOrd="0" presId="urn:microsoft.com/office/officeart/2005/8/layout/process1"/>
    <dgm:cxn modelId="{76BE83DF-E8A8-4B78-98CE-511CBE899250}" type="presParOf" srcId="{2342372A-C83D-461B-BE31-BE1DF1CE3886}" destId="{54FEA718-02F7-4FD5-9F56-8134D55939D2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435444-0CC2-45D7-9498-EE4362ACA22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782109E-D4B6-469B-B381-E0B6683B452D}">
      <dgm:prSet phldrT="[Text]"/>
      <dgm:spPr/>
      <dgm:t>
        <a:bodyPr/>
        <a:lstStyle/>
        <a:p>
          <a:r>
            <a:rPr lang="en-US" dirty="0" smtClean="0"/>
            <a:t>Service Quality</a:t>
          </a:r>
          <a:endParaRPr lang="en-US" dirty="0"/>
        </a:p>
      </dgm:t>
    </dgm:pt>
    <dgm:pt modelId="{C26F59DB-C053-4052-930D-C4B1F589DFB3}" type="parTrans" cxnId="{6A395BA5-DAED-469B-8B31-02A6A2E34FC3}">
      <dgm:prSet/>
      <dgm:spPr/>
      <dgm:t>
        <a:bodyPr/>
        <a:lstStyle/>
        <a:p>
          <a:endParaRPr lang="en-US"/>
        </a:p>
      </dgm:t>
    </dgm:pt>
    <dgm:pt modelId="{7AEFF9BF-4845-4FF4-AE70-3EC25DC3C1CF}" type="sibTrans" cxnId="{6A395BA5-DAED-469B-8B31-02A6A2E34FC3}">
      <dgm:prSet/>
      <dgm:spPr/>
      <dgm:t>
        <a:bodyPr/>
        <a:lstStyle/>
        <a:p>
          <a:endParaRPr lang="en-US"/>
        </a:p>
      </dgm:t>
    </dgm:pt>
    <dgm:pt modelId="{AEB366E8-42A5-4D6C-8AE0-2486AA87A1F6}">
      <dgm:prSet phldrT="[Text]"/>
      <dgm:spPr/>
      <dgm:t>
        <a:bodyPr/>
        <a:lstStyle/>
        <a:p>
          <a:r>
            <a:rPr lang="en-US" dirty="0" smtClean="0"/>
            <a:t>Satisfaction</a:t>
          </a:r>
          <a:endParaRPr lang="en-US" dirty="0"/>
        </a:p>
      </dgm:t>
    </dgm:pt>
    <dgm:pt modelId="{88408803-AA59-4EE8-B691-3FF043B0D9BF}" type="parTrans" cxnId="{8600A5C8-43DF-4564-A2E8-76D4405B20F0}">
      <dgm:prSet/>
      <dgm:spPr/>
      <dgm:t>
        <a:bodyPr/>
        <a:lstStyle/>
        <a:p>
          <a:endParaRPr lang="en-US"/>
        </a:p>
      </dgm:t>
    </dgm:pt>
    <dgm:pt modelId="{74E2C5E7-8E81-4CEF-99B9-24A471EE8E23}" type="sibTrans" cxnId="{8600A5C8-43DF-4564-A2E8-76D4405B20F0}">
      <dgm:prSet/>
      <dgm:spPr/>
      <dgm:t>
        <a:bodyPr/>
        <a:lstStyle/>
        <a:p>
          <a:endParaRPr lang="en-US"/>
        </a:p>
      </dgm:t>
    </dgm:pt>
    <dgm:pt modelId="{8AFBA78A-5511-4018-9DE3-29F3ACD0563E}">
      <dgm:prSet phldrT="[Text]"/>
      <dgm:spPr/>
      <dgm:t>
        <a:bodyPr/>
        <a:lstStyle/>
        <a:p>
          <a:r>
            <a:rPr lang="en-US" dirty="0" smtClean="0"/>
            <a:t>Loyalty</a:t>
          </a:r>
          <a:endParaRPr lang="en-US" dirty="0"/>
        </a:p>
      </dgm:t>
    </dgm:pt>
    <dgm:pt modelId="{84750067-239C-4512-85E9-58827B2412CD}" type="parTrans" cxnId="{55B48AEA-C457-4452-8649-36C68A9A9A47}">
      <dgm:prSet/>
      <dgm:spPr/>
      <dgm:t>
        <a:bodyPr/>
        <a:lstStyle/>
        <a:p>
          <a:endParaRPr lang="en-US"/>
        </a:p>
      </dgm:t>
    </dgm:pt>
    <dgm:pt modelId="{003F9265-14C4-4BFC-B201-3B3A288E8E8E}" type="sibTrans" cxnId="{55B48AEA-C457-4452-8649-36C68A9A9A47}">
      <dgm:prSet/>
      <dgm:spPr/>
      <dgm:t>
        <a:bodyPr/>
        <a:lstStyle/>
        <a:p>
          <a:endParaRPr lang="en-US"/>
        </a:p>
      </dgm:t>
    </dgm:pt>
    <dgm:pt modelId="{EC088796-D4BC-4C1B-B571-E8FD3F3F9015}" type="pres">
      <dgm:prSet presAssocID="{DF435444-0CC2-45D7-9498-EE4362ACA22D}" presName="Name0" presStyleCnt="0">
        <dgm:presLayoutVars>
          <dgm:dir/>
          <dgm:resizeHandles val="exact"/>
        </dgm:presLayoutVars>
      </dgm:prSet>
      <dgm:spPr/>
    </dgm:pt>
    <dgm:pt modelId="{26E7BA14-3889-40C7-9913-B68BC28C0460}" type="pres">
      <dgm:prSet presAssocID="{B782109E-D4B6-469B-B381-E0B6683B452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02A91B-0FA0-4FC1-89DB-DD1E583CB576}" type="pres">
      <dgm:prSet presAssocID="{7AEFF9BF-4845-4FF4-AE70-3EC25DC3C1C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270231E-2532-43D2-869A-5E08ECA156E5}" type="pres">
      <dgm:prSet presAssocID="{7AEFF9BF-4845-4FF4-AE70-3EC25DC3C1C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795F4DE8-E604-4053-9877-96A913DD9A72}" type="pres">
      <dgm:prSet presAssocID="{AEB366E8-42A5-4D6C-8AE0-2486AA87A1F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2133F-385A-4AED-93DA-A319A3D6A8B7}" type="pres">
      <dgm:prSet presAssocID="{74E2C5E7-8E81-4CEF-99B9-24A471EE8E2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FC896FC-9964-4AD4-A71F-447D9201B543}" type="pres">
      <dgm:prSet presAssocID="{74E2C5E7-8E81-4CEF-99B9-24A471EE8E2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A6F3A80-1C5D-4232-B300-20CDFBEBA3AC}" type="pres">
      <dgm:prSet presAssocID="{8AFBA78A-5511-4018-9DE3-29F3ACD056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3A860F-76EB-4861-9A16-71A1068DB41D}" type="presOf" srcId="{8AFBA78A-5511-4018-9DE3-29F3ACD0563E}" destId="{DA6F3A80-1C5D-4232-B300-20CDFBEBA3AC}" srcOrd="0" destOrd="0" presId="urn:microsoft.com/office/officeart/2005/8/layout/process1"/>
    <dgm:cxn modelId="{DC9A43CE-ED2C-4A98-9386-924BF30EC73C}" type="presOf" srcId="{7AEFF9BF-4845-4FF4-AE70-3EC25DC3C1CF}" destId="{3A02A91B-0FA0-4FC1-89DB-DD1E583CB576}" srcOrd="0" destOrd="0" presId="urn:microsoft.com/office/officeart/2005/8/layout/process1"/>
    <dgm:cxn modelId="{40FAA682-59EF-4329-BE15-0CAF2F2118CA}" type="presOf" srcId="{AEB366E8-42A5-4D6C-8AE0-2486AA87A1F6}" destId="{795F4DE8-E604-4053-9877-96A913DD9A72}" srcOrd="0" destOrd="0" presId="urn:microsoft.com/office/officeart/2005/8/layout/process1"/>
    <dgm:cxn modelId="{55B48AEA-C457-4452-8649-36C68A9A9A47}" srcId="{DF435444-0CC2-45D7-9498-EE4362ACA22D}" destId="{8AFBA78A-5511-4018-9DE3-29F3ACD0563E}" srcOrd="2" destOrd="0" parTransId="{84750067-239C-4512-85E9-58827B2412CD}" sibTransId="{003F9265-14C4-4BFC-B201-3B3A288E8E8E}"/>
    <dgm:cxn modelId="{FAE18877-2A3F-4D67-963D-343D531B19CC}" type="presOf" srcId="{74E2C5E7-8E81-4CEF-99B9-24A471EE8E23}" destId="{EFC896FC-9964-4AD4-A71F-447D9201B543}" srcOrd="1" destOrd="0" presId="urn:microsoft.com/office/officeart/2005/8/layout/process1"/>
    <dgm:cxn modelId="{8600A5C8-43DF-4564-A2E8-76D4405B20F0}" srcId="{DF435444-0CC2-45D7-9498-EE4362ACA22D}" destId="{AEB366E8-42A5-4D6C-8AE0-2486AA87A1F6}" srcOrd="1" destOrd="0" parTransId="{88408803-AA59-4EE8-B691-3FF043B0D9BF}" sibTransId="{74E2C5E7-8E81-4CEF-99B9-24A471EE8E23}"/>
    <dgm:cxn modelId="{42DCC3E0-7CE1-4A41-B75A-CE023D1DC3B0}" type="presOf" srcId="{7AEFF9BF-4845-4FF4-AE70-3EC25DC3C1CF}" destId="{A270231E-2532-43D2-869A-5E08ECA156E5}" srcOrd="1" destOrd="0" presId="urn:microsoft.com/office/officeart/2005/8/layout/process1"/>
    <dgm:cxn modelId="{08F9D4BE-4124-4CB6-8AE5-CC74706DDD62}" type="presOf" srcId="{DF435444-0CC2-45D7-9498-EE4362ACA22D}" destId="{EC088796-D4BC-4C1B-B571-E8FD3F3F9015}" srcOrd="0" destOrd="0" presId="urn:microsoft.com/office/officeart/2005/8/layout/process1"/>
    <dgm:cxn modelId="{6A395BA5-DAED-469B-8B31-02A6A2E34FC3}" srcId="{DF435444-0CC2-45D7-9498-EE4362ACA22D}" destId="{B782109E-D4B6-469B-B381-E0B6683B452D}" srcOrd="0" destOrd="0" parTransId="{C26F59DB-C053-4052-930D-C4B1F589DFB3}" sibTransId="{7AEFF9BF-4845-4FF4-AE70-3EC25DC3C1CF}"/>
    <dgm:cxn modelId="{8DE5B4EA-CAE6-4E2C-BC21-B50EB20AD156}" type="presOf" srcId="{74E2C5E7-8E81-4CEF-99B9-24A471EE8E23}" destId="{87D2133F-385A-4AED-93DA-A319A3D6A8B7}" srcOrd="0" destOrd="0" presId="urn:microsoft.com/office/officeart/2005/8/layout/process1"/>
    <dgm:cxn modelId="{1E25A093-6E44-4617-A544-6EAA10989C3D}" type="presOf" srcId="{B782109E-D4B6-469B-B381-E0B6683B452D}" destId="{26E7BA14-3889-40C7-9913-B68BC28C0460}" srcOrd="0" destOrd="0" presId="urn:microsoft.com/office/officeart/2005/8/layout/process1"/>
    <dgm:cxn modelId="{97C54EF7-2C9F-4376-9B97-10BA29EB149D}" type="presParOf" srcId="{EC088796-D4BC-4C1B-B571-E8FD3F3F9015}" destId="{26E7BA14-3889-40C7-9913-B68BC28C0460}" srcOrd="0" destOrd="0" presId="urn:microsoft.com/office/officeart/2005/8/layout/process1"/>
    <dgm:cxn modelId="{00614EE2-7F8B-4565-839C-598813F4A514}" type="presParOf" srcId="{EC088796-D4BC-4C1B-B571-E8FD3F3F9015}" destId="{3A02A91B-0FA0-4FC1-89DB-DD1E583CB576}" srcOrd="1" destOrd="0" presId="urn:microsoft.com/office/officeart/2005/8/layout/process1"/>
    <dgm:cxn modelId="{52B1DB10-F149-4EFE-B4A5-8F2FD9C5F605}" type="presParOf" srcId="{3A02A91B-0FA0-4FC1-89DB-DD1E583CB576}" destId="{A270231E-2532-43D2-869A-5E08ECA156E5}" srcOrd="0" destOrd="0" presId="urn:microsoft.com/office/officeart/2005/8/layout/process1"/>
    <dgm:cxn modelId="{5F85F4C2-1944-4542-A7EC-6157048E87C5}" type="presParOf" srcId="{EC088796-D4BC-4C1B-B571-E8FD3F3F9015}" destId="{795F4DE8-E604-4053-9877-96A913DD9A72}" srcOrd="2" destOrd="0" presId="urn:microsoft.com/office/officeart/2005/8/layout/process1"/>
    <dgm:cxn modelId="{92231501-1E49-41CE-AC0F-8905485CF9BF}" type="presParOf" srcId="{EC088796-D4BC-4C1B-B571-E8FD3F3F9015}" destId="{87D2133F-385A-4AED-93DA-A319A3D6A8B7}" srcOrd="3" destOrd="0" presId="urn:microsoft.com/office/officeart/2005/8/layout/process1"/>
    <dgm:cxn modelId="{8A0126A6-7525-41FA-AC9C-B4AACC5B605D}" type="presParOf" srcId="{87D2133F-385A-4AED-93DA-A319A3D6A8B7}" destId="{EFC896FC-9964-4AD4-A71F-447D9201B543}" srcOrd="0" destOrd="0" presId="urn:microsoft.com/office/officeart/2005/8/layout/process1"/>
    <dgm:cxn modelId="{1087CE64-DEBB-47FB-8FA6-669AAEEEA604}" type="presParOf" srcId="{EC088796-D4BC-4C1B-B571-E8FD3F3F9015}" destId="{DA6F3A80-1C5D-4232-B300-20CDFBEBA3AC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Theoretical Framework</a:t>
            </a:r>
            <a:br>
              <a:rPr lang="en-US" dirty="0" smtClean="0"/>
            </a:br>
            <a:r>
              <a:rPr lang="en-US" dirty="0" smtClean="0"/>
              <a:t>Hypothesis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of Theoretical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en-US" dirty="0" smtClean="0"/>
              <a:t>Theoretical frame work and model</a:t>
            </a:r>
          </a:p>
          <a:p>
            <a:pPr marL="514350" indent="-514350"/>
            <a:r>
              <a:rPr lang="en-US" dirty="0" smtClean="0"/>
              <a:t>Some describe model as simulation</a:t>
            </a:r>
          </a:p>
          <a:p>
            <a:pPr marL="514350" indent="-514350"/>
            <a:r>
              <a:rPr lang="en-US" dirty="0" smtClean="0"/>
              <a:t>Some called it the representation of relationship between and among concepts.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variable should be clearly defined and labeled.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two or more variables are related to one another.(make relationship according to theory)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Direction of the relationship on the basis of previous findings.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explanation about their relationship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Schematic diagram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have identified variables</a:t>
            </a:r>
            <a:r>
              <a:rPr lang="en-US" dirty="0" smtClean="0">
                <a:sym typeface="Wingdings" pitchFamily="2" charset="2"/>
              </a:rPr>
              <a:t> provide logical reasoning in theoretical framework</a:t>
            </a:r>
          </a:p>
          <a:p>
            <a:r>
              <a:rPr lang="en-US" dirty="0" smtClean="0"/>
              <a:t>Test the relationship</a:t>
            </a:r>
            <a:r>
              <a:rPr lang="en-US" dirty="0" smtClean="0">
                <a:sym typeface="Wingdings" pitchFamily="2" charset="2"/>
              </a:rPr>
              <a:t> True or not</a:t>
            </a:r>
          </a:p>
          <a:p>
            <a:r>
              <a:rPr lang="en-US" dirty="0" smtClean="0">
                <a:sym typeface="Wingdings" pitchFamily="2" charset="2"/>
              </a:rPr>
              <a:t>Through statistical analysis we check it</a:t>
            </a:r>
          </a:p>
          <a:p>
            <a:r>
              <a:rPr lang="en-US" dirty="0" smtClean="0">
                <a:sym typeface="Wingdings" pitchFamily="2" charset="2"/>
              </a:rPr>
              <a:t>Formulating testable statement is called hypothesis development.</a:t>
            </a:r>
          </a:p>
          <a:p>
            <a:r>
              <a:rPr lang="en-US" dirty="0" smtClean="0">
                <a:sym typeface="Wingdings" pitchFamily="2" charset="2"/>
              </a:rPr>
              <a:t>Definition: logical conjectured (guessed) relationship between two variables expressed in the form of testable form.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If-then statement</a:t>
            </a:r>
          </a:p>
          <a:p>
            <a:pPr marL="514350" indent="-514350"/>
            <a:r>
              <a:rPr lang="en-US" dirty="0" smtClean="0"/>
              <a:t>Test whether difference(</a:t>
            </a:r>
            <a:r>
              <a:rPr lang="en-US" dirty="0" err="1" smtClean="0"/>
              <a:t>dis</a:t>
            </a:r>
            <a:r>
              <a:rPr lang="en-US" dirty="0" smtClean="0"/>
              <a:t>- similarities) between two groups.</a:t>
            </a:r>
          </a:p>
          <a:p>
            <a:pPr marL="514350" indent="-514350">
              <a:buNone/>
            </a:pPr>
            <a:r>
              <a:rPr lang="en-US" dirty="0" smtClean="0"/>
              <a:t>EXP: </a:t>
            </a:r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/>
              <a:t> employees are more healthy </a:t>
            </a:r>
            <a:r>
              <a:rPr lang="en-US" dirty="0" smtClean="0">
                <a:solidFill>
                  <a:srgbClr val="FF0000"/>
                </a:solidFill>
              </a:rPr>
              <a:t>then</a:t>
            </a:r>
            <a:r>
              <a:rPr lang="en-US" dirty="0" smtClean="0"/>
              <a:t> they will take sick leave less frequently.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2. Directional or non-directional hypothesis</a:t>
            </a:r>
          </a:p>
          <a:p>
            <a:pPr marL="514350" indent="-514350"/>
            <a:r>
              <a:rPr lang="en-US" dirty="0" smtClean="0"/>
              <a:t>Stating relationship between two variables</a:t>
            </a:r>
          </a:p>
          <a:p>
            <a:pPr marL="514350" indent="-514350"/>
            <a:r>
              <a:rPr lang="en-US" dirty="0" smtClean="0"/>
              <a:t>Compare two groups in term of negative, positive, more than, less than are used directional hypothesis.</a:t>
            </a:r>
          </a:p>
          <a:p>
            <a:pPr marL="514350" indent="-514350"/>
            <a:r>
              <a:rPr lang="en-US" dirty="0" smtClean="0"/>
              <a:t>No sign of relationship</a:t>
            </a:r>
            <a:r>
              <a:rPr lang="en-US" dirty="0" smtClean="0">
                <a:sym typeface="Wingdings" pitchFamily="2" charset="2"/>
              </a:rPr>
              <a:t> non directional</a:t>
            </a:r>
          </a:p>
          <a:p>
            <a:pPr marL="514350" indent="-514350"/>
            <a:r>
              <a:rPr lang="en-US" dirty="0" smtClean="0">
                <a:sym typeface="Wingdings" pitchFamily="2" charset="2"/>
              </a:rPr>
              <a:t>Relationship between age and job satisfaction.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Non Directional</a:t>
            </a:r>
          </a:p>
          <a:p>
            <a:r>
              <a:rPr lang="en-US" dirty="0" smtClean="0"/>
              <a:t>That do postulate a relationship but no indication of direction.</a:t>
            </a:r>
          </a:p>
          <a:p>
            <a:r>
              <a:rPr lang="en-US" dirty="0" smtClean="0"/>
              <a:t>Difference between two groups but not able to say which group will be more and which will be less on that variable.</a:t>
            </a:r>
          </a:p>
          <a:p>
            <a:r>
              <a:rPr lang="en-US" dirty="0" smtClean="0"/>
              <a:t>If the findings in previous studies are conflicting.</a:t>
            </a:r>
          </a:p>
          <a:p>
            <a:r>
              <a:rPr lang="en-US" dirty="0" smtClean="0"/>
              <a:t>H: there is the relationship between age and job satisfaction.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3. Null and Alternate Hypothesis</a:t>
            </a:r>
            <a:endParaRPr lang="en-US" dirty="0"/>
          </a:p>
          <a:p>
            <a:r>
              <a:rPr lang="en-US" dirty="0" smtClean="0"/>
              <a:t>Null Hypothesis: Proposition that state a definitive, exact relationship between two variables.</a:t>
            </a:r>
          </a:p>
          <a:p>
            <a:r>
              <a:rPr lang="en-US" dirty="0" smtClean="0"/>
              <a:t>Population correlation between two variables are zero.</a:t>
            </a:r>
          </a:p>
          <a:p>
            <a:r>
              <a:rPr lang="en-US" dirty="0" smtClean="0"/>
              <a:t>There is no relationship</a:t>
            </a:r>
          </a:p>
          <a:p>
            <a:r>
              <a:rPr lang="en-US" dirty="0" smtClean="0"/>
              <a:t>no difference between population and sample</a:t>
            </a:r>
            <a:r>
              <a:rPr lang="en-US" dirty="0" smtClean="0">
                <a:sym typeface="Wingdings" pitchFamily="2" charset="2"/>
              </a:rPr>
              <a:t> we do no true state of affairs between population.</a:t>
            </a:r>
          </a:p>
          <a:p>
            <a:r>
              <a:rPr lang="en-US" dirty="0" smtClean="0"/>
              <a:t>Null hypothesis is formulated for possible rejection</a:t>
            </a:r>
          </a:p>
          <a:p>
            <a:r>
              <a:rPr lang="en-US" dirty="0" smtClean="0"/>
              <a:t>If we reject the null hypothesis, all other possible alternatives are accepted.</a:t>
            </a:r>
          </a:p>
          <a:p>
            <a:r>
              <a:rPr lang="en-US" dirty="0" smtClean="0"/>
              <a:t>Group difference</a:t>
            </a:r>
          </a:p>
          <a:p>
            <a:r>
              <a:rPr lang="en-US" dirty="0" smtClean="0"/>
              <a:t> </a:t>
            </a:r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 : </a:t>
            </a:r>
            <a:r>
              <a:rPr lang="el-GR" dirty="0" smtClean="0"/>
              <a:t>μ</a:t>
            </a:r>
            <a:r>
              <a:rPr lang="en-US" baseline="-25000" dirty="0" smtClean="0"/>
              <a:t>m</a:t>
            </a:r>
            <a:r>
              <a:rPr lang="el-GR" dirty="0" smtClean="0"/>
              <a:t> = </a:t>
            </a:r>
            <a:r>
              <a:rPr lang="el-GR" dirty="0" smtClean="0"/>
              <a:t>μ</a:t>
            </a:r>
            <a:r>
              <a:rPr lang="en-US" baseline="-25000" dirty="0" smtClean="0"/>
              <a:t>w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 : </a:t>
            </a:r>
            <a:r>
              <a:rPr lang="el-GR" dirty="0" smtClean="0"/>
              <a:t>μ</a:t>
            </a:r>
            <a:r>
              <a:rPr lang="en-US" baseline="-25000" dirty="0" smtClean="0"/>
              <a:t>m</a:t>
            </a:r>
            <a:r>
              <a:rPr lang="el-GR" dirty="0" smtClean="0"/>
              <a:t> </a:t>
            </a:r>
            <a:r>
              <a:rPr lang="en-US" dirty="0" smtClean="0"/>
              <a:t>- </a:t>
            </a:r>
            <a:r>
              <a:rPr lang="el-GR" dirty="0" smtClean="0"/>
              <a:t>μ</a:t>
            </a:r>
            <a:r>
              <a:rPr lang="en-US" baseline="-25000" dirty="0" smtClean="0"/>
              <a:t>w</a:t>
            </a:r>
            <a:r>
              <a:rPr lang="en-US" baseline="-25000" dirty="0" smtClean="0"/>
              <a:t> </a:t>
            </a:r>
            <a:r>
              <a:rPr lang="en-US" dirty="0" smtClean="0"/>
              <a:t> = 0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 : </a:t>
            </a:r>
            <a:r>
              <a:rPr lang="el-GR" dirty="0" smtClean="0"/>
              <a:t>μ</a:t>
            </a:r>
            <a:r>
              <a:rPr lang="en-US" baseline="-25000" dirty="0" smtClean="0"/>
              <a:t>m</a:t>
            </a:r>
            <a:r>
              <a:rPr lang="el-GR" dirty="0" smtClean="0"/>
              <a:t> </a:t>
            </a:r>
            <a:r>
              <a:rPr lang="en-US" dirty="0" smtClean="0"/>
              <a:t>&gt;</a:t>
            </a:r>
            <a:r>
              <a:rPr lang="el-GR" dirty="0" smtClean="0"/>
              <a:t> </a:t>
            </a:r>
            <a:r>
              <a:rPr lang="el-GR" dirty="0" smtClean="0"/>
              <a:t>μ</a:t>
            </a:r>
            <a:r>
              <a:rPr lang="en-US" baseline="-25000" dirty="0" smtClean="0"/>
              <a:t>w</a:t>
            </a:r>
            <a:r>
              <a:rPr lang="en-US" dirty="0" smtClean="0"/>
              <a:t> </a:t>
            </a:r>
            <a:r>
              <a:rPr lang="en-US" dirty="0" smtClean="0"/>
              <a:t> or </a:t>
            </a:r>
            <a:r>
              <a:rPr lang="el-GR" dirty="0" smtClean="0"/>
              <a:t>μ</a:t>
            </a:r>
            <a:r>
              <a:rPr lang="en-US" baseline="-25000" dirty="0" smtClean="0"/>
              <a:t>m</a:t>
            </a:r>
            <a:r>
              <a:rPr lang="el-GR" dirty="0" smtClean="0"/>
              <a:t> </a:t>
            </a:r>
            <a:r>
              <a:rPr lang="en-US" dirty="0" smtClean="0"/>
              <a:t>&lt;</a:t>
            </a:r>
            <a:r>
              <a:rPr lang="el-GR" dirty="0" smtClean="0"/>
              <a:t> </a:t>
            </a:r>
            <a:r>
              <a:rPr lang="el-GR" dirty="0" smtClean="0"/>
              <a:t>μ</a:t>
            </a:r>
            <a:r>
              <a:rPr lang="en-US" baseline="-25000" dirty="0" smtClean="0"/>
              <a:t>w</a:t>
            </a:r>
            <a:r>
              <a:rPr lang="en-US" dirty="0" smtClean="0"/>
              <a:t> 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null and alternate hypothesis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appropriate statistical test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 of significance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See, the significance level is met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the resultant value is larger than critical value, Null hypothesis rejected otherwise accepted.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need for theoretical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Conceptual model of how one theorizes or make logical sense of the relationship among the several factors that have been identified as important to the problem.</a:t>
            </a:r>
          </a:p>
          <a:p>
            <a:r>
              <a:rPr lang="en-US" dirty="0" smtClean="0"/>
              <a:t>It discuses the interrelationship among the several factors that are deemed (believed) to be integral to the dynamics of the situation being investigated.</a:t>
            </a:r>
          </a:p>
          <a:p>
            <a:r>
              <a:rPr lang="en-US" dirty="0" smtClean="0"/>
              <a:t>Help us to postulate or hypothesized and tested certain relationship.</a:t>
            </a:r>
          </a:p>
          <a:p>
            <a:r>
              <a:rPr lang="en-US" dirty="0" smtClean="0"/>
              <a:t>Help us to improve our understanding about problem.  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A variable is anything that can take on differing or varying values.</a:t>
            </a:r>
          </a:p>
          <a:p>
            <a:r>
              <a:rPr lang="en-US" dirty="0" smtClean="0"/>
              <a:t>Vales can differ at various time for the same object or person.</a:t>
            </a:r>
          </a:p>
          <a:p>
            <a:pPr algn="ctr">
              <a:buNone/>
            </a:pPr>
            <a:r>
              <a:rPr lang="en-US" dirty="0" smtClean="0"/>
              <a:t>OR </a:t>
            </a:r>
          </a:p>
          <a:p>
            <a:r>
              <a:rPr lang="en-US" dirty="0" smtClean="0"/>
              <a:t>At the same time for different objects of persons.</a:t>
            </a:r>
          </a:p>
          <a:p>
            <a:r>
              <a:rPr lang="en-US" dirty="0" smtClean="0"/>
              <a:t>Production units, Absenteeism, Motivation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Dependent (Criterion) variable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Independent( Predictor) variable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Moderating variable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Intervening variable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Discrete variable (Gender)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Continuous variable(Age)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Extraneous variable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interest to researcher</a:t>
            </a:r>
          </a:p>
          <a:p>
            <a:r>
              <a:rPr lang="en-US" dirty="0" smtClean="0"/>
              <a:t>Researcher goal is to understand and describe it.</a:t>
            </a:r>
          </a:p>
          <a:p>
            <a:r>
              <a:rPr lang="en-US" dirty="0" smtClean="0"/>
              <a:t>Through the analysis of dependent variable, possible to find the answer.</a:t>
            </a:r>
          </a:p>
          <a:p>
            <a:r>
              <a:rPr lang="en-US" dirty="0" smtClean="0"/>
              <a:t>EXP: sales, debt to equity, organizational loyalty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one that influence the dependent variable</a:t>
            </a:r>
          </a:p>
          <a:p>
            <a:r>
              <a:rPr lang="en-US" dirty="0" smtClean="0"/>
              <a:t>In either positive and negative way</a:t>
            </a:r>
          </a:p>
          <a:p>
            <a:r>
              <a:rPr lang="en-US" dirty="0" smtClean="0"/>
              <a:t>Increase in independent variable, there is an increase or decrease in dependent variable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2133600" y="4038600"/>
          <a:ext cx="4800600" cy="1935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Moderating Variable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variable that has a strong contingent effect on the independent variable- dependent variable relationship.</a:t>
            </a:r>
          </a:p>
          <a:p>
            <a:r>
              <a:rPr lang="en-US" dirty="0" smtClean="0"/>
              <a:t>Modify the original relationship</a:t>
            </a:r>
          </a:p>
          <a:p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19200" y="3886201"/>
          <a:ext cx="64770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 rot="16200000">
            <a:off x="4381500" y="4610100"/>
            <a:ext cx="914400" cy="685800"/>
            <a:chOff x="2743199" y="0"/>
            <a:chExt cx="2184334" cy="1066800"/>
          </a:xfrm>
        </p:grpSpPr>
        <p:sp>
          <p:nvSpPr>
            <p:cNvPr id="8" name="Right Arrow 7"/>
            <p:cNvSpPr/>
            <p:nvPr/>
          </p:nvSpPr>
          <p:spPr>
            <a:xfrm>
              <a:off x="2743199" y="0"/>
              <a:ext cx="2184334" cy="10668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ight Arrow 4"/>
            <p:cNvSpPr/>
            <p:nvPr/>
          </p:nvSpPr>
          <p:spPr>
            <a:xfrm>
              <a:off x="2743199" y="213360"/>
              <a:ext cx="1864294" cy="640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3810000" y="54864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and inclination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Intervening (Mediating) Variable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surface between the time the independent variable start operating to influence the dependent variable and the time their impact is felt on it.</a:t>
            </a:r>
          </a:p>
          <a:p>
            <a:r>
              <a:rPr lang="en-US" dirty="0" smtClean="0"/>
              <a:t> it translate the independent variable into dependent variable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838200" y="4876800"/>
          <a:ext cx="7315200" cy="163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Framework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examining</a:t>
            </a:r>
            <a:r>
              <a:rPr lang="en-US" dirty="0" smtClean="0">
                <a:sym typeface="Wingdings" pitchFamily="2" charset="2"/>
              </a:rPr>
              <a:t> different variables and how relationship among these establish.</a:t>
            </a:r>
          </a:p>
          <a:p>
            <a:r>
              <a:rPr lang="en-US" dirty="0" smtClean="0">
                <a:sym typeface="Wingdings" pitchFamily="2" charset="2"/>
              </a:rPr>
              <a:t>Theoretical framework is the foundation on which entire research project is based.</a:t>
            </a:r>
          </a:p>
          <a:p>
            <a:r>
              <a:rPr lang="en-US" dirty="0" smtClean="0">
                <a:sym typeface="Wingdings" pitchFamily="2" charset="2"/>
              </a:rPr>
              <a:t>DEF: Its logically developed, describe and elaborated network of association among different variables deemed relevant to the problem.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716</Words>
  <Application>Microsoft Office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Microsoft Equation 3.0</vt:lpstr>
      <vt:lpstr>Theoretical Framework Hypothesis Development</vt:lpstr>
      <vt:lpstr>The need for theoretical framework</vt:lpstr>
      <vt:lpstr>Variables</vt:lpstr>
      <vt:lpstr>Types of variables</vt:lpstr>
      <vt:lpstr>Dependent Variable</vt:lpstr>
      <vt:lpstr>Independent variable</vt:lpstr>
      <vt:lpstr>Moderating Variable</vt:lpstr>
      <vt:lpstr>Intervening (Mediating) Variable</vt:lpstr>
      <vt:lpstr>Theoretical Framework</vt:lpstr>
      <vt:lpstr>Components of Theoretical Framework</vt:lpstr>
      <vt:lpstr>Hypothesis Development</vt:lpstr>
      <vt:lpstr>Slide 12</vt:lpstr>
      <vt:lpstr>Slide 13</vt:lpstr>
      <vt:lpstr>Slide 14</vt:lpstr>
      <vt:lpstr>Steps in hypothesis testing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Mohsin</dc:creator>
  <cp:lastModifiedBy>Mohsin</cp:lastModifiedBy>
  <cp:revision>124</cp:revision>
  <dcterms:created xsi:type="dcterms:W3CDTF">2006-08-16T00:00:00Z</dcterms:created>
  <dcterms:modified xsi:type="dcterms:W3CDTF">2007-04-14T12:30:38Z</dcterms:modified>
</cp:coreProperties>
</file>