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Elements of Research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6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Research Design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Purpose of study (Exploratory, Descriptive and Hypothesis Testing)</a:t>
            </a:r>
          </a:p>
          <a:p>
            <a:r>
              <a:rPr lang="en-US" dirty="0" smtClean="0"/>
              <a:t>Location (Contrived or Non Contrived)</a:t>
            </a:r>
          </a:p>
          <a:p>
            <a:r>
              <a:rPr lang="en-US" dirty="0" smtClean="0"/>
              <a:t>Type (Casual or correlation)</a:t>
            </a:r>
          </a:p>
          <a:p>
            <a:r>
              <a:rPr lang="en-US" dirty="0" smtClean="0"/>
              <a:t>Manipulated and control by researcher (researcher interference)</a:t>
            </a:r>
          </a:p>
          <a:p>
            <a:r>
              <a:rPr lang="en-US" dirty="0" smtClean="0"/>
              <a:t>Temporal aspects (cross sectional or longitudinal)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Purpose of the study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Exploratory Study</a:t>
            </a:r>
          </a:p>
          <a:p>
            <a:pPr marL="514350" indent="-514350"/>
            <a:r>
              <a:rPr lang="en-US" dirty="0" smtClean="0"/>
              <a:t>When not much is known about the situation</a:t>
            </a:r>
          </a:p>
          <a:p>
            <a:pPr marL="514350" indent="-514350"/>
            <a:r>
              <a:rPr lang="en-US" dirty="0" smtClean="0"/>
              <a:t>No information is available</a:t>
            </a:r>
          </a:p>
          <a:p>
            <a:pPr marL="514350" indent="-514350"/>
            <a:r>
              <a:rPr lang="en-US" dirty="0" smtClean="0"/>
              <a:t>Extensive preliminary work needed</a:t>
            </a:r>
          </a:p>
          <a:p>
            <a:pPr marL="514350" indent="-514350"/>
            <a:r>
              <a:rPr lang="en-US" dirty="0" smtClean="0"/>
              <a:t>Some qualitative study needed (observation, interviews)</a:t>
            </a:r>
          </a:p>
          <a:p>
            <a:pPr marL="514350" indent="-514350"/>
            <a:r>
              <a:rPr lang="en-US" dirty="0" smtClean="0"/>
              <a:t>When data reveal (expose) some pattern regarding interest, theories developed and hypothesis developed.</a:t>
            </a:r>
          </a:p>
          <a:p>
            <a:pPr marL="514350" indent="-514350"/>
            <a:r>
              <a:rPr lang="en-US" dirty="0" smtClean="0"/>
              <a:t>Henry </a:t>
            </a:r>
            <a:r>
              <a:rPr lang="en-US" dirty="0" err="1" smtClean="0"/>
              <a:t>Mintzberg</a:t>
            </a:r>
            <a:r>
              <a:rPr lang="en-US" dirty="0" smtClean="0">
                <a:sym typeface="Wingdings" pitchFamily="2" charset="2"/>
              </a:rPr>
              <a:t> interviewed nature of managerial work tested in different settings from both questionnaires and interviews.</a:t>
            </a:r>
          </a:p>
          <a:p>
            <a:pPr marL="514350" indent="-514350"/>
            <a:r>
              <a:rPr lang="en-US" dirty="0" smtClean="0">
                <a:sym typeface="Wingdings" pitchFamily="2" charset="2"/>
              </a:rPr>
              <a:t>Important when some facts are known and more information needed to develop viable theoretical framework.</a:t>
            </a:r>
          </a:p>
          <a:p>
            <a:pPr marL="514350" indent="-514350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2. Descriptive Study</a:t>
            </a:r>
          </a:p>
          <a:p>
            <a:r>
              <a:rPr lang="en-US" dirty="0" smtClean="0"/>
              <a:t>In order to ascertain (establish) and be able to describe the characteristics of the variable of interest.</a:t>
            </a:r>
          </a:p>
          <a:p>
            <a:r>
              <a:rPr lang="en-US" dirty="0" smtClean="0"/>
              <a:t>Class room</a:t>
            </a:r>
          </a:p>
          <a:p>
            <a:r>
              <a:rPr lang="en-US" dirty="0" smtClean="0"/>
              <a:t>Characteristics of groups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3. Hypothesis Testing</a:t>
            </a:r>
          </a:p>
          <a:p>
            <a:r>
              <a:rPr lang="en-US" dirty="0" smtClean="0"/>
              <a:t>Explain the nature of certain relationship</a:t>
            </a:r>
          </a:p>
          <a:p>
            <a:r>
              <a:rPr lang="en-US" dirty="0" smtClean="0"/>
              <a:t>Establish the difference between groups.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Types of Investigation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Casual Study</a:t>
            </a:r>
          </a:p>
          <a:p>
            <a:pPr marL="514350" indent="-514350"/>
            <a:r>
              <a:rPr lang="en-US" dirty="0" smtClean="0"/>
              <a:t>Researcher wants to delineate(explain) the cause of one or more problems are called casual study.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</a:rPr>
              <a:t>2. Co relational Study</a:t>
            </a:r>
          </a:p>
          <a:p>
            <a:pPr marL="514350" indent="-514350"/>
            <a:r>
              <a:rPr lang="en-US" dirty="0" smtClean="0"/>
              <a:t>When the researcher is delineating the important variables associated with problem.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Researcher Interference with study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Minimal Interference</a:t>
            </a:r>
          </a:p>
          <a:p>
            <a:pPr marL="514350" indent="-514350"/>
            <a:r>
              <a:rPr lang="en-US" dirty="0" smtClean="0"/>
              <a:t>Researcher no interference with normal activities.</a:t>
            </a:r>
          </a:p>
          <a:p>
            <a:pPr marL="514350" indent="-514350"/>
            <a:r>
              <a:rPr lang="en-US" dirty="0" smtClean="0"/>
              <a:t>Having less interference only for data collection.</a:t>
            </a:r>
          </a:p>
          <a:p>
            <a:pPr marL="514350" indent="-514350"/>
            <a:r>
              <a:rPr lang="en-US" dirty="0" smtClean="0"/>
              <a:t>Correlation study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</a:rPr>
              <a:t>2. Moderate Interference</a:t>
            </a:r>
          </a:p>
          <a:p>
            <a:pPr marL="514350" indent="-514350"/>
            <a:r>
              <a:rPr lang="en-US" dirty="0" smtClean="0"/>
              <a:t>When researcher collect data from more than one point of time.</a:t>
            </a:r>
          </a:p>
          <a:p>
            <a:pPr marL="514350" indent="-514350"/>
            <a:r>
              <a:rPr lang="en-US" dirty="0" smtClean="0"/>
              <a:t>Cause and effect study</a:t>
            </a:r>
          </a:p>
          <a:p>
            <a:pPr marL="514350" indent="-514350"/>
            <a:r>
              <a:rPr lang="en-US" dirty="0" smtClean="0"/>
              <a:t>Manipulation and data collection</a:t>
            </a:r>
          </a:p>
          <a:p>
            <a:pPr marL="514350" indent="-514350"/>
            <a:r>
              <a:rPr lang="en-US" dirty="0" smtClean="0"/>
              <a:t>Light and performance study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</a:rPr>
              <a:t>3. Excessive Interference</a:t>
            </a:r>
          </a:p>
          <a:p>
            <a:pPr marL="514350" indent="-514350"/>
            <a:r>
              <a:rPr lang="en-US" dirty="0" smtClean="0"/>
              <a:t>Artificial Environment</a:t>
            </a:r>
            <a:r>
              <a:rPr lang="en-US" dirty="0" smtClean="0">
                <a:sym typeface="Wingdings" pitchFamily="2" charset="2"/>
              </a:rPr>
              <a:t> to control extraneous variable</a:t>
            </a:r>
          </a:p>
          <a:p>
            <a:pPr marL="514350" indent="-514350"/>
            <a:r>
              <a:rPr lang="en-US" dirty="0" err="1" smtClean="0"/>
              <a:t>manupulation</a:t>
            </a: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/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Study Setting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Contrived</a:t>
            </a:r>
          </a:p>
          <a:p>
            <a:pPr marL="514350" indent="-514350"/>
            <a:r>
              <a:rPr lang="en-US" dirty="0" smtClean="0"/>
              <a:t>Artificial Setting 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</a:rPr>
              <a:t>2. Non Contrived</a:t>
            </a:r>
          </a:p>
          <a:p>
            <a:pPr marL="514350" indent="-514350"/>
            <a:r>
              <a:rPr lang="en-US" dirty="0" smtClean="0"/>
              <a:t>Natural Environment</a:t>
            </a:r>
          </a:p>
          <a:p>
            <a:pPr marL="514350" indent="-514350"/>
            <a:endParaRPr lang="en-US" dirty="0" smtClean="0"/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</a:rPr>
              <a:t>Field Study: </a:t>
            </a:r>
            <a:r>
              <a:rPr lang="en-US" dirty="0" smtClean="0"/>
              <a:t>Correlation Study in natural environment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</a:rPr>
              <a:t>Field Experiment: </a:t>
            </a:r>
            <a:r>
              <a:rPr lang="en-US" dirty="0" smtClean="0"/>
              <a:t>Cause and Effect study in Natural Environment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</a:rPr>
              <a:t>Lab Experiment: </a:t>
            </a:r>
            <a:r>
              <a:rPr lang="en-US" dirty="0" smtClean="0"/>
              <a:t>Cause and Effect study in Artificial Environment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Unit of Analysis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</a:rPr>
              <a:t>1. Individual as the unit of analysis</a:t>
            </a:r>
          </a:p>
          <a:p>
            <a:pPr marL="514350" indent="-514350"/>
            <a:r>
              <a:rPr lang="en-US" dirty="0" smtClean="0"/>
              <a:t>Data will be collected from individual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</a:rPr>
              <a:t>2. Dyads </a:t>
            </a:r>
            <a:r>
              <a:rPr lang="en-US" dirty="0" smtClean="0">
                <a:solidFill>
                  <a:srgbClr val="FF0000"/>
                </a:solidFill>
              </a:rPr>
              <a:t>as the unit of </a:t>
            </a:r>
            <a:r>
              <a:rPr lang="en-US" dirty="0" smtClean="0">
                <a:solidFill>
                  <a:srgbClr val="FF0000"/>
                </a:solidFill>
              </a:rPr>
              <a:t>analysis</a:t>
            </a:r>
          </a:p>
          <a:p>
            <a:pPr marL="514350" indent="-514350"/>
            <a:r>
              <a:rPr lang="en-US" dirty="0" smtClean="0"/>
              <a:t>Data should be collected from pairs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</a:rPr>
              <a:t>3. Groups </a:t>
            </a:r>
            <a:r>
              <a:rPr lang="en-US" dirty="0" smtClean="0">
                <a:solidFill>
                  <a:srgbClr val="FF0000"/>
                </a:solidFill>
              </a:rPr>
              <a:t>as the unit of </a:t>
            </a:r>
            <a:r>
              <a:rPr lang="en-US" dirty="0" smtClean="0">
                <a:solidFill>
                  <a:srgbClr val="FF0000"/>
                </a:solidFill>
              </a:rPr>
              <a:t>analysis</a:t>
            </a:r>
          </a:p>
          <a:p>
            <a:pPr marL="514350" indent="-514350"/>
            <a:r>
              <a:rPr lang="en-US" dirty="0" smtClean="0"/>
              <a:t>Team performance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</a:rPr>
              <a:t>4. Divisions </a:t>
            </a:r>
            <a:r>
              <a:rPr lang="en-US" dirty="0" smtClean="0">
                <a:solidFill>
                  <a:srgbClr val="FF0000"/>
                </a:solidFill>
              </a:rPr>
              <a:t>as the unit of </a:t>
            </a:r>
            <a:r>
              <a:rPr lang="en-US" dirty="0" smtClean="0">
                <a:solidFill>
                  <a:srgbClr val="FF0000"/>
                </a:solidFill>
              </a:rPr>
              <a:t>analysis</a:t>
            </a:r>
          </a:p>
          <a:p>
            <a:pPr marL="514350" indent="-514350"/>
            <a:r>
              <a:rPr lang="en-US" dirty="0" smtClean="0"/>
              <a:t>P&amp;G Divisions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</a:rPr>
              <a:t>5. Industry </a:t>
            </a:r>
            <a:r>
              <a:rPr lang="en-US" dirty="0" smtClean="0">
                <a:solidFill>
                  <a:srgbClr val="FF0000"/>
                </a:solidFill>
              </a:rPr>
              <a:t>as the unit of </a:t>
            </a:r>
            <a:r>
              <a:rPr lang="en-US" dirty="0" smtClean="0">
                <a:solidFill>
                  <a:srgbClr val="FF0000"/>
                </a:solidFill>
              </a:rPr>
              <a:t>analysis</a:t>
            </a:r>
          </a:p>
          <a:p>
            <a:pPr marL="514350" indent="-514350"/>
            <a:r>
              <a:rPr lang="en-US" dirty="0" smtClean="0"/>
              <a:t>Workforce employed or industry attractive 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</a:rPr>
              <a:t>6. Country </a:t>
            </a:r>
            <a:r>
              <a:rPr lang="en-US" dirty="0" smtClean="0">
                <a:solidFill>
                  <a:srgbClr val="FF0000"/>
                </a:solidFill>
              </a:rPr>
              <a:t>as the unit of </a:t>
            </a:r>
            <a:r>
              <a:rPr lang="en-US" dirty="0" smtClean="0">
                <a:solidFill>
                  <a:srgbClr val="FF0000"/>
                </a:solidFill>
              </a:rPr>
              <a:t>analysis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Horizon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Cross Sectional</a:t>
            </a:r>
          </a:p>
          <a:p>
            <a:r>
              <a:rPr lang="en-US" dirty="0" smtClean="0"/>
              <a:t>researchers observe at one point </a:t>
            </a:r>
            <a:r>
              <a:rPr lang="en-US" dirty="0" smtClean="0"/>
              <a:t>in time.</a:t>
            </a:r>
          </a:p>
          <a:p>
            <a:r>
              <a:rPr lang="en-US" dirty="0" smtClean="0"/>
              <a:t>Cross-sectional research is usually the simplest and least costly alternative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Longitudinal</a:t>
            </a:r>
          </a:p>
          <a:p>
            <a:r>
              <a:rPr lang="en-US" dirty="0" smtClean="0"/>
              <a:t>examine features of people </a:t>
            </a:r>
            <a:r>
              <a:rPr lang="en-US" dirty="0" smtClean="0"/>
              <a:t>or other </a:t>
            </a:r>
            <a:r>
              <a:rPr lang="en-US" dirty="0" smtClean="0"/>
              <a:t>units at more than one time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is usually more complex and costly</a:t>
            </a:r>
          </a:p>
          <a:p>
            <a:r>
              <a:rPr lang="en-US" dirty="0" smtClean="0"/>
              <a:t>is also more powerful, especially when researchers seek answers to </a:t>
            </a:r>
            <a:r>
              <a:rPr lang="en-US" dirty="0" smtClean="0"/>
              <a:t>questions about </a:t>
            </a:r>
            <a:r>
              <a:rPr lang="en-US" dirty="0" smtClean="0"/>
              <a:t>change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i="1" dirty="0" smtClean="0"/>
              <a:t>Time series research</a:t>
            </a:r>
          </a:p>
          <a:p>
            <a:pPr>
              <a:buFont typeface="Wingdings" pitchFamily="2" charset="2"/>
              <a:buChar char="Ø"/>
            </a:pPr>
            <a:r>
              <a:rPr lang="en-US" i="1" dirty="0" smtClean="0"/>
              <a:t>The panel study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 cohort </a:t>
            </a:r>
            <a:r>
              <a:rPr lang="en-US" dirty="0" smtClean="0"/>
              <a:t>analysis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460</Words>
  <Application>Microsoft Office PowerPoint</Application>
  <PresentationFormat>On-screen Show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Elements of Research Design</vt:lpstr>
      <vt:lpstr>The Research Design</vt:lpstr>
      <vt:lpstr>Purpose of the study</vt:lpstr>
      <vt:lpstr>Slide 4</vt:lpstr>
      <vt:lpstr>Types of Investigation</vt:lpstr>
      <vt:lpstr>Researcher Interference with study</vt:lpstr>
      <vt:lpstr>Study Setting</vt:lpstr>
      <vt:lpstr>Unit of Analysis</vt:lpstr>
      <vt:lpstr>Time Horizon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 of Research Design</dc:title>
  <dc:creator>Mohsin</dc:creator>
  <cp:lastModifiedBy>Mohsin</cp:lastModifiedBy>
  <cp:revision>90</cp:revision>
  <dcterms:created xsi:type="dcterms:W3CDTF">2006-08-16T00:00:00Z</dcterms:created>
  <dcterms:modified xsi:type="dcterms:W3CDTF">2007-04-28T09:38:53Z</dcterms:modified>
</cp:coreProperties>
</file>