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1123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Times New Roman" pitchFamily="18" charset="0"/>
                <a:cs typeface="Times New Roman" pitchFamily="18" charset="0"/>
              </a:rPr>
              <a:t>Sampling</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r>
              <a:rPr lang="en-US" dirty="0" smtClean="0">
                <a:latin typeface="Times New Roman" pitchFamily="18" charset="0"/>
                <a:cs typeface="Times New Roman" pitchFamily="18" charset="0"/>
              </a:rPr>
              <a:t>Chapter 11</a:t>
            </a:r>
            <a:endParaRPr lang="en-US"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96000"/>
          </a:xfrm>
        </p:spPr>
        <p:txBody>
          <a:bodyPr>
            <a:normAutofit fontScale="85000" lnSpcReduction="20000"/>
          </a:bodyPr>
          <a:lstStyle/>
          <a:p>
            <a:r>
              <a:rPr lang="en-US" b="1" dirty="0" smtClean="0">
                <a:solidFill>
                  <a:srgbClr val="FF0000"/>
                </a:solidFill>
                <a:latin typeface="Times New Roman" pitchFamily="18" charset="0"/>
                <a:cs typeface="Times New Roman" pitchFamily="18" charset="0"/>
              </a:rPr>
              <a:t>Purposive Sampling</a:t>
            </a:r>
          </a:p>
          <a:p>
            <a:r>
              <a:rPr lang="en-US" dirty="0" smtClean="0">
                <a:latin typeface="Times New Roman" pitchFamily="18" charset="0"/>
                <a:cs typeface="Times New Roman" pitchFamily="18" charset="0"/>
              </a:rPr>
              <a:t>Depending upon the type of topic, the researcher lays down the criteria for the subjects to be included in the sample.</a:t>
            </a:r>
          </a:p>
          <a:p>
            <a:r>
              <a:rPr lang="en-US" dirty="0" smtClean="0">
                <a:latin typeface="Times New Roman" pitchFamily="18" charset="0"/>
                <a:cs typeface="Times New Roman" pitchFamily="18" charset="0"/>
              </a:rPr>
              <a:t>Whoever meets that criteria could be selected in the sample.</a:t>
            </a:r>
          </a:p>
          <a:p>
            <a:r>
              <a:rPr lang="en-US" dirty="0" smtClean="0">
                <a:latin typeface="Times New Roman" pitchFamily="18" charset="0"/>
                <a:cs typeface="Times New Roman" pitchFamily="18" charset="0"/>
              </a:rPr>
              <a:t>also called as judgmental or expert opinion sample.</a:t>
            </a:r>
          </a:p>
          <a:p>
            <a:r>
              <a:rPr lang="en-US" dirty="0" smtClean="0">
                <a:latin typeface="Times New Roman" pitchFamily="18" charset="0"/>
                <a:cs typeface="Times New Roman" pitchFamily="18" charset="0"/>
              </a:rPr>
              <a:t>For example a researcher is interested in studying students who are enrolled in a course on research methods, are highly regular, are frequent participants in the class discussions, and often come with new ideas. The criteria has been laid down, the researcher may do this job himself/herself, or may ask the teacher of this class to select the students by using the said criteria. In the latter situation we are leaving it to the judgment of the teacher to select the subjects.</a:t>
            </a:r>
            <a:endParaRPr lang="en-US"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85000" lnSpcReduction="20000"/>
          </a:bodyPr>
          <a:lstStyle/>
          <a:p>
            <a:r>
              <a:rPr lang="en-US" b="1" dirty="0" smtClean="0">
                <a:solidFill>
                  <a:srgbClr val="FF0000"/>
                </a:solidFill>
                <a:latin typeface="Times New Roman" pitchFamily="18" charset="0"/>
                <a:cs typeface="Times New Roman" pitchFamily="18" charset="0"/>
              </a:rPr>
              <a:t>Quota Sampling</a:t>
            </a:r>
          </a:p>
          <a:p>
            <a:r>
              <a:rPr lang="en-US" dirty="0" smtClean="0">
                <a:latin typeface="Times New Roman" pitchFamily="18" charset="0"/>
                <a:cs typeface="Times New Roman" pitchFamily="18" charset="0"/>
              </a:rPr>
              <a:t>A sampling procedure that ensures that certain characteristics of a population sample will be represented to the exact extent that the researcher desires.</a:t>
            </a:r>
          </a:p>
          <a:p>
            <a:r>
              <a:rPr lang="en-US" dirty="0" smtClean="0">
                <a:latin typeface="Times New Roman" pitchFamily="18" charset="0"/>
                <a:cs typeface="Times New Roman" pitchFamily="18" charset="0"/>
              </a:rPr>
              <a:t>In this case the researcher first identifies relevant categories of people (male and female; or under age 30, ages 30 to 60, over 60, etc) then decides how many to get in each category.</a:t>
            </a:r>
          </a:p>
          <a:p>
            <a:r>
              <a:rPr lang="en-US" dirty="0" smtClean="0">
                <a:latin typeface="Times New Roman" pitchFamily="18" charset="0"/>
                <a:cs typeface="Times New Roman" pitchFamily="18" charset="0"/>
              </a:rPr>
              <a:t>Thus the number of people in various categories of sample is fixed</a:t>
            </a:r>
          </a:p>
          <a:p>
            <a:r>
              <a:rPr lang="en-US" dirty="0" smtClean="0">
                <a:latin typeface="Times New Roman" pitchFamily="18" charset="0"/>
                <a:cs typeface="Times New Roman" pitchFamily="18" charset="0"/>
              </a:rPr>
              <a:t>For example the researcher decides to select 5 males and 5 females under age 30, 10 males and 10</a:t>
            </a:r>
          </a:p>
          <a:p>
            <a:r>
              <a:rPr lang="en-US" dirty="0" smtClean="0">
                <a:latin typeface="Times New Roman" pitchFamily="18" charset="0"/>
                <a:cs typeface="Times New Roman" pitchFamily="18" charset="0"/>
              </a:rPr>
              <a:t>females aged 30 to 60, and 5 males and 5 females over age 60 for a 40 person sample.</a:t>
            </a:r>
          </a:p>
          <a:p>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normAutofit fontScale="85000" lnSpcReduction="10000"/>
          </a:bodyPr>
          <a:lstStyle/>
          <a:p>
            <a:r>
              <a:rPr lang="en-US" b="1" dirty="0" smtClean="0">
                <a:solidFill>
                  <a:srgbClr val="FF0000"/>
                </a:solidFill>
                <a:latin typeface="Times New Roman" pitchFamily="18" charset="0"/>
                <a:cs typeface="Times New Roman" pitchFamily="18" charset="0"/>
              </a:rPr>
              <a:t>Snowball Sampling</a:t>
            </a:r>
          </a:p>
          <a:p>
            <a:r>
              <a:rPr lang="en-US" dirty="0" smtClean="0">
                <a:latin typeface="Times New Roman" pitchFamily="18" charset="0"/>
                <a:cs typeface="Times New Roman" pitchFamily="18" charset="0"/>
              </a:rPr>
              <a:t>method for identifying and sampling (or selecting) cases in the network.</a:t>
            </a:r>
          </a:p>
          <a:p>
            <a:r>
              <a:rPr lang="en-US" dirty="0" smtClean="0">
                <a:latin typeface="Times New Roman" pitchFamily="18" charset="0"/>
                <a:cs typeface="Times New Roman" pitchFamily="18" charset="0"/>
              </a:rPr>
              <a:t>begins small but becomes larger as it is rolled on wet snow and picks up additional snow.</a:t>
            </a:r>
          </a:p>
          <a:p>
            <a:r>
              <a:rPr lang="en-US" dirty="0" smtClean="0">
                <a:latin typeface="Times New Roman" pitchFamily="18" charset="0"/>
                <a:cs typeface="Times New Roman" pitchFamily="18" charset="0"/>
              </a:rPr>
              <a:t>It begins with one or a few people or cases and spreads out on the basis of links to thee initial cases.</a:t>
            </a:r>
          </a:p>
          <a:p>
            <a:r>
              <a:rPr lang="en-US" dirty="0" smtClean="0">
                <a:latin typeface="Times New Roman" pitchFamily="18" charset="0"/>
                <a:cs typeface="Times New Roman" pitchFamily="18" charset="0"/>
              </a:rPr>
              <a:t>This design has been found quite useful where respondents are difficult to identify and are best located through referral networks.</a:t>
            </a:r>
          </a:p>
          <a:p>
            <a:r>
              <a:rPr lang="en-US" dirty="0" smtClean="0">
                <a:latin typeface="Times New Roman" pitchFamily="18" charset="0"/>
                <a:cs typeface="Times New Roman" pitchFamily="18" charset="0"/>
              </a:rPr>
              <a:t>In the initial stage of snowball sampling, individuals are discovered and may or may not be selected through probability methods. This group is then used to locate others who possess similar characteristics and who, in turn, identify others.</a:t>
            </a:r>
            <a:endParaRPr lang="en-US"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TYPES OF PROBABILITY SAMPLING</a:t>
            </a:r>
            <a:endParaRPr lang="en-US"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20000"/>
          </a:bodyPr>
          <a:lstStyle/>
          <a:p>
            <a:r>
              <a:rPr lang="en-US" b="1" dirty="0" smtClean="0">
                <a:solidFill>
                  <a:srgbClr val="FF0000"/>
                </a:solidFill>
              </a:rPr>
              <a:t>Simple Random Sample</a:t>
            </a:r>
          </a:p>
          <a:p>
            <a:r>
              <a:rPr lang="en-US" dirty="0" smtClean="0"/>
              <a:t>The simple random sample is both the easiest random sample to understand</a:t>
            </a:r>
          </a:p>
          <a:p>
            <a:r>
              <a:rPr lang="en-US" dirty="0" smtClean="0"/>
              <a:t>In simple random sampling, a research develops an accurate sampling frame, selects elements from sampling frame according to mathematically random procedure, then locates the exact element that was selected for inclusion in the sample.</a:t>
            </a:r>
          </a:p>
          <a:p>
            <a:r>
              <a:rPr lang="en-US" dirty="0" smtClean="0"/>
              <a:t>Random number table</a:t>
            </a:r>
          </a:p>
          <a:p>
            <a:r>
              <a:rPr lang="en-US" dirty="0" smtClean="0"/>
              <a:t>Computer generated “=RANDBETWEEN(1,100)”</a:t>
            </a:r>
          </a:p>
          <a:p>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20000"/>
          </a:bodyPr>
          <a:lstStyle/>
          <a:p>
            <a:r>
              <a:rPr lang="en-US" b="1" dirty="0" smtClean="0">
                <a:solidFill>
                  <a:srgbClr val="FF0000"/>
                </a:solidFill>
              </a:rPr>
              <a:t>Systematic Random Sample</a:t>
            </a:r>
          </a:p>
          <a:p>
            <a:r>
              <a:rPr lang="en-US" dirty="0" smtClean="0"/>
              <a:t>Systematic random sampling is simple random sampling with a short cut for random selection.</a:t>
            </a:r>
          </a:p>
          <a:p>
            <a:r>
              <a:rPr lang="en-US" dirty="0" smtClean="0"/>
              <a:t>first step is to number each element in the sampling frame.</a:t>
            </a:r>
          </a:p>
          <a:p>
            <a:r>
              <a:rPr lang="en-US" dirty="0" smtClean="0"/>
              <a:t>researcher calculates a </a:t>
            </a:r>
            <a:r>
              <a:rPr lang="en-US" i="1" dirty="0" smtClean="0"/>
              <a:t>sampling interval,</a:t>
            </a:r>
          </a:p>
          <a:p>
            <a:r>
              <a:rPr lang="en-US" dirty="0" smtClean="0"/>
              <a:t>The sampling interval tells the researcher how to select elements from a sampling frame by skipping elements in the frame before one for the sample.</a:t>
            </a:r>
          </a:p>
          <a:p>
            <a:r>
              <a:rPr lang="en-US" dirty="0" smtClean="0"/>
              <a:t>Sampling interval (900/300= 3)</a:t>
            </a:r>
          </a:p>
          <a:p>
            <a:r>
              <a:rPr lang="en-US" dirty="0" smtClean="0"/>
              <a:t>choosing every nth case in the population in systematic sampling.</a:t>
            </a:r>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4876799"/>
          </a:xfrm>
        </p:spPr>
        <p:txBody>
          <a:bodyPr>
            <a:normAutofit fontScale="70000" lnSpcReduction="20000"/>
          </a:bodyPr>
          <a:lstStyle/>
          <a:p>
            <a:r>
              <a:rPr lang="en-US" b="1" dirty="0" smtClean="0">
                <a:solidFill>
                  <a:srgbClr val="FF0000"/>
                </a:solidFill>
              </a:rPr>
              <a:t>Stratified Random Sample</a:t>
            </a:r>
          </a:p>
          <a:p>
            <a:r>
              <a:rPr lang="en-US" dirty="0" smtClean="0"/>
              <a:t>When the population is heterogeneous, the use of simple random sample may not produce representative sample.</a:t>
            </a:r>
          </a:p>
          <a:p>
            <a:r>
              <a:rPr lang="en-US" dirty="0" smtClean="0"/>
              <a:t>Some of the bigger strata may get over representation while some of the small ones may entirely be eliminated.</a:t>
            </a:r>
          </a:p>
          <a:p>
            <a:r>
              <a:rPr lang="en-US" dirty="0" smtClean="0"/>
              <a:t>each stratum becomes homogeneous group within itself.</a:t>
            </a:r>
          </a:p>
          <a:p>
            <a:r>
              <a:rPr lang="en-US" dirty="0" smtClean="0"/>
              <a:t>Then draw the required sample by using the table of random numbers.</a:t>
            </a:r>
          </a:p>
          <a:p>
            <a:r>
              <a:rPr lang="en-US" dirty="0" smtClean="0"/>
              <a:t>Randomization is not done for quota sampling</a:t>
            </a:r>
          </a:p>
          <a:p>
            <a:r>
              <a:rPr lang="en-US" dirty="0" smtClean="0"/>
              <a:t>Inside Strata Homogeneous and outside its heterogeneous</a:t>
            </a:r>
          </a:p>
          <a:p>
            <a:r>
              <a:rPr lang="en-US" b="1" dirty="0" smtClean="0"/>
              <a:t>Proportionate versus Disproportionate</a:t>
            </a:r>
          </a:p>
          <a:p>
            <a:r>
              <a:rPr lang="en-US" dirty="0" smtClean="0"/>
              <a:t>If the number of sampling units drawn from each stratum is in proportion to the relative population size of the stratum, the sample is proportionate stratified sampling.</a:t>
            </a:r>
          </a:p>
          <a:p>
            <a:endParaRPr lang="en-US" dirty="0" smtClean="0"/>
          </a:p>
          <a:p>
            <a:endParaRPr lang="en-US" dirty="0" smtClean="0"/>
          </a:p>
          <a:p>
            <a:endParaRPr lang="en-US" dirty="0" smtClean="0"/>
          </a:p>
          <a:p>
            <a:pPr>
              <a:buNone/>
            </a:pPr>
            <a:endParaRPr lang="en-US" dirty="0" smtClean="0"/>
          </a:p>
          <a:p>
            <a:endParaRPr lang="en-US" dirty="0"/>
          </a:p>
        </p:txBody>
      </p:sp>
      <p:sp>
        <p:nvSpPr>
          <p:cNvPr id="4" name="Oval 3"/>
          <p:cNvSpPr/>
          <p:nvPr/>
        </p:nvSpPr>
        <p:spPr>
          <a:xfrm>
            <a:off x="1981200" y="4724400"/>
            <a:ext cx="2209800" cy="2133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Muslim</a:t>
            </a:r>
            <a:endParaRPr lang="en-US" dirty="0"/>
          </a:p>
        </p:txBody>
      </p:sp>
      <p:sp>
        <p:nvSpPr>
          <p:cNvPr id="5" name="Oval 4"/>
          <p:cNvSpPr/>
          <p:nvPr/>
        </p:nvSpPr>
        <p:spPr>
          <a:xfrm>
            <a:off x="4267200" y="5105400"/>
            <a:ext cx="1600200" cy="152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Christ</a:t>
            </a:r>
            <a:endParaRPr lang="en-US" dirty="0"/>
          </a:p>
        </p:txBody>
      </p:sp>
      <p:sp>
        <p:nvSpPr>
          <p:cNvPr id="6" name="Oval 5"/>
          <p:cNvSpPr/>
          <p:nvPr/>
        </p:nvSpPr>
        <p:spPr>
          <a:xfrm>
            <a:off x="6019800" y="5410200"/>
            <a:ext cx="10668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Hindu</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1"/>
            <a:ext cx="8229600" cy="5181600"/>
          </a:xfrm>
        </p:spPr>
        <p:txBody>
          <a:bodyPr>
            <a:normAutofit/>
          </a:bodyPr>
          <a:lstStyle/>
          <a:p>
            <a:r>
              <a:rPr lang="en-US" sz="2600" b="1" dirty="0" smtClean="0">
                <a:solidFill>
                  <a:srgbClr val="FF0000"/>
                </a:solidFill>
              </a:rPr>
              <a:t>Cluster Sampling</a:t>
            </a:r>
          </a:p>
          <a:p>
            <a:r>
              <a:rPr lang="en-US" sz="2600" dirty="0" smtClean="0"/>
              <a:t>The purpose of cluster sampling is to sample economically while retaining the characteristics of a probability sample.</a:t>
            </a:r>
          </a:p>
          <a:p>
            <a:r>
              <a:rPr lang="en-US" sz="2600" dirty="0" smtClean="0"/>
              <a:t>Groups or chunks of elements that, ideally, would have heterogeneity among the members within each group are chosen for study in cluster sampling.</a:t>
            </a:r>
          </a:p>
          <a:p>
            <a:r>
              <a:rPr lang="en-US" sz="2600" dirty="0" smtClean="0"/>
              <a:t>When several groups with intra-group heterogeneity and inter-group homogeneity are found then a random sampling of the clusters or groups can ideally be done and information gathered from each of the members in the randomly chosen clusters.</a:t>
            </a:r>
          </a:p>
          <a:p>
            <a:endParaRPr lang="en-US" sz="2600" dirty="0" smtClean="0"/>
          </a:p>
          <a:p>
            <a:endParaRPr lang="en-US" dirty="0" smtClean="0"/>
          </a:p>
          <a:p>
            <a:endParaRPr lang="en-US" dirty="0" smtClean="0"/>
          </a:p>
          <a:p>
            <a:endParaRPr lang="en-US" dirty="0"/>
          </a:p>
        </p:txBody>
      </p:sp>
      <p:sp>
        <p:nvSpPr>
          <p:cNvPr id="4" name="Oval 3"/>
          <p:cNvSpPr/>
          <p:nvPr/>
        </p:nvSpPr>
        <p:spPr>
          <a:xfrm>
            <a:off x="1143000" y="5410200"/>
            <a:ext cx="15240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heterogeneity</a:t>
            </a:r>
            <a:endParaRPr lang="en-US" dirty="0"/>
          </a:p>
        </p:txBody>
      </p:sp>
      <p:sp>
        <p:nvSpPr>
          <p:cNvPr id="5" name="Oval 4"/>
          <p:cNvSpPr/>
          <p:nvPr/>
        </p:nvSpPr>
        <p:spPr>
          <a:xfrm>
            <a:off x="2895600" y="5410200"/>
            <a:ext cx="15240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heterogeneity</a:t>
            </a:r>
            <a:endParaRPr lang="en-US" b="1" dirty="0"/>
          </a:p>
        </p:txBody>
      </p:sp>
      <p:sp>
        <p:nvSpPr>
          <p:cNvPr id="6" name="Oval 5"/>
          <p:cNvSpPr/>
          <p:nvPr/>
        </p:nvSpPr>
        <p:spPr>
          <a:xfrm>
            <a:off x="4724400" y="5410200"/>
            <a:ext cx="15240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heterogeneity</a:t>
            </a:r>
            <a:endParaRPr lang="en-US"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Sampling Process</a:t>
            </a:r>
            <a:endParaRPr lang="en-US"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514350" indent="-514350">
              <a:buNone/>
            </a:pPr>
            <a:r>
              <a:rPr lang="en-US" dirty="0" smtClean="0">
                <a:solidFill>
                  <a:srgbClr val="FF0000"/>
                </a:solidFill>
              </a:rPr>
              <a:t>Define population: </a:t>
            </a:r>
            <a:r>
              <a:rPr lang="en-US" dirty="0" smtClean="0"/>
              <a:t>must define in terms of time, elements and geographical boundaries.</a:t>
            </a:r>
          </a:p>
          <a:p>
            <a:pPr marL="514350" indent="-514350">
              <a:buNone/>
            </a:pPr>
            <a:r>
              <a:rPr lang="en-US" dirty="0" smtClean="0">
                <a:solidFill>
                  <a:srgbClr val="FF0000"/>
                </a:solidFill>
              </a:rPr>
              <a:t>Sampling Frame: </a:t>
            </a:r>
            <a:r>
              <a:rPr lang="en-US" dirty="0" smtClean="0"/>
              <a:t>Physical representation all elements from the sample is drawn. List of all elements.</a:t>
            </a:r>
          </a:p>
          <a:p>
            <a:pPr marL="514350" indent="-514350">
              <a:buNone/>
            </a:pPr>
            <a:r>
              <a:rPr lang="en-US" dirty="0" smtClean="0">
                <a:solidFill>
                  <a:srgbClr val="FF0000"/>
                </a:solidFill>
              </a:rPr>
              <a:t>Sample Design: </a:t>
            </a:r>
            <a:r>
              <a:rPr lang="en-US" dirty="0" smtClean="0"/>
              <a:t>Probability and non probability sampling.</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Determine Sample Size</a:t>
            </a:r>
            <a:endParaRPr lang="en-US" dirty="0"/>
          </a:p>
        </p:txBody>
      </p:sp>
      <p:sp>
        <p:nvSpPr>
          <p:cNvPr id="3" name="Content Placeholder 2"/>
          <p:cNvSpPr>
            <a:spLocks noGrp="1"/>
          </p:cNvSpPr>
          <p:nvPr>
            <p:ph idx="1"/>
          </p:nvPr>
        </p:nvSpPr>
        <p:spPr/>
        <p:txBody>
          <a:bodyPr/>
          <a:lstStyle/>
          <a:p>
            <a:r>
              <a:rPr lang="en-US" dirty="0" smtClean="0"/>
              <a:t>Page 294 </a:t>
            </a:r>
            <a:r>
              <a:rPr lang="en-US" dirty="0" err="1" smtClean="0"/>
              <a:t>uma</a:t>
            </a:r>
            <a:r>
              <a:rPr lang="en-US" dirty="0" smtClean="0"/>
              <a:t> </a:t>
            </a:r>
            <a:r>
              <a:rPr lang="en-US" dirty="0" err="1" smtClean="0"/>
              <a:t>sekaran</a:t>
            </a:r>
            <a:endParaRPr lang="en-US" dirty="0" smtClean="0"/>
          </a:p>
          <a:p>
            <a:r>
              <a:rPr lang="en-US" dirty="0" smtClean="0"/>
              <a:t>Formula </a:t>
            </a:r>
          </a:p>
          <a:p>
            <a:r>
              <a:rPr lang="en-US" dirty="0" smtClean="0"/>
              <a:t>Yamane (1967:886) provides a simplified formula to calculate sample sizes. This formula was used to calculate the sample sizes </a:t>
            </a:r>
          </a:p>
          <a:p>
            <a:endParaRPr lang="en-US" dirty="0"/>
          </a:p>
        </p:txBody>
      </p:sp>
      <p:pic>
        <p:nvPicPr>
          <p:cNvPr id="4" name="Picture 3" descr="LyraEDISServlet.gif"/>
          <p:cNvPicPr>
            <a:picLocks noChangeAspect="1"/>
          </p:cNvPicPr>
          <p:nvPr/>
        </p:nvPicPr>
        <p:blipFill>
          <a:blip r:embed="rId2"/>
          <a:stretch>
            <a:fillRect/>
          </a:stretch>
        </p:blipFill>
        <p:spPr>
          <a:xfrm>
            <a:off x="838200" y="4572000"/>
            <a:ext cx="7562850" cy="142875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Types of Error</a:t>
            </a:r>
            <a:endParaRPr lang="en-US" dirty="0"/>
          </a:p>
        </p:txBody>
      </p:sp>
      <p:sp>
        <p:nvSpPr>
          <p:cNvPr id="3" name="Content Placeholder 2"/>
          <p:cNvSpPr>
            <a:spLocks noGrp="1"/>
          </p:cNvSpPr>
          <p:nvPr>
            <p:ph idx="1"/>
          </p:nvPr>
        </p:nvSpPr>
        <p:spPr/>
        <p:txBody>
          <a:bodyPr>
            <a:normAutofit fontScale="77500" lnSpcReduction="20000"/>
          </a:bodyPr>
          <a:lstStyle/>
          <a:p>
            <a:pPr marL="609600" indent="-609600">
              <a:lnSpc>
                <a:spcPct val="80000"/>
              </a:lnSpc>
            </a:pPr>
            <a:r>
              <a:rPr lang="en-US" sz="3600" b="1" dirty="0" smtClean="0"/>
              <a:t>Sampling errors:</a:t>
            </a:r>
          </a:p>
          <a:p>
            <a:pPr marL="609600" indent="-609600">
              <a:lnSpc>
                <a:spcPct val="80000"/>
              </a:lnSpc>
              <a:buFontTx/>
              <a:buNone/>
            </a:pPr>
            <a:r>
              <a:rPr lang="en-US" sz="2800" dirty="0" smtClean="0"/>
              <a:t>                   </a:t>
            </a:r>
            <a:r>
              <a:rPr lang="en-US" dirty="0" smtClean="0"/>
              <a:t>“Natural physical difference between the value of parameters and statistics”. It can be minimized but not removed. To reduce the error we use two methods</a:t>
            </a:r>
          </a:p>
          <a:p>
            <a:pPr marL="609600" indent="-609600">
              <a:lnSpc>
                <a:spcPct val="80000"/>
              </a:lnSpc>
              <a:buFontTx/>
              <a:buAutoNum type="arabicPeriod"/>
            </a:pPr>
            <a:r>
              <a:rPr lang="en-US" dirty="0" smtClean="0"/>
              <a:t>Increasing the sample size</a:t>
            </a:r>
          </a:p>
          <a:p>
            <a:pPr marL="609600" indent="-609600">
              <a:lnSpc>
                <a:spcPct val="80000"/>
              </a:lnSpc>
              <a:buFontTx/>
              <a:buAutoNum type="arabicPeriod"/>
            </a:pPr>
            <a:r>
              <a:rPr lang="en-US" dirty="0" smtClean="0"/>
              <a:t>Good decision of sampling</a:t>
            </a:r>
          </a:p>
          <a:p>
            <a:pPr marL="609600" indent="-609600">
              <a:lnSpc>
                <a:spcPct val="80000"/>
              </a:lnSpc>
              <a:buFontTx/>
              <a:buNone/>
            </a:pPr>
            <a:endParaRPr lang="en-US" dirty="0" smtClean="0"/>
          </a:p>
          <a:p>
            <a:pPr marL="609600" indent="-609600">
              <a:lnSpc>
                <a:spcPct val="80000"/>
              </a:lnSpc>
            </a:pPr>
            <a:r>
              <a:rPr lang="en-US" sz="3600" b="1" dirty="0" smtClean="0"/>
              <a:t>Non sampling errors:</a:t>
            </a:r>
          </a:p>
          <a:p>
            <a:pPr marL="609600" indent="-609600">
              <a:lnSpc>
                <a:spcPct val="80000"/>
              </a:lnSpc>
              <a:buFontTx/>
              <a:buNone/>
            </a:pPr>
            <a:r>
              <a:rPr lang="en-US" sz="2800" dirty="0" smtClean="0"/>
              <a:t>                 </a:t>
            </a:r>
            <a:r>
              <a:rPr lang="en-US" dirty="0" smtClean="0"/>
              <a:t>“The possible mistakes during sampling procedures”. It can be completely removed. The errors can be:</a:t>
            </a:r>
          </a:p>
          <a:p>
            <a:pPr marL="609600" indent="-609600">
              <a:lnSpc>
                <a:spcPct val="80000"/>
              </a:lnSpc>
              <a:buFontTx/>
              <a:buAutoNum type="arabicPeriod"/>
            </a:pPr>
            <a:r>
              <a:rPr lang="en-US" dirty="0" smtClean="0"/>
              <a:t>Defective sampling frame</a:t>
            </a:r>
          </a:p>
          <a:p>
            <a:pPr marL="609600" indent="-609600">
              <a:lnSpc>
                <a:spcPct val="80000"/>
              </a:lnSpc>
              <a:buFontTx/>
              <a:buAutoNum type="arabicPeriod"/>
            </a:pPr>
            <a:r>
              <a:rPr lang="en-US" dirty="0" smtClean="0"/>
              <a:t>Defective sampling design</a:t>
            </a:r>
          </a:p>
          <a:p>
            <a:pPr marL="609600" indent="-609600">
              <a:lnSpc>
                <a:spcPct val="80000"/>
              </a:lnSpc>
              <a:buFontTx/>
              <a:buAutoNum type="arabicPeriod"/>
            </a:pPr>
            <a:r>
              <a:rPr lang="en-US" dirty="0" smtClean="0"/>
              <a:t>Defective sampling size</a:t>
            </a:r>
          </a:p>
          <a:p>
            <a:pPr marL="609600" indent="-609600">
              <a:lnSpc>
                <a:spcPct val="80000"/>
              </a:lnSpc>
              <a:buFontTx/>
              <a:buAutoNum type="arabicPeriod"/>
            </a:pPr>
            <a:r>
              <a:rPr lang="en-US" dirty="0" smtClean="0"/>
              <a:t>Defective selection of sample units</a:t>
            </a:r>
          </a:p>
          <a:p>
            <a:pPr marL="609600" indent="-609600">
              <a:lnSpc>
                <a:spcPct val="80000"/>
              </a:lnSpc>
              <a:buFontTx/>
              <a:buAutoNum type="arabicPeriod"/>
            </a:pPr>
            <a:r>
              <a:rPr lang="en-US" dirty="0" smtClean="0"/>
              <a:t>Defective collection of sample observation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Times New Roman" pitchFamily="18" charset="0"/>
                <a:cs typeface="Times New Roman" pitchFamily="18" charset="0"/>
              </a:rPr>
              <a:t>Sampling Terminology</a:t>
            </a:r>
            <a:endParaRPr lang="en-US"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US" b="1" dirty="0" smtClean="0">
                <a:solidFill>
                  <a:srgbClr val="FF0000"/>
                </a:solidFill>
                <a:latin typeface="Times New Roman" pitchFamily="18" charset="0"/>
                <a:cs typeface="Times New Roman" pitchFamily="18" charset="0"/>
              </a:rPr>
              <a:t>Element</a:t>
            </a:r>
          </a:p>
          <a:p>
            <a:r>
              <a:rPr lang="en-US" dirty="0" smtClean="0">
                <a:latin typeface="Times New Roman" pitchFamily="18" charset="0"/>
                <a:cs typeface="Times New Roman" pitchFamily="18" charset="0"/>
              </a:rPr>
              <a:t>An element is that unit about which information is collected and which provides the basis of analysis.</a:t>
            </a:r>
          </a:p>
          <a:p>
            <a:r>
              <a:rPr lang="en-US" dirty="0" smtClean="0">
                <a:latin typeface="Times New Roman" pitchFamily="18" charset="0"/>
                <a:cs typeface="Times New Roman" pitchFamily="18" charset="0"/>
              </a:rPr>
              <a:t>It is that unit about which information is collected and that provides the basis of analysis.</a:t>
            </a:r>
          </a:p>
          <a:p>
            <a:r>
              <a:rPr lang="en-US" dirty="0" smtClean="0">
                <a:latin typeface="Times New Roman" pitchFamily="18" charset="0"/>
                <a:cs typeface="Times New Roman" pitchFamily="18" charset="0"/>
              </a:rPr>
              <a:t>It can be a person, groups, families, organizations, corporations, communities, and so forth.</a:t>
            </a:r>
          </a:p>
          <a:p>
            <a:r>
              <a:rPr lang="en-US" b="1" dirty="0" smtClean="0">
                <a:solidFill>
                  <a:srgbClr val="FF0000"/>
                </a:solidFill>
                <a:latin typeface="Times New Roman" pitchFamily="18" charset="0"/>
                <a:cs typeface="Times New Roman" pitchFamily="18" charset="0"/>
              </a:rPr>
              <a:t>Population</a:t>
            </a:r>
          </a:p>
          <a:p>
            <a:r>
              <a:rPr lang="en-US" dirty="0" smtClean="0">
                <a:latin typeface="Times New Roman" pitchFamily="18" charset="0"/>
                <a:cs typeface="Times New Roman" pitchFamily="18" charset="0"/>
              </a:rPr>
              <a:t>A population is the theoretically specified aggregation of study elements.</a:t>
            </a:r>
          </a:p>
          <a:p>
            <a:r>
              <a:rPr lang="en-US" dirty="0" smtClean="0">
                <a:latin typeface="Times New Roman" pitchFamily="18" charset="0"/>
                <a:cs typeface="Times New Roman" pitchFamily="18" charset="0"/>
              </a:rPr>
              <a:t>For example, let us look at the study of “college students.”</a:t>
            </a:r>
          </a:p>
          <a:p>
            <a:r>
              <a:rPr lang="en-US" dirty="0" smtClean="0">
                <a:latin typeface="Times New Roman" pitchFamily="18" charset="0"/>
                <a:cs typeface="Times New Roman" pitchFamily="18" charset="0"/>
              </a:rPr>
              <a:t>Theoretically who are the college students? They might include students registered in government colleges and/or private colleges, students of intermediate classes and/or graduate classes, students of professional colleges and/or non-professional colleges, and many other variations. In this way the pool of all available elements is population.</a:t>
            </a:r>
            <a:endParaRPr lang="en-US" b="1"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fontScale="92500" lnSpcReduction="20000"/>
          </a:bodyPr>
          <a:lstStyle/>
          <a:p>
            <a:r>
              <a:rPr lang="en-US" b="1" dirty="0" smtClean="0">
                <a:solidFill>
                  <a:srgbClr val="FF0000"/>
                </a:solidFill>
                <a:latin typeface="Times New Roman" pitchFamily="18" charset="0"/>
                <a:cs typeface="Times New Roman" pitchFamily="18" charset="0"/>
              </a:rPr>
              <a:t>Target Population</a:t>
            </a:r>
          </a:p>
          <a:p>
            <a:r>
              <a:rPr lang="en-US" dirty="0" smtClean="0">
                <a:latin typeface="Times New Roman" pitchFamily="18" charset="0"/>
                <a:cs typeface="Times New Roman" pitchFamily="18" charset="0"/>
              </a:rPr>
              <a:t>what exactly the researcher wants to focus on.</a:t>
            </a:r>
          </a:p>
          <a:p>
            <a:r>
              <a:rPr lang="en-US" dirty="0" smtClean="0">
                <a:latin typeface="Times New Roman" pitchFamily="18" charset="0"/>
                <a:cs typeface="Times New Roman" pitchFamily="18" charset="0"/>
              </a:rPr>
              <a:t>This may also be called a target population.</a:t>
            </a:r>
          </a:p>
          <a:p>
            <a:r>
              <a:rPr lang="en-US" dirty="0" smtClean="0">
                <a:latin typeface="Times New Roman" pitchFamily="18" charset="0"/>
                <a:cs typeface="Times New Roman" pitchFamily="18" charset="0"/>
              </a:rPr>
              <a:t>Target population is the complete group of specific population elements relevant to the research project.</a:t>
            </a:r>
          </a:p>
          <a:p>
            <a:r>
              <a:rPr lang="en-US" dirty="0" smtClean="0">
                <a:latin typeface="Times New Roman" pitchFamily="18" charset="0"/>
                <a:cs typeface="Times New Roman" pitchFamily="18" charset="0"/>
              </a:rPr>
              <a:t>Target population may also be called survey population</a:t>
            </a:r>
          </a:p>
          <a:p>
            <a:r>
              <a:rPr lang="en-US" dirty="0" smtClean="0">
                <a:latin typeface="Times New Roman" pitchFamily="18" charset="0"/>
                <a:cs typeface="Times New Roman" pitchFamily="18" charset="0"/>
              </a:rPr>
              <a:t>In our example of ‘college students” finally we may decide to study the college students from government institutions located in Lahore, who are studying social sciences, who are aged 19 years of age, and hailing from rural areas.</a:t>
            </a:r>
            <a:endParaRPr lang="en-US"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txBody>
          <a:bodyPr>
            <a:normAutofit fontScale="92500" lnSpcReduction="20000"/>
          </a:bodyPr>
          <a:lstStyle/>
          <a:p>
            <a:r>
              <a:rPr lang="en-US" b="1" dirty="0" smtClean="0">
                <a:solidFill>
                  <a:srgbClr val="FF0000"/>
                </a:solidFill>
                <a:latin typeface="Times New Roman" pitchFamily="18" charset="0"/>
                <a:cs typeface="Times New Roman" pitchFamily="18" charset="0"/>
              </a:rPr>
              <a:t>Sampling</a:t>
            </a:r>
          </a:p>
          <a:p>
            <a:r>
              <a:rPr lang="en-US" dirty="0" smtClean="0">
                <a:latin typeface="Times New Roman" pitchFamily="18" charset="0"/>
                <a:cs typeface="Times New Roman" pitchFamily="18" charset="0"/>
              </a:rPr>
              <a:t>The process of using a small number of items or parts of a larger population to make conclusions about the whole population.</a:t>
            </a:r>
          </a:p>
          <a:p>
            <a:r>
              <a:rPr lang="en-US" dirty="0" smtClean="0">
                <a:latin typeface="Times New Roman" pitchFamily="18" charset="0"/>
                <a:cs typeface="Times New Roman" pitchFamily="18" charset="0"/>
              </a:rPr>
              <a:t>Subject</a:t>
            </a:r>
          </a:p>
          <a:p>
            <a:r>
              <a:rPr lang="en-US" dirty="0" smtClean="0">
                <a:latin typeface="Times New Roman" pitchFamily="18" charset="0"/>
                <a:cs typeface="Times New Roman" pitchFamily="18" charset="0"/>
              </a:rPr>
              <a:t>The single member of the sample is called subject</a:t>
            </a:r>
          </a:p>
          <a:p>
            <a:r>
              <a:rPr lang="en-US" b="1" dirty="0" smtClean="0">
                <a:solidFill>
                  <a:srgbClr val="FF0000"/>
                </a:solidFill>
                <a:latin typeface="Times New Roman" pitchFamily="18" charset="0"/>
                <a:cs typeface="Times New Roman" pitchFamily="18" charset="0"/>
              </a:rPr>
              <a:t>Sampling Frame</a:t>
            </a:r>
          </a:p>
          <a:p>
            <a:r>
              <a:rPr lang="en-US" dirty="0" smtClean="0">
                <a:latin typeface="Times New Roman" pitchFamily="18" charset="0"/>
                <a:cs typeface="Times New Roman" pitchFamily="18" charset="0"/>
              </a:rPr>
              <a:t>A sampling frame is the list of elements from which the sample may be drawn.</a:t>
            </a:r>
          </a:p>
          <a:p>
            <a:r>
              <a:rPr lang="en-US" dirty="0" smtClean="0">
                <a:latin typeface="Times New Roman" pitchFamily="18" charset="0"/>
                <a:cs typeface="Times New Roman" pitchFamily="18" charset="0"/>
              </a:rPr>
              <a:t>A simple example could be listing of all college students meeting the criteria of target population and who are enrolled on the specified date.</a:t>
            </a:r>
          </a:p>
          <a:p>
            <a:r>
              <a:rPr lang="en-US" dirty="0" smtClean="0">
                <a:latin typeface="Times New Roman" pitchFamily="18" charset="0"/>
                <a:cs typeface="Times New Roman" pitchFamily="18" charset="0"/>
              </a:rPr>
              <a:t>A sampling frame is also called the working population</a:t>
            </a:r>
          </a:p>
          <a:p>
            <a:endParaRPr lang="en-US"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553200"/>
          </a:xfrm>
        </p:spPr>
        <p:txBody>
          <a:bodyPr>
            <a:normAutofit fontScale="85000" lnSpcReduction="20000"/>
          </a:bodyPr>
          <a:lstStyle/>
          <a:p>
            <a:r>
              <a:rPr lang="en-US" b="1" dirty="0" smtClean="0">
                <a:solidFill>
                  <a:srgbClr val="FF0000"/>
                </a:solidFill>
                <a:latin typeface="Times New Roman" pitchFamily="18" charset="0"/>
                <a:cs typeface="Times New Roman" pitchFamily="18" charset="0"/>
              </a:rPr>
              <a:t>Sampling Frame Error</a:t>
            </a:r>
          </a:p>
          <a:p>
            <a:r>
              <a:rPr lang="en-US" dirty="0" smtClean="0">
                <a:latin typeface="Times New Roman" pitchFamily="18" charset="0"/>
                <a:cs typeface="Times New Roman" pitchFamily="18" charset="0"/>
              </a:rPr>
              <a:t>A sampling frame error occurs when certain sample elements are excluded</a:t>
            </a:r>
          </a:p>
          <a:p>
            <a:r>
              <a:rPr lang="en-US" dirty="0" smtClean="0">
                <a:latin typeface="Times New Roman" pitchFamily="18" charset="0"/>
                <a:cs typeface="Times New Roman" pitchFamily="18" charset="0"/>
              </a:rPr>
              <a:t>when the entire population is not accurately represented in the sampling frame.</a:t>
            </a:r>
          </a:p>
          <a:p>
            <a:r>
              <a:rPr lang="en-US" b="1" dirty="0" smtClean="0">
                <a:solidFill>
                  <a:srgbClr val="FF0000"/>
                </a:solidFill>
                <a:latin typeface="Times New Roman" pitchFamily="18" charset="0"/>
                <a:cs typeface="Times New Roman" pitchFamily="18" charset="0"/>
              </a:rPr>
              <a:t>Sampling Unit</a:t>
            </a:r>
          </a:p>
          <a:p>
            <a:r>
              <a:rPr lang="en-US" dirty="0" smtClean="0">
                <a:latin typeface="Times New Roman" pitchFamily="18" charset="0"/>
                <a:cs typeface="Times New Roman" pitchFamily="18" charset="0"/>
              </a:rPr>
              <a:t>A sampling unit is that element or set of elements considered for selection in some stage of sampling.</a:t>
            </a:r>
          </a:p>
          <a:p>
            <a:r>
              <a:rPr lang="en-US" dirty="0" smtClean="0">
                <a:latin typeface="Times New Roman" pitchFamily="18" charset="0"/>
                <a:cs typeface="Times New Roman" pitchFamily="18" charset="0"/>
              </a:rPr>
              <a:t>Sampling may be done in single stage or in multiple stages.</a:t>
            </a:r>
            <a:endParaRPr lang="en-US" b="1"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For example, a researcher may select a sample of </a:t>
            </a:r>
            <a:r>
              <a:rPr lang="en-US" dirty="0" err="1" smtClean="0">
                <a:latin typeface="Times New Roman" pitchFamily="18" charset="0"/>
                <a:cs typeface="Times New Roman" pitchFamily="18" charset="0"/>
              </a:rPr>
              <a:t>Mohallahs</a:t>
            </a:r>
            <a:r>
              <a:rPr lang="en-US" dirty="0" smtClean="0">
                <a:latin typeface="Times New Roman" pitchFamily="18" charset="0"/>
                <a:cs typeface="Times New Roman" pitchFamily="18" charset="0"/>
              </a:rPr>
              <a:t> in a city, and then select a sample of households from the selected </a:t>
            </a:r>
            <a:r>
              <a:rPr lang="en-US" dirty="0" err="1" smtClean="0">
                <a:latin typeface="Times New Roman" pitchFamily="18" charset="0"/>
                <a:cs typeface="Times New Roman" pitchFamily="18" charset="0"/>
              </a:rPr>
              <a:t>Mohallahs</a:t>
            </a:r>
            <a:r>
              <a:rPr lang="en-US" dirty="0" smtClean="0">
                <a:latin typeface="Times New Roman" pitchFamily="18" charset="0"/>
                <a:cs typeface="Times New Roman" pitchFamily="18" charset="0"/>
              </a:rPr>
              <a:t>, and finally may select a sample of adults from the selected households. The sampling units of these three stages of sampling are respectively </a:t>
            </a:r>
            <a:r>
              <a:rPr lang="en-US" dirty="0" err="1" smtClean="0">
                <a:latin typeface="Times New Roman" pitchFamily="18" charset="0"/>
                <a:cs typeface="Times New Roman" pitchFamily="18" charset="0"/>
              </a:rPr>
              <a:t>Mohallah</a:t>
            </a:r>
            <a:r>
              <a:rPr lang="en-US" dirty="0" smtClean="0">
                <a:latin typeface="Times New Roman" pitchFamily="18" charset="0"/>
                <a:cs typeface="Times New Roman" pitchFamily="18" charset="0"/>
              </a:rPr>
              <a:t>, households, and adults, of which thee last of these are the elements.</a:t>
            </a:r>
            <a:endParaRPr lang="en-US"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lnSpcReduction="10000"/>
          </a:bodyPr>
          <a:lstStyle/>
          <a:p>
            <a:r>
              <a:rPr lang="en-US" b="1" dirty="0" smtClean="0">
                <a:solidFill>
                  <a:srgbClr val="FF0000"/>
                </a:solidFill>
                <a:latin typeface="Times New Roman" pitchFamily="18" charset="0"/>
                <a:cs typeface="Times New Roman" pitchFamily="18" charset="0"/>
              </a:rPr>
              <a:t>Observation Unit</a:t>
            </a:r>
          </a:p>
          <a:p>
            <a:r>
              <a:rPr lang="en-US" dirty="0" smtClean="0">
                <a:latin typeface="Times New Roman" pitchFamily="18" charset="0"/>
                <a:cs typeface="Times New Roman" pitchFamily="18" charset="0"/>
              </a:rPr>
              <a:t>An observation unit, or unit of data collection, is an element or aggregation of elements from which the information is collected.</a:t>
            </a:r>
          </a:p>
          <a:p>
            <a:r>
              <a:rPr lang="en-US" dirty="0" smtClean="0">
                <a:latin typeface="Times New Roman" pitchFamily="18" charset="0"/>
                <a:cs typeface="Times New Roman" pitchFamily="18" charset="0"/>
              </a:rPr>
              <a:t>Often the unit of analysis and unit of observation are the same</a:t>
            </a:r>
          </a:p>
          <a:p>
            <a:r>
              <a:rPr lang="en-US" b="1" dirty="0" smtClean="0">
                <a:solidFill>
                  <a:srgbClr val="FF0000"/>
                </a:solidFill>
                <a:latin typeface="Times New Roman" pitchFamily="18" charset="0"/>
                <a:cs typeface="Times New Roman" pitchFamily="18" charset="0"/>
              </a:rPr>
              <a:t>Parameter</a:t>
            </a:r>
          </a:p>
          <a:p>
            <a:r>
              <a:rPr lang="en-US" dirty="0" smtClean="0">
                <a:latin typeface="Times New Roman" pitchFamily="18" charset="0"/>
                <a:cs typeface="Times New Roman" pitchFamily="18" charset="0"/>
              </a:rPr>
              <a:t>A parameter is the summary description of a given variable in a population.</a:t>
            </a:r>
          </a:p>
          <a:p>
            <a:r>
              <a:rPr lang="en-US" dirty="0" smtClean="0">
                <a:latin typeface="Times New Roman" pitchFamily="18" charset="0"/>
                <a:cs typeface="Times New Roman" pitchFamily="18" charset="0"/>
              </a:rPr>
              <a:t>The mean income of all families in a city and thee age distribution of the city’s population are parameters.</a:t>
            </a:r>
          </a:p>
          <a:p>
            <a:endParaRPr lang="en-US"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r>
              <a:rPr lang="en-US" b="1" dirty="0" smtClean="0">
                <a:solidFill>
                  <a:srgbClr val="FF0000"/>
                </a:solidFill>
                <a:latin typeface="Times New Roman" pitchFamily="18" charset="0"/>
                <a:cs typeface="Times New Roman" pitchFamily="18" charset="0"/>
              </a:rPr>
              <a:t>Statistic</a:t>
            </a:r>
          </a:p>
          <a:p>
            <a:r>
              <a:rPr lang="en-US" dirty="0" smtClean="0">
                <a:latin typeface="Times New Roman" pitchFamily="18" charset="0"/>
                <a:cs typeface="Times New Roman" pitchFamily="18" charset="0"/>
              </a:rPr>
              <a:t>A statistic is the summary description of a given variable in a survey sample.</a:t>
            </a:r>
          </a:p>
          <a:p>
            <a:r>
              <a:rPr lang="en-US" dirty="0" smtClean="0">
                <a:latin typeface="Times New Roman" pitchFamily="18" charset="0"/>
                <a:cs typeface="Times New Roman" pitchFamily="18" charset="0"/>
              </a:rPr>
              <a:t>Thus the mean income computed from the survey sample and the age distribution of that sample are statistics.</a:t>
            </a:r>
          </a:p>
          <a:p>
            <a:pPr>
              <a:buNone/>
            </a:pPr>
            <a:endParaRPr lang="en-US"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latin typeface="Times New Roman" pitchFamily="18" charset="0"/>
                <a:cs typeface="Times New Roman" pitchFamily="18" charset="0"/>
              </a:rPr>
              <a:t>PROBABILITY AND NON-PROBABILITY SAMPLING</a:t>
            </a:r>
            <a:endParaRPr lang="en-US"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Times New Roman" pitchFamily="18" charset="0"/>
                <a:cs typeface="Times New Roman" pitchFamily="18" charset="0"/>
              </a:rPr>
              <a:t>In </a:t>
            </a:r>
            <a:r>
              <a:rPr lang="en-US" b="1" dirty="0" smtClean="0">
                <a:solidFill>
                  <a:srgbClr val="FF0000"/>
                </a:solidFill>
                <a:latin typeface="Times New Roman" pitchFamily="18" charset="0"/>
                <a:cs typeface="Times New Roman" pitchFamily="18" charset="0"/>
              </a:rPr>
              <a:t>probability sampling </a:t>
            </a:r>
            <a:r>
              <a:rPr lang="en-US" b="1" dirty="0" smtClean="0">
                <a:latin typeface="Times New Roman" pitchFamily="18" charset="0"/>
                <a:cs typeface="Times New Roman" pitchFamily="18" charset="0"/>
              </a:rPr>
              <a:t>every </a:t>
            </a:r>
            <a:r>
              <a:rPr lang="en-US" dirty="0" smtClean="0">
                <a:latin typeface="Times New Roman" pitchFamily="18" charset="0"/>
                <a:cs typeface="Times New Roman" pitchFamily="18" charset="0"/>
              </a:rPr>
              <a:t>element in the population has the equal chance of selection</a:t>
            </a:r>
          </a:p>
          <a:p>
            <a:r>
              <a:rPr lang="en-US" dirty="0" smtClean="0">
                <a:latin typeface="Times New Roman" pitchFamily="18" charset="0"/>
                <a:cs typeface="Times New Roman" pitchFamily="18" charset="0"/>
              </a:rPr>
              <a:t>which each member of the population has an equal probability of being selected.</a:t>
            </a:r>
          </a:p>
          <a:p>
            <a:r>
              <a:rPr lang="en-US" dirty="0" smtClean="0">
                <a:latin typeface="Times New Roman" pitchFamily="18" charset="0"/>
                <a:cs typeface="Times New Roman" pitchFamily="18" charset="0"/>
              </a:rPr>
              <a:t>When time or other factors, rather than </a:t>
            </a:r>
            <a:r>
              <a:rPr lang="en-US" dirty="0" err="1" smtClean="0">
                <a:latin typeface="Times New Roman" pitchFamily="18" charset="0"/>
                <a:cs typeface="Times New Roman" pitchFamily="18" charset="0"/>
              </a:rPr>
              <a:t>generalisability</a:t>
            </a:r>
            <a:r>
              <a:rPr lang="en-US" dirty="0" smtClean="0">
                <a:latin typeface="Times New Roman" pitchFamily="18" charset="0"/>
                <a:cs typeface="Times New Roman" pitchFamily="18" charset="0"/>
              </a:rPr>
              <a:t>, become critical, non-probability sampling is generally used.</a:t>
            </a:r>
          </a:p>
          <a:p>
            <a:r>
              <a:rPr lang="en-US" b="1" dirty="0" smtClean="0">
                <a:latin typeface="Times New Roman" pitchFamily="18" charset="0"/>
                <a:cs typeface="Times New Roman" pitchFamily="18" charset="0"/>
              </a:rPr>
              <a:t>In </a:t>
            </a:r>
            <a:r>
              <a:rPr lang="en-US" b="1" dirty="0" smtClean="0">
                <a:solidFill>
                  <a:srgbClr val="FF0000"/>
                </a:solidFill>
                <a:latin typeface="Times New Roman" pitchFamily="18" charset="0"/>
                <a:cs typeface="Times New Roman" pitchFamily="18" charset="0"/>
              </a:rPr>
              <a:t>non-probability sampling </a:t>
            </a:r>
            <a:r>
              <a:rPr lang="en-US" dirty="0" smtClean="0">
                <a:latin typeface="Times New Roman" pitchFamily="18" charset="0"/>
                <a:cs typeface="Times New Roman" pitchFamily="18" charset="0"/>
              </a:rPr>
              <a:t>the probability of any particular element of the population being chosen is unknown.</a:t>
            </a:r>
            <a:endParaRPr lang="en-US"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Times New Roman" pitchFamily="18" charset="0"/>
                <a:cs typeface="Times New Roman" pitchFamily="18" charset="0"/>
              </a:rPr>
              <a:t>non-probability sampling</a:t>
            </a:r>
            <a:endParaRPr lang="en-US"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b="1" dirty="0" smtClean="0">
                <a:solidFill>
                  <a:srgbClr val="FF0000"/>
                </a:solidFill>
                <a:latin typeface="Times New Roman" pitchFamily="18" charset="0"/>
                <a:cs typeface="Times New Roman" pitchFamily="18" charset="0"/>
              </a:rPr>
              <a:t>Convenience Sampling</a:t>
            </a:r>
          </a:p>
          <a:p>
            <a:r>
              <a:rPr lang="en-US" dirty="0" smtClean="0">
                <a:latin typeface="Times New Roman" pitchFamily="18" charset="0"/>
                <a:cs typeface="Times New Roman" pitchFamily="18" charset="0"/>
              </a:rPr>
              <a:t>Convenience sampling (also called haphazard or accidental sampling)</a:t>
            </a:r>
          </a:p>
          <a:p>
            <a:r>
              <a:rPr lang="en-US" dirty="0" smtClean="0">
                <a:latin typeface="Times New Roman" pitchFamily="18" charset="0"/>
                <a:cs typeface="Times New Roman" pitchFamily="18" charset="0"/>
              </a:rPr>
              <a:t>Obtaining units or people who are most conveniently available.</a:t>
            </a:r>
          </a:p>
          <a:p>
            <a:r>
              <a:rPr lang="en-US" dirty="0" smtClean="0">
                <a:latin typeface="Times New Roman" pitchFamily="18" charset="0"/>
                <a:cs typeface="Times New Roman" pitchFamily="18" charset="0"/>
              </a:rPr>
              <a:t>it may be convenient and economical</a:t>
            </a:r>
          </a:p>
          <a:p>
            <a:r>
              <a:rPr lang="en-US" dirty="0" smtClean="0">
                <a:latin typeface="Times New Roman" pitchFamily="18" charset="0"/>
                <a:cs typeface="Times New Roman" pitchFamily="18" charset="0"/>
              </a:rPr>
              <a:t>The person-on-the street interview conducted by TV programs is another example.</a:t>
            </a:r>
          </a:p>
          <a:p>
            <a:endParaRPr lang="en-US"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194</TotalTime>
  <Words>1538</Words>
  <Application>Microsoft Office PowerPoint</Application>
  <PresentationFormat>On-screen Show (4:3)</PresentationFormat>
  <Paragraphs>130</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Sampling</vt:lpstr>
      <vt:lpstr>Sampling Terminology</vt:lpstr>
      <vt:lpstr>Slide 3</vt:lpstr>
      <vt:lpstr>Slide 4</vt:lpstr>
      <vt:lpstr>Slide 5</vt:lpstr>
      <vt:lpstr>Slide 6</vt:lpstr>
      <vt:lpstr>Slide 7</vt:lpstr>
      <vt:lpstr>PROBABILITY AND NON-PROBABILITY SAMPLING</vt:lpstr>
      <vt:lpstr>non-probability sampling</vt:lpstr>
      <vt:lpstr>Slide 10</vt:lpstr>
      <vt:lpstr>Slide 11</vt:lpstr>
      <vt:lpstr>Slide 12</vt:lpstr>
      <vt:lpstr>TYPES OF PROBABILITY SAMPLING</vt:lpstr>
      <vt:lpstr>Slide 14</vt:lpstr>
      <vt:lpstr>Slide 15</vt:lpstr>
      <vt:lpstr>Slide 16</vt:lpstr>
      <vt:lpstr>Sampling Process</vt:lpstr>
      <vt:lpstr>Determine Sample Size</vt:lpstr>
      <vt:lpstr>Types of Error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Sampling</dc:title>
  <dc:creator>Mohsin</dc:creator>
  <cp:lastModifiedBy>Mohsin</cp:lastModifiedBy>
  <cp:revision>131</cp:revision>
  <dcterms:created xsi:type="dcterms:W3CDTF">2006-08-16T00:00:00Z</dcterms:created>
  <dcterms:modified xsi:type="dcterms:W3CDTF">2011-05-18T16:47:06Z</dcterms:modified>
</cp:coreProperties>
</file>