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7" r:id="rId12"/>
    <p:sldId id="266"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69" d="100"/>
          <a:sy n="69" d="100"/>
        </p:scale>
        <p:origin x="-1416"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5/18/2011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5/18/2011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5/18/2011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5/18/2011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5/18/2011</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5/18/2011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5/18/2011</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5/18/2011</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5/18/2011</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5/18/2011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5/18/2011</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5/18/2011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Data Collection Methods</a:t>
            </a:r>
            <a:endParaRPr lang="en-US" dirty="0"/>
          </a:p>
        </p:txBody>
      </p:sp>
      <p:sp>
        <p:nvSpPr>
          <p:cNvPr id="3" name="Subtitle 2"/>
          <p:cNvSpPr>
            <a:spLocks noGrp="1"/>
          </p:cNvSpPr>
          <p:nvPr>
            <p:ph type="subTitle" idx="1"/>
          </p:nvPr>
        </p:nvSpPr>
        <p:spPr/>
        <p:txBody>
          <a:bodyPr/>
          <a:lstStyle/>
          <a:p>
            <a:r>
              <a:rPr lang="en-US" dirty="0" smtClean="0"/>
              <a:t>Chapter 10</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81000"/>
            <a:ext cx="8229600" cy="5745163"/>
          </a:xfrm>
        </p:spPr>
        <p:txBody>
          <a:bodyPr/>
          <a:lstStyle/>
          <a:p>
            <a:r>
              <a:rPr lang="en-US" b="1" dirty="0" smtClean="0"/>
              <a:t>Avoid Burdensome Questions that may Tax the Respondent’s Memory</a:t>
            </a:r>
          </a:p>
          <a:p>
            <a:r>
              <a:rPr lang="en-US" dirty="0" smtClean="0"/>
              <a:t>A simple fact of human life is that people forget. Researchers writing questions about past behavior or events should recognize that certain questions may make serious demand on the respondent’s memory.</a:t>
            </a:r>
          </a:p>
          <a:p>
            <a:r>
              <a:rPr lang="en-US" dirty="0" smtClean="0"/>
              <a:t>How did you feel about your brother when you were 6 years old?”</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8229600" cy="5668963"/>
          </a:xfrm>
        </p:spPr>
        <p:txBody>
          <a:bodyPr>
            <a:normAutofit lnSpcReduction="10000"/>
          </a:bodyPr>
          <a:lstStyle/>
          <a:p>
            <a:r>
              <a:rPr lang="en-US" b="1" dirty="0" smtClean="0"/>
              <a:t>8. Arrange Questions in a Proper Sequence</a:t>
            </a:r>
          </a:p>
          <a:p>
            <a:r>
              <a:rPr lang="en-US" dirty="0" smtClean="0"/>
              <a:t>The order of question, or the question sequence, may serve several functions for the researcher. If the opening questions are interesting, simple to comprehend, and easy to answer, respondent’s cooperation and involvement can be maintained throughout the questionnaire.</a:t>
            </a:r>
          </a:p>
          <a:p>
            <a:r>
              <a:rPr lang="en-US" dirty="0" smtClean="0"/>
              <a:t>In some situations it may be advisable to ask general question before specific question to obtain the freest opinion of the respondent. This procedure, known as </a:t>
            </a:r>
            <a:r>
              <a:rPr lang="en-US" b="1" dirty="0" smtClean="0"/>
              <a:t>funnel technique,</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81000"/>
            <a:ext cx="8229600" cy="5745163"/>
          </a:xfrm>
        </p:spPr>
        <p:txBody>
          <a:bodyPr>
            <a:normAutofit fontScale="92500" lnSpcReduction="10000"/>
          </a:bodyPr>
          <a:lstStyle/>
          <a:p>
            <a:r>
              <a:rPr lang="en-US" b="1" dirty="0" smtClean="0"/>
              <a:t>9. Use Filter Question, if Needed</a:t>
            </a:r>
          </a:p>
          <a:p>
            <a:r>
              <a:rPr lang="en-US" dirty="0" smtClean="0"/>
              <a:t>Asking a question that doesn’t apply to the respondent or that the respondent is not qualified to answer may be irritating or may cause a biased response</a:t>
            </a:r>
          </a:p>
          <a:p>
            <a:r>
              <a:rPr lang="en-US" dirty="0" smtClean="0"/>
              <a:t>How much time do you spend playing games with your oldest child?”</a:t>
            </a:r>
          </a:p>
          <a:p>
            <a:r>
              <a:rPr lang="en-US" dirty="0" smtClean="0"/>
              <a:t>What if the</a:t>
            </a:r>
          </a:p>
          <a:p>
            <a:r>
              <a:rPr lang="en-US" dirty="0" smtClean="0"/>
              <a:t>respondent is unmarried? Even if the respondent is married but does not have the child. In both these situations the question is inapplicable to him/her.</a:t>
            </a: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TOOLS FOR DATA COLLECTION</a:t>
            </a:r>
            <a:endParaRPr lang="en-US" dirty="0"/>
          </a:p>
        </p:txBody>
      </p:sp>
      <p:sp>
        <p:nvSpPr>
          <p:cNvPr id="3" name="Content Placeholder 2"/>
          <p:cNvSpPr>
            <a:spLocks noGrp="1"/>
          </p:cNvSpPr>
          <p:nvPr>
            <p:ph idx="1"/>
          </p:nvPr>
        </p:nvSpPr>
        <p:spPr/>
        <p:txBody>
          <a:bodyPr>
            <a:normAutofit fontScale="70000" lnSpcReduction="20000"/>
          </a:bodyPr>
          <a:lstStyle/>
          <a:p>
            <a:r>
              <a:rPr lang="en-US" b="1" dirty="0" smtClean="0"/>
              <a:t>1. Interview schedule</a:t>
            </a:r>
          </a:p>
          <a:p>
            <a:r>
              <a:rPr lang="en-US" b="1" dirty="0" smtClean="0"/>
              <a:t>2. Questionnaire</a:t>
            </a:r>
          </a:p>
          <a:p>
            <a:r>
              <a:rPr lang="en-US" b="1" dirty="0" smtClean="0"/>
              <a:t>3. Interview Guide</a:t>
            </a:r>
          </a:p>
          <a:p>
            <a:r>
              <a:rPr lang="en-US" i="1" dirty="0" smtClean="0"/>
              <a:t>interview schedule, the list of questions remains </a:t>
            </a:r>
            <a:r>
              <a:rPr lang="en-US" dirty="0" smtClean="0"/>
              <a:t>in the hands of the interviewer who asks questions from the respondent</a:t>
            </a:r>
          </a:p>
          <a:p>
            <a:r>
              <a:rPr lang="en-US" i="1" dirty="0" smtClean="0"/>
              <a:t>Questionnaire is also a list of questions, which is handed over to the respondent, </a:t>
            </a:r>
            <a:r>
              <a:rPr lang="en-US" dirty="0" smtClean="0"/>
              <a:t>who reads the questions and records the answers himself.</a:t>
            </a:r>
          </a:p>
          <a:p>
            <a:r>
              <a:rPr lang="en-US" i="1" dirty="0" smtClean="0"/>
              <a:t>Interview guide is list of topics that are to be covered during the course of interview. Interview guide is</a:t>
            </a:r>
          </a:p>
          <a:p>
            <a:r>
              <a:rPr lang="en-US" dirty="0" smtClean="0"/>
              <a:t>used for purposes of an in-depth interviewing. Questions on the topics are formulated on the spot. Most of the questions are open ended. The interviewer may not use the same wording for each respondent; the number of questions may be different; the sequence of questions may also be different.</a:t>
            </a: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t>Guidelines for Questionnaire Design</a:t>
            </a:r>
            <a:endParaRPr lang="en-US" dirty="0"/>
          </a:p>
        </p:txBody>
      </p:sp>
      <p:sp>
        <p:nvSpPr>
          <p:cNvPr id="3" name="Content Placeholder 2"/>
          <p:cNvSpPr>
            <a:spLocks noGrp="1"/>
          </p:cNvSpPr>
          <p:nvPr>
            <p:ph idx="1"/>
          </p:nvPr>
        </p:nvSpPr>
        <p:spPr/>
        <p:txBody>
          <a:bodyPr>
            <a:normAutofit lnSpcReduction="10000"/>
          </a:bodyPr>
          <a:lstStyle/>
          <a:p>
            <a:r>
              <a:rPr lang="en-US" dirty="0" smtClean="0"/>
              <a:t>Questionnaire design is one of the most critical stages in the survey research process.</a:t>
            </a:r>
          </a:p>
          <a:p>
            <a:r>
              <a:rPr lang="en-US" dirty="0" smtClean="0"/>
              <a:t>To assume that people will understand the questions</a:t>
            </a:r>
          </a:p>
          <a:p>
            <a:r>
              <a:rPr lang="en-US" dirty="0" smtClean="0"/>
              <a:t>question may not mean the same thing to every respondent.</a:t>
            </a:r>
          </a:p>
          <a:p>
            <a:r>
              <a:rPr lang="en-US" dirty="0" smtClean="0"/>
              <a:t>Respondents may simply refuse to answer personal questions.</a:t>
            </a:r>
          </a:p>
          <a:p>
            <a:r>
              <a:rPr lang="en-US" dirty="0" smtClean="0"/>
              <a:t>properly wording the questionnaire is crucial</a:t>
            </a:r>
          </a:p>
          <a:p>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b="1" dirty="0" smtClean="0"/>
              <a:t>What should be asked?</a:t>
            </a:r>
            <a:endParaRPr lang="en-US" dirty="0"/>
          </a:p>
        </p:txBody>
      </p:sp>
      <p:sp>
        <p:nvSpPr>
          <p:cNvPr id="3" name="Content Placeholder 2"/>
          <p:cNvSpPr>
            <a:spLocks noGrp="1"/>
          </p:cNvSpPr>
          <p:nvPr>
            <p:ph idx="1"/>
          </p:nvPr>
        </p:nvSpPr>
        <p:spPr/>
        <p:txBody>
          <a:bodyPr>
            <a:normAutofit fontScale="85000" lnSpcReduction="20000"/>
          </a:bodyPr>
          <a:lstStyle/>
          <a:p>
            <a:r>
              <a:rPr lang="en-US" b="1" dirty="0" smtClean="0"/>
              <a:t>1. Questionnaire Relevancy</a:t>
            </a:r>
          </a:p>
          <a:p>
            <a:r>
              <a:rPr lang="en-US" dirty="0" smtClean="0"/>
              <a:t>questionnaire is relevant if no unnecessary information is collected</a:t>
            </a:r>
          </a:p>
          <a:p>
            <a:r>
              <a:rPr lang="en-US" dirty="0" smtClean="0"/>
              <a:t>the information that is needed to solve the problem is obtained.</a:t>
            </a:r>
          </a:p>
          <a:p>
            <a:r>
              <a:rPr lang="en-US" dirty="0" smtClean="0"/>
              <a:t>Asking the wrong or an irrelevant question is a pitfall to be avoided.</a:t>
            </a:r>
          </a:p>
          <a:p>
            <a:r>
              <a:rPr lang="en-US" dirty="0" smtClean="0"/>
              <a:t>If the task is to pinpoint</a:t>
            </a:r>
          </a:p>
          <a:p>
            <a:r>
              <a:rPr lang="en-US" dirty="0" smtClean="0"/>
              <a:t>compensation problems, for example, questions asking for general information about morale may be inappropriate.</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81000"/>
            <a:ext cx="8229600" cy="5745163"/>
          </a:xfrm>
        </p:spPr>
        <p:txBody>
          <a:bodyPr>
            <a:normAutofit fontScale="92500" lnSpcReduction="20000"/>
          </a:bodyPr>
          <a:lstStyle/>
          <a:p>
            <a:r>
              <a:rPr lang="en-US" b="1" dirty="0" smtClean="0"/>
              <a:t>2. Questionnaire Accuracy</a:t>
            </a:r>
          </a:p>
          <a:p>
            <a:r>
              <a:rPr lang="en-US" dirty="0" smtClean="0"/>
              <a:t>Accuracy means that the information is reliable and valid.</a:t>
            </a:r>
          </a:p>
          <a:p>
            <a:r>
              <a:rPr lang="en-US" dirty="0" smtClean="0"/>
              <a:t>While experienced researchers believe that one should use simple, understandable, unbiased, unambiguous, and nonirritating words.</a:t>
            </a:r>
          </a:p>
          <a:p>
            <a:r>
              <a:rPr lang="en-US" dirty="0" smtClean="0"/>
              <a:t>Avoid jargon and abbreviations.</a:t>
            </a:r>
          </a:p>
          <a:p>
            <a:r>
              <a:rPr lang="en-US" dirty="0" smtClean="0"/>
              <a:t>The respondents may not understand some basic terminology.</a:t>
            </a:r>
          </a:p>
          <a:p>
            <a:r>
              <a:rPr lang="en-US" dirty="0" smtClean="0"/>
              <a:t>Respondents can probably tell thee interviewer whether they are married, single, divorced, separated, or widowed, but providing their “marital status” may present a problem</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8229600" cy="5668963"/>
          </a:xfrm>
        </p:spPr>
        <p:txBody>
          <a:bodyPr>
            <a:normAutofit lnSpcReduction="10000"/>
          </a:bodyPr>
          <a:lstStyle/>
          <a:p>
            <a:r>
              <a:rPr lang="en-US" b="1" dirty="0" smtClean="0"/>
              <a:t>3. Avoid Ambiguity, Confusion, and Vagueness.</a:t>
            </a:r>
          </a:p>
          <a:p>
            <a:r>
              <a:rPr lang="en-US" dirty="0" smtClean="0"/>
              <a:t>A researcher might make implicit assumptions without thinking of respondents’ perspectives.</a:t>
            </a:r>
          </a:p>
          <a:p>
            <a:r>
              <a:rPr lang="en-US" dirty="0" smtClean="0"/>
              <a:t>what is your income?”</a:t>
            </a:r>
          </a:p>
          <a:p>
            <a:r>
              <a:rPr lang="en-US" dirty="0" smtClean="0"/>
              <a:t>mean weekly, monthly, or annual: family or personal; before taxes or after taxes;</a:t>
            </a:r>
          </a:p>
          <a:p>
            <a:r>
              <a:rPr lang="en-US" dirty="0" smtClean="0"/>
              <a:t>Another source of ambiguity is the use indefinite words or response categories.</a:t>
            </a:r>
          </a:p>
          <a:p>
            <a:r>
              <a:rPr lang="en-US" dirty="0" smtClean="0"/>
              <a:t>such as </a:t>
            </a:r>
            <a:r>
              <a:rPr lang="en-US" i="1" dirty="0" smtClean="0"/>
              <a:t>often, occasionally, usually, regularly, frequently, many</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81000"/>
            <a:ext cx="8229600" cy="5745163"/>
          </a:xfrm>
        </p:spPr>
        <p:txBody>
          <a:bodyPr/>
          <a:lstStyle/>
          <a:p>
            <a:r>
              <a:rPr lang="en-US" b="1" dirty="0" smtClean="0"/>
              <a:t>4. Avoid Double-Barreled Questions</a:t>
            </a:r>
          </a:p>
          <a:p>
            <a:r>
              <a:rPr lang="en-US" dirty="0" smtClean="0"/>
              <a:t>Make each question about one and only one.</a:t>
            </a:r>
          </a:p>
          <a:p>
            <a:r>
              <a:rPr lang="en-US" dirty="0" smtClean="0"/>
              <a:t>A double barreled question consists of two or more questions joined together.</a:t>
            </a:r>
          </a:p>
          <a:p>
            <a:r>
              <a:rPr lang="en-US" dirty="0" smtClean="0"/>
              <a:t>It makes the respondent’s answer ambiguous.</a:t>
            </a:r>
          </a:p>
          <a:p>
            <a:r>
              <a:rPr lang="en-US" dirty="0" smtClean="0"/>
              <a:t>Does this company have pension and health insurance benefits?”</a:t>
            </a:r>
          </a:p>
          <a:p>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533400"/>
            <a:ext cx="8229600" cy="5592763"/>
          </a:xfrm>
        </p:spPr>
        <p:txBody>
          <a:bodyPr>
            <a:normAutofit fontScale="92500" lnSpcReduction="20000"/>
          </a:bodyPr>
          <a:lstStyle/>
          <a:p>
            <a:r>
              <a:rPr lang="en-US" b="1" dirty="0" smtClean="0"/>
              <a:t>5. Avoid Leading Questions</a:t>
            </a:r>
          </a:p>
          <a:p>
            <a:r>
              <a:rPr lang="en-US" dirty="0" smtClean="0"/>
              <a:t>Make respondents feel that all responses are legitimate.</a:t>
            </a:r>
          </a:p>
          <a:p>
            <a:r>
              <a:rPr lang="en-US" dirty="0" smtClean="0"/>
              <a:t>Do not let them aware of an answer that the researcher wants.</a:t>
            </a:r>
          </a:p>
          <a:p>
            <a:r>
              <a:rPr lang="en-US" dirty="0" smtClean="0"/>
              <a:t>A leading question is the one that leads the respondent to choose one response over another by its wording.</a:t>
            </a:r>
          </a:p>
          <a:p>
            <a:r>
              <a:rPr lang="en-US" dirty="0" smtClean="0"/>
              <a:t>“you don’t smoke, do you?”</a:t>
            </a:r>
          </a:p>
          <a:p>
            <a:r>
              <a:rPr lang="en-US" dirty="0" smtClean="0"/>
              <a:t>leads respondents to state that they do not smoke.</a:t>
            </a:r>
          </a:p>
          <a:p>
            <a:r>
              <a:rPr lang="en-US" dirty="0" smtClean="0"/>
              <a:t>Don’t you think that women should be empowered?”</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04800"/>
            <a:ext cx="8229600" cy="5821363"/>
          </a:xfrm>
        </p:spPr>
        <p:txBody>
          <a:bodyPr/>
          <a:lstStyle/>
          <a:p>
            <a:r>
              <a:rPr lang="en-US" b="1" dirty="0" smtClean="0"/>
              <a:t>6. Avoid Loaded Questions</a:t>
            </a:r>
          </a:p>
          <a:p>
            <a:r>
              <a:rPr lang="en-US" dirty="0" smtClean="0"/>
              <a:t>Loaded questions suggest a socially desirable answer or are emotionally charged.</a:t>
            </a:r>
          </a:p>
          <a:p>
            <a:r>
              <a:rPr lang="en-US" dirty="0" smtClean="0"/>
              <a:t>Should the city government repair all the broken streets?”</a:t>
            </a:r>
          </a:p>
          <a:p>
            <a:r>
              <a:rPr lang="en-US" dirty="0" smtClean="0"/>
              <a:t>Most of the people are going to agree with this question simply because this is highly socially desirable</a:t>
            </a:r>
          </a:p>
          <a:p>
            <a:r>
              <a:rPr lang="en-US" dirty="0" smtClean="0"/>
              <a:t>Have you ever been beaten up by your wife?”</a:t>
            </a:r>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16</TotalTime>
  <Words>804</Words>
  <Application>Microsoft Office PowerPoint</Application>
  <PresentationFormat>On-screen Show (4:3)</PresentationFormat>
  <Paragraphs>63</Paragraphs>
  <Slides>12</Slides>
  <Notes>0</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Data Collection Methods</vt:lpstr>
      <vt:lpstr>TOOLS FOR DATA COLLECTION</vt:lpstr>
      <vt:lpstr>Guidelines for Questionnaire Design</vt:lpstr>
      <vt:lpstr>What should be asked?</vt:lpstr>
      <vt:lpstr>Slide 5</vt:lpstr>
      <vt:lpstr>Slide 6</vt:lpstr>
      <vt:lpstr>Slide 7</vt:lpstr>
      <vt:lpstr>Slide 8</vt:lpstr>
      <vt:lpstr>Slide 9</vt:lpstr>
      <vt:lpstr>Slide 10</vt:lpstr>
      <vt:lpstr>Slide 11</vt:lpstr>
      <vt:lpstr>Slide 12</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Data Collection Methods</dc:title>
  <dc:creator>Guest</dc:creator>
  <cp:lastModifiedBy>Activated User</cp:lastModifiedBy>
  <cp:revision>28</cp:revision>
  <dcterms:created xsi:type="dcterms:W3CDTF">2006-08-16T00:00:00Z</dcterms:created>
  <dcterms:modified xsi:type="dcterms:W3CDTF">2011-05-18T02:31:03Z</dcterms:modified>
</cp:coreProperties>
</file>

<file path=docProps/thumbnail.jpeg>
</file>