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 autoAdjust="0"/>
    <p:restoredTop sz="94718" autoAdjust="0"/>
  </p:normalViewPr>
  <p:slideViewPr>
    <p:cSldViewPr>
      <p:cViewPr>
        <p:scale>
          <a:sx n="100" d="100"/>
          <a:sy n="100" d="100"/>
        </p:scale>
        <p:origin x="-294" y="121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48" y="12054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55CC2BD-A0AC-40F0-B9CF-6BDF6BEA9760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3D2F0C-A910-4FEF-9901-F0245EF3B9B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3D2F0C-A910-4FEF-9901-F0245EF3B9B3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3/6/2012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Scientific Investigation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Chapter 2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229600" cy="5745163"/>
          </a:xfrm>
        </p:spPr>
        <p:txBody>
          <a:bodyPr/>
          <a:lstStyle/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5. Scientific data collection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Data regarding every variable in hypotheses needed to test hypothesis.</a:t>
            </a:r>
          </a:p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6. Data Analysis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Data gathered are statistically analyzed.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To see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hypotheses generated supported</a:t>
            </a:r>
          </a:p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7. Deduction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Arriving at conclusion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interpretation of analysis.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Other type of Research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95400"/>
            <a:ext cx="8229600" cy="5562600"/>
          </a:xfrm>
        </p:spPr>
        <p:txBody>
          <a:bodyPr>
            <a:normAutofit fontScale="70000" lnSpcReduction="20000"/>
          </a:bodyPr>
          <a:lstStyle/>
          <a:p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Case studies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In-depth Contextual (relative)Analysis of similar situation in other organization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nature and definition of problem same 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Hypothesis can be developed in case studies.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If the hypotheses cannot be validate in even single study it will not support your alternate hypothesis.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Not often undertaken in organization</a:t>
            </a:r>
          </a:p>
          <a:p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Action Research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Sometime undertaken by consultants  initiate change process.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Action research methodology most appropriate while effecting planned changes.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Researchers begin with problem gathered relevant data to provide tentative problem solution. 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The solution then implemented with  knowledge maybe unintended consequences following such implementation. 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The effects then evaluated, defined and diagnosed  research continuous  until the problem is fully solved.</a:t>
            </a:r>
          </a:p>
          <a:p>
            <a:endParaRPr lang="en-US" dirty="0" smtClean="0">
              <a:latin typeface="Times New Roman" pitchFamily="18" charset="0"/>
              <a:cs typeface="Times New Roman" pitchFamily="18" charset="0"/>
              <a:sym typeface="Wingdings" pitchFamily="2" charset="2"/>
            </a:endParaRPr>
          </a:p>
          <a:p>
            <a:endParaRPr lang="en-US" dirty="0" smtClean="0">
              <a:latin typeface="Times New Roman" pitchFamily="18" charset="0"/>
              <a:cs typeface="Times New Roman" pitchFamily="18" charset="0"/>
              <a:sym typeface="Wingdings" pitchFamily="2" charset="2"/>
            </a:endParaRPr>
          </a:p>
          <a:p>
            <a:endParaRPr lang="en-US" dirty="0" smtClean="0">
              <a:latin typeface="Times New Roman" pitchFamily="18" charset="0"/>
              <a:cs typeface="Times New Roman" pitchFamily="18" charset="0"/>
              <a:sym typeface="Wingdings" pitchFamily="2" charset="2"/>
            </a:endParaRPr>
          </a:p>
          <a:p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44562"/>
          </a:xfrm>
        </p:spPr>
        <p:txBody>
          <a:bodyPr/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Hallmarks of scientific research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5257800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1. </a:t>
            </a:r>
            <a:r>
              <a:rPr lang="en-US" sz="28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Purposiveness</a:t>
            </a:r>
            <a:endParaRPr lang="en-US" sz="2800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Manager start the research with definite aim or purpose.</a:t>
            </a:r>
          </a:p>
          <a:p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Research</a:t>
            </a:r>
            <a:r>
              <a:rPr lang="en-US" sz="35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Commitment less turnover, less absenteeism, increased performance. </a:t>
            </a:r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28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2. Rigor</a:t>
            </a:r>
          </a:p>
          <a:p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Good theoretical base and strong methodology</a:t>
            </a:r>
          </a:p>
          <a:p>
            <a:r>
              <a:rPr lang="en-US" sz="3500" dirty="0" smtClean="0">
                <a:latin typeface="Times New Roman" pitchFamily="18" charset="0"/>
                <a:cs typeface="Times New Roman" pitchFamily="18" charset="0"/>
              </a:rPr>
              <a:t>Connotes </a:t>
            </a:r>
            <a:r>
              <a:rPr lang="en-US" sz="35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carefulness, scrupulousness and the degree of exactitude.</a:t>
            </a:r>
          </a:p>
          <a:p>
            <a:r>
              <a:rPr lang="en-US" sz="35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Manager ask from 10-12 employees  commitment unscientific approach.</a:t>
            </a:r>
          </a:p>
          <a:p>
            <a:pPr marL="514350" indent="-514350">
              <a:buFont typeface="+mj-lt"/>
              <a:buAutoNum type="alphaLcPeriod"/>
            </a:pPr>
            <a:r>
              <a:rPr lang="en-US" sz="35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The conclusion would be incorrectly drawn 10-12 employees not representative of whole.</a:t>
            </a:r>
          </a:p>
          <a:p>
            <a:pPr marL="514350" indent="-514350">
              <a:buFont typeface="+mj-lt"/>
              <a:buAutoNum type="alphaLcPeriod"/>
            </a:pPr>
            <a:r>
              <a:rPr lang="en-US" sz="35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Question should be biased or incorrect.</a:t>
            </a:r>
          </a:p>
          <a:p>
            <a:pPr marL="514350" indent="-514350">
              <a:buFont typeface="+mj-lt"/>
              <a:buAutoNum type="alphaLcPeriod"/>
            </a:pPr>
            <a:r>
              <a:rPr lang="en-US" sz="35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Lots of other things influence commitment researcher failed to include them Lack of theoretical background.</a:t>
            </a:r>
          </a:p>
          <a:p>
            <a:pPr marL="514350" indent="-514350">
              <a:buNone/>
            </a:pPr>
            <a:endParaRPr lang="en-US" sz="2800" dirty="0" smtClean="0">
              <a:latin typeface="Times New Roman" pitchFamily="18" charset="0"/>
              <a:cs typeface="Times New Roman" pitchFamily="18" charset="0"/>
              <a:sym typeface="Wingdings" pitchFamily="2" charset="2"/>
            </a:endParaRPr>
          </a:p>
          <a:p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229600" cy="609600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3. Testability</a:t>
            </a: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</a:rPr>
              <a:t>After random selection 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study of the previous research  develop hypothesis  statistical test  for purpose</a:t>
            </a:r>
          </a:p>
          <a:p>
            <a:r>
              <a:rPr lang="en-US" sz="22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EXP: Hypothesis</a:t>
            </a:r>
            <a:r>
              <a:rPr lang="en-US" sz="22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 Participation is positive related to the Commitment</a:t>
            </a: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Appropriate statistical test</a:t>
            </a: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To see weather data support your the educated  conjecture (inference). </a:t>
            </a:r>
          </a:p>
          <a:p>
            <a:pPr>
              <a:buNone/>
            </a:pPr>
            <a:r>
              <a:rPr lang="en-US" sz="24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4. </a:t>
            </a:r>
            <a:r>
              <a:rPr lang="en-US" sz="2400" dirty="0" err="1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Replicability</a:t>
            </a:r>
            <a:endParaRPr lang="en-US" sz="2400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  <a:sym typeface="Wingdings" pitchFamily="2" charset="2"/>
            </a:endParaRP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Manager/Researcher Based on Previous study Concludes Participation is positively related to commitment.</a:t>
            </a: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We will place faith and credence in these findings if similar findings emerge on data collected from other organization employing same method. </a:t>
            </a:r>
          </a:p>
          <a:p>
            <a:r>
              <a:rPr lang="en-US" sz="22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 the result to test the hypothesis same when the same type of research repeated  In similar circumstances. </a:t>
            </a:r>
          </a:p>
          <a:p>
            <a:r>
              <a:rPr lang="en-US" sz="24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Gain confidence  in scientific nature</a:t>
            </a:r>
          </a:p>
          <a:p>
            <a:endParaRPr lang="en-US" sz="2400" dirty="0" smtClean="0">
              <a:latin typeface="Times New Roman" pitchFamily="18" charset="0"/>
              <a:cs typeface="Times New Roman" pitchFamily="18" charset="0"/>
              <a:sym typeface="Wingdings" pitchFamily="2" charset="2"/>
            </a:endParaRPr>
          </a:p>
          <a:p>
            <a:endParaRPr lang="en-US" sz="24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229600" cy="6324600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5. Precision and confidence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We hardly ever have the luxury of being able to draw definite conclusion on the basis of result. 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Unable to study the universe.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Our findings are based on sample.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Sample is not exact to the population.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Measurement error and other problems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make bias or error in findings.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We would like to design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Ensure  finding are close to reality.</a:t>
            </a:r>
          </a:p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 Precision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Closeness to reality on the basis of sample.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No of production days lost during year = 35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Your study = 30-40 favorable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If your study = 20-50</a:t>
            </a:r>
          </a:p>
          <a:p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Confidence</a:t>
            </a:r>
            <a:endParaRPr lang="en-US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Probability that our estimation are correct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We can confidently claim that 95% of time our result would be true.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Significance level = p= .05 (Far from reality)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229600" cy="6172200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6.Objectivity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Conclusion drawn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based on facts of the findings derived  from actual result.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Not on subjective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Damage can be sustain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organization that implement non data base or misleading conclusion.</a:t>
            </a:r>
          </a:p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7.Generalizability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Applicability of the research from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 one organization setting to other.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If the researchers find that  participation and commitment link different settings generalizibility enhance.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Not many research findings can be generalized.</a:t>
            </a:r>
          </a:p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8. Parsimony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Simplicity in explaining the phenomena o a problem that occur, generating solution, Is always preferred to complex research framework.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Two or three variable = change 45% more valuable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Ten variables                = change 48% beyond manager control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Parsimony can be introduce with good understanding of the problem and important factors that influence. </a:t>
            </a:r>
          </a:p>
          <a:p>
            <a:endParaRPr lang="en-US" dirty="0" smtClean="0">
              <a:latin typeface="Times New Roman" pitchFamily="18" charset="0"/>
              <a:cs typeface="Times New Roman" pitchFamily="18" charset="0"/>
              <a:sym typeface="Wingdings" pitchFamily="2" charset="2"/>
            </a:endParaRPr>
          </a:p>
          <a:p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Building Blocks of science in Research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Deduction</a:t>
            </a:r>
          </a:p>
          <a:p>
            <a:pPr>
              <a:buFont typeface="Wingdings" pitchFamily="2" charset="2"/>
              <a:buChar char="Ø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Process, we arrive at a reasoned conclusion by logical generalization of a known fact.</a:t>
            </a:r>
          </a:p>
          <a:p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Induction</a:t>
            </a:r>
          </a:p>
          <a:p>
            <a:pPr>
              <a:buFont typeface="Wingdings" pitchFamily="2" charset="2"/>
              <a:buChar char="Ø"/>
            </a:pP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Process where we observe certain phenomena and on the basis arrive at conclusion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Font typeface="Wingdings" pitchFamily="2" charset="2"/>
              <a:buChar char="Ø"/>
            </a:pP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533400"/>
            <a:ext cx="8229600" cy="5592763"/>
          </a:xfrm>
        </p:spPr>
        <p:txBody>
          <a:bodyPr/>
          <a:lstStyle/>
          <a:p>
            <a:pPr algn="ctr"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Building Blocks of Science</a:t>
            </a:r>
          </a:p>
          <a:p>
            <a:pPr algn="ctr">
              <a:buNone/>
            </a:pPr>
            <a:endParaRPr lang="en-US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en-US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4" name="Oval 3"/>
          <p:cNvSpPr/>
          <p:nvPr/>
        </p:nvSpPr>
        <p:spPr>
          <a:xfrm>
            <a:off x="3200400" y="1143000"/>
            <a:ext cx="1981200" cy="9144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Observation</a:t>
            </a:r>
            <a:endParaRPr lang="en-US" dirty="0"/>
          </a:p>
        </p:txBody>
      </p:sp>
      <p:sp>
        <p:nvSpPr>
          <p:cNvPr id="5" name="Oval 4"/>
          <p:cNvSpPr/>
          <p:nvPr/>
        </p:nvSpPr>
        <p:spPr>
          <a:xfrm>
            <a:off x="5410200" y="1752600"/>
            <a:ext cx="2057400" cy="9906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Identification of Problem Area</a:t>
            </a:r>
            <a:endParaRPr lang="en-US" dirty="0"/>
          </a:p>
        </p:txBody>
      </p:sp>
      <p:sp>
        <p:nvSpPr>
          <p:cNvPr id="6" name="Oval 5"/>
          <p:cNvSpPr/>
          <p:nvPr/>
        </p:nvSpPr>
        <p:spPr>
          <a:xfrm>
            <a:off x="6477000" y="4343400"/>
            <a:ext cx="1905000" cy="8382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Hypothesis</a:t>
            </a:r>
            <a:endParaRPr lang="en-US" dirty="0"/>
          </a:p>
        </p:txBody>
      </p:sp>
      <p:sp>
        <p:nvSpPr>
          <p:cNvPr id="7" name="Oval 6"/>
          <p:cNvSpPr/>
          <p:nvPr/>
        </p:nvSpPr>
        <p:spPr>
          <a:xfrm>
            <a:off x="3200400" y="5715000"/>
            <a:ext cx="1524000" cy="685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Research</a:t>
            </a:r>
          </a:p>
          <a:p>
            <a:pPr algn="ctr"/>
            <a:r>
              <a:rPr lang="en-US" dirty="0" smtClean="0"/>
              <a:t>Design</a:t>
            </a:r>
            <a:endParaRPr lang="en-US" dirty="0"/>
          </a:p>
        </p:txBody>
      </p:sp>
      <p:sp>
        <p:nvSpPr>
          <p:cNvPr id="8" name="Oval 7"/>
          <p:cNvSpPr/>
          <p:nvPr/>
        </p:nvSpPr>
        <p:spPr>
          <a:xfrm>
            <a:off x="152400" y="2819400"/>
            <a:ext cx="2209800" cy="106680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 Interpretation</a:t>
            </a:r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6705600" y="3276600"/>
            <a:ext cx="1981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Theoretical Framework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5105400" y="5638800"/>
            <a:ext cx="1981200" cy="6858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Concept</a:t>
            </a:r>
          </a:p>
          <a:p>
            <a:pPr algn="ctr"/>
            <a:r>
              <a:rPr lang="en-US" dirty="0" smtClean="0"/>
              <a:t>Construct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828800" y="5257800"/>
            <a:ext cx="11430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</a:t>
            </a:r>
          </a:p>
          <a:p>
            <a:pPr algn="ctr"/>
            <a:r>
              <a:rPr lang="en-US" dirty="0" smtClean="0"/>
              <a:t>Collection</a:t>
            </a:r>
            <a:endParaRPr lang="en-US" dirty="0"/>
          </a:p>
        </p:txBody>
      </p:sp>
      <p:sp>
        <p:nvSpPr>
          <p:cNvPr id="12" name="Rectangle 11"/>
          <p:cNvSpPr/>
          <p:nvPr/>
        </p:nvSpPr>
        <p:spPr>
          <a:xfrm>
            <a:off x="533400" y="4191000"/>
            <a:ext cx="1143000" cy="914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</a:t>
            </a:r>
          </a:p>
          <a:p>
            <a:pPr algn="ctr"/>
            <a:r>
              <a:rPr lang="en-US" dirty="0" smtClean="0"/>
              <a:t>Analysis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914400" y="1524000"/>
            <a:ext cx="1981200" cy="9906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Theory refinement or </a:t>
            </a:r>
          </a:p>
          <a:p>
            <a:pPr algn="ctr"/>
            <a:r>
              <a:rPr lang="en-US" dirty="0" smtClean="0"/>
              <a:t>implementation</a:t>
            </a:r>
          </a:p>
        </p:txBody>
      </p:sp>
      <p:cxnSp>
        <p:nvCxnSpPr>
          <p:cNvPr id="15" name="Straight Arrow Connector 14"/>
          <p:cNvCxnSpPr/>
          <p:nvPr/>
        </p:nvCxnSpPr>
        <p:spPr>
          <a:xfrm>
            <a:off x="5257800" y="1676400"/>
            <a:ext cx="304800" cy="152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>
            <a:off x="6705600" y="2895600"/>
            <a:ext cx="457200" cy="3048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rot="5400000">
            <a:off x="7049294" y="4152106"/>
            <a:ext cx="3810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/>
          <p:nvPr/>
        </p:nvCxnSpPr>
        <p:spPr>
          <a:xfrm rot="5400000">
            <a:off x="6631315" y="5255885"/>
            <a:ext cx="427551" cy="27898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23"/>
          <p:cNvCxnSpPr/>
          <p:nvPr/>
        </p:nvCxnSpPr>
        <p:spPr>
          <a:xfrm rot="10800000">
            <a:off x="4876800" y="6096000"/>
            <a:ext cx="126582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 rot="10800000">
            <a:off x="3048000" y="5791200"/>
            <a:ext cx="380999" cy="2964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/>
          <p:nvPr/>
        </p:nvCxnSpPr>
        <p:spPr>
          <a:xfrm rot="10800000">
            <a:off x="1752600" y="5105400"/>
            <a:ext cx="228599" cy="10584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 rot="16200000" flipV="1">
            <a:off x="1371602" y="3962401"/>
            <a:ext cx="228599" cy="76199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/>
          <p:nvPr/>
        </p:nvCxnSpPr>
        <p:spPr>
          <a:xfrm rot="5400000" flipH="1" flipV="1">
            <a:off x="1585376" y="2681824"/>
            <a:ext cx="334449" cy="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Arrow Connector 34"/>
          <p:cNvCxnSpPr/>
          <p:nvPr/>
        </p:nvCxnSpPr>
        <p:spPr>
          <a:xfrm flipV="1">
            <a:off x="2895600" y="1752600"/>
            <a:ext cx="330618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Hypothetico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Deductive Method</a:t>
            </a:r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219200"/>
            <a:ext cx="8229600" cy="5791200"/>
          </a:xfrm>
        </p:spPr>
        <p:txBody>
          <a:bodyPr>
            <a:normAutofit fontScale="70000" lnSpcReduction="20000"/>
          </a:bodyPr>
          <a:lstStyle/>
          <a:p>
            <a:pPr marL="514350" indent="-514350">
              <a:buAutoNum type="arabicPeriod"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Observation</a:t>
            </a:r>
          </a:p>
          <a:p>
            <a:pPr marL="514350" indent="-514350"/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Sense certain changes (new behavior, attitude, feeling)</a:t>
            </a:r>
          </a:p>
          <a:p>
            <a:pPr marL="514350" indent="-514350"/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The observed phenomena have potentially important consequences</a:t>
            </a:r>
          </a:p>
          <a:p>
            <a:pPr marL="514350" indent="-514350"/>
            <a:r>
              <a:rPr lang="en-US" sz="3100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How to observe?</a:t>
            </a:r>
          </a:p>
          <a:p>
            <a:pPr marL="514350" indent="-514350"/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People- oriented manager is always aware of what is happening</a:t>
            </a:r>
            <a:r>
              <a:rPr lang="en-US" sz="31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in and around organization.</a:t>
            </a:r>
            <a:endParaRPr lang="en-US" sz="3100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/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Goals</a:t>
            </a:r>
            <a:r>
              <a:rPr lang="en-US" sz="31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Effectiveness in processes Positive or negative reaction.</a:t>
            </a:r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 </a:t>
            </a:r>
          </a:p>
          <a:p>
            <a:pPr marL="514350" indent="-514350"/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Manager pick that problems through cues.</a:t>
            </a:r>
          </a:p>
          <a:p>
            <a:pPr marL="514350" indent="-514350"/>
            <a:r>
              <a:rPr lang="en-US" sz="3100" dirty="0" smtClean="0">
                <a:latin typeface="Times New Roman" pitchFamily="18" charset="0"/>
                <a:cs typeface="Times New Roman" pitchFamily="18" charset="0"/>
              </a:rPr>
              <a:t>Manager identify gap</a:t>
            </a:r>
            <a:r>
              <a:rPr lang="en-US" sz="31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actual and required.</a:t>
            </a:r>
          </a:p>
          <a:p>
            <a:pPr marL="514350" indent="-514350"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2. Preliminary information gathering</a:t>
            </a:r>
          </a:p>
          <a:p>
            <a:pPr marL="514350" indent="-514350"/>
            <a:r>
              <a:rPr lang="en-US" sz="31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Seeking information  what is observed in-depth information.</a:t>
            </a:r>
          </a:p>
          <a:p>
            <a:pPr marL="514350" indent="-514350"/>
            <a:r>
              <a:rPr lang="en-US" sz="31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Done by talking informally to workers or use other sources (what is happening and why)</a:t>
            </a:r>
          </a:p>
          <a:p>
            <a:pPr marL="514350" indent="-514350"/>
            <a:r>
              <a:rPr lang="en-US" sz="31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To identify what </a:t>
            </a:r>
            <a:r>
              <a:rPr lang="en-US" sz="31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transpire </a:t>
            </a:r>
            <a:r>
              <a:rPr lang="en-US" sz="31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in situation.</a:t>
            </a:r>
          </a:p>
          <a:p>
            <a:pPr marL="514350" indent="-514350"/>
            <a:r>
              <a:rPr lang="en-US" sz="31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Increases the level of awareness  Focus on problems and factors structured and formal interviews</a:t>
            </a:r>
          </a:p>
          <a:p>
            <a:pPr marL="514350" indent="-514350"/>
            <a:r>
              <a:rPr lang="en-US" sz="2900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Library identify  how issue have been tackled in other situation.</a:t>
            </a:r>
          </a:p>
          <a:p>
            <a:pPr marL="514350" indent="-514350"/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/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pPr marL="514350" indent="-514350"/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81000"/>
            <a:ext cx="8229600" cy="6096000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3. Theory Formulation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Integrate all information in logical manner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All factors can be conceptualized and tested.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Theoretical Framework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variables theoretically woven (stretches in the bias directions)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justification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Why they might influence problem.</a:t>
            </a:r>
          </a:p>
          <a:p>
            <a:pPr>
              <a:buNone/>
            </a:pPr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4.Hypothesizing 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Theoretical framework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hypothesis generated.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Hypothesis testing is called deduction</a:t>
            </a: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Hypotheses not original formulated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generated through induction.  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This is after data obtain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  <a:sym typeface="Wingdings" pitchFamily="2" charset="2"/>
              </a:rPr>
              <a:t> creative insight occur New hypotheses generated.</a:t>
            </a:r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Hawthorne study</a:t>
            </a:r>
          </a:p>
          <a:p>
            <a:endParaRPr lang="en-US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2063475</TotalTime>
  <Words>893</Words>
  <Application>Microsoft Office PowerPoint</Application>
  <PresentationFormat>On-screen Show (4:3)</PresentationFormat>
  <Paragraphs>123</Paragraphs>
  <Slides>11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Scientific Investigation</vt:lpstr>
      <vt:lpstr>Hallmarks of scientific research</vt:lpstr>
      <vt:lpstr>Slide 3</vt:lpstr>
      <vt:lpstr>Slide 4</vt:lpstr>
      <vt:lpstr>Slide 5</vt:lpstr>
      <vt:lpstr>Building Blocks of science in Research</vt:lpstr>
      <vt:lpstr>Slide 7</vt:lpstr>
      <vt:lpstr>Hypothetico Deductive Method</vt:lpstr>
      <vt:lpstr>Slide 9</vt:lpstr>
      <vt:lpstr>Slide 10</vt:lpstr>
      <vt:lpstr>Other type of Research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Scientific Investigation</dc:title>
  <dc:creator/>
  <cp:lastModifiedBy>Mohsin</cp:lastModifiedBy>
  <cp:revision>174</cp:revision>
  <dcterms:created xsi:type="dcterms:W3CDTF">2006-08-16T00:00:00Z</dcterms:created>
  <dcterms:modified xsi:type="dcterms:W3CDTF">2012-03-06T00:46:58Z</dcterms:modified>
</cp:coreProperties>
</file>

<file path=docProps/thumbnail.jpeg>
</file>