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69" d="100"/>
          <a:sy n="69" d="100"/>
        </p:scale>
        <p:origin x="-1194" y="-108"/>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3/27/2007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3/27/2007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3/27/2007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3/27/2007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3/27/2007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3/27/2007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3/27/2007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3/27/2007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3/27/2007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3/27/2007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3/27/2007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3/27/2007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Measurement: Scaling, Reliability, Validity</a:t>
            </a:r>
            <a:endParaRPr lang="en-US" dirty="0"/>
          </a:p>
        </p:txBody>
      </p:sp>
      <p:sp>
        <p:nvSpPr>
          <p:cNvPr id="3" name="Subtitle 2"/>
          <p:cNvSpPr>
            <a:spLocks noGrp="1"/>
          </p:cNvSpPr>
          <p:nvPr>
            <p:ph type="subTitle" idx="1"/>
          </p:nvPr>
        </p:nvSpPr>
        <p:spPr/>
        <p:txBody>
          <a:bodyPr/>
          <a:lstStyle/>
          <a:p>
            <a:r>
              <a:rPr lang="en-US" dirty="0" smtClean="0"/>
              <a:t>Chapter 9</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FF0000"/>
                </a:solidFill>
              </a:rPr>
              <a:t>1. Content Validity</a:t>
            </a:r>
            <a:endParaRPr lang="en-US" dirty="0">
              <a:solidFill>
                <a:srgbClr val="FF0000"/>
              </a:solidFill>
            </a:endParaRPr>
          </a:p>
        </p:txBody>
      </p:sp>
      <p:sp>
        <p:nvSpPr>
          <p:cNvPr id="3" name="Content Placeholder 2"/>
          <p:cNvSpPr>
            <a:spLocks noGrp="1"/>
          </p:cNvSpPr>
          <p:nvPr>
            <p:ph idx="1"/>
          </p:nvPr>
        </p:nvSpPr>
        <p:spPr/>
        <p:txBody>
          <a:bodyPr>
            <a:normAutofit fontScale="92500" lnSpcReduction="10000"/>
          </a:bodyPr>
          <a:lstStyle/>
          <a:p>
            <a:r>
              <a:rPr lang="en-US" dirty="0" smtClean="0"/>
              <a:t>Ensures that the measure includes an adequate and representative set of items that tape the concept.</a:t>
            </a:r>
          </a:p>
          <a:p>
            <a:r>
              <a:rPr lang="en-US" dirty="0" smtClean="0"/>
              <a:t>How well the dimensions and elements of a concept have been delineated.</a:t>
            </a:r>
          </a:p>
          <a:p>
            <a:r>
              <a:rPr lang="en-US" dirty="0" smtClean="0"/>
              <a:t>A panel of persons to judge how well the instrument meets the standard can attest to the content validity of the instrument.</a:t>
            </a:r>
          </a:p>
          <a:p>
            <a:r>
              <a:rPr lang="en-US" dirty="0" smtClean="0">
                <a:solidFill>
                  <a:srgbClr val="FF0000"/>
                </a:solidFill>
              </a:rPr>
              <a:t>Face validity </a:t>
            </a:r>
            <a:r>
              <a:rPr lang="en-US" dirty="0" smtClean="0"/>
              <a:t>is considered as a basic and very minimum index of content validity</a:t>
            </a:r>
          </a:p>
          <a:p>
            <a:endParaRPr lang="en-US" dirty="0" smtClean="0"/>
          </a:p>
          <a:p>
            <a:endParaRPr lang="en-US" dirty="0" smtClean="0"/>
          </a:p>
          <a:p>
            <a:endParaRPr lang="en-US" dirty="0" smtClean="0"/>
          </a:p>
          <a:p>
            <a:endParaRPr lang="en-US" dirty="0" smtClean="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solidFill>
                  <a:srgbClr val="FF0000"/>
                </a:solidFill>
              </a:rPr>
              <a:t>2. Criterion-Related Validity</a:t>
            </a:r>
            <a:endParaRPr lang="en-US" dirty="0">
              <a:solidFill>
                <a:srgbClr val="FF0000"/>
              </a:solidFill>
            </a:endParaRPr>
          </a:p>
        </p:txBody>
      </p:sp>
      <p:sp>
        <p:nvSpPr>
          <p:cNvPr id="3" name="Content Placeholder 2"/>
          <p:cNvSpPr>
            <a:spLocks noGrp="1"/>
          </p:cNvSpPr>
          <p:nvPr>
            <p:ph idx="1"/>
          </p:nvPr>
        </p:nvSpPr>
        <p:spPr>
          <a:xfrm>
            <a:off x="457200" y="1371600"/>
            <a:ext cx="8229600" cy="5257800"/>
          </a:xfrm>
        </p:spPr>
        <p:txBody>
          <a:bodyPr>
            <a:normAutofit fontScale="55000" lnSpcReduction="20000"/>
          </a:bodyPr>
          <a:lstStyle/>
          <a:p>
            <a:r>
              <a:rPr lang="en-US" dirty="0" smtClean="0"/>
              <a:t>Criterion validity uses some standard or criterion to indicate a construct accurately.</a:t>
            </a:r>
          </a:p>
          <a:p>
            <a:r>
              <a:rPr lang="en-US" dirty="0" smtClean="0"/>
              <a:t>The validity of an indicator is verified by comparing it with another measure of the same construct in which research has confidence.</a:t>
            </a:r>
          </a:p>
          <a:p>
            <a:r>
              <a:rPr lang="en-US" b="1" i="1" dirty="0" smtClean="0">
                <a:solidFill>
                  <a:srgbClr val="FF0000"/>
                </a:solidFill>
              </a:rPr>
              <a:t>Concurrent validity:</a:t>
            </a:r>
          </a:p>
          <a:p>
            <a:r>
              <a:rPr lang="en-US" dirty="0" smtClean="0"/>
              <a:t>an indicator must be associated with a preexisting indicator that is judged to be valid.</a:t>
            </a:r>
          </a:p>
          <a:p>
            <a:r>
              <a:rPr lang="en-US" dirty="0" smtClean="0"/>
              <a:t>For it to be concurrently valid, it should be highly associated with existing IQ tests </a:t>
            </a:r>
          </a:p>
          <a:p>
            <a:r>
              <a:rPr lang="en-US" dirty="0" smtClean="0"/>
              <a:t>It means that most people who score high on the old measure should also score</a:t>
            </a:r>
          </a:p>
          <a:p>
            <a:r>
              <a:rPr lang="en-US" dirty="0" smtClean="0"/>
              <a:t>high on the new one, and vice versa.</a:t>
            </a:r>
            <a:endParaRPr lang="en-US" b="1" i="1" dirty="0" smtClean="0"/>
          </a:p>
          <a:p>
            <a:r>
              <a:rPr lang="en-US" b="1" i="1" dirty="0" smtClean="0">
                <a:solidFill>
                  <a:srgbClr val="FF0000"/>
                </a:solidFill>
              </a:rPr>
              <a:t>Predictive validity:</a:t>
            </a:r>
          </a:p>
          <a:p>
            <a:r>
              <a:rPr lang="en-US" dirty="0" smtClean="0"/>
              <a:t>Criterion validity whereby an indicator predicts future events that are logically related to a construct is called a predictive validity.</a:t>
            </a:r>
          </a:p>
          <a:p>
            <a:r>
              <a:rPr lang="en-US" dirty="0" smtClean="0"/>
              <a:t>It cannot be used for all measures.</a:t>
            </a:r>
          </a:p>
          <a:p>
            <a:r>
              <a:rPr lang="en-US" dirty="0" smtClean="0"/>
              <a:t>These are supposed to measure the scholastic aptitude of the candidates</a:t>
            </a:r>
          </a:p>
          <a:p>
            <a:r>
              <a:rPr lang="en-US" dirty="0" smtClean="0"/>
              <a:t>the ability to</a:t>
            </a:r>
          </a:p>
          <a:p>
            <a:r>
              <a:rPr lang="en-US" dirty="0" smtClean="0"/>
              <a:t>perform in institution as well as in the subject.</a:t>
            </a:r>
          </a:p>
          <a:p>
            <a:r>
              <a:rPr lang="en-US" dirty="0" smtClean="0"/>
              <a:t>If this test has high predictive validity, then candidates who get high test score will subsequently do well in their subjects.</a:t>
            </a:r>
          </a:p>
          <a:p>
            <a:r>
              <a:rPr lang="en-US" dirty="0" smtClean="0"/>
              <a:t>If students with high scores perform the same as students with average or low score, then the test has low predictive validity.</a:t>
            </a:r>
          </a:p>
          <a:p>
            <a:endParaRPr lang="en-US" dirty="0" smtClean="0"/>
          </a:p>
          <a:p>
            <a:endParaRPr lang="en-US" b="1" i="1" dirty="0" smtClean="0"/>
          </a:p>
          <a:p>
            <a:endParaRPr lang="en-US" dirty="0" smtClean="0"/>
          </a:p>
          <a:p>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dirty="0" smtClean="0">
                <a:solidFill>
                  <a:srgbClr val="FF0000"/>
                </a:solidFill>
              </a:rPr>
              <a:t>3. Construct Validity</a:t>
            </a:r>
            <a:endParaRPr lang="en-US" dirty="0">
              <a:solidFill>
                <a:srgbClr val="FF0000"/>
              </a:solidFill>
            </a:endParaRPr>
          </a:p>
        </p:txBody>
      </p:sp>
      <p:sp>
        <p:nvSpPr>
          <p:cNvPr id="3" name="Content Placeholder 2"/>
          <p:cNvSpPr>
            <a:spLocks noGrp="1"/>
          </p:cNvSpPr>
          <p:nvPr>
            <p:ph idx="1"/>
          </p:nvPr>
        </p:nvSpPr>
        <p:spPr>
          <a:xfrm>
            <a:off x="457200" y="1600200"/>
            <a:ext cx="8229600" cy="5029200"/>
          </a:xfrm>
        </p:spPr>
        <p:txBody>
          <a:bodyPr>
            <a:normAutofit fontScale="70000" lnSpcReduction="20000"/>
          </a:bodyPr>
          <a:lstStyle/>
          <a:p>
            <a:r>
              <a:rPr lang="en-US" dirty="0" smtClean="0"/>
              <a:t>Construct validity is for measures with multiple indicators.</a:t>
            </a:r>
          </a:p>
          <a:p>
            <a:r>
              <a:rPr lang="en-US" dirty="0" smtClean="0"/>
              <a:t>It addresses the question: If the measure </a:t>
            </a:r>
            <a:r>
              <a:rPr lang="en-US" dirty="0" smtClean="0"/>
              <a:t>is valid</a:t>
            </a:r>
            <a:r>
              <a:rPr lang="en-US" dirty="0" smtClean="0"/>
              <a:t>, do the various indicators operate in consistent manner</a:t>
            </a:r>
            <a:r>
              <a:rPr lang="en-US" dirty="0" smtClean="0"/>
              <a:t>?</a:t>
            </a:r>
          </a:p>
          <a:p>
            <a:r>
              <a:rPr lang="en-US" b="1" dirty="0" smtClean="0">
                <a:solidFill>
                  <a:srgbClr val="FF0000"/>
                </a:solidFill>
              </a:rPr>
              <a:t>Convergent Validity:</a:t>
            </a:r>
          </a:p>
          <a:p>
            <a:r>
              <a:rPr lang="en-US" dirty="0" smtClean="0"/>
              <a:t>This kind of validity applies when multiple indicators converge or are </a:t>
            </a:r>
            <a:r>
              <a:rPr lang="en-US" dirty="0" smtClean="0"/>
              <a:t>associated with </a:t>
            </a:r>
            <a:r>
              <a:rPr lang="en-US" dirty="0" smtClean="0"/>
              <a:t>one another</a:t>
            </a:r>
            <a:r>
              <a:rPr lang="en-US" dirty="0" smtClean="0"/>
              <a:t>.</a:t>
            </a:r>
          </a:p>
          <a:p>
            <a:r>
              <a:rPr lang="en-US" dirty="0" smtClean="0"/>
              <a:t>Convergent validity means that multiple measures of the same construct </a:t>
            </a:r>
            <a:r>
              <a:rPr lang="en-US" dirty="0" smtClean="0"/>
              <a:t>hang together </a:t>
            </a:r>
            <a:r>
              <a:rPr lang="en-US" dirty="0" smtClean="0"/>
              <a:t>or operate in similar ways</a:t>
            </a:r>
            <a:r>
              <a:rPr lang="en-US" dirty="0" smtClean="0"/>
              <a:t>.</a:t>
            </a:r>
          </a:p>
          <a:p>
            <a:r>
              <a:rPr lang="en-US" dirty="0" smtClean="0"/>
              <a:t>It established when the scores obtained from two different scales are highly correlated.</a:t>
            </a:r>
          </a:p>
          <a:p>
            <a:r>
              <a:rPr lang="en-US" b="1" dirty="0" err="1" smtClean="0">
                <a:solidFill>
                  <a:srgbClr val="FF0000"/>
                </a:solidFill>
              </a:rPr>
              <a:t>Discriminant</a:t>
            </a:r>
            <a:r>
              <a:rPr lang="en-US" b="1" dirty="0" smtClean="0">
                <a:solidFill>
                  <a:srgbClr val="FF0000"/>
                </a:solidFill>
              </a:rPr>
              <a:t> Validity:</a:t>
            </a:r>
          </a:p>
          <a:p>
            <a:r>
              <a:rPr lang="en-US" dirty="0" smtClean="0"/>
              <a:t>Also called divergent validity,</a:t>
            </a:r>
          </a:p>
          <a:p>
            <a:r>
              <a:rPr lang="en-US" dirty="0" smtClean="0"/>
              <a:t>Validity established when, based on theory, two variables are predictive to be uncorrelated, and scores obtained from measuring them found to be so.</a:t>
            </a:r>
          </a:p>
          <a:p>
            <a:endParaRPr lang="en-US" dirty="0" smtClean="0"/>
          </a:p>
          <a:p>
            <a:endParaRPr lang="en-US" dirty="0" smtClean="0"/>
          </a:p>
          <a:p>
            <a:endParaRPr lang="en-US" dirty="0" smtClean="0"/>
          </a:p>
          <a:p>
            <a:endParaRPr lang="en-US" dirty="0" smtClean="0"/>
          </a:p>
          <a:p>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solidFill>
                  <a:srgbClr val="FF0000"/>
                </a:solidFill>
              </a:rPr>
              <a:t>CRITERIA FOR GOOD MEASUREMENT</a:t>
            </a:r>
          </a:p>
        </p:txBody>
      </p:sp>
      <p:sp>
        <p:nvSpPr>
          <p:cNvPr id="3" name="Content Placeholder 2"/>
          <p:cNvSpPr>
            <a:spLocks noGrp="1"/>
          </p:cNvSpPr>
          <p:nvPr>
            <p:ph idx="1"/>
          </p:nvPr>
        </p:nvSpPr>
        <p:spPr>
          <a:xfrm>
            <a:off x="457200" y="1600200"/>
            <a:ext cx="8229600" cy="5257800"/>
          </a:xfrm>
        </p:spPr>
        <p:txBody>
          <a:bodyPr>
            <a:normAutofit fontScale="62500" lnSpcReduction="20000"/>
          </a:bodyPr>
          <a:lstStyle/>
          <a:p>
            <a:r>
              <a:rPr lang="en-US" sz="3700" dirty="0" smtClean="0"/>
              <a:t>Now that we have seen how to operationally define variables.</a:t>
            </a:r>
          </a:p>
          <a:p>
            <a:r>
              <a:rPr lang="en-US" sz="3700" dirty="0" smtClean="0"/>
              <a:t>it is important to make sure that the instrument that we develop to measure a particular concept is indeed accurately measuring the variable,</a:t>
            </a:r>
          </a:p>
          <a:p>
            <a:r>
              <a:rPr lang="en-US" sz="3700" dirty="0" smtClean="0"/>
              <a:t>and in fact, we are actually measuring the concept that we set out to measure.</a:t>
            </a:r>
          </a:p>
          <a:p>
            <a:r>
              <a:rPr lang="en-US" sz="3700" dirty="0" smtClean="0"/>
              <a:t>This ensures that in operationally defining perceptual and attitudinal variables, we have not overlooked some important dimensions and elements or included some irrelevant ones.</a:t>
            </a:r>
          </a:p>
          <a:p>
            <a:r>
              <a:rPr lang="en-US" sz="3700" dirty="0" smtClean="0"/>
              <a:t>The scales developed could often be imperfect and errors are prone to occur in the measurement of attitudinal variables.</a:t>
            </a:r>
          </a:p>
          <a:p>
            <a:r>
              <a:rPr lang="en-US" sz="3700" dirty="0" smtClean="0"/>
              <a:t>The use of better instruments will ensure more accuracy in results, which in turn, will enhance the scientific quality of the research.</a:t>
            </a:r>
          </a:p>
          <a:p>
            <a:endParaRPr lang="en-US" dirty="0" smtClean="0"/>
          </a:p>
          <a:p>
            <a:endParaRPr lang="en-US" dirty="0" smtClean="0"/>
          </a:p>
          <a:p>
            <a:endParaRPr lang="en-US" dirty="0" smtClean="0"/>
          </a:p>
          <a:p>
            <a:endParaRPr lang="en-US" dirty="0" smtClean="0"/>
          </a:p>
          <a:p>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solidFill>
                  <a:srgbClr val="FF0000"/>
                </a:solidFill>
              </a:rPr>
              <a:t>Reliability</a:t>
            </a:r>
            <a:endParaRPr lang="en-US" dirty="0">
              <a:solidFill>
                <a:srgbClr val="FF0000"/>
              </a:solidFill>
            </a:endParaRPr>
          </a:p>
        </p:txBody>
      </p:sp>
      <p:sp>
        <p:nvSpPr>
          <p:cNvPr id="3" name="Content Placeholder 2"/>
          <p:cNvSpPr>
            <a:spLocks noGrp="1"/>
          </p:cNvSpPr>
          <p:nvPr>
            <p:ph idx="1"/>
          </p:nvPr>
        </p:nvSpPr>
        <p:spPr/>
        <p:txBody>
          <a:bodyPr>
            <a:normAutofit fontScale="92500" lnSpcReduction="10000"/>
          </a:bodyPr>
          <a:lstStyle/>
          <a:p>
            <a:r>
              <a:rPr lang="en-US" dirty="0" smtClean="0"/>
              <a:t>The reliability of a measure indicates the extent to which it is without bias (error free) and hence ensures consistent measurement across time and across the various items in the instrument.</a:t>
            </a:r>
          </a:p>
          <a:p>
            <a:r>
              <a:rPr lang="en-US" dirty="0" smtClean="0"/>
              <a:t>Accuracy in measurement</a:t>
            </a:r>
          </a:p>
          <a:p>
            <a:r>
              <a:rPr lang="en-US" dirty="0" smtClean="0"/>
              <a:t>Its answer the two things</a:t>
            </a:r>
          </a:p>
          <a:p>
            <a:pPr>
              <a:buNone/>
            </a:pPr>
            <a:r>
              <a:rPr lang="en-US" dirty="0" smtClean="0"/>
              <a:t>1. Stability</a:t>
            </a:r>
          </a:p>
          <a:p>
            <a:pPr>
              <a:buNone/>
            </a:pPr>
            <a:r>
              <a:rPr lang="en-US" dirty="0" smtClean="0"/>
              <a:t>2. Consistency</a:t>
            </a:r>
          </a:p>
          <a:p>
            <a:r>
              <a:rPr lang="en-US" dirty="0" smtClean="0"/>
              <a:t>Reliability is the contributor to validity.</a:t>
            </a:r>
          </a:p>
          <a:p>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solidFill>
                  <a:srgbClr val="FF0000"/>
                </a:solidFill>
              </a:rPr>
              <a:t>1. Stability of Measures</a:t>
            </a:r>
            <a:endParaRPr lang="en-US" dirty="0">
              <a:solidFill>
                <a:srgbClr val="FF0000"/>
              </a:solidFill>
            </a:endParaRPr>
          </a:p>
        </p:txBody>
      </p:sp>
      <p:sp>
        <p:nvSpPr>
          <p:cNvPr id="3" name="Content Placeholder 2"/>
          <p:cNvSpPr>
            <a:spLocks noGrp="1"/>
          </p:cNvSpPr>
          <p:nvPr>
            <p:ph idx="1"/>
          </p:nvPr>
        </p:nvSpPr>
        <p:spPr/>
        <p:txBody>
          <a:bodyPr>
            <a:normAutofit fontScale="92500" lnSpcReduction="20000"/>
          </a:bodyPr>
          <a:lstStyle/>
          <a:p>
            <a:r>
              <a:rPr lang="en-US" dirty="0" smtClean="0"/>
              <a:t>The measure is said to be the stable, if you can secure consistent results with repeated measurement of the same person with the same instrument.</a:t>
            </a:r>
          </a:p>
          <a:p>
            <a:r>
              <a:rPr lang="en-US" dirty="0" smtClean="0"/>
              <a:t>Same reading on particular person when repeated one or more time.</a:t>
            </a:r>
          </a:p>
          <a:p>
            <a:r>
              <a:rPr lang="en-US" dirty="0" smtClean="0"/>
              <a:t>Repeat and compare</a:t>
            </a:r>
          </a:p>
          <a:p>
            <a:r>
              <a:rPr lang="en-US" dirty="0" smtClean="0"/>
              <a:t>Time involve</a:t>
            </a:r>
            <a:r>
              <a:rPr lang="en-US" dirty="0" smtClean="0">
                <a:sym typeface="Wingdings" pitchFamily="2" charset="2"/>
              </a:rPr>
              <a:t> situational factors</a:t>
            </a:r>
          </a:p>
          <a:p>
            <a:pPr marL="514350" indent="-514350">
              <a:buFont typeface="+mj-lt"/>
              <a:buAutoNum type="alphaLcParenR"/>
            </a:pPr>
            <a:r>
              <a:rPr lang="en-US" b="1" dirty="0" smtClean="0">
                <a:solidFill>
                  <a:srgbClr val="FF0000"/>
                </a:solidFill>
              </a:rPr>
              <a:t>Test-retest Reliability</a:t>
            </a:r>
          </a:p>
          <a:p>
            <a:pPr marL="514350" indent="-514350">
              <a:buFont typeface="+mj-lt"/>
              <a:buAutoNum type="alphaLcParenR"/>
            </a:pPr>
            <a:r>
              <a:rPr lang="en-US" b="1" dirty="0" smtClean="0">
                <a:solidFill>
                  <a:srgbClr val="FF0000"/>
                </a:solidFill>
              </a:rPr>
              <a:t>Parallel-Form Reliability</a:t>
            </a:r>
            <a:endParaRPr lang="en-US" dirty="0" smtClean="0">
              <a:solidFill>
                <a:srgbClr val="FF0000"/>
              </a:solidFill>
              <a:sym typeface="Wingdings" pitchFamily="2" charset="2"/>
            </a:endParaRPr>
          </a:p>
          <a:p>
            <a:pPr>
              <a:buNone/>
            </a:pPr>
            <a:endParaRPr lang="en-US" dirty="0" smtClean="0"/>
          </a:p>
          <a:p>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solidFill>
                  <a:srgbClr val="FF0000"/>
                </a:solidFill>
              </a:rPr>
              <a:t>a. Test-retest Reliability</a:t>
            </a:r>
            <a:endParaRPr lang="en-US" b="1" dirty="0">
              <a:solidFill>
                <a:srgbClr val="FF0000"/>
              </a:solidFill>
            </a:endParaRPr>
          </a:p>
        </p:txBody>
      </p:sp>
      <p:sp>
        <p:nvSpPr>
          <p:cNvPr id="3" name="Content Placeholder 2"/>
          <p:cNvSpPr>
            <a:spLocks noGrp="1"/>
          </p:cNvSpPr>
          <p:nvPr>
            <p:ph idx="1"/>
          </p:nvPr>
        </p:nvSpPr>
        <p:spPr>
          <a:xfrm>
            <a:off x="457200" y="1600200"/>
            <a:ext cx="8229600" cy="5486400"/>
          </a:xfrm>
        </p:spPr>
        <p:txBody>
          <a:bodyPr>
            <a:normAutofit fontScale="62500" lnSpcReduction="20000"/>
          </a:bodyPr>
          <a:lstStyle/>
          <a:p>
            <a:r>
              <a:rPr lang="en-US" dirty="0" smtClean="0"/>
              <a:t>Test-retest method of determining reliability involves administering the same scale to the same respondents at two separate times to test for stability.</a:t>
            </a:r>
          </a:p>
          <a:p>
            <a:r>
              <a:rPr lang="en-US" dirty="0" smtClean="0"/>
              <a:t>If the measure is stable over time, the test, administered under the same conditions each time, should obtain similar results.</a:t>
            </a:r>
          </a:p>
          <a:p>
            <a:r>
              <a:rPr lang="en-US" dirty="0" smtClean="0"/>
              <a:t>researcher measures job satisfaction and finds that 64 percent of the population is satisfied with their jobs.</a:t>
            </a:r>
          </a:p>
          <a:p>
            <a:r>
              <a:rPr lang="en-US" dirty="0" smtClean="0"/>
              <a:t>If the study is repeated a few weeks later under similar conditions, and the</a:t>
            </a:r>
          </a:p>
          <a:p>
            <a:r>
              <a:rPr lang="en-US" dirty="0" smtClean="0"/>
              <a:t>researcher again finds that 64 percent of the population is satisfied with their jobs</a:t>
            </a:r>
          </a:p>
          <a:p>
            <a:r>
              <a:rPr lang="en-US" dirty="0" smtClean="0"/>
              <a:t>The measure has repeatability</a:t>
            </a:r>
          </a:p>
          <a:p>
            <a:r>
              <a:rPr lang="en-US" dirty="0" smtClean="0"/>
              <a:t>The high stability correlation or consistency between the two measures at</a:t>
            </a:r>
          </a:p>
          <a:p>
            <a:r>
              <a:rPr lang="en-US" dirty="0" smtClean="0"/>
              <a:t>time 1 and at time 2 indicates high degree of reliability.</a:t>
            </a:r>
          </a:p>
          <a:p>
            <a:endParaRPr lang="en-US" dirty="0" smtClean="0"/>
          </a:p>
          <a:p>
            <a:pPr marL="514350" indent="-514350">
              <a:buNone/>
            </a:pPr>
            <a:r>
              <a:rPr lang="en-US" dirty="0" smtClean="0"/>
              <a:t>1. the first measure may sensitize the respondents to their participation in a research project and subsequently influence the results of the second measure.</a:t>
            </a:r>
          </a:p>
          <a:p>
            <a:pPr>
              <a:buNone/>
            </a:pPr>
            <a:r>
              <a:rPr lang="en-US" dirty="0" smtClean="0"/>
              <a:t>2. if the time between the measures is long, there may be attitude change.</a:t>
            </a:r>
          </a:p>
          <a:p>
            <a:pPr marL="514350" indent="-514350">
              <a:buNone/>
            </a:pPr>
            <a:endParaRPr lang="en-US" dirty="0" smtClean="0"/>
          </a:p>
          <a:p>
            <a:pPr>
              <a:buNone/>
            </a:pPr>
            <a:endParaRPr lang="en-US" dirty="0" smtClean="0"/>
          </a:p>
          <a:p>
            <a:endParaRPr lang="en-US" dirty="0" smtClean="0"/>
          </a:p>
          <a:p>
            <a:endParaRPr lang="en-US" dirty="0" smtClean="0"/>
          </a:p>
          <a:p>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b="1" dirty="0" smtClean="0">
                <a:solidFill>
                  <a:srgbClr val="FF0000"/>
                </a:solidFill>
              </a:rPr>
              <a:t>b. Parallel-Form Reliability:</a:t>
            </a:r>
            <a:endParaRPr lang="en-US" b="1" dirty="0">
              <a:solidFill>
                <a:srgbClr val="FF0000"/>
              </a:solidFill>
            </a:endParaRPr>
          </a:p>
        </p:txBody>
      </p:sp>
      <p:sp>
        <p:nvSpPr>
          <p:cNvPr id="3" name="Content Placeholder 2"/>
          <p:cNvSpPr>
            <a:spLocks noGrp="1"/>
          </p:cNvSpPr>
          <p:nvPr>
            <p:ph idx="1"/>
          </p:nvPr>
        </p:nvSpPr>
        <p:spPr/>
        <p:txBody>
          <a:bodyPr>
            <a:normAutofit fontScale="92500"/>
          </a:bodyPr>
          <a:lstStyle/>
          <a:p>
            <a:r>
              <a:rPr lang="en-US" dirty="0" smtClean="0"/>
              <a:t>When responses on two similar sets of measures tapping the same construct are highly correlated.</a:t>
            </a:r>
          </a:p>
          <a:p>
            <a:r>
              <a:rPr lang="en-US" dirty="0" smtClean="0"/>
              <a:t>also called equivalent-form reliability.</a:t>
            </a:r>
          </a:p>
          <a:p>
            <a:r>
              <a:rPr lang="en-US" dirty="0" smtClean="0"/>
              <a:t>Both forms have similar items and same response format, the only changes being the wording and the order or sequence of the questions.</a:t>
            </a:r>
          </a:p>
          <a:p>
            <a:r>
              <a:rPr lang="en-US" dirty="0" smtClean="0"/>
              <a:t>What we try to establish here is the error variability resulting from wording and ordering of the questions.</a:t>
            </a:r>
          </a:p>
          <a:p>
            <a:endParaRPr lang="en-US" dirty="0" smtClean="0"/>
          </a:p>
          <a:p>
            <a:endParaRPr lang="en-US" dirty="0" smtClean="0"/>
          </a:p>
          <a:p>
            <a:endParaRPr lang="en-US" dirty="0" smtClean="0"/>
          </a:p>
          <a:p>
            <a:endParaRPr lang="en-US" dirty="0" smtClean="0"/>
          </a:p>
          <a:p>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solidFill>
                  <a:srgbClr val="FF0000"/>
                </a:solidFill>
              </a:rPr>
              <a:t>2. Internal Consistency of Measures</a:t>
            </a:r>
            <a:endParaRPr lang="en-US" b="1" dirty="0">
              <a:solidFill>
                <a:srgbClr val="FF0000"/>
              </a:solidFill>
            </a:endParaRPr>
          </a:p>
        </p:txBody>
      </p:sp>
      <p:sp>
        <p:nvSpPr>
          <p:cNvPr id="3" name="Content Placeholder 2"/>
          <p:cNvSpPr>
            <a:spLocks noGrp="1"/>
          </p:cNvSpPr>
          <p:nvPr>
            <p:ph idx="1"/>
          </p:nvPr>
        </p:nvSpPr>
        <p:spPr/>
        <p:txBody>
          <a:bodyPr/>
          <a:lstStyle/>
          <a:p>
            <a:r>
              <a:rPr lang="en-US" dirty="0" smtClean="0"/>
              <a:t>Internal consistency of measures is indicative of the homogeneity of the items in the measure that tap the construct.</a:t>
            </a:r>
          </a:p>
          <a:p>
            <a:r>
              <a:rPr lang="en-US" dirty="0" smtClean="0"/>
              <a:t>hang together as a set and be capable of independently measuring the same concept</a:t>
            </a:r>
          </a:p>
          <a:p>
            <a:endParaRPr lang="en-US" dirty="0" smtClean="0"/>
          </a:p>
          <a:p>
            <a:endParaRPr lang="en-US" dirty="0" smtClean="0"/>
          </a:p>
          <a:p>
            <a:endParaRPr lang="en-US" dirty="0" smtClean="0"/>
          </a:p>
          <a:p>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b="1" dirty="0" smtClean="0">
                <a:solidFill>
                  <a:srgbClr val="FF0000"/>
                </a:solidFill>
              </a:rPr>
              <a:t>a. Inter-item Consistency reliability:</a:t>
            </a:r>
            <a:endParaRPr lang="en-US" b="1" dirty="0">
              <a:solidFill>
                <a:srgbClr val="FF0000"/>
              </a:solidFill>
            </a:endParaRPr>
          </a:p>
        </p:txBody>
      </p:sp>
      <p:sp>
        <p:nvSpPr>
          <p:cNvPr id="3" name="Content Placeholder 2"/>
          <p:cNvSpPr>
            <a:spLocks noGrp="1"/>
          </p:cNvSpPr>
          <p:nvPr>
            <p:ph idx="1"/>
          </p:nvPr>
        </p:nvSpPr>
        <p:spPr/>
        <p:txBody>
          <a:bodyPr/>
          <a:lstStyle/>
          <a:p>
            <a:r>
              <a:rPr lang="en-US" dirty="0" smtClean="0"/>
              <a:t>This is a test of consistency of respondents’ answers to all the items in a measure.</a:t>
            </a:r>
          </a:p>
          <a:p>
            <a:r>
              <a:rPr lang="en-US" dirty="0" smtClean="0"/>
              <a:t>To the degree that items are independent measures of the same concept, they will be correlated with one another.</a:t>
            </a:r>
          </a:p>
          <a:p>
            <a:endParaRPr lang="en-US" dirty="0" smtClean="0"/>
          </a:p>
          <a:p>
            <a:endParaRPr lang="en-US" dirty="0" smtClean="0"/>
          </a:p>
          <a:p>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solidFill>
                  <a:srgbClr val="FF0000"/>
                </a:solidFill>
              </a:rPr>
              <a:t>Validity</a:t>
            </a:r>
            <a:endParaRPr lang="en-US" dirty="0">
              <a:solidFill>
                <a:srgbClr val="FF0000"/>
              </a:solidFill>
            </a:endParaRPr>
          </a:p>
        </p:txBody>
      </p:sp>
      <p:sp>
        <p:nvSpPr>
          <p:cNvPr id="3" name="Content Placeholder 2"/>
          <p:cNvSpPr>
            <a:spLocks noGrp="1"/>
          </p:cNvSpPr>
          <p:nvPr>
            <p:ph idx="1"/>
          </p:nvPr>
        </p:nvSpPr>
        <p:spPr/>
        <p:txBody>
          <a:bodyPr>
            <a:normAutofit fontScale="92500" lnSpcReduction="20000"/>
          </a:bodyPr>
          <a:lstStyle/>
          <a:p>
            <a:r>
              <a:rPr lang="en-US" dirty="0" smtClean="0"/>
              <a:t>When we ask a set of question with the hope we are tapping the concept, how can we be reasonably certain that we are indeed measuring the concept we set out to do and not something else.</a:t>
            </a:r>
          </a:p>
          <a:p>
            <a:r>
              <a:rPr lang="en-US" dirty="0" smtClean="0"/>
              <a:t>Validity is the ability of an instrument (for example measuring an attitude) to measure what it is supposed to measure.</a:t>
            </a:r>
          </a:p>
          <a:p>
            <a:pPr marL="514350" indent="-514350">
              <a:buFont typeface="+mj-lt"/>
              <a:buAutoNum type="arabicPeriod"/>
            </a:pPr>
            <a:r>
              <a:rPr lang="en-US" dirty="0" smtClean="0"/>
              <a:t>content validity</a:t>
            </a:r>
          </a:p>
          <a:p>
            <a:pPr marL="514350" indent="-514350">
              <a:buFont typeface="+mj-lt"/>
              <a:buAutoNum type="arabicPeriod"/>
            </a:pPr>
            <a:r>
              <a:rPr lang="en-US" dirty="0" smtClean="0"/>
              <a:t>criterion-related validity</a:t>
            </a:r>
          </a:p>
          <a:p>
            <a:pPr marL="514350" indent="-514350">
              <a:buFont typeface="+mj-lt"/>
              <a:buAutoNum type="arabicPeriod"/>
            </a:pPr>
            <a:r>
              <a:rPr lang="en-US" dirty="0" smtClean="0"/>
              <a:t>construct validity.</a:t>
            </a:r>
          </a:p>
          <a:p>
            <a:endParaRPr lang="en-US"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146</TotalTime>
  <Words>1034</Words>
  <Application>Microsoft Office PowerPoint</Application>
  <PresentationFormat>On-screen Show (4:3)</PresentationFormat>
  <Paragraphs>102</Paragraphs>
  <Slides>12</Slides>
  <Notes>0</Notes>
  <HiddenSlides>0</HiddenSlides>
  <MMClips>0</MMClips>
  <ScaleCrop>false</ScaleCrop>
  <HeadingPairs>
    <vt:vector size="4" baseType="variant">
      <vt:variant>
        <vt:lpstr>Theme</vt:lpstr>
      </vt:variant>
      <vt:variant>
        <vt:i4>1</vt:i4>
      </vt:variant>
      <vt:variant>
        <vt:lpstr>Slide Titles</vt:lpstr>
      </vt:variant>
      <vt:variant>
        <vt:i4>12</vt:i4>
      </vt:variant>
    </vt:vector>
  </HeadingPairs>
  <TitlesOfParts>
    <vt:vector size="13" baseType="lpstr">
      <vt:lpstr>Office Theme</vt:lpstr>
      <vt:lpstr>Measurement: Scaling, Reliability, Validity</vt:lpstr>
      <vt:lpstr>CRITERIA FOR GOOD MEASUREMENT</vt:lpstr>
      <vt:lpstr>Reliability</vt:lpstr>
      <vt:lpstr>1. Stability of Measures</vt:lpstr>
      <vt:lpstr>a. Test-retest Reliability</vt:lpstr>
      <vt:lpstr>b. Parallel-Form Reliability:</vt:lpstr>
      <vt:lpstr>2. Internal Consistency of Measures</vt:lpstr>
      <vt:lpstr>a. Inter-item Consistency reliability:</vt:lpstr>
      <vt:lpstr>Validity</vt:lpstr>
      <vt:lpstr>1. Content Validity</vt:lpstr>
      <vt:lpstr>2. Criterion-Related Validity</vt:lpstr>
      <vt:lpstr>3. Construct Validity</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Mohsin</dc:creator>
  <cp:lastModifiedBy>Mohsin</cp:lastModifiedBy>
  <cp:revision>87</cp:revision>
  <dcterms:created xsi:type="dcterms:W3CDTF">2006-08-16T00:00:00Z</dcterms:created>
  <dcterms:modified xsi:type="dcterms:W3CDTF">2007-03-26T19:20:59Z</dcterms:modified>
</cp:coreProperties>
</file>

<file path=docProps/thumbnail.jpeg>
</file>