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3" r:id="rId3"/>
    <p:sldId id="256" r:id="rId4"/>
    <p:sldId id="257" r:id="rId5"/>
    <p:sldId id="258" r:id="rId6"/>
    <p:sldId id="259" r:id="rId7"/>
    <p:sldId id="260" r:id="rId8"/>
    <p:sldId id="261" r:id="rId9"/>
    <p:sldId id="262" r:id="rId10"/>
    <p:sldId id="264" r:id="rId11"/>
    <p:sldId id="263" r:id="rId12"/>
    <p:sldId id="265" r:id="rId13"/>
    <p:sldId id="266" r:id="rId14"/>
    <p:sldId id="267" r:id="rId15"/>
    <p:sldId id="268" r:id="rId16"/>
    <p:sldId id="269" r:id="rId17"/>
    <p:sldId id="270" r:id="rId18"/>
    <p:sldId id="271"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6580" autoAdjust="0"/>
  </p:normalViewPr>
  <p:slideViewPr>
    <p:cSldViewPr>
      <p:cViewPr varScale="1">
        <p:scale>
          <a:sx n="80" d="100"/>
          <a:sy n="80" d="100"/>
        </p:scale>
        <p:origin x="170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2DD70B9-DB93-4E6C-8C9D-8C98CA1BB007}"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05BD-8A72-4966-B44B-8B87A9D7E1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DD70B9-DB93-4E6C-8C9D-8C98CA1BB007}"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05BD-8A72-4966-B44B-8B87A9D7E1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DD70B9-DB93-4E6C-8C9D-8C98CA1BB007}"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05BD-8A72-4966-B44B-8B87A9D7E1B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1829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973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3989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674536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51572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17690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76188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7486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DD70B9-DB93-4E6C-8C9D-8C98CA1BB007}"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05BD-8A72-4966-B44B-8B87A9D7E1B6}"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228479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9787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5004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DD70B9-DB93-4E6C-8C9D-8C98CA1BB007}"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05BD-8A72-4966-B44B-8B87A9D7E1B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DD70B9-DB93-4E6C-8C9D-8C98CA1BB007}"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05BD-8A72-4966-B44B-8B87A9D7E1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DD70B9-DB93-4E6C-8C9D-8C98CA1BB007}" type="datetimeFigureOut">
              <a:rPr lang="en-US" smtClean="0"/>
              <a:pPr/>
              <a:t>12/11/2020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C205BD-8A72-4966-B44B-8B87A9D7E1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DD70B9-DB93-4E6C-8C9D-8C98CA1BB007}" type="datetimeFigureOut">
              <a:rPr lang="en-US" smtClean="0"/>
              <a:pPr/>
              <a:t>12/11/2020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205BD-8A72-4966-B44B-8B87A9D7E1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DD70B9-DB93-4E6C-8C9D-8C98CA1BB007}" type="datetimeFigureOut">
              <a:rPr lang="en-US" smtClean="0"/>
              <a:pPr/>
              <a:t>12/11/2020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C205BD-8A72-4966-B44B-8B87A9D7E1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DD70B9-DB93-4E6C-8C9D-8C98CA1BB007}"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05BD-8A72-4966-B44B-8B87A9D7E1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DD70B9-DB93-4E6C-8C9D-8C98CA1BB007}"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05BD-8A72-4966-B44B-8B87A9D7E1B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DD70B9-DB93-4E6C-8C9D-8C98CA1BB007}" type="datetimeFigureOut">
              <a:rPr lang="en-US" smtClean="0"/>
              <a:pPr/>
              <a:t>12/11/2020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205BD-8A72-4966-B44B-8B87A9D7E1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88282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lideshare.net/mobile/rinumol2017/model-of-lesson-plan" TargetMode="External"/><Relationship Id="rId2" Type="http://schemas.openxmlformats.org/officeDocument/2006/relationships/hyperlink" Target="http://images.app.goo.gl/FNV7Qxj4nRqc8Zug7" TargetMode="External"/><Relationship Id="rId1" Type="http://schemas.openxmlformats.org/officeDocument/2006/relationships/slideLayout" Target="../slideLayouts/slideLayout2.xml"/><Relationship Id="rId4" Type="http://schemas.openxmlformats.org/officeDocument/2006/relationships/hyperlink" Target="http://www.slideshare.net/mobile/DammarSaud/model-lesson-plan-72644754"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91275"/>
            <a:ext cx="9144001" cy="1790700"/>
          </a:xfrm>
        </p:spPr>
        <p:txBody>
          <a:bodyPr>
            <a:normAutofit/>
          </a:bodyPr>
          <a:lstStyle/>
          <a:p>
            <a:r>
              <a:rPr lang="en-US" sz="3000" b="1" dirty="0">
                <a:latin typeface="Times New Roman" pitchFamily="18" charset="0"/>
                <a:cs typeface="Times New Roman" pitchFamily="18" charset="0"/>
              </a:rPr>
              <a:t>Development of Model Lesson Plans</a:t>
            </a:r>
            <a:br>
              <a:rPr lang="en-US" sz="3000" b="1" dirty="0">
                <a:latin typeface="Times New Roman" pitchFamily="18" charset="0"/>
                <a:cs typeface="Times New Roman" pitchFamily="18" charset="0"/>
              </a:rPr>
            </a:br>
            <a:r>
              <a:rPr lang="en-US" sz="3000" b="1" dirty="0">
                <a:latin typeface="Times New Roman" panose="02020603050405020304" pitchFamily="18" charset="0"/>
                <a:cs typeface="Times New Roman" panose="02020603050405020304" pitchFamily="18" charset="0"/>
              </a:rPr>
              <a:t/>
            </a:r>
            <a:br>
              <a:rPr lang="en-US" sz="3000" b="1"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BS Education-V</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Teaching </a:t>
            </a:r>
            <a:r>
              <a:rPr lang="en-US" sz="2400" dirty="0">
                <a:latin typeface="Times New Roman" panose="02020603050405020304" pitchFamily="18" charset="0"/>
                <a:cs typeface="Times New Roman" panose="02020603050405020304" pitchFamily="18" charset="0"/>
              </a:rPr>
              <a:t>Mathematics (EDU-511)</a:t>
            </a:r>
          </a:p>
        </p:txBody>
      </p:sp>
      <p:sp>
        <p:nvSpPr>
          <p:cNvPr id="3" name="Subtitle 2"/>
          <p:cNvSpPr>
            <a:spLocks noGrp="1"/>
          </p:cNvSpPr>
          <p:nvPr>
            <p:ph type="subTitle" idx="1"/>
          </p:nvPr>
        </p:nvSpPr>
        <p:spPr>
          <a:xfrm>
            <a:off x="1142999" y="5065567"/>
            <a:ext cx="6858000" cy="701387"/>
          </a:xfrm>
        </p:spPr>
        <p:txBody>
          <a:bodyPr>
            <a:normAutofit/>
          </a:bodyPr>
          <a:lstStyle/>
          <a:p>
            <a:r>
              <a:rPr lang="en-US" sz="2100" dirty="0">
                <a:latin typeface="Times New Roman" panose="02020603050405020304" pitchFamily="18" charset="0"/>
                <a:cs typeface="Times New Roman" panose="02020603050405020304" pitchFamily="18" charset="0"/>
              </a:rPr>
              <a:t>Department of Education</a:t>
            </a:r>
            <a:br>
              <a:rPr lang="en-US" sz="2100" dirty="0">
                <a:latin typeface="Times New Roman" panose="02020603050405020304" pitchFamily="18" charset="0"/>
                <a:cs typeface="Times New Roman" panose="02020603050405020304" pitchFamily="18" charset="0"/>
              </a:rPr>
            </a:br>
            <a:r>
              <a:rPr lang="en-US" sz="2100" dirty="0">
                <a:latin typeface="Times New Roman" panose="02020603050405020304" pitchFamily="18" charset="0"/>
                <a:cs typeface="Times New Roman" panose="02020603050405020304" pitchFamily="18" charset="0"/>
              </a:rPr>
              <a:t>University of </a:t>
            </a:r>
            <a:r>
              <a:rPr lang="en-US" sz="2100" dirty="0">
                <a:latin typeface="Times New Roman" panose="02020603050405020304" pitchFamily="18" charset="0"/>
                <a:cs typeface="Times New Roman" panose="02020603050405020304" pitchFamily="18" charset="0"/>
              </a:rPr>
              <a:t>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4875" y="3143194"/>
            <a:ext cx="1774247" cy="1761153"/>
          </a:xfrm>
          <a:prstGeom prst="rect">
            <a:avLst/>
          </a:prstGeom>
        </p:spPr>
      </p:pic>
    </p:spTree>
    <p:extLst>
      <p:ext uri="{BB962C8B-B14F-4D97-AF65-F5344CB8AC3E}">
        <p14:creationId xmlns:p14="http://schemas.microsoft.com/office/powerpoint/2010/main" val="1166161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r>
              <a:rPr lang="en-US" dirty="0"/>
              <a:t>Madeline Hunter lesson plan model </a:t>
            </a:r>
          </a:p>
        </p:txBody>
      </p:sp>
      <p:sp>
        <p:nvSpPr>
          <p:cNvPr id="3" name="Content Placeholder 2"/>
          <p:cNvSpPr>
            <a:spLocks noGrp="1"/>
          </p:cNvSpPr>
          <p:nvPr>
            <p:ph idx="1"/>
          </p:nvPr>
        </p:nvSpPr>
        <p:spPr>
          <a:xfrm>
            <a:off x="457200" y="2209801"/>
            <a:ext cx="8229600" cy="3505200"/>
          </a:xfrm>
        </p:spPr>
        <p:txBody>
          <a:bodyPr/>
          <a:lstStyle/>
          <a:p>
            <a:r>
              <a:rPr lang="en-US" dirty="0"/>
              <a:t>In 1976, Madeline Hunter wrote a book in which she detailed specific criteria teachers should plan for when developing lessons. </a:t>
            </a:r>
          </a:p>
          <a:p>
            <a:pPr>
              <a:buNone/>
            </a:pPr>
            <a:endParaRPr lang="en-US" dirty="0"/>
          </a:p>
          <a:p>
            <a:r>
              <a:rPr lang="en-US" dirty="0"/>
              <a:t>Madeline Hunter lesson plan model consist of seven steps.</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3"/>
          <a:ext cx="9144000" cy="6857998"/>
        </p:xfrm>
        <a:graphic>
          <a:graphicData uri="http://schemas.openxmlformats.org/drawingml/2006/table">
            <a:tbl>
              <a:tblPr firstRow="1" bandRow="1">
                <a:tableStyleId>{073A0DAA-6AF3-43AB-8588-CEC1D06C72B9}</a:tableStyleId>
              </a:tblPr>
              <a:tblGrid>
                <a:gridCol w="9144000">
                  <a:extLst>
                    <a:ext uri="{9D8B030D-6E8A-4147-A177-3AD203B41FA5}">
                      <a16:colId xmlns:a16="http://schemas.microsoft.com/office/drawing/2014/main" xmlns="" val="20000"/>
                    </a:ext>
                  </a:extLst>
                </a:gridCol>
              </a:tblGrid>
              <a:tr h="979714">
                <a:tc>
                  <a:txBody>
                    <a:bodyPr/>
                    <a:lstStyle/>
                    <a:p>
                      <a:endParaRPr lang="en-US" sz="2400" dirty="0"/>
                    </a:p>
                    <a:p>
                      <a:r>
                        <a:rPr lang="en-US" sz="2400" dirty="0">
                          <a:latin typeface="Times New Roman" pitchFamily="18" charset="0"/>
                          <a:cs typeface="Times New Roman" pitchFamily="18" charset="0"/>
                        </a:rPr>
                        <a:t>1. Anticipatory</a:t>
                      </a:r>
                      <a:r>
                        <a:rPr lang="en-US" sz="2400" baseline="0" dirty="0">
                          <a:latin typeface="Times New Roman" pitchFamily="18" charset="0"/>
                          <a:cs typeface="Times New Roman" pitchFamily="18" charset="0"/>
                        </a:rPr>
                        <a:t> set.</a:t>
                      </a:r>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979714">
                <a:tc>
                  <a:txBody>
                    <a:bodyPr/>
                    <a:lstStyle/>
                    <a:p>
                      <a:endParaRPr lang="en-US" sz="2400" dirty="0"/>
                    </a:p>
                    <a:p>
                      <a:r>
                        <a:rPr lang="en-US" sz="2400" dirty="0"/>
                        <a:t>2. objectives.</a:t>
                      </a:r>
                    </a:p>
                  </a:txBody>
                  <a:tcPr/>
                </a:tc>
                <a:extLst>
                  <a:ext uri="{0D108BD9-81ED-4DB2-BD59-A6C34878D82A}">
                    <a16:rowId xmlns:a16="http://schemas.microsoft.com/office/drawing/2014/main" xmlns="" val="10001"/>
                  </a:ext>
                </a:extLst>
              </a:tr>
              <a:tr h="979714">
                <a:tc>
                  <a:txBody>
                    <a:bodyPr/>
                    <a:lstStyle/>
                    <a:p>
                      <a:endParaRPr lang="en-US" sz="2400" dirty="0"/>
                    </a:p>
                    <a:p>
                      <a:r>
                        <a:rPr lang="en-US" sz="2400" dirty="0"/>
                        <a:t>3. Instructional input.</a:t>
                      </a:r>
                    </a:p>
                  </a:txBody>
                  <a:tcPr/>
                </a:tc>
                <a:extLst>
                  <a:ext uri="{0D108BD9-81ED-4DB2-BD59-A6C34878D82A}">
                    <a16:rowId xmlns:a16="http://schemas.microsoft.com/office/drawing/2014/main" xmlns="" val="10002"/>
                  </a:ext>
                </a:extLst>
              </a:tr>
              <a:tr h="979714">
                <a:tc>
                  <a:txBody>
                    <a:bodyPr/>
                    <a:lstStyle/>
                    <a:p>
                      <a:endParaRPr lang="en-US" sz="2400" dirty="0"/>
                    </a:p>
                    <a:p>
                      <a:r>
                        <a:rPr lang="en-US" sz="2400" dirty="0"/>
                        <a:t>4. Modeling.</a:t>
                      </a:r>
                    </a:p>
                  </a:txBody>
                  <a:tcPr/>
                </a:tc>
                <a:extLst>
                  <a:ext uri="{0D108BD9-81ED-4DB2-BD59-A6C34878D82A}">
                    <a16:rowId xmlns:a16="http://schemas.microsoft.com/office/drawing/2014/main" xmlns="" val="10003"/>
                  </a:ext>
                </a:extLst>
              </a:tr>
              <a:tr h="979714">
                <a:tc>
                  <a:txBody>
                    <a:bodyPr/>
                    <a:lstStyle/>
                    <a:p>
                      <a:endParaRPr lang="en-US" sz="2400" dirty="0"/>
                    </a:p>
                    <a:p>
                      <a:r>
                        <a:rPr lang="en-US" sz="2400" dirty="0"/>
                        <a:t>5. Checking for understanding.</a:t>
                      </a:r>
                    </a:p>
                  </a:txBody>
                  <a:tcPr/>
                </a:tc>
                <a:extLst>
                  <a:ext uri="{0D108BD9-81ED-4DB2-BD59-A6C34878D82A}">
                    <a16:rowId xmlns:a16="http://schemas.microsoft.com/office/drawing/2014/main" xmlns="" val="10004"/>
                  </a:ext>
                </a:extLst>
              </a:tr>
              <a:tr h="979714">
                <a:tc>
                  <a:txBody>
                    <a:bodyPr/>
                    <a:lstStyle/>
                    <a:p>
                      <a:endParaRPr lang="en-US" sz="2400" dirty="0"/>
                    </a:p>
                    <a:p>
                      <a:r>
                        <a:rPr lang="en-US" sz="2400" dirty="0"/>
                        <a:t>6. Guided Practice.</a:t>
                      </a:r>
                    </a:p>
                  </a:txBody>
                  <a:tcPr/>
                </a:tc>
                <a:extLst>
                  <a:ext uri="{0D108BD9-81ED-4DB2-BD59-A6C34878D82A}">
                    <a16:rowId xmlns:a16="http://schemas.microsoft.com/office/drawing/2014/main" xmlns="" val="10005"/>
                  </a:ext>
                </a:extLst>
              </a:tr>
              <a:tr h="979714">
                <a:tc>
                  <a:txBody>
                    <a:bodyPr/>
                    <a:lstStyle/>
                    <a:p>
                      <a:endParaRPr lang="en-US" sz="2400" dirty="0"/>
                    </a:p>
                    <a:p>
                      <a:r>
                        <a:rPr lang="en-US" sz="2400" dirty="0"/>
                        <a:t>7. Independent practice.</a:t>
                      </a:r>
                    </a:p>
                  </a:txBody>
                  <a:tcPr/>
                </a:tc>
                <a:extLst>
                  <a:ext uri="{0D108BD9-81ED-4DB2-BD59-A6C34878D82A}">
                    <a16:rowId xmlns:a16="http://schemas.microsoft.com/office/drawing/2014/main" xmlns="" val="10006"/>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dirty="0">
                <a:latin typeface="Times New Roman" pitchFamily="18" charset="0"/>
                <a:cs typeface="Times New Roman" pitchFamily="18" charset="0"/>
              </a:rPr>
              <a:t>7E’s lesson plan model</a:t>
            </a:r>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a:latin typeface="Times New Roman" pitchFamily="18" charset="0"/>
                <a:cs typeface="Times New Roman" pitchFamily="18" charset="0"/>
              </a:rPr>
              <a:t>The 7E’s stand for the following:</a:t>
            </a:r>
          </a:p>
          <a:p>
            <a:r>
              <a:rPr lang="en-US" dirty="0">
                <a:latin typeface="Times New Roman" pitchFamily="18" charset="0"/>
                <a:cs typeface="Times New Roman" pitchFamily="18" charset="0"/>
              </a:rPr>
              <a:t>Elicit</a:t>
            </a:r>
          </a:p>
          <a:p>
            <a:r>
              <a:rPr lang="en-US" dirty="0">
                <a:latin typeface="Times New Roman" pitchFamily="18" charset="0"/>
                <a:cs typeface="Times New Roman" pitchFamily="18" charset="0"/>
              </a:rPr>
              <a:t>Engage</a:t>
            </a:r>
          </a:p>
          <a:p>
            <a:r>
              <a:rPr lang="en-US" dirty="0">
                <a:latin typeface="Times New Roman" pitchFamily="18" charset="0"/>
                <a:cs typeface="Times New Roman" pitchFamily="18" charset="0"/>
              </a:rPr>
              <a:t>Explore</a:t>
            </a:r>
          </a:p>
          <a:p>
            <a:r>
              <a:rPr lang="en-US" dirty="0">
                <a:latin typeface="Times New Roman" pitchFamily="18" charset="0"/>
                <a:cs typeface="Times New Roman" pitchFamily="18" charset="0"/>
              </a:rPr>
              <a:t>Explain</a:t>
            </a:r>
          </a:p>
          <a:p>
            <a:r>
              <a:rPr lang="en-US" dirty="0">
                <a:latin typeface="Times New Roman" pitchFamily="18" charset="0"/>
                <a:cs typeface="Times New Roman" pitchFamily="18" charset="0"/>
              </a:rPr>
              <a:t>Extend</a:t>
            </a:r>
          </a:p>
          <a:p>
            <a:r>
              <a:rPr lang="en-US" dirty="0">
                <a:latin typeface="Times New Roman" pitchFamily="18" charset="0"/>
                <a:cs typeface="Times New Roman" pitchFamily="18" charset="0"/>
              </a:rPr>
              <a:t>Evaluate</a:t>
            </a:r>
          </a:p>
          <a:p>
            <a:pPr>
              <a:buFont typeface="Wingdings" pitchFamily="2" charset="2"/>
              <a:buChar char="Ø"/>
            </a:pPr>
            <a:r>
              <a:rPr lang="en-US" dirty="0">
                <a:latin typeface="Times New Roman" pitchFamily="18" charset="0"/>
                <a:cs typeface="Times New Roman" pitchFamily="18" charset="0"/>
              </a:rPr>
              <a:t>7E’s model lesson plan has been adapted from 5E’s model lesson plan.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7ee.png"/>
          <p:cNvPicPr>
            <a:picLocks noChangeAspect="1"/>
          </p:cNvPicPr>
          <p:nvPr/>
        </p:nvPicPr>
        <p:blipFill>
          <a:blip r:embed="rId2"/>
          <a:srcRect t="3148" r="5000" b="5556"/>
          <a:stretch>
            <a:fillRect/>
          </a:stretch>
        </p:blipFill>
        <p:spPr>
          <a:xfrm>
            <a:off x="0" y="381000"/>
            <a:ext cx="9144000" cy="68580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MCQ’S</a:t>
            </a: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sz="3000" dirty="0"/>
              <a:t>What information does the objectives in lesson plan contain?</a:t>
            </a:r>
          </a:p>
          <a:p>
            <a:pPr marL="514350" indent="-514350">
              <a:buFont typeface="+mj-lt"/>
              <a:buAutoNum type="alphaLcParenR"/>
            </a:pPr>
            <a:r>
              <a:rPr lang="en-US" sz="3000" dirty="0"/>
              <a:t>The topic of lesson plan</a:t>
            </a:r>
          </a:p>
          <a:p>
            <a:pPr marL="514350" indent="-514350">
              <a:buFont typeface="+mj-lt"/>
              <a:buAutoNum type="alphaLcParenR"/>
            </a:pPr>
            <a:r>
              <a:rPr lang="en-US" sz="3000" dirty="0"/>
              <a:t>Material used in lesson plan</a:t>
            </a:r>
          </a:p>
          <a:p>
            <a:pPr marL="514350" indent="-514350">
              <a:buFont typeface="+mj-lt"/>
              <a:buAutoNum type="alphaLcParenR"/>
            </a:pPr>
            <a:r>
              <a:rPr lang="en-US" sz="3000" dirty="0"/>
              <a:t>The skills and knowledge children will learn.</a:t>
            </a:r>
          </a:p>
          <a:p>
            <a:pPr marL="514350" indent="-514350">
              <a:buAutoNum type="arabicPeriod" startAt="2"/>
            </a:pPr>
            <a:r>
              <a:rPr lang="en-US" sz="3000" dirty="0"/>
              <a:t>Which of following is center of lesson plan?</a:t>
            </a:r>
          </a:p>
          <a:p>
            <a:pPr marL="514350" indent="-514350">
              <a:buFont typeface="+mj-lt"/>
              <a:buAutoNum type="alphaLcParenR"/>
            </a:pPr>
            <a:r>
              <a:rPr lang="en-US" sz="3000" dirty="0"/>
              <a:t>Student</a:t>
            </a:r>
          </a:p>
          <a:p>
            <a:pPr marL="514350" indent="-514350">
              <a:buFont typeface="+mj-lt"/>
              <a:buAutoNum type="alphaLcParenR"/>
            </a:pPr>
            <a:r>
              <a:rPr lang="en-US" sz="3000" dirty="0"/>
              <a:t>Teacher</a:t>
            </a:r>
          </a:p>
          <a:p>
            <a:pPr marL="514350" indent="-514350">
              <a:buFont typeface="+mj-lt"/>
              <a:buAutoNum type="alphaLcParenR"/>
            </a:pPr>
            <a:r>
              <a:rPr lang="en-US" sz="3000" dirty="0"/>
              <a:t>None</a:t>
            </a:r>
          </a:p>
          <a:p>
            <a:pPr marL="514350" indent="-514350">
              <a:buNone/>
            </a:pPr>
            <a:endParaRPr lang="en-US" dirty="0"/>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MCQ’S</a:t>
            </a:r>
          </a:p>
        </p:txBody>
      </p:sp>
      <p:sp>
        <p:nvSpPr>
          <p:cNvPr id="3" name="Content Placeholder 2"/>
          <p:cNvSpPr>
            <a:spLocks noGrp="1"/>
          </p:cNvSpPr>
          <p:nvPr>
            <p:ph idx="1"/>
          </p:nvPr>
        </p:nvSpPr>
        <p:spPr/>
        <p:txBody>
          <a:bodyPr>
            <a:normAutofit fontScale="85000" lnSpcReduction="10000"/>
          </a:bodyPr>
          <a:lstStyle/>
          <a:p>
            <a:pPr>
              <a:buNone/>
            </a:pPr>
            <a:r>
              <a:rPr lang="en-US" dirty="0"/>
              <a:t>3. Which of the following is not phase of 5E’s lesson plan model?</a:t>
            </a:r>
          </a:p>
          <a:p>
            <a:pPr marL="514350" indent="-514350">
              <a:buFont typeface="+mj-lt"/>
              <a:buAutoNum type="alphaLcParenR"/>
            </a:pPr>
            <a:r>
              <a:rPr lang="en-US" dirty="0"/>
              <a:t>Elicit</a:t>
            </a:r>
          </a:p>
          <a:p>
            <a:pPr marL="514350" indent="-514350">
              <a:buFont typeface="+mj-lt"/>
              <a:buAutoNum type="alphaLcParenR"/>
            </a:pPr>
            <a:r>
              <a:rPr lang="en-US" dirty="0"/>
              <a:t>Explore</a:t>
            </a:r>
          </a:p>
          <a:p>
            <a:pPr marL="514350" indent="-514350">
              <a:buFont typeface="+mj-lt"/>
              <a:buAutoNum type="alphaLcParenR"/>
            </a:pPr>
            <a:r>
              <a:rPr lang="en-US" dirty="0"/>
              <a:t>Explain</a:t>
            </a:r>
          </a:p>
          <a:p>
            <a:pPr marL="514350" indent="-514350">
              <a:buNone/>
            </a:pPr>
            <a:r>
              <a:rPr lang="en-US" dirty="0"/>
              <a:t>4. Madeline hunter model lesson plan consist of……steps.</a:t>
            </a:r>
          </a:p>
          <a:p>
            <a:pPr marL="514350" indent="-514350">
              <a:buFont typeface="+mj-lt"/>
              <a:buAutoNum type="alphaLcParenR"/>
            </a:pPr>
            <a:r>
              <a:rPr lang="en-US" dirty="0"/>
              <a:t>Four</a:t>
            </a:r>
          </a:p>
          <a:p>
            <a:pPr marL="514350" indent="-514350">
              <a:buFont typeface="+mj-lt"/>
              <a:buAutoNum type="alphaLcParenR"/>
            </a:pPr>
            <a:r>
              <a:rPr lang="en-US" dirty="0"/>
              <a:t>Two</a:t>
            </a:r>
          </a:p>
          <a:p>
            <a:pPr marL="514350" indent="-514350">
              <a:buFont typeface="+mj-lt"/>
              <a:buAutoNum type="alphaLcParenR"/>
            </a:pPr>
            <a:r>
              <a:rPr lang="en-US" dirty="0"/>
              <a:t>seven</a:t>
            </a:r>
          </a:p>
          <a:p>
            <a:pPr marL="514350" indent="-514350">
              <a:buNone/>
            </a:pPr>
            <a:r>
              <a:rPr lang="en-US"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MCQ’s</a:t>
            </a:r>
          </a:p>
        </p:txBody>
      </p:sp>
      <p:sp>
        <p:nvSpPr>
          <p:cNvPr id="3" name="Content Placeholder 2"/>
          <p:cNvSpPr>
            <a:spLocks noGrp="1"/>
          </p:cNvSpPr>
          <p:nvPr>
            <p:ph idx="1"/>
          </p:nvPr>
        </p:nvSpPr>
        <p:spPr/>
        <p:txBody>
          <a:bodyPr>
            <a:normAutofit fontScale="92500" lnSpcReduction="10000"/>
          </a:bodyPr>
          <a:lstStyle/>
          <a:p>
            <a:pPr marL="514350" indent="-514350">
              <a:buNone/>
            </a:pPr>
            <a:r>
              <a:rPr lang="en-US" dirty="0"/>
              <a:t>5. </a:t>
            </a:r>
            <a:r>
              <a:rPr lang="en-US" sz="2800" dirty="0"/>
              <a:t>Herbartian pedagogical method was divided into …….discrete steps. </a:t>
            </a:r>
          </a:p>
          <a:p>
            <a:pPr marL="514350" indent="-514350">
              <a:buFont typeface="+mj-lt"/>
              <a:buAutoNum type="alphaLcParenR"/>
            </a:pPr>
            <a:r>
              <a:rPr lang="en-US" sz="2800" dirty="0"/>
              <a:t>Five</a:t>
            </a:r>
          </a:p>
          <a:p>
            <a:pPr marL="514350" indent="-514350">
              <a:buFont typeface="+mj-lt"/>
              <a:buAutoNum type="alphaLcParenR"/>
            </a:pPr>
            <a:r>
              <a:rPr lang="en-US" sz="2800" dirty="0"/>
              <a:t>Four</a:t>
            </a:r>
          </a:p>
          <a:p>
            <a:pPr marL="514350" indent="-514350">
              <a:buFont typeface="+mj-lt"/>
              <a:buAutoNum type="alphaLcParenR"/>
            </a:pPr>
            <a:r>
              <a:rPr lang="en-US" sz="2800" dirty="0"/>
              <a:t>Seven</a:t>
            </a:r>
          </a:p>
          <a:p>
            <a:pPr marL="514350" indent="-514350">
              <a:buNone/>
            </a:pPr>
            <a:r>
              <a:rPr lang="en-US" dirty="0"/>
              <a:t> </a:t>
            </a:r>
            <a:r>
              <a:rPr lang="en-US" b="1" dirty="0"/>
              <a:t>key of mcq’s</a:t>
            </a:r>
            <a:r>
              <a:rPr lang="en-US" dirty="0"/>
              <a:t> </a:t>
            </a:r>
            <a:endParaRPr lang="en-US" sz="1800" dirty="0"/>
          </a:p>
          <a:p>
            <a:pPr marL="514350" indent="-514350">
              <a:buNone/>
            </a:pPr>
            <a:r>
              <a:rPr lang="en-US" sz="2000" dirty="0"/>
              <a:t>1.C</a:t>
            </a:r>
          </a:p>
          <a:p>
            <a:pPr marL="514350" indent="-514350">
              <a:buNone/>
            </a:pPr>
            <a:r>
              <a:rPr lang="en-US" sz="2000" dirty="0"/>
              <a:t>2. a</a:t>
            </a:r>
          </a:p>
          <a:p>
            <a:pPr marL="514350" indent="-514350">
              <a:buNone/>
            </a:pPr>
            <a:r>
              <a:rPr lang="en-US" sz="2000" dirty="0"/>
              <a:t>3.A</a:t>
            </a:r>
          </a:p>
          <a:p>
            <a:pPr marL="514350" indent="-514350">
              <a:buNone/>
            </a:pPr>
            <a:r>
              <a:rPr lang="en-US" sz="2000" dirty="0"/>
              <a:t>4.C</a:t>
            </a:r>
          </a:p>
          <a:p>
            <a:pPr marL="514350" indent="-514350">
              <a:buNone/>
            </a:pPr>
            <a:r>
              <a:rPr lang="en-US" sz="2000" dirty="0"/>
              <a:t>5. 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hlinkClick r:id="rId2"/>
              </a:rPr>
              <a:t>http://images.app.goo.gl/FNV7Qxj4nRqc8Zug7</a:t>
            </a:r>
            <a:r>
              <a:rPr lang="en-US" dirty="0"/>
              <a:t> </a:t>
            </a:r>
          </a:p>
          <a:p>
            <a:r>
              <a:rPr lang="en-US" dirty="0">
                <a:hlinkClick r:id="rId3"/>
              </a:rPr>
              <a:t>http://www.slideshare.net/mobile/rinumol2017/model-of-lesson-plan</a:t>
            </a:r>
            <a:r>
              <a:rPr lang="en-US" dirty="0"/>
              <a:t> </a:t>
            </a:r>
          </a:p>
          <a:p>
            <a:r>
              <a:rPr lang="en-US" dirty="0">
                <a:hlinkClick r:id="rId4"/>
              </a:rPr>
              <a:t>http://www.slideshare.net/mobile/DammarSaud/model-lesson-plan-72644754</a:t>
            </a:r>
            <a:r>
              <a:rPr lang="en-US"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jpg"/>
          <p:cNvPicPr>
            <a:picLocks noGrp="1" noChangeAspect="1"/>
          </p:cNvPicPr>
          <p:nvPr>
            <p:ph idx="1"/>
          </p:nvPr>
        </p:nvPicPr>
        <p:blipFill>
          <a:blip r:embed="rId2"/>
          <a:stretch>
            <a:fillRect/>
          </a:stretch>
        </p:blipFill>
        <p:spPr>
          <a:xfrm>
            <a:off x="0" y="0"/>
            <a:ext cx="9144000" cy="6857999"/>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371599"/>
          </a:xfrm>
        </p:spPr>
        <p:style>
          <a:lnRef idx="1">
            <a:schemeClr val="dk1"/>
          </a:lnRef>
          <a:fillRef idx="2">
            <a:schemeClr val="dk1"/>
          </a:fillRef>
          <a:effectRef idx="1">
            <a:schemeClr val="dk1"/>
          </a:effectRef>
          <a:fontRef idx="minor">
            <a:schemeClr val="dk1"/>
          </a:fontRef>
        </p:style>
        <p:txBody>
          <a:bodyPr>
            <a:normAutofit/>
          </a:bodyPr>
          <a:lstStyle/>
          <a:p>
            <a:r>
              <a:rPr lang="en-US" sz="4000" b="1" dirty="0">
                <a:latin typeface="Times New Roman" pitchFamily="18" charset="0"/>
                <a:cs typeface="Times New Roman" pitchFamily="18" charset="0"/>
              </a:rPr>
              <a:t>Development of model lesson plans</a:t>
            </a:r>
          </a:p>
        </p:txBody>
      </p:sp>
      <p:sp>
        <p:nvSpPr>
          <p:cNvPr id="3" name="Subtitle 2"/>
          <p:cNvSpPr>
            <a:spLocks noGrp="1"/>
          </p:cNvSpPr>
          <p:nvPr>
            <p:ph type="subTitle" idx="1"/>
          </p:nvPr>
        </p:nvSpPr>
        <p:spPr>
          <a:xfrm>
            <a:off x="457200" y="1905000"/>
            <a:ext cx="8229600" cy="4572000"/>
          </a:xfrm>
        </p:spPr>
        <p:txBody>
          <a:bodyPr>
            <a:normAutofit lnSpcReduction="10000"/>
          </a:bodyPr>
          <a:lstStyle/>
          <a:p>
            <a:r>
              <a:rPr lang="en-US" dirty="0">
                <a:solidFill>
                  <a:schemeClr val="tx1"/>
                </a:solidFill>
                <a:latin typeface="Times New Roman" pitchFamily="18" charset="0"/>
                <a:cs typeface="Times New Roman" pitchFamily="18" charset="0"/>
              </a:rPr>
              <a:t> Ayesha Ashraf (BEUF18M027)</a:t>
            </a:r>
          </a:p>
          <a:p>
            <a:r>
              <a:rPr lang="en-US" dirty="0">
                <a:solidFill>
                  <a:schemeClr val="tx1"/>
                </a:solidFill>
                <a:latin typeface="Times New Roman" pitchFamily="18" charset="0"/>
                <a:cs typeface="Times New Roman" pitchFamily="18" charset="0"/>
              </a:rPr>
              <a:t>Teaching of Mathematics (EDU-511)</a:t>
            </a:r>
          </a:p>
          <a:p>
            <a:r>
              <a:rPr lang="en-US" dirty="0">
                <a:solidFill>
                  <a:schemeClr val="tx1"/>
                </a:solidFill>
                <a:latin typeface="Times New Roman" pitchFamily="18" charset="0"/>
                <a:cs typeface="Times New Roman" pitchFamily="18" charset="0"/>
              </a:rPr>
              <a:t>BS Education (Semester 5)</a:t>
            </a:r>
          </a:p>
          <a:p>
            <a:endParaRPr lang="en-US" dirty="0">
              <a:solidFill>
                <a:schemeClr val="tx1"/>
              </a:solidFill>
              <a:latin typeface="Times New Roman" pitchFamily="18" charset="0"/>
              <a:cs typeface="Times New Roman" pitchFamily="18" charset="0"/>
            </a:endParaRPr>
          </a:p>
          <a:p>
            <a:r>
              <a:rPr lang="en-US" dirty="0">
                <a:solidFill>
                  <a:schemeClr val="tx1"/>
                </a:solidFill>
                <a:latin typeface="Times New Roman" pitchFamily="18" charset="0"/>
                <a:cs typeface="Times New Roman" pitchFamily="18" charset="0"/>
              </a:rPr>
              <a:t>Department of Education</a:t>
            </a:r>
          </a:p>
          <a:p>
            <a:r>
              <a:rPr lang="en-US" dirty="0">
                <a:solidFill>
                  <a:schemeClr val="tx1"/>
                </a:solidFill>
                <a:latin typeface="Times New Roman" pitchFamily="18" charset="0"/>
                <a:cs typeface="Times New Roman" pitchFamily="18" charset="0"/>
              </a:rPr>
              <a:t>University of Sargodha, 40100 Sargodha, Pakistan</a:t>
            </a:r>
          </a:p>
          <a:p>
            <a:r>
              <a:rPr lang="en-US" dirty="0">
                <a:solidFill>
                  <a:schemeClr val="tx1"/>
                </a:solidFill>
                <a:latin typeface="Times New Roman" pitchFamily="18" charset="0"/>
                <a:cs typeface="Times New Roman" pitchFamily="18" charset="0"/>
              </a:rPr>
              <a:t>October 2020</a:t>
            </a:r>
          </a:p>
          <a:p>
            <a:endParaRPr lang="en-US" dirty="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en-US" dirty="0">
                <a:latin typeface="Times New Roman" pitchFamily="18" charset="0"/>
                <a:cs typeface="Times New Roman" pitchFamily="18" charset="0"/>
              </a:rPr>
              <a:t>What is a lesson plan?</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A lesson plan is a guide which helps execute a mission that is to be accomplished in the classrooms with the child.</a:t>
            </a:r>
          </a:p>
          <a:p>
            <a:r>
              <a:rPr lang="en-US" dirty="0">
                <a:latin typeface="Times New Roman" pitchFamily="18" charset="0"/>
                <a:cs typeface="Times New Roman" pitchFamily="18" charset="0"/>
              </a:rPr>
              <a:t>A lesson plan can also be defined as a creative process which provides a frame work for purposeful learning.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en-US" dirty="0"/>
              <a:t>What is model lesson plan?</a:t>
            </a:r>
          </a:p>
        </p:txBody>
      </p:sp>
      <p:sp>
        <p:nvSpPr>
          <p:cNvPr id="3" name="Content Placeholder 2"/>
          <p:cNvSpPr>
            <a:spLocks noGrp="1"/>
          </p:cNvSpPr>
          <p:nvPr>
            <p:ph idx="1"/>
          </p:nvPr>
        </p:nvSpPr>
        <p:spPr/>
        <p:txBody>
          <a:bodyPr/>
          <a:lstStyle/>
          <a:p>
            <a:r>
              <a:rPr lang="en-US" dirty="0"/>
              <a:t>The model based lesson plan is an instructional model based on the constructivist approach to learning, which says that learners build or construct new ideas on the top of their old ideas. </a:t>
            </a:r>
          </a:p>
          <a:p>
            <a:r>
              <a:rPr lang="en-US" dirty="0"/>
              <a:t>Student should become mentally engaged in the concept, process or skill to be learned.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en-US" dirty="0"/>
              <a:t>Parts of lesson plan</a:t>
            </a:r>
          </a:p>
        </p:txBody>
      </p:sp>
      <p:sp>
        <p:nvSpPr>
          <p:cNvPr id="3" name="Content Placeholder 2"/>
          <p:cNvSpPr>
            <a:spLocks noGrp="1"/>
          </p:cNvSpPr>
          <p:nvPr>
            <p:ph idx="1"/>
          </p:nvPr>
        </p:nvSpPr>
        <p:spPr/>
        <p:txBody>
          <a:bodyPr/>
          <a:lstStyle/>
          <a:p>
            <a:r>
              <a:rPr lang="en-US" dirty="0"/>
              <a:t>Objectives</a:t>
            </a:r>
          </a:p>
          <a:p>
            <a:r>
              <a:rPr lang="en-US" dirty="0"/>
              <a:t>Subject matter( topic, reference, materials)</a:t>
            </a:r>
          </a:p>
          <a:p>
            <a:r>
              <a:rPr lang="en-US" dirty="0"/>
              <a:t>Procedure( motivation, activity , routines, lesson proper)</a:t>
            </a:r>
          </a:p>
          <a:p>
            <a:r>
              <a:rPr lang="en-US" dirty="0"/>
              <a:t>Consolidation</a:t>
            </a:r>
          </a:p>
          <a:p>
            <a:r>
              <a:rPr lang="en-US" dirty="0"/>
              <a:t>Evaluation</a:t>
            </a:r>
          </a:p>
          <a:p>
            <a:r>
              <a:rPr lang="en-US" dirty="0"/>
              <a:t>Assignment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en-US" dirty="0"/>
              <a:t>Models</a:t>
            </a:r>
          </a:p>
        </p:txBody>
      </p:sp>
      <p:sp>
        <p:nvSpPr>
          <p:cNvPr id="3" name="Content Placeholder 2"/>
          <p:cNvSpPr>
            <a:spLocks noGrp="1"/>
          </p:cNvSpPr>
          <p:nvPr>
            <p:ph idx="1"/>
          </p:nvPr>
        </p:nvSpPr>
        <p:spPr/>
        <p:txBody>
          <a:bodyPr/>
          <a:lstStyle/>
          <a:p>
            <a:pPr>
              <a:buFont typeface="Wingdings" pitchFamily="2" charset="2"/>
              <a:buChar char="Ø"/>
            </a:pPr>
            <a:r>
              <a:rPr lang="en-US" sz="2800" b="1" dirty="0">
                <a:latin typeface="Times New Roman" pitchFamily="18" charset="0"/>
                <a:cs typeface="Times New Roman" pitchFamily="18" charset="0"/>
              </a:rPr>
              <a:t>5-E model lesson plan</a:t>
            </a:r>
          </a:p>
          <a:p>
            <a:r>
              <a:rPr lang="en-US" sz="2800" dirty="0">
                <a:latin typeface="Times New Roman" pitchFamily="18" charset="0"/>
                <a:cs typeface="Times New Roman" pitchFamily="18" charset="0"/>
              </a:rPr>
              <a:t>The 5E are an instructional model encompassing the phases Engage, Explore, Explain, Elaborate, and Evaluate. </a:t>
            </a:r>
          </a:p>
          <a:p>
            <a:r>
              <a:rPr lang="en-US" sz="2800" dirty="0">
                <a:latin typeface="Times New Roman" pitchFamily="18" charset="0"/>
                <a:cs typeface="Times New Roman" pitchFamily="18" charset="0"/>
              </a:rPr>
              <a:t>When planning a lesson each of these areas should be completed.</a:t>
            </a:r>
          </a:p>
          <a:p>
            <a:r>
              <a:rPr lang="en-US" sz="2800" dirty="0">
                <a:latin typeface="Times New Roman" pitchFamily="18" charset="0"/>
                <a:cs typeface="Times New Roman" pitchFamily="18" charset="0"/>
              </a:rPr>
              <a:t>Often times these lessons may take a few days to complete.</a:t>
            </a:r>
          </a:p>
          <a:p>
            <a:pPr>
              <a:buNone/>
            </a:pPr>
            <a:endParaRPr lang="en-US" dirty="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1"/>
          <a:ext cx="9144000" cy="6934201"/>
        </p:xfrm>
        <a:graphic>
          <a:graphicData uri="http://schemas.openxmlformats.org/drawingml/2006/table">
            <a:tbl>
              <a:tblPr/>
              <a:tblGrid>
                <a:gridCol w="9144000">
                  <a:extLst>
                    <a:ext uri="{9D8B030D-6E8A-4147-A177-3AD203B41FA5}">
                      <a16:colId xmlns:a16="http://schemas.microsoft.com/office/drawing/2014/main" xmlns="" val="20000"/>
                    </a:ext>
                  </a:extLst>
                </a:gridCol>
              </a:tblGrid>
              <a:tr h="69568">
                <a:tc>
                  <a:txBody>
                    <a:bodyPr/>
                    <a:lstStyle/>
                    <a:p>
                      <a:pPr marL="0" marR="0">
                        <a:spcBef>
                          <a:spcPts val="0"/>
                        </a:spcBef>
                        <a:spcAft>
                          <a:spcPts val="0"/>
                        </a:spcAft>
                      </a:pPr>
                      <a:r>
                        <a:rPr lang="en-US" sz="1800" b="1" dirty="0">
                          <a:latin typeface="Times New Roman" pitchFamily="18" charset="0"/>
                          <a:ea typeface="Times New Roman"/>
                          <a:cs typeface="Times New Roman" pitchFamily="18" charset="0"/>
                        </a:rPr>
                        <a:t>Teacher: ABC</a:t>
                      </a:r>
                      <a:endParaRPr lang="en-US" sz="1800" dirty="0">
                        <a:latin typeface="Times New Roman" pitchFamily="18" charset="0"/>
                        <a:ea typeface="Times New Roman"/>
                        <a:cs typeface="Times New Roman" pitchFamily="18" charset="0"/>
                      </a:endParaRPr>
                    </a:p>
                  </a:txBody>
                  <a:tcPr marL="15033" marR="15033" marT="15033" marB="15033">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0"/>
                  </a:ext>
                </a:extLst>
              </a:tr>
              <a:tr h="334434">
                <a:tc>
                  <a:txBody>
                    <a:bodyPr/>
                    <a:lstStyle/>
                    <a:p>
                      <a:pPr marL="0" marR="0">
                        <a:spcBef>
                          <a:spcPts val="0"/>
                        </a:spcBef>
                        <a:spcAft>
                          <a:spcPts val="0"/>
                        </a:spcAft>
                      </a:pPr>
                      <a:r>
                        <a:rPr lang="en-US" sz="1800" b="1" dirty="0">
                          <a:latin typeface="Times New Roman" pitchFamily="18" charset="0"/>
                          <a:ea typeface="Times New Roman"/>
                          <a:cs typeface="Times New Roman" pitchFamily="18" charset="0"/>
                        </a:rPr>
                        <a:t>Time:45 minutes</a:t>
                      </a:r>
                      <a:endParaRPr lang="en-US" sz="1800" dirty="0">
                        <a:latin typeface="Times New Roman"/>
                        <a:ea typeface="Times New Roman"/>
                      </a:endParaRPr>
                    </a:p>
                  </a:txBody>
                  <a:tcPr marL="15033" marR="15033" marT="15033" marB="15033">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1"/>
                  </a:ext>
                </a:extLst>
              </a:tr>
              <a:tr h="347503">
                <a:tc>
                  <a:txBody>
                    <a:bodyPr/>
                    <a:lstStyle/>
                    <a:p>
                      <a:pPr marL="0" marR="0">
                        <a:spcBef>
                          <a:spcPts val="0"/>
                        </a:spcBef>
                        <a:spcAft>
                          <a:spcPts val="0"/>
                        </a:spcAft>
                      </a:pPr>
                      <a:r>
                        <a:rPr lang="en-US" sz="1800" b="1" dirty="0">
                          <a:latin typeface="Times New Roman" pitchFamily="18" charset="0"/>
                          <a:ea typeface="Times New Roman"/>
                          <a:cs typeface="Times New Roman" pitchFamily="18" charset="0"/>
                        </a:rPr>
                        <a:t>subject: Mathematics</a:t>
                      </a:r>
                      <a:endParaRPr lang="en-US" sz="1800" dirty="0">
                        <a:latin typeface="Times New Roman" pitchFamily="18" charset="0"/>
                        <a:ea typeface="Times New Roman"/>
                        <a:cs typeface="Times New Roman" pitchFamily="18" charset="0"/>
                      </a:endParaRPr>
                    </a:p>
                  </a:txBody>
                  <a:tcPr marL="15033" marR="15033" marT="15033" marB="15033">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2"/>
                  </a:ext>
                </a:extLst>
              </a:tr>
              <a:tr h="347503">
                <a:tc>
                  <a:txBody>
                    <a:bodyPr/>
                    <a:lstStyle/>
                    <a:p>
                      <a:pPr marL="0" marR="0">
                        <a:spcBef>
                          <a:spcPts val="0"/>
                        </a:spcBef>
                        <a:spcAft>
                          <a:spcPts val="0"/>
                        </a:spcAft>
                      </a:pPr>
                      <a:r>
                        <a:rPr lang="en-US" sz="1800" b="1" dirty="0">
                          <a:latin typeface="Times New Roman" pitchFamily="18" charset="0"/>
                          <a:ea typeface="Times New Roman"/>
                          <a:cs typeface="Times New Roman" pitchFamily="18" charset="0"/>
                        </a:rPr>
                        <a:t>Topic:</a:t>
                      </a:r>
                      <a:r>
                        <a:rPr lang="en-US" sz="1800" b="1" baseline="0" dirty="0">
                          <a:latin typeface="Times New Roman" pitchFamily="18" charset="0"/>
                          <a:ea typeface="Times New Roman"/>
                          <a:cs typeface="Times New Roman" pitchFamily="18" charset="0"/>
                        </a:rPr>
                        <a:t> Profit and loss</a:t>
                      </a:r>
                      <a:endParaRPr lang="en-US" sz="1800" dirty="0">
                        <a:latin typeface="Times New Roman" pitchFamily="18" charset="0"/>
                        <a:ea typeface="Times New Roman"/>
                        <a:cs typeface="Times New Roman" pitchFamily="18" charset="0"/>
                      </a:endParaRPr>
                    </a:p>
                  </a:txBody>
                  <a:tcPr marL="15033" marR="15033" marT="15033" marB="15033">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3"/>
                  </a:ext>
                </a:extLst>
              </a:tr>
              <a:tr h="301346">
                <a:tc>
                  <a:txBody>
                    <a:bodyPr/>
                    <a:lstStyle/>
                    <a:p>
                      <a:pPr marL="0" marR="0">
                        <a:spcBef>
                          <a:spcPts val="0"/>
                        </a:spcBef>
                        <a:spcAft>
                          <a:spcPts val="0"/>
                        </a:spcAft>
                      </a:pPr>
                      <a:r>
                        <a:rPr lang="en-US" sz="1800" b="1" dirty="0">
                          <a:latin typeface="Times New Roman" pitchFamily="18" charset="0"/>
                          <a:ea typeface="Times New Roman"/>
                          <a:cs typeface="Times New Roman" pitchFamily="18" charset="0"/>
                        </a:rPr>
                        <a:t>Date:</a:t>
                      </a:r>
                      <a:endParaRPr lang="en-US" sz="1800" dirty="0">
                        <a:latin typeface="Times New Roman" pitchFamily="18" charset="0"/>
                        <a:ea typeface="Times New Roman"/>
                        <a:cs typeface="Times New Roman" pitchFamily="18" charset="0"/>
                      </a:endParaRPr>
                    </a:p>
                  </a:txBody>
                  <a:tcPr marL="15033" marR="15033" marT="15033" marB="15033">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4"/>
                  </a:ext>
                </a:extLst>
              </a:tr>
              <a:tr h="1116088">
                <a:tc>
                  <a:txBody>
                    <a:bodyPr/>
                    <a:lstStyle/>
                    <a:p>
                      <a:pPr marL="0" marR="0">
                        <a:spcBef>
                          <a:spcPts val="0"/>
                        </a:spcBef>
                        <a:spcAft>
                          <a:spcPts val="0"/>
                        </a:spcAft>
                      </a:pPr>
                      <a:r>
                        <a:rPr lang="en-US" sz="1800" b="1" baseline="0" dirty="0">
                          <a:latin typeface="Times New Roman" pitchFamily="18" charset="0"/>
                          <a:ea typeface="Times New Roman"/>
                          <a:cs typeface="Times New Roman" pitchFamily="18" charset="0"/>
                        </a:rPr>
                        <a:t>General objectives:</a:t>
                      </a:r>
                    </a:p>
                    <a:p>
                      <a:pPr marL="0" marR="0">
                        <a:spcBef>
                          <a:spcPts val="0"/>
                        </a:spcBef>
                        <a:spcAft>
                          <a:spcPts val="0"/>
                        </a:spcAft>
                        <a:buFont typeface="Arial" pitchFamily="34" charset="0"/>
                        <a:buChar char="•"/>
                      </a:pPr>
                      <a:r>
                        <a:rPr lang="en-US" sz="1800" b="1" baseline="0" dirty="0">
                          <a:latin typeface="Times New Roman" pitchFamily="18" charset="0"/>
                          <a:ea typeface="Times New Roman"/>
                          <a:cs typeface="Times New Roman" pitchFamily="18" charset="0"/>
                        </a:rPr>
                        <a:t>Know the terms profit, loss, cost price and selling price.</a:t>
                      </a:r>
                    </a:p>
                    <a:p>
                      <a:pPr marL="0" marR="0">
                        <a:spcBef>
                          <a:spcPts val="0"/>
                        </a:spcBef>
                        <a:spcAft>
                          <a:spcPts val="0"/>
                        </a:spcAft>
                        <a:buFont typeface="Arial" pitchFamily="34" charset="0"/>
                        <a:buChar char="•"/>
                      </a:pPr>
                      <a:r>
                        <a:rPr lang="en-US" sz="1800" b="1" baseline="0" dirty="0">
                          <a:latin typeface="Times New Roman" pitchFamily="18" charset="0"/>
                          <a:ea typeface="Times New Roman"/>
                          <a:cs typeface="Times New Roman" pitchFamily="18" charset="0"/>
                        </a:rPr>
                        <a:t>Understands relationship of cost price and sell price with profit and loss.</a:t>
                      </a:r>
                    </a:p>
                    <a:p>
                      <a:pPr marL="0" marR="0">
                        <a:spcBef>
                          <a:spcPts val="0"/>
                        </a:spcBef>
                        <a:spcAft>
                          <a:spcPts val="0"/>
                        </a:spcAft>
                        <a:buFont typeface="Arial" pitchFamily="34" charset="0"/>
                        <a:buChar char="•"/>
                      </a:pPr>
                      <a:r>
                        <a:rPr lang="en-US" sz="1800" b="1" baseline="0" dirty="0">
                          <a:latin typeface="Times New Roman" pitchFamily="18" charset="0"/>
                          <a:ea typeface="Times New Roman"/>
                          <a:cs typeface="Times New Roman" pitchFamily="18" charset="0"/>
                        </a:rPr>
                        <a:t>Apply concept of profit and loss to solve problems.</a:t>
                      </a:r>
                      <a:endParaRPr lang="en-US" sz="1800" dirty="0">
                        <a:latin typeface="Times New Roman" pitchFamily="18" charset="0"/>
                        <a:ea typeface="Times New Roman"/>
                        <a:cs typeface="Times New Roman" pitchFamily="18" charset="0"/>
                      </a:endParaRPr>
                    </a:p>
                  </a:txBody>
                  <a:tcPr marL="15033" marR="15033" marT="15033" marB="15033">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5"/>
                  </a:ext>
                </a:extLst>
              </a:tr>
              <a:tr h="844508">
                <a:tc>
                  <a:txBody>
                    <a:bodyPr/>
                    <a:lstStyle/>
                    <a:p>
                      <a:pPr marL="0" marR="0">
                        <a:spcBef>
                          <a:spcPts val="0"/>
                        </a:spcBef>
                        <a:spcAft>
                          <a:spcPts val="0"/>
                        </a:spcAft>
                        <a:tabLst>
                          <a:tab pos="231775" algn="l"/>
                        </a:tabLst>
                      </a:pPr>
                      <a:r>
                        <a:rPr lang="en-US" sz="1800" b="1" dirty="0">
                          <a:solidFill>
                            <a:srgbClr val="000000"/>
                          </a:solidFill>
                          <a:latin typeface="Times New Roman" pitchFamily="18" charset="0"/>
                          <a:ea typeface="Times New Roman"/>
                          <a:cs typeface="Times New Roman" pitchFamily="18" charset="0"/>
                        </a:rPr>
                        <a:t>Method:</a:t>
                      </a:r>
                      <a:r>
                        <a:rPr lang="en-US" sz="1800" b="1" baseline="0" dirty="0">
                          <a:solidFill>
                            <a:srgbClr val="000000"/>
                          </a:solidFill>
                          <a:latin typeface="Times New Roman" pitchFamily="18" charset="0"/>
                          <a:ea typeface="Times New Roman"/>
                          <a:cs typeface="Times New Roman" pitchFamily="18" charset="0"/>
                        </a:rPr>
                        <a:t> </a:t>
                      </a:r>
                    </a:p>
                    <a:p>
                      <a:pPr marL="0" marR="0">
                        <a:spcBef>
                          <a:spcPts val="0"/>
                        </a:spcBef>
                        <a:spcAft>
                          <a:spcPts val="0"/>
                        </a:spcAft>
                        <a:buFont typeface="Arial" pitchFamily="34" charset="0"/>
                        <a:buChar char="•"/>
                        <a:tabLst>
                          <a:tab pos="231775" algn="l"/>
                        </a:tabLst>
                      </a:pPr>
                      <a:r>
                        <a:rPr lang="en-US" sz="1800" b="1" baseline="0" dirty="0">
                          <a:solidFill>
                            <a:srgbClr val="000000"/>
                          </a:solidFill>
                          <a:latin typeface="Times New Roman" pitchFamily="18" charset="0"/>
                          <a:ea typeface="Times New Roman"/>
                          <a:cs typeface="Times New Roman" pitchFamily="18" charset="0"/>
                        </a:rPr>
                        <a:t>Demonstration and problem solving</a:t>
                      </a:r>
                    </a:p>
                    <a:p>
                      <a:pPr marL="0" marR="0">
                        <a:spcBef>
                          <a:spcPts val="0"/>
                        </a:spcBef>
                        <a:spcAft>
                          <a:spcPts val="0"/>
                        </a:spcAft>
                        <a:buFont typeface="Arial" pitchFamily="34" charset="0"/>
                        <a:buNone/>
                        <a:tabLst>
                          <a:tab pos="231775" algn="l"/>
                        </a:tabLst>
                      </a:pPr>
                      <a:endParaRPr lang="en-US" sz="1800" dirty="0">
                        <a:latin typeface="Times New Roman" pitchFamily="18" charset="0"/>
                        <a:ea typeface="Times New Roman"/>
                        <a:cs typeface="Times New Roman" pitchFamily="18" charset="0"/>
                      </a:endParaRPr>
                    </a:p>
                  </a:txBody>
                  <a:tcPr marL="15033" marR="15033" marT="15033" marB="15033">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6"/>
                  </a:ext>
                </a:extLst>
              </a:tr>
              <a:tr h="603103">
                <a:tc>
                  <a:txBody>
                    <a:bodyPr/>
                    <a:lstStyle/>
                    <a:p>
                      <a:pPr marL="0" marR="0">
                        <a:spcBef>
                          <a:spcPts val="0"/>
                        </a:spcBef>
                        <a:spcAft>
                          <a:spcPts val="0"/>
                        </a:spcAft>
                      </a:pPr>
                      <a:r>
                        <a:rPr lang="en-US" sz="2000" b="1" dirty="0">
                          <a:latin typeface="Times New Roman" pitchFamily="18" charset="0"/>
                          <a:ea typeface="Times New Roman"/>
                          <a:cs typeface="Times New Roman" pitchFamily="18" charset="0"/>
                        </a:rPr>
                        <a:t>Eng</a:t>
                      </a:r>
                      <a:r>
                        <a:rPr lang="en-US" sz="1800" b="1" dirty="0">
                          <a:latin typeface="Times New Roman" pitchFamily="18" charset="0"/>
                          <a:ea typeface="Times New Roman"/>
                          <a:cs typeface="Times New Roman" pitchFamily="18" charset="0"/>
                        </a:rPr>
                        <a:t>age:</a:t>
                      </a:r>
                      <a:r>
                        <a:rPr lang="en-US" sz="1800" b="1" baseline="0" dirty="0">
                          <a:latin typeface="Times New Roman" pitchFamily="18" charset="0"/>
                          <a:ea typeface="Times New Roman"/>
                          <a:cs typeface="Times New Roman" pitchFamily="18" charset="0"/>
                        </a:rPr>
                        <a:t> student ‘A’ and ‘B’ are engaged to demonstrate in selling an item with price tag of Rs 10. student ‘A’ as seller and ‘B’ as buyer. other students are asked to observe.</a:t>
                      </a:r>
                      <a:endParaRPr lang="en-US" sz="1800" b="1" dirty="0">
                        <a:latin typeface="Times New Roman" pitchFamily="18" charset="0"/>
                        <a:ea typeface="Times New Roman"/>
                        <a:cs typeface="Times New Roman" pitchFamily="18" charset="0"/>
                      </a:endParaRPr>
                    </a:p>
                  </a:txBody>
                  <a:tcPr marL="15033" marR="15033" marT="15033" marB="15033">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7"/>
                  </a:ext>
                </a:extLst>
              </a:tr>
              <a:tr h="844508">
                <a:tc>
                  <a:txBody>
                    <a:bodyPr/>
                    <a:lstStyle/>
                    <a:p>
                      <a:pPr marL="0" marR="0">
                        <a:spcBef>
                          <a:spcPts val="0"/>
                        </a:spcBef>
                        <a:spcAft>
                          <a:spcPts val="0"/>
                        </a:spcAft>
                      </a:pPr>
                      <a:r>
                        <a:rPr lang="en-US" sz="1800" b="1" dirty="0">
                          <a:latin typeface="Times New Roman" pitchFamily="18" charset="0"/>
                          <a:ea typeface="Times New Roman"/>
                          <a:cs typeface="Times New Roman" pitchFamily="18" charset="0"/>
                        </a:rPr>
                        <a:t>Explore: also students in the class are provided with some</a:t>
                      </a:r>
                      <a:r>
                        <a:rPr lang="en-US" sz="1800" b="1" baseline="0" dirty="0">
                          <a:latin typeface="Times New Roman" pitchFamily="18" charset="0"/>
                          <a:ea typeface="Times New Roman"/>
                          <a:cs typeface="Times New Roman" pitchFamily="18" charset="0"/>
                        </a:rPr>
                        <a:t> </a:t>
                      </a:r>
                      <a:r>
                        <a:rPr lang="en-US" sz="1800" b="1" dirty="0">
                          <a:latin typeface="Times New Roman" pitchFamily="18" charset="0"/>
                          <a:ea typeface="Times New Roman"/>
                          <a:cs typeface="Times New Roman" pitchFamily="18" charset="0"/>
                        </a:rPr>
                        <a:t>more items with price tags</a:t>
                      </a:r>
                      <a:r>
                        <a:rPr lang="en-US" sz="1800" b="1" baseline="0" dirty="0">
                          <a:latin typeface="Times New Roman" pitchFamily="18" charset="0"/>
                          <a:ea typeface="Times New Roman"/>
                          <a:cs typeface="Times New Roman" pitchFamily="18" charset="0"/>
                        </a:rPr>
                        <a:t> in it and asked to anticipate their selling price.</a:t>
                      </a:r>
                    </a:p>
                    <a:p>
                      <a:pPr marL="0" marR="0">
                        <a:spcBef>
                          <a:spcPts val="0"/>
                        </a:spcBef>
                        <a:spcAft>
                          <a:spcPts val="0"/>
                        </a:spcAft>
                        <a:buFont typeface="Arial" pitchFamily="34" charset="0"/>
                        <a:buChar char="•"/>
                      </a:pPr>
                      <a:endParaRPr lang="en-US" sz="1800" dirty="0">
                        <a:latin typeface="Times New Roman" pitchFamily="18" charset="0"/>
                        <a:ea typeface="Times New Roman"/>
                        <a:cs typeface="Times New Roman" pitchFamily="18" charset="0"/>
                      </a:endParaRPr>
                    </a:p>
                  </a:txBody>
                  <a:tcPr marL="15033" marR="15033" marT="15033" marB="15033">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8"/>
                  </a:ext>
                </a:extLst>
              </a:tr>
              <a:tr h="564222">
                <a:tc>
                  <a:txBody>
                    <a:bodyPr/>
                    <a:lstStyle/>
                    <a:p>
                      <a:pPr marL="0" marR="0">
                        <a:spcBef>
                          <a:spcPts val="0"/>
                        </a:spcBef>
                        <a:spcAft>
                          <a:spcPts val="0"/>
                        </a:spcAft>
                      </a:pPr>
                      <a:r>
                        <a:rPr lang="en-US" sz="1800" b="1" dirty="0">
                          <a:latin typeface="Times New Roman" pitchFamily="18" charset="0"/>
                          <a:ea typeface="Times New Roman"/>
                          <a:cs typeface="Times New Roman" pitchFamily="18" charset="0"/>
                        </a:rPr>
                        <a:t>Explain:</a:t>
                      </a:r>
                      <a:r>
                        <a:rPr lang="en-US" sz="1800" b="1" baseline="0" dirty="0">
                          <a:latin typeface="Times New Roman" pitchFamily="18" charset="0"/>
                          <a:ea typeface="Times New Roman"/>
                          <a:cs typeface="Times New Roman" pitchFamily="18" charset="0"/>
                        </a:rPr>
                        <a:t> </a:t>
                      </a:r>
                      <a:r>
                        <a:rPr lang="en-US" sz="1800" b="1" dirty="0">
                          <a:latin typeface="Times New Roman" pitchFamily="18" charset="0"/>
                          <a:ea typeface="Times New Roman"/>
                          <a:cs typeface="Times New Roman" pitchFamily="18" charset="0"/>
                        </a:rPr>
                        <a:t>teacher</a:t>
                      </a:r>
                      <a:r>
                        <a:rPr lang="en-US" sz="1800" b="1" baseline="0" dirty="0">
                          <a:latin typeface="Times New Roman" pitchFamily="18" charset="0"/>
                          <a:ea typeface="Times New Roman"/>
                          <a:cs typeface="Times New Roman" pitchFamily="18" charset="0"/>
                        </a:rPr>
                        <a:t> explains about the price tag indicated in the items and assume some price at which the item may be brought by the seller.</a:t>
                      </a:r>
                      <a:endParaRPr lang="en-US" sz="1800" dirty="0">
                        <a:latin typeface="Times New Roman" pitchFamily="18" charset="0"/>
                        <a:ea typeface="Times New Roman"/>
                        <a:cs typeface="Times New Roman" pitchFamily="18" charset="0"/>
                      </a:endParaRPr>
                    </a:p>
                  </a:txBody>
                  <a:tcPr marL="15033" marR="15033" marT="15033" marB="15033">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9"/>
                  </a:ext>
                </a:extLst>
              </a:tr>
              <a:tr h="530669">
                <a:tc>
                  <a:txBody>
                    <a:bodyPr/>
                    <a:lstStyle/>
                    <a:p>
                      <a:pPr marL="0" marR="0">
                        <a:spcBef>
                          <a:spcPts val="0"/>
                        </a:spcBef>
                        <a:spcAft>
                          <a:spcPts val="0"/>
                        </a:spcAft>
                      </a:pPr>
                      <a:r>
                        <a:rPr lang="en-US" sz="1800" b="1" dirty="0">
                          <a:latin typeface="Times New Roman" pitchFamily="18" charset="0"/>
                          <a:ea typeface="Times New Roman"/>
                          <a:cs typeface="Times New Roman" pitchFamily="18" charset="0"/>
                        </a:rPr>
                        <a:t>Elaborate:</a:t>
                      </a:r>
                      <a:r>
                        <a:rPr lang="en-US" sz="1800" b="1" baseline="0" dirty="0">
                          <a:latin typeface="Times New Roman" pitchFamily="18" charset="0"/>
                          <a:ea typeface="Times New Roman"/>
                          <a:cs typeface="Times New Roman" pitchFamily="18" charset="0"/>
                        </a:rPr>
                        <a:t> teacher may ask some questions about topic and based on the answers he will elaborate the topic.</a:t>
                      </a:r>
                      <a:r>
                        <a:rPr lang="en-US" sz="1800" b="1" dirty="0">
                          <a:latin typeface="Times New Roman" pitchFamily="18" charset="0"/>
                          <a:ea typeface="Times New Roman"/>
                          <a:cs typeface="Times New Roman" pitchFamily="18" charset="0"/>
                        </a:rPr>
                        <a:t> </a:t>
                      </a:r>
                      <a:endParaRPr lang="en-US" sz="1800" dirty="0">
                        <a:latin typeface="Times New Roman" pitchFamily="18" charset="0"/>
                        <a:ea typeface="Times New Roman"/>
                        <a:cs typeface="Times New Roman" pitchFamily="18" charset="0"/>
                      </a:endParaRPr>
                    </a:p>
                  </a:txBody>
                  <a:tcPr marL="15033" marR="15033" marT="15033" marB="15033">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10"/>
                  </a:ext>
                </a:extLst>
              </a:tr>
              <a:tr h="695993">
                <a:tc>
                  <a:txBody>
                    <a:bodyPr/>
                    <a:lstStyle/>
                    <a:p>
                      <a:pPr marL="0" marR="0">
                        <a:spcBef>
                          <a:spcPts val="0"/>
                        </a:spcBef>
                        <a:spcAft>
                          <a:spcPts val="0"/>
                        </a:spcAft>
                      </a:pPr>
                      <a:r>
                        <a:rPr lang="en-US" sz="1800" b="1" dirty="0">
                          <a:latin typeface="Times New Roman" pitchFamily="18" charset="0"/>
                          <a:ea typeface="Times New Roman"/>
                          <a:cs typeface="Times New Roman" pitchFamily="18" charset="0"/>
                        </a:rPr>
                        <a:t>Evaluate:</a:t>
                      </a:r>
                      <a:r>
                        <a:rPr lang="en-US" sz="1800" b="1" baseline="0" dirty="0">
                          <a:latin typeface="Times New Roman" pitchFamily="18" charset="0"/>
                          <a:ea typeface="Times New Roman"/>
                          <a:cs typeface="Times New Roman" pitchFamily="18" charset="0"/>
                        </a:rPr>
                        <a:t> students responses and answers are checked.</a:t>
                      </a:r>
                      <a:endParaRPr lang="en-US" sz="1800" dirty="0">
                        <a:latin typeface="Times New Roman" pitchFamily="18" charset="0"/>
                        <a:ea typeface="Times New Roman"/>
                        <a:cs typeface="Times New Roman" pitchFamily="18" charset="0"/>
                      </a:endParaRPr>
                    </a:p>
                  </a:txBody>
                  <a:tcPr marL="15033" marR="15033" marT="15033" marB="15033">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
        <p:nvSpPr>
          <p:cNvPr id="1025" name="Rectangle 1"/>
          <p:cNvSpPr>
            <a:spLocks noChangeArrowheads="1"/>
          </p:cNvSpPr>
          <p:nvPr/>
        </p:nvSpPr>
        <p:spPr bwMode="auto">
          <a:xfrm>
            <a:off x="228600" y="45720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en-US" dirty="0"/>
              <a:t>Herbartian lesson plan model</a:t>
            </a:r>
          </a:p>
        </p:txBody>
      </p:sp>
      <p:sp>
        <p:nvSpPr>
          <p:cNvPr id="3" name="Content Placeholder 2"/>
          <p:cNvSpPr>
            <a:spLocks noGrp="1"/>
          </p:cNvSpPr>
          <p:nvPr>
            <p:ph idx="1"/>
          </p:nvPr>
        </p:nvSpPr>
        <p:spPr/>
        <p:txBody>
          <a:bodyPr/>
          <a:lstStyle/>
          <a:p>
            <a:pPr>
              <a:buFont typeface="Wingdings" pitchFamily="2" charset="2"/>
              <a:buChar char="Ø"/>
            </a:pPr>
            <a:r>
              <a:rPr lang="en-US" dirty="0"/>
              <a:t>Herbart’s pedagogical method was divided into discrete steps: </a:t>
            </a:r>
          </a:p>
          <a:p>
            <a:r>
              <a:rPr lang="en-US" dirty="0"/>
              <a:t>Preparation </a:t>
            </a:r>
          </a:p>
          <a:p>
            <a:r>
              <a:rPr lang="en-US" dirty="0"/>
              <a:t>Presentation</a:t>
            </a:r>
          </a:p>
          <a:p>
            <a:r>
              <a:rPr lang="en-US" dirty="0"/>
              <a:t>Association</a:t>
            </a:r>
          </a:p>
          <a:p>
            <a:r>
              <a:rPr lang="en-US" dirty="0"/>
              <a:t>Generalization</a:t>
            </a:r>
          </a:p>
          <a:p>
            <a:r>
              <a:rPr lang="en-US" dirty="0"/>
              <a:t>application</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0" y="1397000"/>
          <a:ext cx="6096000" cy="259588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xmlns="" val="20000"/>
                    </a:ext>
                  </a:extLst>
                </a:gridCol>
              </a:tblGrid>
              <a:tr h="370840">
                <a:tc>
                  <a:txBody>
                    <a:bodyPr/>
                    <a:lstStyle/>
                    <a:p>
                      <a:endParaRPr lang="en-US" dirty="0"/>
                    </a:p>
                  </a:txBody>
                  <a:tcPr/>
                </a:tc>
                <a:extLst>
                  <a:ext uri="{0D108BD9-81ED-4DB2-BD59-A6C34878D82A}">
                    <a16:rowId xmlns:a16="http://schemas.microsoft.com/office/drawing/2014/main" xmlns="" val="10000"/>
                  </a:ext>
                </a:extLst>
              </a:tr>
              <a:tr h="370840">
                <a:tc>
                  <a:txBody>
                    <a:bodyPr/>
                    <a:lstStyle/>
                    <a:p>
                      <a:endParaRPr lang="en-US"/>
                    </a:p>
                  </a:txBody>
                  <a:tcPr/>
                </a:tc>
                <a:extLst>
                  <a:ext uri="{0D108BD9-81ED-4DB2-BD59-A6C34878D82A}">
                    <a16:rowId xmlns:a16="http://schemas.microsoft.com/office/drawing/2014/main" xmlns="" val="10001"/>
                  </a:ext>
                </a:extLst>
              </a:tr>
              <a:tr h="370840">
                <a:tc>
                  <a:txBody>
                    <a:bodyPr/>
                    <a:lstStyle/>
                    <a:p>
                      <a:endParaRPr lang="en-US"/>
                    </a:p>
                  </a:txBody>
                  <a:tcPr/>
                </a:tc>
                <a:extLst>
                  <a:ext uri="{0D108BD9-81ED-4DB2-BD59-A6C34878D82A}">
                    <a16:rowId xmlns:a16="http://schemas.microsoft.com/office/drawing/2014/main" xmlns="" val="10002"/>
                  </a:ext>
                </a:extLst>
              </a:tr>
              <a:tr h="370840">
                <a:tc>
                  <a:txBody>
                    <a:bodyPr/>
                    <a:lstStyle/>
                    <a:p>
                      <a:endParaRPr lang="en-US"/>
                    </a:p>
                  </a:txBody>
                  <a:tcPr/>
                </a:tc>
                <a:extLst>
                  <a:ext uri="{0D108BD9-81ED-4DB2-BD59-A6C34878D82A}">
                    <a16:rowId xmlns:a16="http://schemas.microsoft.com/office/drawing/2014/main" xmlns="" val="10003"/>
                  </a:ext>
                </a:extLst>
              </a:tr>
              <a:tr h="370840">
                <a:tc>
                  <a:txBody>
                    <a:bodyPr/>
                    <a:lstStyle/>
                    <a:p>
                      <a:endParaRPr lang="en-US"/>
                    </a:p>
                  </a:txBody>
                  <a:tcPr/>
                </a:tc>
                <a:extLst>
                  <a:ext uri="{0D108BD9-81ED-4DB2-BD59-A6C34878D82A}">
                    <a16:rowId xmlns:a16="http://schemas.microsoft.com/office/drawing/2014/main" xmlns="" val="10004"/>
                  </a:ext>
                </a:extLst>
              </a:tr>
              <a:tr h="370840">
                <a:tc>
                  <a:txBody>
                    <a:bodyPr/>
                    <a:lstStyle/>
                    <a:p>
                      <a:endParaRPr lang="en-US"/>
                    </a:p>
                  </a:txBody>
                  <a:tcPr/>
                </a:tc>
                <a:extLst>
                  <a:ext uri="{0D108BD9-81ED-4DB2-BD59-A6C34878D82A}">
                    <a16:rowId xmlns:a16="http://schemas.microsoft.com/office/drawing/2014/main" xmlns="" val="10005"/>
                  </a:ext>
                </a:extLst>
              </a:tr>
              <a:tr h="370840">
                <a:tc>
                  <a:txBody>
                    <a:bodyPr/>
                    <a:lstStyle/>
                    <a:p>
                      <a:endParaRPr lang="en-US"/>
                    </a:p>
                  </a:txBody>
                  <a:tcPr/>
                </a:tc>
                <a:extLst>
                  <a:ext uri="{0D108BD9-81ED-4DB2-BD59-A6C34878D82A}">
                    <a16:rowId xmlns:a16="http://schemas.microsoft.com/office/drawing/2014/main" xmlns="" val="10006"/>
                  </a:ext>
                </a:extLst>
              </a:tr>
            </a:tbl>
          </a:graphicData>
        </a:graphic>
      </p:graphicFrame>
      <p:graphicFrame>
        <p:nvGraphicFramePr>
          <p:cNvPr id="3" name="Table 2"/>
          <p:cNvGraphicFramePr>
            <a:graphicFrameLocks noGrp="1"/>
          </p:cNvGraphicFramePr>
          <p:nvPr/>
        </p:nvGraphicFramePr>
        <p:xfrm>
          <a:off x="0" y="1"/>
          <a:ext cx="9144000" cy="7474847"/>
        </p:xfrm>
        <a:graphic>
          <a:graphicData uri="http://schemas.openxmlformats.org/drawingml/2006/table">
            <a:tbl>
              <a:tblPr firstRow="1" bandRow="1">
                <a:tableStyleId>{073A0DAA-6AF3-43AB-8588-CEC1D06C72B9}</a:tableStyleId>
              </a:tblPr>
              <a:tblGrid>
                <a:gridCol w="9144000">
                  <a:extLst>
                    <a:ext uri="{9D8B030D-6E8A-4147-A177-3AD203B41FA5}">
                      <a16:colId xmlns:a16="http://schemas.microsoft.com/office/drawing/2014/main" xmlns="" val="20000"/>
                    </a:ext>
                  </a:extLst>
                </a:gridCol>
              </a:tblGrid>
              <a:tr h="1494835">
                <a:tc>
                  <a:txBody>
                    <a:bodyPr/>
                    <a:lstStyle/>
                    <a:p>
                      <a:r>
                        <a:rPr lang="en-US" sz="2000" dirty="0">
                          <a:latin typeface="Times New Roman" pitchFamily="18" charset="0"/>
                          <a:cs typeface="Times New Roman" pitchFamily="18" charset="0"/>
                        </a:rPr>
                        <a:t>Date…….</a:t>
                      </a:r>
                    </a:p>
                    <a:p>
                      <a:r>
                        <a:rPr lang="en-US" sz="2000" dirty="0">
                          <a:latin typeface="Times New Roman" pitchFamily="18" charset="0"/>
                          <a:cs typeface="Times New Roman" pitchFamily="18" charset="0"/>
                        </a:rPr>
                        <a:t>Class…….</a:t>
                      </a:r>
                    </a:p>
                    <a:p>
                      <a:r>
                        <a:rPr lang="en-US" sz="2000" dirty="0">
                          <a:latin typeface="Times New Roman" pitchFamily="18" charset="0"/>
                          <a:cs typeface="Times New Roman" pitchFamily="18" charset="0"/>
                        </a:rPr>
                        <a:t>Subject……</a:t>
                      </a:r>
                    </a:p>
                    <a:p>
                      <a:r>
                        <a:rPr lang="en-US" sz="2000" dirty="0">
                          <a:latin typeface="Times New Roman" pitchFamily="18" charset="0"/>
                          <a:cs typeface="Times New Roman" pitchFamily="18" charset="0"/>
                        </a:rPr>
                        <a:t>Topic…..</a:t>
                      </a:r>
                    </a:p>
                    <a:p>
                      <a:r>
                        <a:rPr lang="en-US" sz="2000" dirty="0">
                          <a:latin typeface="Times New Roman" pitchFamily="18" charset="0"/>
                          <a:cs typeface="Times New Roman" pitchFamily="18" charset="0"/>
                        </a:rPr>
                        <a:t>Time……</a:t>
                      </a:r>
                    </a:p>
                  </a:txBody>
                  <a:tcPr/>
                </a:tc>
                <a:extLst>
                  <a:ext uri="{0D108BD9-81ED-4DB2-BD59-A6C34878D82A}">
                    <a16:rowId xmlns:a16="http://schemas.microsoft.com/office/drawing/2014/main" xmlns="" val="10000"/>
                  </a:ext>
                </a:extLst>
              </a:tr>
              <a:tr h="1001006">
                <a:tc>
                  <a:txBody>
                    <a:bodyPr/>
                    <a:lstStyle/>
                    <a:p>
                      <a:pPr marL="342900" indent="-342900">
                        <a:buAutoNum type="arabicPeriod"/>
                      </a:pPr>
                      <a:r>
                        <a:rPr lang="en-US" sz="2000" dirty="0">
                          <a:latin typeface="Times New Roman" pitchFamily="18" charset="0"/>
                          <a:cs typeface="Times New Roman" pitchFamily="18" charset="0"/>
                        </a:rPr>
                        <a:t>General objectives:</a:t>
                      </a:r>
                    </a:p>
                    <a:p>
                      <a:pPr marL="342900" indent="-342900">
                        <a:buAutoNum type="arabicPeriod"/>
                      </a:pPr>
                      <a:r>
                        <a:rPr lang="en-US" sz="2000" dirty="0">
                          <a:latin typeface="Times New Roman" pitchFamily="18" charset="0"/>
                          <a:cs typeface="Times New Roman" pitchFamily="18" charset="0"/>
                        </a:rPr>
                        <a:t>Specific objects:</a:t>
                      </a:r>
                    </a:p>
                    <a:p>
                      <a:pPr marL="342900" indent="-342900">
                        <a:buAutoNum type="arabicPeriod"/>
                      </a:pPr>
                      <a:r>
                        <a:rPr lang="en-US" sz="2000" dirty="0">
                          <a:latin typeface="Times New Roman" pitchFamily="18" charset="0"/>
                          <a:cs typeface="Times New Roman" pitchFamily="18" charset="0"/>
                        </a:rPr>
                        <a:t>Introduction:</a:t>
                      </a:r>
                    </a:p>
                  </a:txBody>
                  <a:tcPr/>
                </a:tc>
                <a:extLst>
                  <a:ext uri="{0D108BD9-81ED-4DB2-BD59-A6C34878D82A}">
                    <a16:rowId xmlns:a16="http://schemas.microsoft.com/office/drawing/2014/main" xmlns="" val="10001"/>
                  </a:ext>
                </a:extLst>
              </a:tr>
              <a:tr h="1005839">
                <a:tc>
                  <a:txBody>
                    <a:bodyPr/>
                    <a:lstStyle/>
                    <a:p>
                      <a:pPr marL="342900" indent="-342900">
                        <a:buAutoNum type="arabicPeriod" startAt="4"/>
                      </a:pPr>
                      <a:r>
                        <a:rPr lang="en-US" sz="2000" dirty="0">
                          <a:latin typeface="Times New Roman" pitchFamily="18" charset="0"/>
                          <a:cs typeface="Times New Roman" pitchFamily="18" charset="0"/>
                        </a:rPr>
                        <a:t>Teaching aids:</a:t>
                      </a:r>
                    </a:p>
                    <a:p>
                      <a:pPr marL="342900" indent="-342900">
                        <a:buAutoNum type="arabicPeriod" startAt="4"/>
                      </a:pPr>
                      <a:r>
                        <a:rPr lang="en-US" sz="2000" dirty="0">
                          <a:latin typeface="Times New Roman" pitchFamily="18" charset="0"/>
                          <a:cs typeface="Times New Roman" pitchFamily="18" charset="0"/>
                        </a:rPr>
                        <a:t>Previous</a:t>
                      </a:r>
                      <a:r>
                        <a:rPr lang="en-US" sz="2000" baseline="0" dirty="0">
                          <a:latin typeface="Times New Roman" pitchFamily="18" charset="0"/>
                          <a:cs typeface="Times New Roman" pitchFamily="18" charset="0"/>
                        </a:rPr>
                        <a:t> knowledge:</a:t>
                      </a:r>
                    </a:p>
                    <a:p>
                      <a:pPr marL="342900" indent="-342900">
                        <a:buNone/>
                      </a:pPr>
                      <a:endParaRPr lang="en-US" sz="2000" dirty="0">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1001006">
                <a:tc>
                  <a:txBody>
                    <a:bodyPr/>
                    <a:lstStyle/>
                    <a:p>
                      <a:r>
                        <a:rPr lang="en-US" sz="2000" dirty="0">
                          <a:latin typeface="Times New Roman" pitchFamily="18" charset="0"/>
                          <a:cs typeface="Times New Roman" pitchFamily="18" charset="0"/>
                        </a:rPr>
                        <a:t>6.   Statement of aim:</a:t>
                      </a:r>
                    </a:p>
                    <a:p>
                      <a:r>
                        <a:rPr lang="en-US" sz="2000" dirty="0">
                          <a:latin typeface="Times New Roman" pitchFamily="18" charset="0"/>
                          <a:cs typeface="Times New Roman" pitchFamily="18" charset="0"/>
                        </a:rPr>
                        <a:t>7.    presentation:</a:t>
                      </a:r>
                    </a:p>
                  </a:txBody>
                  <a:tcPr/>
                </a:tc>
                <a:extLst>
                  <a:ext uri="{0D108BD9-81ED-4DB2-BD59-A6C34878D82A}">
                    <a16:rowId xmlns:a16="http://schemas.microsoft.com/office/drawing/2014/main" xmlns="" val="10003"/>
                  </a:ext>
                </a:extLst>
              </a:tr>
              <a:tr h="934473">
                <a:tc>
                  <a:txBody>
                    <a:bodyPr/>
                    <a:lstStyle/>
                    <a:p>
                      <a:r>
                        <a:rPr lang="en-US" sz="2000" dirty="0">
                          <a:latin typeface="Times New Roman" pitchFamily="18" charset="0"/>
                          <a:cs typeface="Times New Roman" pitchFamily="18" charset="0"/>
                        </a:rPr>
                        <a:t>8.    Explanation:</a:t>
                      </a:r>
                    </a:p>
                    <a:p>
                      <a:r>
                        <a:rPr lang="en-US" sz="2000" dirty="0">
                          <a:latin typeface="Times New Roman" pitchFamily="18" charset="0"/>
                          <a:cs typeface="Times New Roman" pitchFamily="18" charset="0"/>
                        </a:rPr>
                        <a:t>9.     Summary :</a:t>
                      </a:r>
                    </a:p>
                  </a:txBody>
                  <a:tcPr/>
                </a:tc>
                <a:extLst>
                  <a:ext uri="{0D108BD9-81ED-4DB2-BD59-A6C34878D82A}">
                    <a16:rowId xmlns:a16="http://schemas.microsoft.com/office/drawing/2014/main" xmlns="" val="10004"/>
                  </a:ext>
                </a:extLst>
              </a:tr>
              <a:tr h="911242">
                <a:tc>
                  <a:txBody>
                    <a:bodyPr/>
                    <a:lstStyle/>
                    <a:p>
                      <a:r>
                        <a:rPr lang="en-US" sz="2000" dirty="0">
                          <a:latin typeface="Times New Roman" pitchFamily="18" charset="0"/>
                          <a:cs typeface="Times New Roman" pitchFamily="18" charset="0"/>
                        </a:rPr>
                        <a:t>10.   Review questions:</a:t>
                      </a:r>
                    </a:p>
                  </a:txBody>
                  <a:tcPr/>
                </a:tc>
                <a:extLst>
                  <a:ext uri="{0D108BD9-81ED-4DB2-BD59-A6C34878D82A}">
                    <a16:rowId xmlns:a16="http://schemas.microsoft.com/office/drawing/2014/main" xmlns="" val="10005"/>
                  </a:ext>
                </a:extLst>
              </a:tr>
              <a:tr h="1001006">
                <a:tc>
                  <a:txBody>
                    <a:bodyPr/>
                    <a:lstStyle/>
                    <a:p>
                      <a:endParaRPr lang="en-US" sz="2000" dirty="0"/>
                    </a:p>
                  </a:txBody>
                  <a:tcPr/>
                </a:tc>
                <a:extLst>
                  <a:ext uri="{0D108BD9-81ED-4DB2-BD59-A6C34878D82A}">
                    <a16:rowId xmlns:a16="http://schemas.microsoft.com/office/drawing/2014/main" xmlns="" val="10006"/>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545</TotalTime>
  <Words>694</Words>
  <Application>Microsoft Office PowerPoint</Application>
  <PresentationFormat>On-screen Show (4:3)</PresentationFormat>
  <Paragraphs>127</Paragraphs>
  <Slides>18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Calibri</vt:lpstr>
      <vt:lpstr>Calibri Light</vt:lpstr>
      <vt:lpstr>Times New Roman</vt:lpstr>
      <vt:lpstr>Wingdings</vt:lpstr>
      <vt:lpstr>Office Theme</vt:lpstr>
      <vt:lpstr>1_Office Theme</vt:lpstr>
      <vt:lpstr>Development of Model Lesson Plans  BS Education-V Teaching Mathematics (EDU-511)</vt:lpstr>
      <vt:lpstr>Development of model lesson plans</vt:lpstr>
      <vt:lpstr>What is a lesson plan?</vt:lpstr>
      <vt:lpstr>What is model lesson plan?</vt:lpstr>
      <vt:lpstr>Parts of lesson plan</vt:lpstr>
      <vt:lpstr>Models</vt:lpstr>
      <vt:lpstr>PowerPoint Presentation</vt:lpstr>
      <vt:lpstr>Herbartian lesson plan model</vt:lpstr>
      <vt:lpstr>PowerPoint Presentation</vt:lpstr>
      <vt:lpstr>Madeline Hunter lesson plan model </vt:lpstr>
      <vt:lpstr>PowerPoint Presentation</vt:lpstr>
      <vt:lpstr>7E’s lesson plan model</vt:lpstr>
      <vt:lpstr>PowerPoint Presentation</vt:lpstr>
      <vt:lpstr>MCQ’S</vt:lpstr>
      <vt:lpstr>MCQ’S</vt:lpstr>
      <vt:lpstr>MCQ’s</vt:lpstr>
      <vt:lpstr>references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lesson plans</dc:title>
  <dc:creator>Sky Net</dc:creator>
  <cp:lastModifiedBy>ABC</cp:lastModifiedBy>
  <cp:revision>51</cp:revision>
  <dcterms:created xsi:type="dcterms:W3CDTF">2020-10-22T13:44:33Z</dcterms:created>
  <dcterms:modified xsi:type="dcterms:W3CDTF">2020-12-11T17:52:00Z</dcterms:modified>
</cp:coreProperties>
</file>