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D27BF0A-E2CE-4CBC-ABB0-15C45D23977C}" type="datetimeFigureOut">
              <a:rPr lang="en-US" smtClean="0"/>
              <a:pPr/>
              <a:t>4/29/2018</a:t>
            </a:fld>
            <a:endParaRPr lang="en-GB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89C2356-98EA-464C-A7EA-476C92A8090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27BF0A-E2CE-4CBC-ABB0-15C45D23977C}" type="datetimeFigureOut">
              <a:rPr lang="en-US" smtClean="0"/>
              <a:pPr/>
              <a:t>4/29/2018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9C2356-98EA-464C-A7EA-476C92A8090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D27BF0A-E2CE-4CBC-ABB0-15C45D23977C}" type="datetimeFigureOut">
              <a:rPr lang="en-US" smtClean="0"/>
              <a:pPr/>
              <a:t>4/29/2018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89C2356-98EA-464C-A7EA-476C92A8090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27BF0A-E2CE-4CBC-ABB0-15C45D23977C}" type="datetimeFigureOut">
              <a:rPr lang="en-US" smtClean="0"/>
              <a:pPr/>
              <a:t>4/29/2018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9C2356-98EA-464C-A7EA-476C92A8090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D27BF0A-E2CE-4CBC-ABB0-15C45D23977C}" type="datetimeFigureOut">
              <a:rPr lang="en-US" smtClean="0"/>
              <a:pPr/>
              <a:t>4/29/2018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89C2356-98EA-464C-A7EA-476C92A8090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27BF0A-E2CE-4CBC-ABB0-15C45D23977C}" type="datetimeFigureOut">
              <a:rPr lang="en-US" smtClean="0"/>
              <a:pPr/>
              <a:t>4/29/2018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9C2356-98EA-464C-A7EA-476C92A8090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27BF0A-E2CE-4CBC-ABB0-15C45D23977C}" type="datetimeFigureOut">
              <a:rPr lang="en-US" smtClean="0"/>
              <a:pPr/>
              <a:t>4/29/2018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9C2356-98EA-464C-A7EA-476C92A8090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27BF0A-E2CE-4CBC-ABB0-15C45D23977C}" type="datetimeFigureOut">
              <a:rPr lang="en-US" smtClean="0"/>
              <a:pPr/>
              <a:t>4/29/2018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9C2356-98EA-464C-A7EA-476C92A8090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D27BF0A-E2CE-4CBC-ABB0-15C45D23977C}" type="datetimeFigureOut">
              <a:rPr lang="en-US" smtClean="0"/>
              <a:pPr/>
              <a:t>4/29/2018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9C2356-98EA-464C-A7EA-476C92A8090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27BF0A-E2CE-4CBC-ABB0-15C45D23977C}" type="datetimeFigureOut">
              <a:rPr lang="en-US" smtClean="0"/>
              <a:pPr/>
              <a:t>4/29/2018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9C2356-98EA-464C-A7EA-476C92A8090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27BF0A-E2CE-4CBC-ABB0-15C45D23977C}" type="datetimeFigureOut">
              <a:rPr lang="en-US" smtClean="0"/>
              <a:pPr/>
              <a:t>4/29/2018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9C2356-98EA-464C-A7EA-476C92A8090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D27BF0A-E2CE-4CBC-ABB0-15C45D23977C}" type="datetimeFigureOut">
              <a:rPr lang="en-US" smtClean="0"/>
              <a:pPr/>
              <a:t>4/29/2018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89C2356-98EA-464C-A7EA-476C92A8090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BACILLARY DYSENTRY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SHIGELLOSIS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DIFFERENTIAL DIAGNOSIS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 </a:t>
            </a:r>
            <a:r>
              <a:rPr lang="en-GB" b="1" dirty="0" smtClean="0"/>
              <a:t>Other organism causing </a:t>
            </a:r>
            <a:r>
              <a:rPr lang="en-GB" b="1" dirty="0" err="1" smtClean="0"/>
              <a:t>dysentry</a:t>
            </a:r>
            <a:endParaRPr lang="en-GB" b="1" dirty="0" smtClean="0"/>
          </a:p>
          <a:p>
            <a:r>
              <a:rPr lang="en-GB" dirty="0" err="1" smtClean="0"/>
              <a:t>E.coli</a:t>
            </a:r>
            <a:endParaRPr lang="en-GB" dirty="0" smtClean="0"/>
          </a:p>
          <a:p>
            <a:r>
              <a:rPr lang="en-GB" dirty="0" err="1" smtClean="0"/>
              <a:t>E.histolytica</a:t>
            </a:r>
            <a:endParaRPr lang="en-GB" dirty="0" smtClean="0"/>
          </a:p>
          <a:p>
            <a:r>
              <a:rPr lang="en-GB" dirty="0" smtClean="0"/>
              <a:t>Campylobacter </a:t>
            </a:r>
            <a:r>
              <a:rPr lang="en-GB" dirty="0" err="1" smtClean="0"/>
              <a:t>jejuni</a:t>
            </a:r>
            <a:endParaRPr lang="en-GB" dirty="0" smtClean="0"/>
          </a:p>
          <a:p>
            <a:r>
              <a:rPr lang="en-GB" dirty="0" err="1" smtClean="0"/>
              <a:t>Yerinia</a:t>
            </a:r>
            <a:r>
              <a:rPr lang="en-GB" dirty="0" smtClean="0"/>
              <a:t> </a:t>
            </a:r>
            <a:r>
              <a:rPr lang="en-GB" dirty="0" err="1" smtClean="0"/>
              <a:t>entercolitica</a:t>
            </a:r>
            <a:endParaRPr lang="en-GB" dirty="0" smtClean="0"/>
          </a:p>
          <a:p>
            <a:r>
              <a:rPr lang="en-GB" dirty="0" err="1" smtClean="0"/>
              <a:t>Salmonallae</a:t>
            </a:r>
            <a:endParaRPr lang="en-GB" dirty="0" smtClean="0"/>
          </a:p>
          <a:p>
            <a:pPr>
              <a:buNone/>
            </a:pPr>
            <a:r>
              <a:rPr lang="en-GB" b="1" dirty="0" smtClean="0"/>
              <a:t>Other condition mimicking shigellosis</a:t>
            </a:r>
          </a:p>
          <a:p>
            <a:r>
              <a:rPr lang="en-GB" dirty="0" smtClean="0"/>
              <a:t>IBD</a:t>
            </a:r>
          </a:p>
          <a:p>
            <a:r>
              <a:rPr lang="en-GB" dirty="0" err="1" smtClean="0"/>
              <a:t>intussesception</a:t>
            </a:r>
            <a:endParaRPr lang="en-GB" dirty="0" smtClean="0"/>
          </a:p>
          <a:p>
            <a:endParaRPr lang="en-GB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TREATMENT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Fluid and electrolyte replacement by using ORS</a:t>
            </a:r>
          </a:p>
          <a:p>
            <a:r>
              <a:rPr lang="en-GB" dirty="0" smtClean="0"/>
              <a:t>Antibiotic not only cure the disease but also decreases further intestinal shedding of the organism and further transmission of infection to others</a:t>
            </a:r>
          </a:p>
          <a:p>
            <a:r>
              <a:rPr lang="en-GB" dirty="0" smtClean="0"/>
              <a:t>Choice of antibiotic depends upon recent local stool culture report</a:t>
            </a:r>
          </a:p>
          <a:p>
            <a:r>
              <a:rPr lang="en-GB" dirty="0" smtClean="0"/>
              <a:t>All antibiotics are given for 5 days</a:t>
            </a:r>
          </a:p>
          <a:p>
            <a:r>
              <a:rPr lang="en-GB" dirty="0" smtClean="0"/>
              <a:t>DOC is ciprofloxacin</a:t>
            </a:r>
          </a:p>
          <a:p>
            <a:r>
              <a:rPr lang="en-GB" dirty="0" err="1" smtClean="0"/>
              <a:t>Ampicillin</a:t>
            </a:r>
            <a:r>
              <a:rPr lang="en-GB" dirty="0" smtClean="0"/>
              <a:t> and </a:t>
            </a:r>
            <a:r>
              <a:rPr lang="en-GB" dirty="0" err="1" smtClean="0"/>
              <a:t>nalidixic</a:t>
            </a:r>
            <a:r>
              <a:rPr lang="en-GB" dirty="0" smtClean="0"/>
              <a:t> acid can be used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PREVENTION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Encourage prolonged breast feeding</a:t>
            </a:r>
          </a:p>
          <a:p>
            <a:r>
              <a:rPr lang="en-GB" dirty="0" smtClean="0"/>
              <a:t>Hand washing after  defecation and before food preparation and consumption</a:t>
            </a:r>
          </a:p>
          <a:p>
            <a:r>
              <a:rPr lang="en-GB" dirty="0" smtClean="0"/>
              <a:t>Proper water and sewage treatment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PROGNOSIS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Prognosis is excellent if dehydration is treated adequately with fluid therapy</a:t>
            </a:r>
          </a:p>
          <a:p>
            <a:r>
              <a:rPr lang="en-GB" dirty="0" smtClean="0"/>
              <a:t>The mortality rate is high in very young, malnourished infant who don’t receive fluid and electrolyte therapy</a:t>
            </a:r>
          </a:p>
          <a:p>
            <a:r>
              <a:rPr lang="en-GB" dirty="0" smtClean="0"/>
              <a:t>Antibiotic treatment produces a bacteriological cure in 80% of cases after 48 hours of treatment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DEFINiTION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Acute </a:t>
            </a:r>
            <a:r>
              <a:rPr lang="en-GB" dirty="0" err="1" smtClean="0"/>
              <a:t>diarrhea</a:t>
            </a:r>
            <a:r>
              <a:rPr lang="en-GB" dirty="0" smtClean="0"/>
              <a:t> associated with blood, mucus and pus cells in stool is called dysentery</a:t>
            </a:r>
          </a:p>
          <a:p>
            <a:r>
              <a:rPr lang="en-GB" dirty="0" smtClean="0"/>
              <a:t>The term bacillary dysentery is used to describe dysentery caused by </a:t>
            </a:r>
            <a:r>
              <a:rPr lang="en-GB" dirty="0" err="1" smtClean="0"/>
              <a:t>shigella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ETIOLOGY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Shigellae</a:t>
            </a:r>
            <a:r>
              <a:rPr lang="en-GB" dirty="0" smtClean="0"/>
              <a:t> are non </a:t>
            </a:r>
            <a:r>
              <a:rPr lang="en-GB" dirty="0" err="1" smtClean="0"/>
              <a:t>motile,gram</a:t>
            </a:r>
            <a:r>
              <a:rPr lang="en-GB" dirty="0" smtClean="0"/>
              <a:t> negative rods</a:t>
            </a:r>
          </a:p>
          <a:p>
            <a:r>
              <a:rPr lang="en-GB" dirty="0" smtClean="0"/>
              <a:t>4 types </a:t>
            </a:r>
          </a:p>
          <a:p>
            <a:r>
              <a:rPr lang="en-GB" dirty="0" smtClean="0"/>
              <a:t>S. </a:t>
            </a:r>
            <a:r>
              <a:rPr lang="en-GB" dirty="0" err="1" smtClean="0"/>
              <a:t>Dysenteriae</a:t>
            </a:r>
            <a:r>
              <a:rPr lang="en-GB" dirty="0" smtClean="0"/>
              <a:t>(group A)</a:t>
            </a:r>
          </a:p>
          <a:p>
            <a:r>
              <a:rPr lang="en-GB" dirty="0" smtClean="0"/>
              <a:t>S. </a:t>
            </a:r>
            <a:r>
              <a:rPr lang="en-GB" dirty="0" err="1" smtClean="0"/>
              <a:t>Flexneri</a:t>
            </a:r>
            <a:r>
              <a:rPr lang="en-GB" dirty="0" smtClean="0"/>
              <a:t>(group B)</a:t>
            </a:r>
          </a:p>
          <a:p>
            <a:r>
              <a:rPr lang="en-GB" dirty="0" smtClean="0"/>
              <a:t>S. </a:t>
            </a:r>
            <a:r>
              <a:rPr lang="en-GB" dirty="0" err="1" smtClean="0"/>
              <a:t>boydii</a:t>
            </a:r>
            <a:r>
              <a:rPr lang="en-GB" dirty="0" smtClean="0"/>
              <a:t>(group C)</a:t>
            </a:r>
          </a:p>
          <a:p>
            <a:r>
              <a:rPr lang="en-GB" dirty="0" smtClean="0"/>
              <a:t>S. </a:t>
            </a:r>
            <a:r>
              <a:rPr lang="en-GB" dirty="0" err="1" smtClean="0"/>
              <a:t>Sonnei</a:t>
            </a:r>
            <a:r>
              <a:rPr lang="en-GB" dirty="0" smtClean="0"/>
              <a:t> (group D)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"/>
            <a:ext cx="7239000" cy="1143000"/>
          </a:xfrm>
        </p:spPr>
        <p:txBody>
          <a:bodyPr/>
          <a:lstStyle/>
          <a:p>
            <a:r>
              <a:rPr lang="en-GB" dirty="0" smtClean="0"/>
              <a:t>Epidemiology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7239000" cy="484632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It is a common disease occurring primarily in children between 1-10 years of age</a:t>
            </a:r>
          </a:p>
          <a:p>
            <a:r>
              <a:rPr lang="en-GB" dirty="0" err="1" smtClean="0"/>
              <a:t>Feco</a:t>
            </a:r>
            <a:r>
              <a:rPr lang="en-GB" dirty="0" smtClean="0"/>
              <a:t>-oral transmission is more common </a:t>
            </a:r>
            <a:r>
              <a:rPr lang="en-GB" dirty="0" err="1" smtClean="0"/>
              <a:t>inthis</a:t>
            </a:r>
            <a:r>
              <a:rPr lang="en-GB" dirty="0" smtClean="0"/>
              <a:t> age group</a:t>
            </a:r>
          </a:p>
          <a:p>
            <a:r>
              <a:rPr lang="en-GB" dirty="0" smtClean="0"/>
              <a:t>Infection in the 1</a:t>
            </a:r>
            <a:r>
              <a:rPr lang="en-GB" baseline="30000" dirty="0" smtClean="0"/>
              <a:t>st</a:t>
            </a:r>
            <a:r>
              <a:rPr lang="en-GB" dirty="0" smtClean="0"/>
              <a:t> 6 months of age s rare especially in breast-fed babies</a:t>
            </a:r>
          </a:p>
          <a:p>
            <a:r>
              <a:rPr lang="en-GB" dirty="0" smtClean="0"/>
              <a:t>Humans are major </a:t>
            </a:r>
            <a:r>
              <a:rPr lang="en-GB" dirty="0" err="1" smtClean="0"/>
              <a:t>reservior</a:t>
            </a:r>
            <a:r>
              <a:rPr lang="en-GB" dirty="0" smtClean="0"/>
              <a:t> of infection</a:t>
            </a:r>
          </a:p>
          <a:p>
            <a:r>
              <a:rPr lang="en-GB" dirty="0" smtClean="0"/>
              <a:t>Contaminated food and water supply are most common source of spread</a:t>
            </a:r>
          </a:p>
          <a:p>
            <a:r>
              <a:rPr lang="en-GB" dirty="0" smtClean="0"/>
              <a:t>IP= 1-7 days (</a:t>
            </a:r>
            <a:r>
              <a:rPr lang="en-GB" dirty="0" err="1" smtClean="0"/>
              <a:t>av</a:t>
            </a:r>
            <a:r>
              <a:rPr lang="en-GB" dirty="0" smtClean="0"/>
              <a:t> 2-4 days)</a:t>
            </a:r>
          </a:p>
          <a:p>
            <a:r>
              <a:rPr lang="en-GB" dirty="0" smtClean="0"/>
              <a:t>Infected patient not receiving antibiotics therapy may shed organism </a:t>
            </a:r>
            <a:r>
              <a:rPr lang="en-GB" dirty="0" err="1" smtClean="0"/>
              <a:t>upto</a:t>
            </a:r>
            <a:r>
              <a:rPr lang="en-GB" dirty="0" smtClean="0"/>
              <a:t> 1 month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PATHOGENESIS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Shigellae</a:t>
            </a:r>
            <a:r>
              <a:rPr lang="en-GB" dirty="0" smtClean="0"/>
              <a:t> are invasive pathogens that destroy the superficial epithelial cells, producing inflammation, oedema, </a:t>
            </a:r>
            <a:r>
              <a:rPr lang="en-GB" dirty="0" err="1" smtClean="0"/>
              <a:t>microabcesses</a:t>
            </a:r>
            <a:r>
              <a:rPr lang="en-GB" dirty="0" smtClean="0"/>
              <a:t>, ulceration with bleeding</a:t>
            </a:r>
          </a:p>
          <a:p>
            <a:r>
              <a:rPr lang="en-GB" dirty="0" smtClean="0"/>
              <a:t>Colon is selectively affected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CLINICAL FEATURES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Onset may be abrupt</a:t>
            </a:r>
          </a:p>
          <a:p>
            <a:r>
              <a:rPr lang="en-GB" dirty="0" smtClean="0"/>
              <a:t>Child may have abdominal pain. Urgency, </a:t>
            </a:r>
            <a:r>
              <a:rPr lang="en-GB" dirty="0" err="1" smtClean="0"/>
              <a:t>tenesmus</a:t>
            </a:r>
            <a:r>
              <a:rPr lang="en-GB" dirty="0" smtClean="0"/>
              <a:t>, malaise and non-localized lower abdominal tenderness</a:t>
            </a:r>
          </a:p>
          <a:p>
            <a:r>
              <a:rPr lang="en-GB" dirty="0" smtClean="0"/>
              <a:t>Temperature is usually </a:t>
            </a:r>
            <a:r>
              <a:rPr lang="en-GB" dirty="0" err="1" smtClean="0"/>
              <a:t>upto</a:t>
            </a:r>
            <a:r>
              <a:rPr lang="en-GB" dirty="0" smtClean="0"/>
              <a:t> 104 lasting 1-3 days</a:t>
            </a:r>
          </a:p>
          <a:p>
            <a:r>
              <a:rPr lang="en-GB" dirty="0" smtClean="0"/>
              <a:t>Due to vomiting and </a:t>
            </a:r>
            <a:r>
              <a:rPr lang="en-GB" dirty="0" err="1" smtClean="0"/>
              <a:t>diarrhea</a:t>
            </a:r>
            <a:r>
              <a:rPr lang="en-GB" dirty="0" smtClean="0"/>
              <a:t>, there is dehydration</a:t>
            </a:r>
          </a:p>
          <a:p>
            <a:r>
              <a:rPr lang="en-GB" dirty="0" smtClean="0"/>
              <a:t>Watery and </a:t>
            </a:r>
            <a:r>
              <a:rPr lang="en-GB" dirty="0" err="1" smtClean="0"/>
              <a:t>mucoid</a:t>
            </a:r>
            <a:r>
              <a:rPr lang="en-GB" dirty="0" smtClean="0"/>
              <a:t> stool contained blood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Shigellosis may present as CNS disease such as meningitis especially when high grade fever is associated with seizures, lethargy and neck rigidity</a:t>
            </a:r>
          </a:p>
          <a:p>
            <a:r>
              <a:rPr lang="en-GB" dirty="0" smtClean="0"/>
              <a:t>Seizures occur in 30% of children especially when fever is rises </a:t>
            </a:r>
            <a:r>
              <a:rPr lang="en-GB" dirty="0" err="1" smtClean="0"/>
              <a:t>upto</a:t>
            </a:r>
            <a:r>
              <a:rPr lang="en-GB" dirty="0" smtClean="0"/>
              <a:t> 104</a:t>
            </a:r>
          </a:p>
          <a:p>
            <a:r>
              <a:rPr lang="en-GB" dirty="0" smtClean="0"/>
              <a:t>Symptoms generally last 3-7days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DiAGNOSIS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Stool examination should reveal leukocytes and red blood cells</a:t>
            </a:r>
          </a:p>
          <a:p>
            <a:r>
              <a:rPr lang="en-GB" dirty="0" smtClean="0"/>
              <a:t>CBC shows </a:t>
            </a:r>
            <a:r>
              <a:rPr lang="en-GB" dirty="0" err="1" smtClean="0"/>
              <a:t>leukocytosis</a:t>
            </a:r>
            <a:endParaRPr lang="en-GB" dirty="0" smtClean="0"/>
          </a:p>
          <a:p>
            <a:r>
              <a:rPr lang="en-GB" dirty="0" smtClean="0"/>
              <a:t>Children who are toxic blood culture may be positive</a:t>
            </a:r>
          </a:p>
          <a:p>
            <a:r>
              <a:rPr lang="en-GB" dirty="0" smtClean="0"/>
              <a:t>Diagnosis is confirmed by isolating the </a:t>
            </a:r>
            <a:r>
              <a:rPr lang="en-GB" dirty="0" err="1" smtClean="0"/>
              <a:t>shigellae</a:t>
            </a:r>
            <a:r>
              <a:rPr lang="en-GB" dirty="0" smtClean="0"/>
              <a:t> by stool culture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COMPLICATION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Dehydration </a:t>
            </a:r>
          </a:p>
          <a:p>
            <a:r>
              <a:rPr lang="en-GB" dirty="0" smtClean="0"/>
              <a:t>Acidosis</a:t>
            </a:r>
          </a:p>
          <a:p>
            <a:r>
              <a:rPr lang="en-GB" dirty="0" smtClean="0"/>
              <a:t>Shock</a:t>
            </a:r>
          </a:p>
          <a:p>
            <a:r>
              <a:rPr lang="en-GB" dirty="0" smtClean="0"/>
              <a:t>Renal failure</a:t>
            </a:r>
          </a:p>
          <a:p>
            <a:r>
              <a:rPr lang="en-GB" dirty="0" smtClean="0"/>
              <a:t>Bacteraemia</a:t>
            </a:r>
          </a:p>
          <a:p>
            <a:r>
              <a:rPr lang="en-GB" dirty="0" smtClean="0"/>
              <a:t>Febrile seizures</a:t>
            </a:r>
          </a:p>
          <a:p>
            <a:r>
              <a:rPr lang="en-GB" dirty="0" smtClean="0"/>
              <a:t>Rectal </a:t>
            </a:r>
            <a:r>
              <a:rPr lang="en-GB" dirty="0" err="1" smtClean="0"/>
              <a:t>prolapse</a:t>
            </a:r>
            <a:endParaRPr lang="en-GB" dirty="0" smtClean="0"/>
          </a:p>
          <a:p>
            <a:r>
              <a:rPr lang="en-GB" dirty="0" smtClean="0"/>
              <a:t>HUS</a:t>
            </a:r>
          </a:p>
          <a:p>
            <a:endParaRPr lang="en-GB" dirty="0" smtClean="0"/>
          </a:p>
          <a:p>
            <a:endParaRPr lang="en-GB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121</TotalTime>
  <Words>436</Words>
  <Application>Microsoft Office PowerPoint</Application>
  <PresentationFormat>On-screen Show (4:3)</PresentationFormat>
  <Paragraphs>71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Opulent</vt:lpstr>
      <vt:lpstr>BACILLARY DYSENTRY</vt:lpstr>
      <vt:lpstr>DEFINiTION</vt:lpstr>
      <vt:lpstr>ETIOLOGY</vt:lpstr>
      <vt:lpstr>Epidemiology</vt:lpstr>
      <vt:lpstr>PATHOGENESIS</vt:lpstr>
      <vt:lpstr>CLINICAL FEATURES</vt:lpstr>
      <vt:lpstr>Slide 7</vt:lpstr>
      <vt:lpstr>DiAGNOSIS</vt:lpstr>
      <vt:lpstr>COMPLICATION</vt:lpstr>
      <vt:lpstr>DIFFERENTIAL DIAGNOSIS</vt:lpstr>
      <vt:lpstr>TREATMENT</vt:lpstr>
      <vt:lpstr>PREVENTION</vt:lpstr>
      <vt:lpstr>PROGNOSIS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DYSENTRY</dc:title>
  <dc:creator>DR. AROOJ</dc:creator>
  <cp:lastModifiedBy>DR. AROOJ</cp:lastModifiedBy>
  <cp:revision>27</cp:revision>
  <dcterms:created xsi:type="dcterms:W3CDTF">2018-03-07T11:03:42Z</dcterms:created>
  <dcterms:modified xsi:type="dcterms:W3CDTF">2018-04-29T16:11:54Z</dcterms:modified>
</cp:coreProperties>
</file>