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63" r:id="rId5"/>
    <p:sldId id="258" r:id="rId6"/>
    <p:sldId id="265" r:id="rId7"/>
    <p:sldId id="264" r:id="rId8"/>
    <p:sldId id="259" r:id="rId9"/>
    <p:sldId id="260" r:id="rId10"/>
    <p:sldId id="266"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Scatter Plot</a:t>
            </a:r>
          </a:p>
        </c:rich>
      </c:tx>
      <c:overlay val="0"/>
    </c:title>
    <c:autoTitleDeleted val="0"/>
    <c:plotArea>
      <c:layout/>
      <c:scatterChart>
        <c:scatterStyle val="lineMarker"/>
        <c:varyColors val="0"/>
        <c:ser>
          <c:idx val="0"/>
          <c:order val="0"/>
          <c:tx>
            <c:strRef>
              <c:f>Sheet1!$B$1</c:f>
              <c:strCache>
                <c:ptCount val="1"/>
                <c:pt idx="0">
                  <c:v>Y</c:v>
                </c:pt>
              </c:strCache>
            </c:strRef>
          </c:tx>
          <c:spPr>
            <a:ln w="28575">
              <a:noFill/>
            </a:ln>
          </c:spPr>
          <c:trendline>
            <c:trendlineType val="linear"/>
            <c:dispRSqr val="1"/>
            <c:dispEq val="1"/>
            <c:trendlineLbl>
              <c:layout>
                <c:manualLayout>
                  <c:x val="0.27421062992125983"/>
                  <c:y val="-2.8136847477398658E-2"/>
                </c:manualLayout>
              </c:layout>
              <c:numFmt formatCode="General" sourceLinked="0"/>
            </c:trendlineLbl>
          </c:trendline>
          <c:xVal>
            <c:numRef>
              <c:f>Sheet1!$A$2:$A$11</c:f>
              <c:numCache>
                <c:formatCode>General</c:formatCode>
                <c:ptCount val="10"/>
                <c:pt idx="0">
                  <c:v>3</c:v>
                </c:pt>
                <c:pt idx="1">
                  <c:v>5</c:v>
                </c:pt>
                <c:pt idx="2">
                  <c:v>6</c:v>
                </c:pt>
                <c:pt idx="3">
                  <c:v>9</c:v>
                </c:pt>
                <c:pt idx="4">
                  <c:v>10</c:v>
                </c:pt>
                <c:pt idx="5">
                  <c:v>12</c:v>
                </c:pt>
                <c:pt idx="6">
                  <c:v>15</c:v>
                </c:pt>
                <c:pt idx="7">
                  <c:v>20</c:v>
                </c:pt>
                <c:pt idx="8">
                  <c:v>22</c:v>
                </c:pt>
                <c:pt idx="9">
                  <c:v>28</c:v>
                </c:pt>
              </c:numCache>
            </c:numRef>
          </c:xVal>
          <c:yVal>
            <c:numRef>
              <c:f>Sheet1!$B$2:$B$11</c:f>
              <c:numCache>
                <c:formatCode>General</c:formatCode>
                <c:ptCount val="10"/>
                <c:pt idx="0">
                  <c:v>10</c:v>
                </c:pt>
                <c:pt idx="1">
                  <c:v>12</c:v>
                </c:pt>
                <c:pt idx="2">
                  <c:v>15</c:v>
                </c:pt>
                <c:pt idx="3">
                  <c:v>18</c:v>
                </c:pt>
                <c:pt idx="4">
                  <c:v>20</c:v>
                </c:pt>
                <c:pt idx="5">
                  <c:v>22</c:v>
                </c:pt>
                <c:pt idx="6">
                  <c:v>27</c:v>
                </c:pt>
                <c:pt idx="7">
                  <c:v>30</c:v>
                </c:pt>
                <c:pt idx="8">
                  <c:v>32</c:v>
                </c:pt>
                <c:pt idx="9">
                  <c:v>34</c:v>
                </c:pt>
              </c:numCache>
            </c:numRef>
          </c:yVal>
          <c:smooth val="0"/>
          <c:extLst>
            <c:ext xmlns:c16="http://schemas.microsoft.com/office/drawing/2014/chart" uri="{C3380CC4-5D6E-409C-BE32-E72D297353CC}">
              <c16:uniqueId val="{00000001-78A6-43D8-AFEC-863065DBD19E}"/>
            </c:ext>
          </c:extLst>
        </c:ser>
        <c:dLbls>
          <c:showLegendKey val="0"/>
          <c:showVal val="0"/>
          <c:showCatName val="0"/>
          <c:showSerName val="0"/>
          <c:showPercent val="0"/>
          <c:showBubbleSize val="0"/>
        </c:dLbls>
        <c:axId val="181875840"/>
        <c:axId val="181877760"/>
      </c:scatterChart>
      <c:valAx>
        <c:axId val="181875840"/>
        <c:scaling>
          <c:orientation val="minMax"/>
        </c:scaling>
        <c:delete val="0"/>
        <c:axPos val="b"/>
        <c:title>
          <c:tx>
            <c:rich>
              <a:bodyPr/>
              <a:lstStyle/>
              <a:p>
                <a:pPr>
                  <a:defRPr/>
                </a:pPr>
                <a:r>
                  <a:rPr lang="en-US"/>
                  <a:t>Loads</a:t>
                </a:r>
              </a:p>
            </c:rich>
          </c:tx>
          <c:overlay val="0"/>
        </c:title>
        <c:numFmt formatCode="General" sourceLinked="1"/>
        <c:majorTickMark val="out"/>
        <c:minorTickMark val="none"/>
        <c:tickLblPos val="nextTo"/>
        <c:crossAx val="181877760"/>
        <c:crosses val="autoZero"/>
        <c:crossBetween val="midCat"/>
      </c:valAx>
      <c:valAx>
        <c:axId val="181877760"/>
        <c:scaling>
          <c:orientation val="minMax"/>
        </c:scaling>
        <c:delete val="0"/>
        <c:axPos val="l"/>
        <c:title>
          <c:tx>
            <c:rich>
              <a:bodyPr/>
              <a:lstStyle/>
              <a:p>
                <a:pPr>
                  <a:defRPr/>
                </a:pPr>
                <a:r>
                  <a:rPr lang="en-US"/>
                  <a:t>Lenghts</a:t>
                </a:r>
              </a:p>
            </c:rich>
          </c:tx>
          <c:overlay val="0"/>
        </c:title>
        <c:numFmt formatCode="General" sourceLinked="1"/>
        <c:majorTickMark val="out"/>
        <c:minorTickMark val="none"/>
        <c:tickLblPos val="nextTo"/>
        <c:crossAx val="181875840"/>
        <c:crosses val="autoZero"/>
        <c:crossBetween val="midCat"/>
      </c:valAx>
    </c:plotArea>
    <c:legend>
      <c:legendPos val="r"/>
      <c:overlay val="0"/>
    </c:legend>
    <c:plotVisOnly val="1"/>
    <c:dispBlanksAs val="gap"/>
    <c:showDLblsOverMax val="0"/>
  </c:chart>
  <c:txPr>
    <a:bodyPr/>
    <a:lstStyle/>
    <a:p>
      <a:pPr>
        <a:defRPr sz="1400">
          <a:latin typeface="Times New Roman" pitchFamily="18" charset="0"/>
          <a:cs typeface="Times New Roman"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408F68-5B68-4327-853C-D79162D20F1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474905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408F68-5B68-4327-853C-D79162D20F1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93157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408F68-5B68-4327-853C-D79162D20F1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70553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408F68-5B68-4327-853C-D79162D20F1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2801036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408F68-5B68-4327-853C-D79162D20F14}"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03310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408F68-5B68-4327-853C-D79162D20F1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673090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408F68-5B68-4327-853C-D79162D20F14}"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406304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408F68-5B68-4327-853C-D79162D20F14}"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31829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408F68-5B68-4327-853C-D79162D20F14}"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1597100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63255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408F68-5B68-4327-853C-D79162D20F14}"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B09C3-9605-42CD-94C3-C52D8109132B}" type="slidenum">
              <a:rPr lang="en-US" smtClean="0"/>
              <a:t>‹#›</a:t>
            </a:fld>
            <a:endParaRPr lang="en-US"/>
          </a:p>
        </p:txBody>
      </p:sp>
    </p:spTree>
    <p:extLst>
      <p:ext uri="{BB962C8B-B14F-4D97-AF65-F5344CB8AC3E}">
        <p14:creationId xmlns:p14="http://schemas.microsoft.com/office/powerpoint/2010/main" val="373020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408F68-5B68-4327-853C-D79162D20F14}" type="datetimeFigureOut">
              <a:rPr lang="en-US" smtClean="0"/>
              <a:t>12/1/2020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2B09C3-9605-42CD-94C3-C52D8109132B}" type="slidenum">
              <a:rPr lang="en-US" smtClean="0"/>
              <a:t>‹#›</a:t>
            </a:fld>
            <a:endParaRPr lang="en-US"/>
          </a:p>
        </p:txBody>
      </p:sp>
    </p:spTree>
    <p:extLst>
      <p:ext uri="{BB962C8B-B14F-4D97-AF65-F5344CB8AC3E}">
        <p14:creationId xmlns:p14="http://schemas.microsoft.com/office/powerpoint/2010/main" val="3209346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PE_BpXTyKCE" TargetMode="External"/><Relationship Id="rId2" Type="http://schemas.openxmlformats.org/officeDocument/2006/relationships/hyperlink" Target="https://asq.org/quality-resources/scatter-diagra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2554545"/>
          </a:xfrm>
          <a:prstGeom prst="rect">
            <a:avLst/>
          </a:prstGeom>
          <a:noFill/>
        </p:spPr>
        <p:txBody>
          <a:bodyPr wrap="square" rtlCol="0">
            <a:spAutoFit/>
          </a:bodyPr>
          <a:lstStyle/>
          <a:p>
            <a:r>
              <a:rPr lang="en-US" sz="3200" dirty="0">
                <a:latin typeface="Times New Roman" pitchFamily="18" charset="0"/>
                <a:cs typeface="Times New Roman" pitchFamily="18" charset="0"/>
              </a:rPr>
              <a:t>Subject:	Statistics</a:t>
            </a:r>
          </a:p>
          <a:p>
            <a:r>
              <a:rPr lang="en-US" sz="3200" dirty="0">
                <a:latin typeface="Times New Roman" pitchFamily="18" charset="0"/>
                <a:cs typeface="Times New Roman" pitchFamily="18" charset="0"/>
              </a:rPr>
              <a:t>Class:</a:t>
            </a:r>
            <a:r>
              <a:rPr lang="en-US" sz="3200">
                <a:latin typeface="Times New Roman" pitchFamily="18" charset="0"/>
                <a:cs typeface="Times New Roman" pitchFamily="18" charset="0"/>
              </a:rPr>
              <a:t>	MA 3rd </a:t>
            </a:r>
            <a:r>
              <a:rPr lang="en-US" sz="3200" dirty="0">
                <a:latin typeface="Times New Roman" pitchFamily="18" charset="0"/>
                <a:cs typeface="Times New Roman" pitchFamily="18" charset="0"/>
              </a:rPr>
              <a:t>(Social Work)</a:t>
            </a:r>
          </a:p>
          <a:p>
            <a:r>
              <a:rPr lang="en-US" sz="3200" dirty="0">
                <a:latin typeface="Times New Roman" pitchFamily="18" charset="0"/>
                <a:cs typeface="Times New Roman" pitchFamily="18" charset="0"/>
              </a:rPr>
              <a:t>Lecture:	2</a:t>
            </a:r>
            <a:r>
              <a:rPr lang="en-US" sz="3200" baseline="30000" dirty="0">
                <a:latin typeface="Times New Roman" pitchFamily="18" charset="0"/>
                <a:cs typeface="Times New Roman" pitchFamily="18" charset="0"/>
              </a:rPr>
              <a:t>nd</a:t>
            </a:r>
            <a:r>
              <a:rPr lang="en-US" sz="3200" dirty="0">
                <a:latin typeface="Times New Roman" pitchFamily="18" charset="0"/>
                <a:cs typeface="Times New Roman" pitchFamily="18" charset="0"/>
              </a:rPr>
              <a:t> week</a:t>
            </a:r>
          </a:p>
          <a:p>
            <a:r>
              <a:rPr lang="en-US" sz="3200" dirty="0">
                <a:latin typeface="Times New Roman" pitchFamily="18" charset="0"/>
                <a:cs typeface="Times New Roman" pitchFamily="18" charset="0"/>
              </a:rPr>
              <a:t>Topic:	Simple Linear Regression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6763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457200"/>
                <a:ext cx="8382000" cy="2960747"/>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Scatter plot</a:t>
                </a:r>
              </a:p>
              <a:p>
                <a:pPr algn="just"/>
                <a:r>
                  <a:rPr lang="en-US" sz="2000" dirty="0">
                    <a:latin typeface="Times New Roman" pitchFamily="18" charset="0"/>
                    <a:cs typeface="Times New Roman" pitchFamily="18" charset="0"/>
                  </a:rPr>
                  <a:t>To make a scatter plot </a:t>
                </a:r>
              </a:p>
              <a:p>
                <a:pPr marL="514350" indent="-514350" algn="just">
                  <a:buFont typeface="+mj-lt"/>
                  <a:buAutoNum type="romanLcPeriod"/>
                </a:pPr>
                <a:r>
                  <a:rPr lang="en-US" sz="2000" dirty="0">
                    <a:latin typeface="Times New Roman" pitchFamily="18" charset="0"/>
                    <a:cs typeface="Times New Roman" pitchFamily="18" charset="0"/>
                  </a:rPr>
                  <a:t>Draw a raw graph on paper which have Y axis and X-axis</a:t>
                </a:r>
              </a:p>
              <a:p>
                <a:pPr marL="514350" indent="-514350" algn="just">
                  <a:buFont typeface="+mj-lt"/>
                  <a:buAutoNum type="romanLcPeriod"/>
                </a:pPr>
                <a:r>
                  <a:rPr lang="en-US" sz="2000" dirty="0">
                    <a:latin typeface="Times New Roman" pitchFamily="18" charset="0"/>
                    <a:cs typeface="Times New Roman" pitchFamily="18" charset="0"/>
                  </a:rPr>
                  <a:t>Adjust the scale of Y and X-axis</a:t>
                </a:r>
              </a:p>
              <a:p>
                <a:pPr marL="514350" indent="-514350" algn="just">
                  <a:buFont typeface="+mj-lt"/>
                  <a:buAutoNum type="romanLcPeriod"/>
                </a:pPr>
                <a:r>
                  <a:rPr lang="en-US" sz="2000" dirty="0">
                    <a:latin typeface="Times New Roman" pitchFamily="18" charset="0"/>
                    <a:cs typeface="Times New Roman" pitchFamily="18" charset="0"/>
                  </a:rPr>
                  <a:t>Draw a dot on the graph according to the values of X and Y (one dot represent one value of both X and Y)</a:t>
                </a:r>
              </a:p>
              <a:p>
                <a:pPr marL="514350" indent="-514350" algn="just">
                  <a:buFont typeface="+mj-lt"/>
                  <a:buAutoNum type="romanLcPeriod"/>
                </a:pPr>
                <a:r>
                  <a:rPr lang="en-US" sz="2000" dirty="0">
                    <a:latin typeface="Times New Roman" pitchFamily="18" charset="0"/>
                    <a:cs typeface="Times New Roman" pitchFamily="18" charset="0"/>
                  </a:rPr>
                  <a:t>After completing all the points look at the shape of the graph i.e. it is either positive, negative, curvy or has no pattern. </a:t>
                </a:r>
              </a:p>
              <a:p>
                <a:pPr marL="514350" indent="-514350" algn="just">
                  <a:buFont typeface="+mj-lt"/>
                  <a:buAutoNum type="romanLcPeriod"/>
                </a:pPr>
                <a:r>
                  <a:rPr lang="en-US" sz="2000" dirty="0">
                    <a:latin typeface="Times New Roman" pitchFamily="18" charset="0"/>
                    <a:cs typeface="Times New Roman" pitchFamily="18" charset="0"/>
                  </a:rPr>
                  <a:t>Then draw a straight line between the dots by using the values of </a:t>
                </a:r>
                <a14:m>
                  <m:oMath xmlns:m="http://schemas.openxmlformats.org/officeDocument/2006/math">
                    <m:acc>
                      <m:accPr>
                        <m:chr m:val="̂"/>
                        <m:ctrlPr>
                          <a:rPr lang="en-US" sz="2000" i="1" smtClean="0">
                            <a:latin typeface="Cambria Math" panose="02040503050406030204" pitchFamily="18" charset="0"/>
                            <a:cs typeface="Times New Roman" pitchFamily="18" charset="0"/>
                          </a:rPr>
                        </m:ctrlPr>
                      </m:accPr>
                      <m:e>
                        <m:r>
                          <a:rPr lang="en-US" sz="2000" b="0" i="1" smtClean="0">
                            <a:latin typeface="Cambria Math"/>
                            <a:cs typeface="Times New Roman" pitchFamily="18" charset="0"/>
                          </a:rPr>
                          <m:t>𝑌</m:t>
                        </m:r>
                      </m:e>
                    </m:acc>
                  </m:oMath>
                </a14:m>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457200"/>
                <a:ext cx="8382000" cy="2960747"/>
              </a:xfrm>
              <a:prstGeom prst="rect">
                <a:avLst/>
              </a:prstGeom>
              <a:blipFill rotWithShape="1">
                <a:blip r:embed="rId2"/>
                <a:stretch>
                  <a:fillRect l="-1091" t="-1646" r="-727" b="-1852"/>
                </a:stretch>
              </a:blipFill>
            </p:spPr>
            <p:txBody>
              <a:bodyPr/>
              <a:lstStyle/>
              <a:p>
                <a:r>
                  <a:rPr lang="en-US">
                    <a:noFill/>
                  </a:rPr>
                  <a:t> </a:t>
                </a:r>
              </a:p>
            </p:txBody>
          </p:sp>
        </mc:Fallback>
      </mc:AlternateContent>
    </p:spTree>
    <p:extLst>
      <p:ext uri="{BB962C8B-B14F-4D97-AF65-F5344CB8AC3E}">
        <p14:creationId xmlns:p14="http://schemas.microsoft.com/office/powerpoint/2010/main" val="310734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533400"/>
            <a:ext cx="8458200" cy="738664"/>
          </a:xfrm>
          <a:prstGeom prst="rect">
            <a:avLst/>
          </a:prstGeom>
          <a:noFill/>
        </p:spPr>
        <p:txBody>
          <a:bodyPr wrap="square" rtlCol="0">
            <a:spAutoFit/>
          </a:bodyPr>
          <a:lstStyle/>
          <a:p>
            <a:pPr algn="ctr"/>
            <a:r>
              <a:rPr lang="en-US" sz="2400" b="1" dirty="0">
                <a:latin typeface="Times New Roman" pitchFamily="18" charset="0"/>
                <a:cs typeface="Times New Roman" pitchFamily="18" charset="0"/>
              </a:rPr>
              <a:t>Scatter Plot</a:t>
            </a:r>
          </a:p>
          <a:p>
            <a:endParaRPr lang="en-US" dirty="0"/>
          </a:p>
        </p:txBody>
      </p:sp>
      <p:graphicFrame>
        <p:nvGraphicFramePr>
          <p:cNvPr id="3" name="Chart 2"/>
          <p:cNvGraphicFramePr>
            <a:graphicFrameLocks/>
          </p:cNvGraphicFramePr>
          <p:nvPr>
            <p:extLst>
              <p:ext uri="{D42A27DB-BD31-4B8C-83A1-F6EECF244321}">
                <p14:modId xmlns:p14="http://schemas.microsoft.com/office/powerpoint/2010/main" val="3149739743"/>
              </p:ext>
            </p:extLst>
          </p:nvPr>
        </p:nvGraphicFramePr>
        <p:xfrm>
          <a:off x="990600" y="1179731"/>
          <a:ext cx="7315200" cy="41148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609600" y="5562600"/>
            <a:ext cx="8001000" cy="707886"/>
          </a:xfrm>
          <a:prstGeom prst="rect">
            <a:avLst/>
          </a:prstGeom>
          <a:noFill/>
        </p:spPr>
        <p:txBody>
          <a:bodyPr wrap="square" rtlCol="0">
            <a:spAutoFit/>
          </a:bodyPr>
          <a:lstStyle/>
          <a:p>
            <a:r>
              <a:rPr lang="en-US" sz="2000" dirty="0">
                <a:latin typeface="Times New Roman" pitchFamily="18" charset="0"/>
                <a:cs typeface="Times New Roman" pitchFamily="18" charset="0"/>
              </a:rPr>
              <a:t>This graph shows a positive relation between loads and lengths which means as loads increase the lengths also increases.</a:t>
            </a:r>
          </a:p>
        </p:txBody>
      </p:sp>
    </p:spTree>
    <p:extLst>
      <p:ext uri="{BB962C8B-B14F-4D97-AF65-F5344CB8AC3E}">
        <p14:creationId xmlns:p14="http://schemas.microsoft.com/office/powerpoint/2010/main" val="2053354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3231654"/>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Scatter Diagram</a:t>
            </a:r>
          </a:p>
          <a:p>
            <a:pPr algn="just"/>
            <a:r>
              <a:rPr lang="en-US" sz="2000" dirty="0">
                <a:latin typeface="Times New Roman" pitchFamily="18" charset="0"/>
                <a:cs typeface="Times New Roman" pitchFamily="18" charset="0"/>
              </a:rPr>
              <a:t>	A first step in finding whether or not a relationship between two variable exist, is to plot each pair of independent-dependent variable as a point on graph paper, using the X-axis for the regression variable and the Y-axis for the dependent variable. Such a diagram is called a scatter diagram or scatter plot. </a:t>
            </a:r>
          </a:p>
          <a:p>
            <a:pPr algn="just"/>
            <a:r>
              <a:rPr lang="en-US" sz="2000" dirty="0">
                <a:latin typeface="Times New Roman" pitchFamily="18" charset="0"/>
                <a:cs typeface="Times New Roman" pitchFamily="18" charset="0"/>
              </a:rPr>
              <a:t>If a relationship between the variables exist, then the points in the scatter diagram will show a tendency to cluster around a straight line or some curve. Such a line or curve around which the points cluster, is called the regression line or curve.</a:t>
            </a:r>
          </a:p>
          <a:p>
            <a:pPr algn="just"/>
            <a:r>
              <a:rPr lang="en-US" sz="2000" dirty="0">
                <a:latin typeface="Times New Roman" pitchFamily="18" charset="0"/>
                <a:cs typeface="Times New Roman" pitchFamily="18" charset="0"/>
                <a:hlinkClick r:id="rId2"/>
              </a:rPr>
              <a:t>https://asq.org/quality-resources/scatter-diagram</a:t>
            </a:r>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hlinkClick r:id="rId3"/>
              </a:rPr>
              <a:t>https://www.youtube.com/watch?v=PE_BpXTyKCE</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0213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693866"/>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Types of scatter plot</a:t>
            </a:r>
          </a:p>
          <a:p>
            <a:pPr algn="just"/>
            <a:r>
              <a:rPr lang="en-US" sz="2000" b="1" dirty="0">
                <a:latin typeface="Times New Roman" pitchFamily="18" charset="0"/>
                <a:cs typeface="Times New Roman" pitchFamily="18" charset="0"/>
              </a:rPr>
              <a:t>1. Positive and Linear Relation</a:t>
            </a:r>
          </a:p>
          <a:p>
            <a:pPr algn="just"/>
            <a:r>
              <a:rPr lang="en-US" sz="2000" dirty="0">
                <a:latin typeface="Times New Roman" pitchFamily="18" charset="0"/>
                <a:cs typeface="Times New Roman" pitchFamily="18" charset="0"/>
              </a:rPr>
              <a:t>	As one variable increases so does the other. Height and shoe size are an example; as one's height increases so does the shoe size.</a:t>
            </a:r>
          </a:p>
          <a:p>
            <a:pPr algn="just"/>
            <a:r>
              <a:rPr lang="en-US" sz="2000" b="1" dirty="0">
                <a:latin typeface="Times New Roman" pitchFamily="18" charset="0"/>
                <a:cs typeface="Times New Roman" pitchFamily="18" charset="0"/>
              </a:rPr>
              <a:t>2. Negative and Linear Relation</a:t>
            </a:r>
          </a:p>
          <a:p>
            <a:pPr algn="just"/>
            <a:r>
              <a:rPr lang="en-US" sz="2000" dirty="0">
                <a:latin typeface="Times New Roman" pitchFamily="18" charset="0"/>
                <a:cs typeface="Times New Roman" pitchFamily="18" charset="0"/>
              </a:rPr>
              <a:t>	As one variable increases, the other decreases. Time spent studying and time spent on video games are negatively correlated; as your time studying increases, time spent on video games decreases.</a:t>
            </a:r>
          </a:p>
          <a:p>
            <a:pPr algn="just"/>
            <a:r>
              <a:rPr lang="en-US" sz="2000" b="1" dirty="0">
                <a:latin typeface="Times New Roman" pitchFamily="18" charset="0"/>
                <a:cs typeface="Times New Roman" pitchFamily="18" charset="0"/>
              </a:rPr>
              <a:t>3. Curvilinear Relation</a:t>
            </a:r>
          </a:p>
          <a:p>
            <a:pPr algn="just"/>
            <a:r>
              <a:rPr lang="en-US" sz="2000" dirty="0">
                <a:latin typeface="Times New Roman" pitchFamily="18" charset="0"/>
                <a:cs typeface="Times New Roman" pitchFamily="18" charset="0"/>
              </a:rPr>
              <a:t>	If the regression line is not linear than there a curvilinear relation will exist between two variables.</a:t>
            </a:r>
          </a:p>
          <a:p>
            <a:pPr algn="just"/>
            <a:r>
              <a:rPr lang="en-US" sz="2000" b="1" dirty="0">
                <a:latin typeface="Times New Roman" pitchFamily="18" charset="0"/>
                <a:cs typeface="Times New Roman" pitchFamily="18" charset="0"/>
              </a:rPr>
              <a:t>4. No Relation</a:t>
            </a:r>
          </a:p>
          <a:p>
            <a:pPr algn="just"/>
            <a:r>
              <a:rPr lang="en-US" sz="2000" dirty="0">
                <a:latin typeface="Times New Roman" pitchFamily="18" charset="0"/>
                <a:cs typeface="Times New Roman" pitchFamily="18" charset="0"/>
              </a:rPr>
              <a:t>	There is no apparent relationship between the variables. Video game scores and shoe size appear to have no correlation; as one increases, the other one is not affected.</a:t>
            </a:r>
          </a:p>
          <a:p>
            <a:pPr algn="just"/>
            <a:r>
              <a:rPr lang="en-US" sz="2000" dirty="0">
                <a:latin typeface="Times New Roman" pitchFamily="18" charset="0"/>
                <a:cs typeface="Times New Roman" pitchFamily="18" charset="0"/>
              </a:rPr>
              <a:t>The graphs are shown in the next slide.</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807810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atter-diagram"/>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38100"/>
            <a:ext cx="9144000" cy="6781800"/>
          </a:xfrm>
          <a:prstGeom prst="rect">
            <a:avLst/>
          </a:prstGeom>
          <a:noFill/>
          <a:ln>
            <a:noFill/>
          </a:ln>
        </p:spPr>
      </p:pic>
    </p:spTree>
    <p:extLst>
      <p:ext uri="{BB962C8B-B14F-4D97-AF65-F5344CB8AC3E}">
        <p14:creationId xmlns:p14="http://schemas.microsoft.com/office/powerpoint/2010/main" val="211978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304800" y="304800"/>
                <a:ext cx="8534400" cy="4171655"/>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Fitting a Regression line</a:t>
                </a:r>
              </a:p>
              <a:p>
                <a:pPr algn="just"/>
                <a:r>
                  <a:rPr lang="en-US" sz="2000" dirty="0">
                    <a:latin typeface="Times New Roman" pitchFamily="18" charset="0"/>
                    <a:cs typeface="Times New Roman" pitchFamily="18" charset="0"/>
                  </a:rPr>
                  <a:t>	The above we see that what is a scatter diagram and some types of scatter plot. Now the question is how we can draw a scatter plot?</a:t>
                </a:r>
              </a:p>
              <a:p>
                <a:pPr algn="just"/>
                <a:r>
                  <a:rPr lang="en-US" sz="2000" dirty="0">
                    <a:latin typeface="Times New Roman" pitchFamily="18" charset="0"/>
                    <a:cs typeface="Times New Roman" pitchFamily="18" charset="0"/>
                  </a:rPr>
                  <a:t>So to answer this question we need to fit a line of regression i.e.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a:latin typeface="Times New Roman" pitchFamily="18" charset="0"/>
                    <a:cs typeface="Times New Roman" pitchFamily="18" charset="0"/>
                  </a:rPr>
                  <a:t> by putting the values of X variable in the above equation.</a:t>
                </a:r>
              </a:p>
              <a:p>
                <a:pPr algn="just"/>
                <a:r>
                  <a:rPr lang="en-US" sz="2000" dirty="0">
                    <a:latin typeface="Times New Roman" pitchFamily="18" charset="0"/>
                    <a:cs typeface="Times New Roman" pitchFamily="18" charset="0"/>
                  </a:rPr>
                  <a:t>	By putting the values of X variable in the above equation we got different values of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oMath>
                </a14:m>
                <a:r>
                  <a:rPr lang="en-US" sz="2000" dirty="0">
                    <a:latin typeface="Times New Roman" pitchFamily="18" charset="0"/>
                    <a:cs typeface="Times New Roman" pitchFamily="18" charset="0"/>
                  </a:rPr>
                  <a:t> (which is the estimated variable). This </a:t>
                </a:r>
                <a14:m>
                  <m:oMath xmlns:m="http://schemas.openxmlformats.org/officeDocument/2006/math">
                    <m:acc>
                      <m:accPr>
                        <m:chr m:val="̂"/>
                        <m:ctrlPr>
                          <a:rPr lang="en-US" sz="2000" i="1" smtClean="0">
                            <a:latin typeface="Cambria Math" panose="02040503050406030204" pitchFamily="18" charset="0"/>
                          </a:rPr>
                        </m:ctrlPr>
                      </m:accPr>
                      <m:e>
                        <m:r>
                          <a:rPr lang="en-US" sz="2000" b="0" i="1" smtClean="0">
                            <a:latin typeface="Cambria Math"/>
                          </a:rPr>
                          <m:t>𝑌</m:t>
                        </m:r>
                      </m:e>
                    </m:acc>
                    <m:r>
                      <a:rPr lang="en-US" sz="2000" b="0" i="1" smtClean="0">
                        <a:latin typeface="Cambria Math"/>
                      </a:rPr>
                      <m:t>=</m:t>
                    </m:r>
                    <m:r>
                      <a:rPr lang="en-US" sz="2000" b="0" i="1" smtClean="0">
                        <a:latin typeface="Cambria Math"/>
                      </a:rPr>
                      <m:t>𝑎</m:t>
                    </m:r>
                    <m:r>
                      <a:rPr lang="en-US" sz="2000" b="0" i="1" smtClean="0">
                        <a:latin typeface="Cambria Math"/>
                      </a:rPr>
                      <m:t>+</m:t>
                    </m:r>
                    <m:r>
                      <a:rPr lang="en-US" sz="2000" b="0" i="1" smtClean="0">
                        <a:latin typeface="Cambria Math"/>
                      </a:rPr>
                      <m:t>𝑏𝑋</m:t>
                    </m:r>
                  </m:oMath>
                </a14:m>
                <a:r>
                  <a:rPr lang="en-US" sz="2000" dirty="0">
                    <a:latin typeface="Times New Roman" pitchFamily="18" charset="0"/>
                    <a:cs typeface="Times New Roman" pitchFamily="18" charset="0"/>
                  </a:rPr>
                  <a:t> is known as the line of regression or regression line which indicates a relationship between independent and dependent variable. This procedure of putting the values of X in the above equation is known as fitting of a regression line.</a:t>
                </a:r>
              </a:p>
              <a:p>
                <a:pPr algn="just"/>
                <a:r>
                  <a:rPr lang="en-US" sz="2000" dirty="0">
                    <a:latin typeface="Times New Roman" pitchFamily="18" charset="0"/>
                    <a:cs typeface="Times New Roman" pitchFamily="18" charset="0"/>
                  </a:rPr>
                  <a:t>	Let us consider the following example to fit a regression line and draw a scatter plot.</a:t>
                </a: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04800" y="304800"/>
                <a:ext cx="8534400" cy="4171655"/>
              </a:xfrm>
              <a:prstGeom prst="rect">
                <a:avLst/>
              </a:prstGeom>
              <a:blipFill rotWithShape="1">
                <a:blip r:embed="rId2"/>
                <a:stretch>
                  <a:fillRect l="-1071" t="-1170" r="-714"/>
                </a:stretch>
              </a:blipFill>
            </p:spPr>
            <p:txBody>
              <a:bodyPr/>
              <a:lstStyle/>
              <a:p>
                <a:r>
                  <a:rPr lang="en-US">
                    <a:noFill/>
                  </a:rPr>
                  <a:t> </a:t>
                </a:r>
              </a:p>
            </p:txBody>
          </p:sp>
        </mc:Fallback>
      </mc:AlternateContent>
    </p:spTree>
    <p:extLst>
      <p:ext uri="{BB962C8B-B14F-4D97-AF65-F5344CB8AC3E}">
        <p14:creationId xmlns:p14="http://schemas.microsoft.com/office/powerpoint/2010/main" val="151984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018" y="533400"/>
            <a:ext cx="8458200" cy="1384995"/>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Numerical example</a:t>
            </a:r>
          </a:p>
          <a:p>
            <a:pPr algn="just"/>
            <a:r>
              <a:rPr lang="en-US" sz="2000" dirty="0">
                <a:latin typeface="Times New Roman" pitchFamily="18" charset="0"/>
                <a:cs typeface="Times New Roman" pitchFamily="18" charset="0"/>
              </a:rPr>
              <a:t>	In an experiment to measure the stiffness of a spring, the length of the spring under different loads was as follows:</a:t>
            </a:r>
          </a:p>
          <a:p>
            <a:pPr algn="just"/>
            <a:endParaRPr lang="en-US" sz="20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876406109"/>
              </p:ext>
            </p:extLst>
          </p:nvPr>
        </p:nvGraphicFramePr>
        <p:xfrm>
          <a:off x="723902" y="2286000"/>
          <a:ext cx="7619996" cy="741680"/>
        </p:xfrm>
        <a:graphic>
          <a:graphicData uri="http://schemas.openxmlformats.org/drawingml/2006/table">
            <a:tbl>
              <a:tblPr firstRow="1" bandRow="1">
                <a:tableStyleId>{5C22544A-7EE6-4342-B048-85BDC9FD1C3A}</a:tableStyleId>
              </a:tblPr>
              <a:tblGrid>
                <a:gridCol w="1393898">
                  <a:extLst>
                    <a:ext uri="{9D8B030D-6E8A-4147-A177-3AD203B41FA5}">
                      <a16:colId xmlns:a16="http://schemas.microsoft.com/office/drawing/2014/main" val="20000"/>
                    </a:ext>
                  </a:extLst>
                </a:gridCol>
                <a:gridCol w="557561">
                  <a:extLst>
                    <a:ext uri="{9D8B030D-6E8A-4147-A177-3AD203B41FA5}">
                      <a16:colId xmlns:a16="http://schemas.microsoft.com/office/drawing/2014/main" val="20001"/>
                    </a:ext>
                  </a:extLst>
                </a:gridCol>
                <a:gridCol w="557561">
                  <a:extLst>
                    <a:ext uri="{9D8B030D-6E8A-4147-A177-3AD203B41FA5}">
                      <a16:colId xmlns:a16="http://schemas.microsoft.com/office/drawing/2014/main" val="20002"/>
                    </a:ext>
                  </a:extLst>
                </a:gridCol>
                <a:gridCol w="557561">
                  <a:extLst>
                    <a:ext uri="{9D8B030D-6E8A-4147-A177-3AD203B41FA5}">
                      <a16:colId xmlns:a16="http://schemas.microsoft.com/office/drawing/2014/main" val="20003"/>
                    </a:ext>
                  </a:extLst>
                </a:gridCol>
                <a:gridCol w="650488">
                  <a:extLst>
                    <a:ext uri="{9D8B030D-6E8A-4147-A177-3AD203B41FA5}">
                      <a16:colId xmlns:a16="http://schemas.microsoft.com/office/drawing/2014/main" val="20004"/>
                    </a:ext>
                  </a:extLst>
                </a:gridCol>
                <a:gridCol w="557561">
                  <a:extLst>
                    <a:ext uri="{9D8B030D-6E8A-4147-A177-3AD203B41FA5}">
                      <a16:colId xmlns:a16="http://schemas.microsoft.com/office/drawing/2014/main" val="20005"/>
                    </a:ext>
                  </a:extLst>
                </a:gridCol>
                <a:gridCol w="650488">
                  <a:extLst>
                    <a:ext uri="{9D8B030D-6E8A-4147-A177-3AD203B41FA5}">
                      <a16:colId xmlns:a16="http://schemas.microsoft.com/office/drawing/2014/main" val="20006"/>
                    </a:ext>
                  </a:extLst>
                </a:gridCol>
                <a:gridCol w="557561">
                  <a:extLst>
                    <a:ext uri="{9D8B030D-6E8A-4147-A177-3AD203B41FA5}">
                      <a16:colId xmlns:a16="http://schemas.microsoft.com/office/drawing/2014/main" val="20007"/>
                    </a:ext>
                  </a:extLst>
                </a:gridCol>
                <a:gridCol w="557561">
                  <a:extLst>
                    <a:ext uri="{9D8B030D-6E8A-4147-A177-3AD203B41FA5}">
                      <a16:colId xmlns:a16="http://schemas.microsoft.com/office/drawing/2014/main" val="20008"/>
                    </a:ext>
                  </a:extLst>
                </a:gridCol>
                <a:gridCol w="650488">
                  <a:extLst>
                    <a:ext uri="{9D8B030D-6E8A-4147-A177-3AD203B41FA5}">
                      <a16:colId xmlns:a16="http://schemas.microsoft.com/office/drawing/2014/main" val="20009"/>
                    </a:ext>
                  </a:extLst>
                </a:gridCol>
                <a:gridCol w="929268">
                  <a:extLst>
                    <a:ext uri="{9D8B030D-6E8A-4147-A177-3AD203B41FA5}">
                      <a16:colId xmlns:a16="http://schemas.microsoft.com/office/drawing/2014/main" val="20010"/>
                    </a:ext>
                  </a:extLst>
                </a:gridCol>
              </a:tblGrid>
              <a:tr h="370840">
                <a:tc>
                  <a:txBody>
                    <a:bodyPr/>
                    <a:lstStyle/>
                    <a:p>
                      <a:r>
                        <a:rPr lang="en-US" dirty="0"/>
                        <a:t>X=Loads (</a:t>
                      </a:r>
                      <a:r>
                        <a:rPr lang="en-US" dirty="0" err="1"/>
                        <a:t>lb</a:t>
                      </a:r>
                      <a:r>
                        <a:rPr lang="en-US" dirty="0"/>
                        <a:t>)</a:t>
                      </a:r>
                    </a:p>
                  </a:txBody>
                  <a:tcPr/>
                </a:tc>
                <a:tc>
                  <a:txBody>
                    <a:bodyPr/>
                    <a:lstStyle/>
                    <a:p>
                      <a:r>
                        <a:rPr lang="en-US" dirty="0"/>
                        <a:t>3</a:t>
                      </a:r>
                    </a:p>
                  </a:txBody>
                  <a:tcPr/>
                </a:tc>
                <a:tc>
                  <a:txBody>
                    <a:bodyPr/>
                    <a:lstStyle/>
                    <a:p>
                      <a:r>
                        <a:rPr lang="en-US" dirty="0"/>
                        <a:t>5</a:t>
                      </a:r>
                    </a:p>
                  </a:txBody>
                  <a:tcPr/>
                </a:tc>
                <a:tc>
                  <a:txBody>
                    <a:bodyPr/>
                    <a:lstStyle/>
                    <a:p>
                      <a:r>
                        <a:rPr lang="en-US" dirty="0"/>
                        <a:t>6</a:t>
                      </a:r>
                    </a:p>
                  </a:txBody>
                  <a:tcPr/>
                </a:tc>
                <a:tc>
                  <a:txBody>
                    <a:bodyPr/>
                    <a:lstStyle/>
                    <a:p>
                      <a:r>
                        <a:rPr lang="en-US" dirty="0"/>
                        <a:t>9</a:t>
                      </a:r>
                    </a:p>
                  </a:txBody>
                  <a:tcPr/>
                </a:tc>
                <a:tc>
                  <a:txBody>
                    <a:bodyPr/>
                    <a:lstStyle/>
                    <a:p>
                      <a:r>
                        <a:rPr lang="en-US" dirty="0"/>
                        <a:t>10</a:t>
                      </a:r>
                    </a:p>
                  </a:txBody>
                  <a:tcPr/>
                </a:tc>
                <a:tc>
                  <a:txBody>
                    <a:bodyPr/>
                    <a:lstStyle/>
                    <a:p>
                      <a:r>
                        <a:rPr lang="en-US" dirty="0"/>
                        <a:t>12</a:t>
                      </a:r>
                    </a:p>
                  </a:txBody>
                  <a:tcPr/>
                </a:tc>
                <a:tc>
                  <a:txBody>
                    <a:bodyPr/>
                    <a:lstStyle/>
                    <a:p>
                      <a:r>
                        <a:rPr lang="en-US" dirty="0"/>
                        <a:t>15</a:t>
                      </a:r>
                    </a:p>
                  </a:txBody>
                  <a:tcPr/>
                </a:tc>
                <a:tc>
                  <a:txBody>
                    <a:bodyPr/>
                    <a:lstStyle/>
                    <a:p>
                      <a:r>
                        <a:rPr lang="en-US" dirty="0"/>
                        <a:t>20</a:t>
                      </a:r>
                    </a:p>
                  </a:txBody>
                  <a:tcPr/>
                </a:tc>
                <a:tc>
                  <a:txBody>
                    <a:bodyPr/>
                    <a:lstStyle/>
                    <a:p>
                      <a:r>
                        <a:rPr lang="en-US" dirty="0"/>
                        <a:t>22</a:t>
                      </a:r>
                    </a:p>
                  </a:txBody>
                  <a:tcPr/>
                </a:tc>
                <a:tc>
                  <a:txBody>
                    <a:bodyPr/>
                    <a:lstStyle/>
                    <a:p>
                      <a:r>
                        <a:rPr lang="en-US" dirty="0"/>
                        <a:t>28</a:t>
                      </a:r>
                    </a:p>
                  </a:txBody>
                  <a:tcPr/>
                </a:tc>
                <a:extLst>
                  <a:ext uri="{0D108BD9-81ED-4DB2-BD59-A6C34878D82A}">
                    <a16:rowId xmlns:a16="http://schemas.microsoft.com/office/drawing/2014/main" val="10000"/>
                  </a:ext>
                </a:extLst>
              </a:tr>
              <a:tr h="370840">
                <a:tc>
                  <a:txBody>
                    <a:bodyPr/>
                    <a:lstStyle/>
                    <a:p>
                      <a:r>
                        <a:rPr lang="en-US" dirty="0"/>
                        <a:t>Y=length (in)</a:t>
                      </a:r>
                    </a:p>
                  </a:txBody>
                  <a:tcPr/>
                </a:tc>
                <a:tc>
                  <a:txBody>
                    <a:bodyPr/>
                    <a:lstStyle/>
                    <a:p>
                      <a:r>
                        <a:rPr lang="en-US" dirty="0"/>
                        <a:t>10</a:t>
                      </a:r>
                    </a:p>
                  </a:txBody>
                  <a:tcPr/>
                </a:tc>
                <a:tc>
                  <a:txBody>
                    <a:bodyPr/>
                    <a:lstStyle/>
                    <a:p>
                      <a:r>
                        <a:rPr lang="en-US" dirty="0"/>
                        <a:t>12</a:t>
                      </a:r>
                    </a:p>
                  </a:txBody>
                  <a:tcPr/>
                </a:tc>
                <a:tc>
                  <a:txBody>
                    <a:bodyPr/>
                    <a:lstStyle/>
                    <a:p>
                      <a:r>
                        <a:rPr lang="en-US" dirty="0"/>
                        <a:t>15</a:t>
                      </a:r>
                    </a:p>
                  </a:txBody>
                  <a:tcPr/>
                </a:tc>
                <a:tc>
                  <a:txBody>
                    <a:bodyPr/>
                    <a:lstStyle/>
                    <a:p>
                      <a:r>
                        <a:rPr lang="en-US" dirty="0"/>
                        <a:t>18</a:t>
                      </a:r>
                    </a:p>
                  </a:txBody>
                  <a:tcPr/>
                </a:tc>
                <a:tc>
                  <a:txBody>
                    <a:bodyPr/>
                    <a:lstStyle/>
                    <a:p>
                      <a:r>
                        <a:rPr lang="en-US" dirty="0"/>
                        <a:t>20</a:t>
                      </a:r>
                    </a:p>
                  </a:txBody>
                  <a:tcPr/>
                </a:tc>
                <a:tc>
                  <a:txBody>
                    <a:bodyPr/>
                    <a:lstStyle/>
                    <a:p>
                      <a:r>
                        <a:rPr lang="en-US" dirty="0"/>
                        <a:t>22</a:t>
                      </a:r>
                    </a:p>
                  </a:txBody>
                  <a:tcPr/>
                </a:tc>
                <a:tc>
                  <a:txBody>
                    <a:bodyPr/>
                    <a:lstStyle/>
                    <a:p>
                      <a:r>
                        <a:rPr lang="en-US" dirty="0"/>
                        <a:t>27</a:t>
                      </a:r>
                    </a:p>
                  </a:txBody>
                  <a:tcPr/>
                </a:tc>
                <a:tc>
                  <a:txBody>
                    <a:bodyPr/>
                    <a:lstStyle/>
                    <a:p>
                      <a:r>
                        <a:rPr lang="en-US" dirty="0"/>
                        <a:t>30</a:t>
                      </a:r>
                    </a:p>
                  </a:txBody>
                  <a:tcPr/>
                </a:tc>
                <a:tc>
                  <a:txBody>
                    <a:bodyPr/>
                    <a:lstStyle/>
                    <a:p>
                      <a:r>
                        <a:rPr lang="en-US" dirty="0"/>
                        <a:t>32</a:t>
                      </a:r>
                    </a:p>
                  </a:txBody>
                  <a:tcPr/>
                </a:tc>
                <a:tc>
                  <a:txBody>
                    <a:bodyPr/>
                    <a:lstStyle/>
                    <a:p>
                      <a:r>
                        <a:rPr lang="en-US" dirty="0"/>
                        <a:t>34</a:t>
                      </a:r>
                    </a:p>
                  </a:txBody>
                  <a:tcPr/>
                </a:tc>
                <a:extLst>
                  <a:ext uri="{0D108BD9-81ED-4DB2-BD59-A6C34878D82A}">
                    <a16:rowId xmlns:a16="http://schemas.microsoft.com/office/drawing/2014/main" val="10001"/>
                  </a:ext>
                </a:extLst>
              </a:tr>
            </a:tbl>
          </a:graphicData>
        </a:graphic>
      </p:graphicFrame>
      <p:sp>
        <p:nvSpPr>
          <p:cNvPr id="4" name="TextBox 3"/>
          <p:cNvSpPr txBox="1"/>
          <p:nvPr/>
        </p:nvSpPr>
        <p:spPr>
          <a:xfrm>
            <a:off x="419100" y="3505200"/>
            <a:ext cx="8229600" cy="1938992"/>
          </a:xfrm>
          <a:prstGeom prst="rect">
            <a:avLst/>
          </a:prstGeom>
          <a:noFill/>
        </p:spPr>
        <p:txBody>
          <a:bodyPr wrap="square" rtlCol="0">
            <a:spAutoFit/>
          </a:bodyPr>
          <a:lstStyle/>
          <a:p>
            <a:pPr algn="just"/>
            <a:r>
              <a:rPr lang="en-US" sz="2400" dirty="0">
                <a:latin typeface="Times New Roman" pitchFamily="18" charset="0"/>
                <a:cs typeface="Times New Roman" pitchFamily="18" charset="0"/>
              </a:rPr>
              <a:t>Find the regression equations appropriate for predicting the length, given the weight on the spring. Also fit a regression line and draw a scatter plot for the above data.</a:t>
            </a: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8381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228600" y="304800"/>
                <a:ext cx="8382000" cy="4171655"/>
              </a:xfrm>
              <a:prstGeom prst="rect">
                <a:avLst/>
              </a:prstGeom>
              <a:noFill/>
            </p:spPr>
            <p:txBody>
              <a:bodyPr wrap="square" rtlCol="0">
                <a:spAutoFit/>
              </a:bodyPr>
              <a:lstStyle/>
              <a:p>
                <a:pPr algn="just"/>
                <a:r>
                  <a:rPr lang="en-US" sz="2400" b="1" dirty="0">
                    <a:latin typeface="Times New Roman" pitchFamily="18" charset="0"/>
                    <a:cs typeface="Times New Roman" pitchFamily="18" charset="0"/>
                  </a:rPr>
                  <a:t>Solution</a:t>
                </a:r>
              </a:p>
              <a:p>
                <a:pPr algn="just"/>
                <a:r>
                  <a:rPr lang="en-US" sz="2000" dirty="0">
                    <a:latin typeface="Times New Roman" pitchFamily="18" charset="0"/>
                    <a:cs typeface="Times New Roman" pitchFamily="18" charset="0"/>
                  </a:rPr>
                  <a:t>	The first thing to do for the solution of this question is to find the regression line which we’ve already found in the previous lecture. Now to fit the regression line we proceed as follows.</a:t>
                </a:r>
              </a:p>
              <a:p>
                <a:pPr algn="just"/>
                <a:r>
                  <a:rPr lang="en-US" sz="2000" dirty="0">
                    <a:latin typeface="Times New Roman" pitchFamily="18" charset="0"/>
                    <a:cs typeface="Times New Roman" pitchFamily="18" charset="0"/>
                  </a:rPr>
                  <a:t>As the regression line was</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a:rPr>
                            <m:t>𝑌</m:t>
                          </m:r>
                        </m:e>
                      </m:acc>
                      <m:r>
                        <a:rPr lang="en-US" sz="2000" i="1">
                          <a:latin typeface="Cambria Math"/>
                        </a:rPr>
                        <m:t>=8.74+1.02</m:t>
                      </m:r>
                      <m:r>
                        <a:rPr lang="en-US" sz="2000" i="1">
                          <a:latin typeface="Cambria Math"/>
                        </a:rPr>
                        <m:t>𝑋</m:t>
                      </m:r>
                    </m:oMath>
                  </m:oMathPara>
                </a14:m>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So now what we have to do is simply put the values of X variable in the above equation to fit a regression line.</a:t>
                </a:r>
              </a:p>
              <a:p>
                <a:pPr algn="just"/>
                <a:r>
                  <a:rPr lang="en-US" sz="2000" dirty="0">
                    <a:latin typeface="Times New Roman" pitchFamily="18" charset="0"/>
                    <a:cs typeface="Times New Roman" pitchFamily="18" charset="0"/>
                  </a:rPr>
                  <a:t>For example the first value of X is 3 so if we put  3 in the equation we got</a:t>
                </a:r>
              </a:p>
              <a:p>
                <a:pPr algn="just"/>
                <a14:m>
                  <m:oMathPara xmlns:m="http://schemas.openxmlformats.org/officeDocument/2006/math">
                    <m:oMathParaPr>
                      <m:jc m:val="centerGroup"/>
                    </m:oMathParaPr>
                    <m:oMath xmlns:m="http://schemas.openxmlformats.org/officeDocument/2006/math">
                      <m:acc>
                        <m:accPr>
                          <m:chr m:val="̂"/>
                          <m:ctrlPr>
                            <a:rPr lang="en-US" sz="2000" i="1" smtClean="0">
                              <a:latin typeface="Cambria Math" panose="02040503050406030204" pitchFamily="18" charset="0"/>
                            </a:rPr>
                          </m:ctrlPr>
                        </m:accPr>
                        <m:e>
                          <m:r>
                            <a:rPr lang="en-US" sz="2000" i="1">
                              <a:latin typeface="Cambria Math"/>
                            </a:rPr>
                            <m:t>𝑌</m:t>
                          </m:r>
                        </m:e>
                      </m:acc>
                      <m:r>
                        <a:rPr lang="en-US" sz="2000" i="1">
                          <a:latin typeface="Cambria Math"/>
                        </a:rPr>
                        <m:t>=8.74+1.0</m:t>
                      </m:r>
                      <m:r>
                        <a:rPr lang="en-US" sz="2000" b="0" i="1" smtClean="0">
                          <a:latin typeface="Cambria Math"/>
                        </a:rPr>
                        <m:t>2</m:t>
                      </m:r>
                      <m:d>
                        <m:dPr>
                          <m:ctrlPr>
                            <a:rPr lang="en-US" sz="2000" b="0" i="1" smtClean="0">
                              <a:latin typeface="Cambria Math" panose="02040503050406030204" pitchFamily="18" charset="0"/>
                            </a:rPr>
                          </m:ctrlPr>
                        </m:dPr>
                        <m:e>
                          <m:r>
                            <a:rPr lang="en-US" sz="2000" b="0" i="1" smtClean="0">
                              <a:latin typeface="Cambria Math"/>
                            </a:rPr>
                            <m:t>3</m:t>
                          </m:r>
                        </m:e>
                      </m:d>
                      <m:r>
                        <a:rPr lang="en-US" sz="2000" b="0" i="1" smtClean="0">
                          <a:latin typeface="Cambria Math"/>
                        </a:rPr>
                        <m:t>=11.8</m:t>
                      </m:r>
                    </m:oMath>
                  </m:oMathPara>
                </a14:m>
                <a:endParaRPr lang="en-US" sz="2000" b="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So put all values of X in this equation.</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228600" y="304800"/>
                <a:ext cx="8382000" cy="4171655"/>
              </a:xfrm>
              <a:prstGeom prst="rect">
                <a:avLst/>
              </a:prstGeom>
              <a:blipFill rotWithShape="1">
                <a:blip r:embed="rId2"/>
                <a:stretch>
                  <a:fillRect l="-1164" t="-1170" r="-727"/>
                </a:stretch>
              </a:blipFill>
            </p:spPr>
            <p:txBody>
              <a:bodyPr/>
              <a:lstStyle/>
              <a:p>
                <a:r>
                  <a:rPr lang="en-US">
                    <a:noFill/>
                  </a:rPr>
                  <a:t> </a:t>
                </a:r>
              </a:p>
            </p:txBody>
          </p:sp>
        </mc:Fallback>
      </mc:AlternateContent>
    </p:spTree>
    <p:extLst>
      <p:ext uri="{BB962C8B-B14F-4D97-AF65-F5344CB8AC3E}">
        <p14:creationId xmlns:p14="http://schemas.microsoft.com/office/powerpoint/2010/main" val="488615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79631" y="3240615"/>
            <a:ext cx="184731" cy="369332"/>
          </a:xfrm>
          <a:prstGeom prst="rect">
            <a:avLst/>
          </a:prstGeom>
        </p:spPr>
        <p:txBody>
          <a:bodyPr wrap="none">
            <a:spAutoFit/>
          </a:bodyPr>
          <a:lstStyle/>
          <a:p>
            <a:pPr algn="just"/>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extLst>
                        <a:ext uri="{9D8B030D-6E8A-4147-A177-3AD203B41FA5}">
                          <a16:colId xmlns:a16="http://schemas.microsoft.com/office/drawing/2014/main" val="20000"/>
                        </a:ext>
                      </a:extLst>
                    </a:gridCol>
                    <a:gridCol w="2006600">
                      <a:extLst>
                        <a:ext uri="{9D8B030D-6E8A-4147-A177-3AD203B41FA5}">
                          <a16:colId xmlns:a16="http://schemas.microsoft.com/office/drawing/2014/main" val="20001"/>
                        </a:ext>
                      </a:extLst>
                    </a:gridCol>
                    <a:gridCol w="2006600">
                      <a:extLst>
                        <a:ext uri="{9D8B030D-6E8A-4147-A177-3AD203B41FA5}">
                          <a16:colId xmlns:a16="http://schemas.microsoft.com/office/drawing/2014/main" val="20002"/>
                        </a:ext>
                      </a:extLst>
                    </a:gridCol>
                  </a:tblGrid>
                  <a:tr h="370840">
                    <a:tc>
                      <a:txBody>
                        <a:bodyPr/>
                        <a:lstStyle/>
                        <a:p>
                          <a:r>
                            <a:rPr lang="en-US" dirty="0"/>
                            <a:t>X</a:t>
                          </a:r>
                        </a:p>
                      </a:txBody>
                      <a:tcPr/>
                    </a:tc>
                    <a:tc>
                      <a:txBody>
                        <a:bodyPr/>
                        <a:lstStyle/>
                        <a:p>
                          <a:r>
                            <a:rPr lang="en-US" dirty="0"/>
                            <a: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acc>
                                  <m:accPr>
                                    <m:chr m:val="̂"/>
                                    <m:ctrlPr>
                                      <a:rPr lang="en-US" sz="1800" i="1" smtClean="0">
                                        <a:latin typeface="Cambria Math" panose="02040503050406030204" pitchFamily="18" charset="0"/>
                                      </a:rPr>
                                    </m:ctrlPr>
                                  </m:accPr>
                                  <m:e>
                                    <m:r>
                                      <a:rPr lang="en-US" sz="1800" i="1">
                                        <a:latin typeface="Cambria Math"/>
                                      </a:rPr>
                                      <m:t>𝑌</m:t>
                                    </m:r>
                                  </m:e>
                                </m:acc>
                                <m:r>
                                  <a:rPr lang="en-US" sz="1800" i="1">
                                    <a:latin typeface="Cambria Math"/>
                                  </a:rPr>
                                  <m:t>=8.74+1.02</m:t>
                                </m:r>
                                <m:r>
                                  <a:rPr lang="en-US" sz="1800" i="1">
                                    <a:latin typeface="Cambria Math"/>
                                  </a:rPr>
                                  <m:t>𝑋</m:t>
                                </m:r>
                              </m:oMath>
                            </m:oMathPara>
                          </a14:m>
                          <a:endParaRPr lang="en-US" sz="1800" dirty="0">
                            <a:latin typeface="Times New Roman" pitchFamily="18" charset="0"/>
                            <a:cs typeface="Times New Roman" pitchFamily="18" charset="0"/>
                          </a:endParaRPr>
                        </a:p>
                        <a:p>
                          <a:endParaRPr lang="en-US" dirty="0"/>
                        </a:p>
                      </a:txBody>
                      <a:tcPr/>
                    </a:tc>
                    <a:extLst>
                      <a:ext uri="{0D108BD9-81ED-4DB2-BD59-A6C34878D82A}">
                        <a16:rowId xmlns:a16="http://schemas.microsoft.com/office/drawing/2014/main" val="10000"/>
                      </a:ext>
                    </a:extLst>
                  </a:tr>
                  <a:tr h="370840">
                    <a:tc>
                      <a:txBody>
                        <a:bodyPr/>
                        <a:lstStyle/>
                        <a:p>
                          <a:r>
                            <a:rPr lang="en-US" dirty="0"/>
                            <a:t>3</a:t>
                          </a:r>
                        </a:p>
                        <a:p>
                          <a:r>
                            <a:rPr lang="en-US" dirty="0"/>
                            <a:t>5</a:t>
                          </a:r>
                        </a:p>
                        <a:p>
                          <a:r>
                            <a:rPr lang="en-US" dirty="0"/>
                            <a:t>6</a:t>
                          </a:r>
                        </a:p>
                        <a:p>
                          <a:r>
                            <a:rPr lang="en-US" dirty="0"/>
                            <a:t>9</a:t>
                          </a:r>
                        </a:p>
                        <a:p>
                          <a:r>
                            <a:rPr lang="en-US" dirty="0"/>
                            <a:t>10</a:t>
                          </a:r>
                        </a:p>
                        <a:p>
                          <a:r>
                            <a:rPr lang="en-US" dirty="0"/>
                            <a:t>12</a:t>
                          </a:r>
                        </a:p>
                        <a:p>
                          <a:r>
                            <a:rPr lang="en-US" dirty="0"/>
                            <a:t>15</a:t>
                          </a:r>
                        </a:p>
                        <a:p>
                          <a:r>
                            <a:rPr lang="en-US" dirty="0"/>
                            <a:t>20</a:t>
                          </a:r>
                        </a:p>
                        <a:p>
                          <a:r>
                            <a:rPr lang="en-US" dirty="0"/>
                            <a:t>22</a:t>
                          </a:r>
                        </a:p>
                        <a:p>
                          <a:r>
                            <a:rPr lang="en-US" dirty="0"/>
                            <a:t>28</a:t>
                          </a:r>
                        </a:p>
                      </a:txBody>
                      <a:tcPr/>
                    </a:tc>
                    <a:tc>
                      <a:txBody>
                        <a:bodyPr/>
                        <a:lstStyle/>
                        <a:p>
                          <a:r>
                            <a:rPr lang="en-US" dirty="0"/>
                            <a:t>10</a:t>
                          </a:r>
                        </a:p>
                        <a:p>
                          <a:r>
                            <a:rPr lang="en-US" dirty="0"/>
                            <a:t>12</a:t>
                          </a:r>
                        </a:p>
                        <a:p>
                          <a:r>
                            <a:rPr lang="en-US" dirty="0"/>
                            <a:t>15</a:t>
                          </a:r>
                        </a:p>
                        <a:p>
                          <a:r>
                            <a:rPr lang="en-US" dirty="0"/>
                            <a:t>18</a:t>
                          </a:r>
                        </a:p>
                        <a:p>
                          <a:r>
                            <a:rPr lang="en-US" dirty="0"/>
                            <a:t>20</a:t>
                          </a:r>
                        </a:p>
                        <a:p>
                          <a:r>
                            <a:rPr lang="en-US" dirty="0"/>
                            <a:t>22</a:t>
                          </a:r>
                        </a:p>
                        <a:p>
                          <a:r>
                            <a:rPr lang="en-US" dirty="0"/>
                            <a:t>27</a:t>
                          </a:r>
                        </a:p>
                        <a:p>
                          <a:r>
                            <a:rPr lang="en-US" dirty="0"/>
                            <a:t>30</a:t>
                          </a:r>
                        </a:p>
                        <a:p>
                          <a:r>
                            <a:rPr lang="en-US" dirty="0"/>
                            <a:t>32</a:t>
                          </a:r>
                        </a:p>
                        <a:p>
                          <a:r>
                            <a:rPr lang="en-US" dirty="0"/>
                            <a:t>34</a:t>
                          </a:r>
                        </a:p>
                      </a:txBody>
                      <a:tcPr/>
                    </a:tc>
                    <a:tc>
                      <a:txBody>
                        <a:bodyPr/>
                        <a:lstStyle/>
                        <a:p>
                          <a:r>
                            <a:rPr lang="en-US" dirty="0"/>
                            <a:t>=8.74+1.02(3)=11.8</a:t>
                          </a:r>
                        </a:p>
                        <a:p>
                          <a:r>
                            <a:rPr lang="en-US" dirty="0"/>
                            <a:t>13.84</a:t>
                          </a:r>
                        </a:p>
                        <a:p>
                          <a:r>
                            <a:rPr lang="en-US" dirty="0"/>
                            <a:t>14.86</a:t>
                          </a:r>
                        </a:p>
                        <a:p>
                          <a:r>
                            <a:rPr lang="en-US" dirty="0"/>
                            <a:t>17.92</a:t>
                          </a:r>
                        </a:p>
                        <a:p>
                          <a:r>
                            <a:rPr lang="en-US" dirty="0"/>
                            <a:t>18.94</a:t>
                          </a:r>
                        </a:p>
                        <a:p>
                          <a:r>
                            <a:rPr lang="en-US" dirty="0"/>
                            <a:t>20.98</a:t>
                          </a:r>
                        </a:p>
                        <a:p>
                          <a:r>
                            <a:rPr lang="en-US" dirty="0"/>
                            <a:t>24.04</a:t>
                          </a:r>
                        </a:p>
                        <a:p>
                          <a:r>
                            <a:rPr lang="en-US" dirty="0"/>
                            <a:t>29.14</a:t>
                          </a:r>
                        </a:p>
                        <a:p>
                          <a:r>
                            <a:rPr lang="en-US" dirty="0"/>
                            <a:t>31.18</a:t>
                          </a:r>
                        </a:p>
                        <a:p>
                          <a:r>
                            <a:rPr lang="en-US" dirty="0"/>
                            <a:t>37.3</a:t>
                          </a:r>
                        </a:p>
                      </a:txBody>
                      <a:tcPr/>
                    </a:tc>
                    <a:extLst>
                      <a:ext uri="{0D108BD9-81ED-4DB2-BD59-A6C34878D82A}">
                        <a16:rowId xmlns:a16="http://schemas.microsoft.com/office/drawing/2014/main" val="10001"/>
                      </a:ext>
                    </a:extLst>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1287368231"/>
                  </p:ext>
                </p:extLst>
              </p:nvPr>
            </p:nvGraphicFramePr>
            <p:xfrm>
              <a:off x="1295400" y="1066800"/>
              <a:ext cx="6019800" cy="3482086"/>
            </p:xfrm>
            <a:graphic>
              <a:graphicData uri="http://schemas.openxmlformats.org/drawingml/2006/table">
                <a:tbl>
                  <a:tblPr firstRow="1" bandRow="1">
                    <a:tableStyleId>{5C22544A-7EE6-4342-B048-85BDC9FD1C3A}</a:tableStyleId>
                  </a:tblPr>
                  <a:tblGrid>
                    <a:gridCol w="2006600"/>
                    <a:gridCol w="2006600"/>
                    <a:gridCol w="2006600"/>
                  </a:tblGrid>
                  <a:tr h="647446">
                    <a:tc>
                      <a:txBody>
                        <a:bodyPr/>
                        <a:lstStyle/>
                        <a:p>
                          <a:r>
                            <a:rPr lang="en-US" dirty="0" smtClean="0"/>
                            <a:t>X</a:t>
                          </a:r>
                          <a:endParaRPr lang="en-US" dirty="0"/>
                        </a:p>
                      </a:txBody>
                      <a:tcPr/>
                    </a:tc>
                    <a:tc>
                      <a:txBody>
                        <a:bodyPr/>
                        <a:lstStyle/>
                        <a:p>
                          <a:r>
                            <a:rPr lang="en-US" dirty="0" smtClean="0"/>
                            <a:t>Y</a:t>
                          </a:r>
                        </a:p>
                      </a:txBody>
                      <a:tcPr/>
                    </a:tc>
                    <a:tc>
                      <a:txBody>
                        <a:bodyPr/>
                        <a:lstStyle/>
                        <a:p>
                          <a:endParaRPr lang="en-US"/>
                        </a:p>
                      </a:txBody>
                      <a:tcPr>
                        <a:blipFill rotWithShape="1">
                          <a:blip r:embed="rId2"/>
                          <a:stretch>
                            <a:fillRect l="-200304" t="-4717" b="-453774"/>
                          </a:stretch>
                        </a:blipFill>
                      </a:tcPr>
                    </a:tc>
                  </a:tr>
                  <a:tr h="2834640">
                    <a:tc>
                      <a:txBody>
                        <a:bodyPr/>
                        <a:lstStyle/>
                        <a:p>
                          <a:r>
                            <a:rPr lang="en-US" dirty="0" smtClean="0"/>
                            <a:t>3</a:t>
                          </a:r>
                        </a:p>
                        <a:p>
                          <a:r>
                            <a:rPr lang="en-US" dirty="0" smtClean="0"/>
                            <a:t>5</a:t>
                          </a:r>
                        </a:p>
                        <a:p>
                          <a:r>
                            <a:rPr lang="en-US" dirty="0" smtClean="0"/>
                            <a:t>6</a:t>
                          </a:r>
                        </a:p>
                        <a:p>
                          <a:r>
                            <a:rPr lang="en-US" dirty="0" smtClean="0"/>
                            <a:t>9</a:t>
                          </a:r>
                        </a:p>
                        <a:p>
                          <a:r>
                            <a:rPr lang="en-US" dirty="0" smtClean="0"/>
                            <a:t>10</a:t>
                          </a:r>
                        </a:p>
                        <a:p>
                          <a:r>
                            <a:rPr lang="en-US" dirty="0" smtClean="0"/>
                            <a:t>12</a:t>
                          </a:r>
                        </a:p>
                        <a:p>
                          <a:r>
                            <a:rPr lang="en-US" dirty="0" smtClean="0"/>
                            <a:t>15</a:t>
                          </a:r>
                        </a:p>
                        <a:p>
                          <a:r>
                            <a:rPr lang="en-US" dirty="0" smtClean="0"/>
                            <a:t>20</a:t>
                          </a:r>
                        </a:p>
                        <a:p>
                          <a:r>
                            <a:rPr lang="en-US" dirty="0" smtClean="0"/>
                            <a:t>22</a:t>
                          </a:r>
                        </a:p>
                        <a:p>
                          <a:r>
                            <a:rPr lang="en-US" dirty="0" smtClean="0"/>
                            <a:t>28</a:t>
                          </a:r>
                        </a:p>
                      </a:txBody>
                      <a:tcPr/>
                    </a:tc>
                    <a:tc>
                      <a:txBody>
                        <a:bodyPr/>
                        <a:lstStyle/>
                        <a:p>
                          <a:r>
                            <a:rPr lang="en-US" dirty="0" smtClean="0"/>
                            <a:t>10</a:t>
                          </a:r>
                        </a:p>
                        <a:p>
                          <a:r>
                            <a:rPr lang="en-US" dirty="0" smtClean="0"/>
                            <a:t>12</a:t>
                          </a:r>
                        </a:p>
                        <a:p>
                          <a:r>
                            <a:rPr lang="en-US" dirty="0" smtClean="0"/>
                            <a:t>15</a:t>
                          </a:r>
                        </a:p>
                        <a:p>
                          <a:r>
                            <a:rPr lang="en-US" dirty="0" smtClean="0"/>
                            <a:t>18</a:t>
                          </a:r>
                        </a:p>
                        <a:p>
                          <a:r>
                            <a:rPr lang="en-US" dirty="0" smtClean="0"/>
                            <a:t>20</a:t>
                          </a:r>
                        </a:p>
                        <a:p>
                          <a:r>
                            <a:rPr lang="en-US" dirty="0" smtClean="0"/>
                            <a:t>22</a:t>
                          </a:r>
                        </a:p>
                        <a:p>
                          <a:r>
                            <a:rPr lang="en-US" dirty="0" smtClean="0"/>
                            <a:t>27</a:t>
                          </a:r>
                        </a:p>
                        <a:p>
                          <a:r>
                            <a:rPr lang="en-US" dirty="0" smtClean="0"/>
                            <a:t>30</a:t>
                          </a:r>
                        </a:p>
                        <a:p>
                          <a:r>
                            <a:rPr lang="en-US" dirty="0" smtClean="0"/>
                            <a:t>32</a:t>
                          </a:r>
                        </a:p>
                        <a:p>
                          <a:r>
                            <a:rPr lang="en-US" dirty="0" smtClean="0"/>
                            <a:t>34</a:t>
                          </a:r>
                          <a:endParaRPr lang="en-US" dirty="0"/>
                        </a:p>
                      </a:txBody>
                      <a:tcPr/>
                    </a:tc>
                    <a:tc>
                      <a:txBody>
                        <a:bodyPr/>
                        <a:lstStyle/>
                        <a:p>
                          <a:r>
                            <a:rPr lang="en-US" dirty="0" smtClean="0"/>
                            <a:t>=8.74+1.02(3)=11.8</a:t>
                          </a:r>
                        </a:p>
                        <a:p>
                          <a:r>
                            <a:rPr lang="en-US" dirty="0" smtClean="0"/>
                            <a:t>13.84</a:t>
                          </a:r>
                        </a:p>
                        <a:p>
                          <a:r>
                            <a:rPr lang="en-US" dirty="0" smtClean="0"/>
                            <a:t>14.86</a:t>
                          </a:r>
                        </a:p>
                        <a:p>
                          <a:r>
                            <a:rPr lang="en-US" dirty="0" smtClean="0"/>
                            <a:t>17.92</a:t>
                          </a:r>
                        </a:p>
                        <a:p>
                          <a:r>
                            <a:rPr lang="en-US" dirty="0" smtClean="0"/>
                            <a:t>18.94</a:t>
                          </a:r>
                        </a:p>
                        <a:p>
                          <a:r>
                            <a:rPr lang="en-US" dirty="0" smtClean="0"/>
                            <a:t>20.98</a:t>
                          </a:r>
                        </a:p>
                        <a:p>
                          <a:r>
                            <a:rPr lang="en-US" dirty="0" smtClean="0"/>
                            <a:t>24.04</a:t>
                          </a:r>
                        </a:p>
                        <a:p>
                          <a:r>
                            <a:rPr lang="en-US" dirty="0" smtClean="0"/>
                            <a:t>29.14</a:t>
                          </a:r>
                        </a:p>
                        <a:p>
                          <a:r>
                            <a:rPr lang="en-US" dirty="0" smtClean="0"/>
                            <a:t>31.18</a:t>
                          </a:r>
                        </a:p>
                        <a:p>
                          <a:r>
                            <a:rPr lang="en-US" dirty="0" smtClean="0"/>
                            <a:t>37.3</a:t>
                          </a:r>
                        </a:p>
                      </a:txBody>
                      <a:tcPr/>
                    </a:tc>
                  </a:tr>
                </a:tbl>
              </a:graphicData>
            </a:graphic>
          </p:graphicFrame>
        </mc:Fallback>
      </mc:AlternateContent>
    </p:spTree>
    <p:extLst>
      <p:ext uri="{BB962C8B-B14F-4D97-AF65-F5344CB8AC3E}">
        <p14:creationId xmlns:p14="http://schemas.microsoft.com/office/powerpoint/2010/main" val="355962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382000" cy="1938992"/>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Interpretation</a:t>
            </a:r>
          </a:p>
          <a:p>
            <a:pPr algn="just"/>
            <a:r>
              <a:rPr lang="en-US" sz="2000" dirty="0">
                <a:latin typeface="Times New Roman" pitchFamily="18" charset="0"/>
                <a:cs typeface="Times New Roman" pitchFamily="18" charset="0"/>
              </a:rPr>
              <a:t>	From the above table we can see that when we put the values of X in the regression equation, so due to the positive value of b the effect of X variable on Y is also positive i.e. as the values of X increases the value </a:t>
            </a:r>
            <a:r>
              <a:rPr lang="en-US" sz="2000">
                <a:latin typeface="Times New Roman" pitchFamily="18" charset="0"/>
                <a:cs typeface="Times New Roman" pitchFamily="18" charset="0"/>
              </a:rPr>
              <a:t>of Y are </a:t>
            </a:r>
            <a:r>
              <a:rPr lang="en-US" sz="2000" dirty="0">
                <a:latin typeface="Times New Roman" pitchFamily="18" charset="0"/>
                <a:cs typeface="Times New Roman" pitchFamily="18" charset="0"/>
              </a:rPr>
              <a:t>also increasing. So the scatter plot  will also show an upward trend on the graph.</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565078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893</Words>
  <Application>Microsoft Office PowerPoint</Application>
  <PresentationFormat>On-screen Show (4:3)</PresentationFormat>
  <Paragraphs>104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user</cp:lastModifiedBy>
  <cp:revision>16</cp:revision>
  <dcterms:created xsi:type="dcterms:W3CDTF">2020-03-24T06:19:02Z</dcterms:created>
  <dcterms:modified xsi:type="dcterms:W3CDTF">2020-12-01T16:59:40Z</dcterms:modified>
</cp:coreProperties>
</file>