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25"/>
  </p:notesMasterIdLst>
  <p:sldIdLst>
    <p:sldId id="327" r:id="rId2"/>
    <p:sldId id="314" r:id="rId3"/>
    <p:sldId id="348" r:id="rId4"/>
    <p:sldId id="349" r:id="rId5"/>
    <p:sldId id="366" r:id="rId6"/>
    <p:sldId id="350" r:id="rId7"/>
    <p:sldId id="369" r:id="rId8"/>
    <p:sldId id="370" r:id="rId9"/>
    <p:sldId id="368" r:id="rId10"/>
    <p:sldId id="371" r:id="rId11"/>
    <p:sldId id="372" r:id="rId12"/>
    <p:sldId id="351" r:id="rId13"/>
    <p:sldId id="373" r:id="rId14"/>
    <p:sldId id="374" r:id="rId15"/>
    <p:sldId id="375" r:id="rId16"/>
    <p:sldId id="376" r:id="rId17"/>
    <p:sldId id="377" r:id="rId18"/>
    <p:sldId id="378" r:id="rId19"/>
    <p:sldId id="379" r:id="rId20"/>
    <p:sldId id="380" r:id="rId21"/>
    <p:sldId id="381" r:id="rId22"/>
    <p:sldId id="382" r:id="rId23"/>
    <p:sldId id="329" r:id="rId24"/>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F427FB5-9DC2-4CD3-BCE0-EE2BA5E39090}">
          <p14:sldIdLst>
            <p14:sldId id="327"/>
            <p14:sldId id="314"/>
            <p14:sldId id="348"/>
            <p14:sldId id="349"/>
            <p14:sldId id="366"/>
            <p14:sldId id="350"/>
            <p14:sldId id="369"/>
            <p14:sldId id="370"/>
            <p14:sldId id="368"/>
            <p14:sldId id="371"/>
            <p14:sldId id="372"/>
            <p14:sldId id="351"/>
            <p14:sldId id="373"/>
            <p14:sldId id="374"/>
            <p14:sldId id="375"/>
            <p14:sldId id="376"/>
            <p14:sldId id="377"/>
            <p14:sldId id="378"/>
            <p14:sldId id="379"/>
            <p14:sldId id="380"/>
            <p14:sldId id="381"/>
            <p14:sldId id="382"/>
          </p14:sldIdLst>
        </p14:section>
        <p14:section name="Untitled Section" id="{15FBEDD5-7809-4B27-8193-8E6ACF6D2E2A}">
          <p14:sldIdLst>
            <p14:sldId id="329"/>
          </p14:sldIdLst>
        </p14:section>
      </p14:sectionLst>
    </p:ex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3" autoAdjust="0"/>
    <p:restoredTop sz="89228" autoAdjust="0"/>
  </p:normalViewPr>
  <p:slideViewPr>
    <p:cSldViewPr>
      <p:cViewPr varScale="1">
        <p:scale>
          <a:sx n="66" d="100"/>
          <a:sy n="66" d="100"/>
        </p:scale>
        <p:origin x="876" y="72"/>
      </p:cViewPr>
      <p:guideLst>
        <p:guide orient="horz" pos="2160"/>
        <p:guide pos="3839"/>
      </p:guideLst>
    </p:cSldViewPr>
  </p:slideViewPr>
  <p:outlineViewPr>
    <p:cViewPr>
      <p:scale>
        <a:sx n="33" d="100"/>
        <a:sy n="33" d="100"/>
      </p:scale>
      <p:origin x="0" y="-3237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EFE967-2C8A-4418-A4C7-E9AEDA6F0DC3}" type="datetimeFigureOut">
              <a:rPr lang="en-US" smtClean="0"/>
              <a:t>4/20/2020</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2233E7-D662-4388-8E3C-0D30765C3BFE}" type="slidenum">
              <a:rPr lang="en-US" smtClean="0"/>
              <a:t>‹#›</a:t>
            </a:fld>
            <a:endParaRPr lang="en-US"/>
          </a:p>
        </p:txBody>
      </p:sp>
    </p:spTree>
    <p:extLst>
      <p:ext uri="{BB962C8B-B14F-4D97-AF65-F5344CB8AC3E}">
        <p14:creationId xmlns:p14="http://schemas.microsoft.com/office/powerpoint/2010/main" val="1414964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2233E7-D662-4388-8E3C-0D30765C3BFE}" type="slidenum">
              <a:rPr lang="en-US" smtClean="0"/>
              <a:t>12</a:t>
            </a:fld>
            <a:endParaRPr lang="en-US"/>
          </a:p>
        </p:txBody>
      </p:sp>
    </p:spTree>
    <p:extLst>
      <p:ext uri="{BB962C8B-B14F-4D97-AF65-F5344CB8AC3E}">
        <p14:creationId xmlns:p14="http://schemas.microsoft.com/office/powerpoint/2010/main" val="4260448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smtClean="0"/>
              <a:t>Click to edit Master title style</a:t>
            </a:r>
            <a:endParaRPr lang="en-US" dirty="0"/>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81AA1B-AE58-423A-A191-EC85F87580CB}" type="slidenum">
              <a:rPr lang="en-US" smtClean="0"/>
              <a:t>‹#›</a:t>
            </a:fld>
            <a:endParaRPr lang="en-US"/>
          </a:p>
        </p:txBody>
      </p:sp>
    </p:spTree>
    <p:extLst>
      <p:ext uri="{BB962C8B-B14F-4D97-AF65-F5344CB8AC3E}">
        <p14:creationId xmlns:p14="http://schemas.microsoft.com/office/powerpoint/2010/main" val="3199889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81AA1B-AE58-423A-A191-EC85F87580CB}" type="slidenum">
              <a:rPr lang="en-US" smtClean="0"/>
              <a:t>‹#›</a:t>
            </a:fld>
            <a:endParaRPr lang="en-US"/>
          </a:p>
        </p:txBody>
      </p:sp>
    </p:spTree>
    <p:extLst>
      <p:ext uri="{BB962C8B-B14F-4D97-AF65-F5344CB8AC3E}">
        <p14:creationId xmlns:p14="http://schemas.microsoft.com/office/powerpoint/2010/main" val="2711892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365125"/>
            <a:ext cx="262821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81AA1B-AE58-423A-A191-EC85F87580CB}" type="slidenum">
              <a:rPr lang="en-US" smtClean="0"/>
              <a:t>‹#›</a:t>
            </a:fld>
            <a:endParaRPr lang="en-US"/>
          </a:p>
        </p:txBody>
      </p:sp>
    </p:spTree>
    <p:extLst>
      <p:ext uri="{BB962C8B-B14F-4D97-AF65-F5344CB8AC3E}">
        <p14:creationId xmlns:p14="http://schemas.microsoft.com/office/powerpoint/2010/main" val="2228448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81AA1B-AE58-423A-A191-EC85F87580CB}" type="slidenum">
              <a:rPr lang="en-US" smtClean="0"/>
              <a:t>‹#›</a:t>
            </a:fld>
            <a:endParaRPr lang="en-US"/>
          </a:p>
        </p:txBody>
      </p:sp>
    </p:spTree>
    <p:extLst>
      <p:ext uri="{BB962C8B-B14F-4D97-AF65-F5344CB8AC3E}">
        <p14:creationId xmlns:p14="http://schemas.microsoft.com/office/powerpoint/2010/main" val="524583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2852737"/>
          </a:xfrm>
        </p:spPr>
        <p:txBody>
          <a:bodyPr anchor="b"/>
          <a:lstStyle>
            <a:lvl1pPr>
              <a:defRPr sz="5998"/>
            </a:lvl1pPr>
          </a:lstStyle>
          <a:p>
            <a:r>
              <a:rPr lang="en-US" smtClean="0"/>
              <a:t>Click to edit Master title style</a:t>
            </a:r>
            <a:endParaRPr lang="en-US" dirty="0"/>
          </a:p>
        </p:txBody>
      </p:sp>
      <p:sp>
        <p:nvSpPr>
          <p:cNvPr id="3" name="Text Placeholder 2"/>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81AA1B-AE58-423A-A191-EC85F87580CB}" type="slidenum">
              <a:rPr lang="en-US" smtClean="0"/>
              <a:t>‹#›</a:t>
            </a:fld>
            <a:endParaRPr lang="en-US"/>
          </a:p>
        </p:txBody>
      </p:sp>
    </p:spTree>
    <p:extLst>
      <p:ext uri="{BB962C8B-B14F-4D97-AF65-F5344CB8AC3E}">
        <p14:creationId xmlns:p14="http://schemas.microsoft.com/office/powerpoint/2010/main" val="554879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7982" y="1825625"/>
            <a:ext cx="518025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592" y="1825625"/>
            <a:ext cx="518025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81AA1B-AE58-423A-A191-EC85F87580CB}" type="slidenum">
              <a:rPr lang="en-US" smtClean="0"/>
              <a:t>‹#›</a:t>
            </a:fld>
            <a:endParaRPr lang="en-US"/>
          </a:p>
        </p:txBody>
      </p:sp>
    </p:spTree>
    <p:extLst>
      <p:ext uri="{BB962C8B-B14F-4D97-AF65-F5344CB8AC3E}">
        <p14:creationId xmlns:p14="http://schemas.microsoft.com/office/powerpoint/2010/main" val="380230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6"/>
            <a:ext cx="10512862"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570" y="2505075"/>
            <a:ext cx="5156444"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593" y="2505075"/>
            <a:ext cx="518183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81AA1B-AE58-423A-A191-EC85F87580CB}" type="slidenum">
              <a:rPr lang="en-US" smtClean="0"/>
              <a:t>‹#›</a:t>
            </a:fld>
            <a:endParaRPr lang="en-US"/>
          </a:p>
        </p:txBody>
      </p:sp>
    </p:spTree>
    <p:extLst>
      <p:ext uri="{BB962C8B-B14F-4D97-AF65-F5344CB8AC3E}">
        <p14:creationId xmlns:p14="http://schemas.microsoft.com/office/powerpoint/2010/main" val="3730609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81AA1B-AE58-423A-A191-EC85F87580CB}" type="slidenum">
              <a:rPr lang="en-US" smtClean="0"/>
              <a:t>‹#›</a:t>
            </a:fld>
            <a:endParaRPr lang="en-US"/>
          </a:p>
        </p:txBody>
      </p:sp>
    </p:spTree>
    <p:extLst>
      <p:ext uri="{BB962C8B-B14F-4D97-AF65-F5344CB8AC3E}">
        <p14:creationId xmlns:p14="http://schemas.microsoft.com/office/powerpoint/2010/main" val="3165242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81AA1B-AE58-423A-A191-EC85F87580CB}" type="slidenum">
              <a:rPr lang="en-US" smtClean="0"/>
              <a:t>‹#›</a:t>
            </a:fld>
            <a:endParaRPr lang="en-US"/>
          </a:p>
        </p:txBody>
      </p:sp>
    </p:spTree>
    <p:extLst>
      <p:ext uri="{BB962C8B-B14F-4D97-AF65-F5344CB8AC3E}">
        <p14:creationId xmlns:p14="http://schemas.microsoft.com/office/powerpoint/2010/main" val="2186334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smtClean="0"/>
              <a:t>Click to edit Master title style</a:t>
            </a:r>
            <a:endParaRPr lang="en-US" dirty="0"/>
          </a:p>
        </p:txBody>
      </p:sp>
      <p:sp>
        <p:nvSpPr>
          <p:cNvPr id="3" name="Content Placeholder 2"/>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81AA1B-AE58-423A-A191-EC85F87580CB}" type="slidenum">
              <a:rPr lang="en-US" smtClean="0"/>
              <a:t>‹#›</a:t>
            </a:fld>
            <a:endParaRPr lang="en-US"/>
          </a:p>
        </p:txBody>
      </p:sp>
    </p:spTree>
    <p:extLst>
      <p:ext uri="{BB962C8B-B14F-4D97-AF65-F5344CB8AC3E}">
        <p14:creationId xmlns:p14="http://schemas.microsoft.com/office/powerpoint/2010/main" val="1608772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1838" y="987426"/>
            <a:ext cx="6170593" cy="4873625"/>
          </a:xfrm>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smtClean="0"/>
              <a:t>Click icon to add picture</a:t>
            </a:r>
            <a:endParaRPr lang="en-US" dirty="0"/>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81AA1B-AE58-423A-A191-EC85F87580CB}" type="slidenum">
              <a:rPr lang="en-US" smtClean="0"/>
              <a:t>‹#›</a:t>
            </a:fld>
            <a:endParaRPr lang="en-US"/>
          </a:p>
        </p:txBody>
      </p:sp>
    </p:spTree>
    <p:extLst>
      <p:ext uri="{BB962C8B-B14F-4D97-AF65-F5344CB8AC3E}">
        <p14:creationId xmlns:p14="http://schemas.microsoft.com/office/powerpoint/2010/main" val="2518090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81AA1B-AE58-423A-A191-EC85F87580CB}" type="slidenum">
              <a:rPr lang="en-US" smtClean="0"/>
              <a:t>‹#›</a:t>
            </a:fld>
            <a:endParaRPr lang="en-US"/>
          </a:p>
        </p:txBody>
      </p:sp>
    </p:spTree>
    <p:extLst>
      <p:ext uri="{BB962C8B-B14F-4D97-AF65-F5344CB8AC3E}">
        <p14:creationId xmlns:p14="http://schemas.microsoft.com/office/powerpoint/2010/main" val="146325230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ftr="0" dt="0"/>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88825" cy="6858000"/>
          </a:xfrm>
        </p:spPr>
      </p:pic>
      <p:sp>
        <p:nvSpPr>
          <p:cNvPr id="4" name="Slide Number Placeholder 3"/>
          <p:cNvSpPr>
            <a:spLocks noGrp="1"/>
          </p:cNvSpPr>
          <p:nvPr>
            <p:ph type="sldNum" sz="quarter" idx="12"/>
          </p:nvPr>
        </p:nvSpPr>
        <p:spPr/>
        <p:txBody>
          <a:bodyPr/>
          <a:lstStyle/>
          <a:p>
            <a:fld id="{C781AA1B-AE58-423A-A191-EC85F87580CB}" type="slidenum">
              <a:rPr lang="en-US" smtClean="0"/>
              <a:t>1</a:t>
            </a:fld>
            <a:endParaRPr lang="en-US"/>
          </a:p>
        </p:txBody>
      </p:sp>
    </p:spTree>
    <p:extLst>
      <p:ext uri="{BB962C8B-B14F-4D97-AF65-F5344CB8AC3E}">
        <p14:creationId xmlns:p14="http://schemas.microsoft.com/office/powerpoint/2010/main" val="35174859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solidFill>
                  <a:srgbClr val="00B0F0"/>
                </a:solidFill>
                <a:latin typeface="Times New Roman" panose="02020603050405020304" pitchFamily="18" charset="0"/>
                <a:cs typeface="Times New Roman" panose="02020603050405020304" pitchFamily="18" charset="0"/>
              </a:rPr>
              <a:t>               PLANT </a:t>
            </a:r>
            <a:r>
              <a:rPr lang="en-US" sz="4400" b="1" dirty="0">
                <a:solidFill>
                  <a:srgbClr val="00B0F0"/>
                </a:solidFill>
                <a:latin typeface="Times New Roman" panose="02020603050405020304" pitchFamily="18" charset="0"/>
                <a:cs typeface="Times New Roman" panose="02020603050405020304" pitchFamily="18" charset="0"/>
              </a:rPr>
              <a:t>CLEANING…</a:t>
            </a:r>
            <a:endParaRPr lang="en-US" dirty="0"/>
          </a:p>
        </p:txBody>
      </p:sp>
      <p:sp>
        <p:nvSpPr>
          <p:cNvPr id="3" name="Content Placeholder 2"/>
          <p:cNvSpPr>
            <a:spLocks noGrp="1"/>
          </p:cNvSpPr>
          <p:nvPr>
            <p:ph idx="1"/>
          </p:nvPr>
        </p:nvSpPr>
        <p:spPr/>
        <p:txBody>
          <a:bodyPr/>
          <a:lstStyle/>
          <a:p>
            <a:pPr marL="0" indent="0">
              <a:buNone/>
            </a:pPr>
            <a:r>
              <a:rPr lang="en-US" dirty="0" smtClean="0"/>
              <a:t>2) </a:t>
            </a:r>
            <a:r>
              <a:rPr lang="en-US" dirty="0" smtClean="0">
                <a:latin typeface="Times New Roman" panose="02020603050405020304" pitchFamily="18" charset="0"/>
                <a:cs typeface="Times New Roman" panose="02020603050405020304" pitchFamily="18" charset="0"/>
              </a:rPr>
              <a:t>Wet cleaning</a:t>
            </a:r>
          </a:p>
          <a:p>
            <a:pPr marL="0" indent="0">
              <a:buNone/>
            </a:pPr>
            <a:r>
              <a:rPr lang="en-US" dirty="0" smtClean="0">
                <a:latin typeface="Times New Roman" panose="02020603050405020304" pitchFamily="18" charset="0"/>
                <a:cs typeface="Times New Roman" panose="02020603050405020304" pitchFamily="18" charset="0"/>
              </a:rPr>
              <a:t>Wet cleaning is the process of using water and eco friendly detergent or chemical to remove unwanted matter from the equipment</a:t>
            </a:r>
          </a:p>
          <a:p>
            <a:pPr marL="0" indent="0">
              <a:buNone/>
            </a:pPr>
            <a:r>
              <a:rPr lang="en-US" dirty="0" smtClean="0">
                <a:latin typeface="Times New Roman" panose="02020603050405020304" pitchFamily="18" charset="0"/>
                <a:cs typeface="Times New Roman" panose="02020603050405020304" pitchFamily="18" charset="0"/>
              </a:rPr>
              <a:t>Water alone cannot remove the dirt and is an inefficient cleaner </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C781AA1B-AE58-423A-A191-EC85F87580CB}" type="slidenum">
              <a:rPr lang="en-US" smtClean="0"/>
              <a:t>10</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0412" y="3733800"/>
            <a:ext cx="5181600" cy="2343150"/>
          </a:xfrm>
          <a:prstGeom prst="rect">
            <a:avLst/>
          </a:prstGeom>
        </p:spPr>
      </p:pic>
    </p:spTree>
    <p:extLst>
      <p:ext uri="{BB962C8B-B14F-4D97-AF65-F5344CB8AC3E}">
        <p14:creationId xmlns:p14="http://schemas.microsoft.com/office/powerpoint/2010/main" val="1253620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solidFill>
                  <a:srgbClr val="00B0F0"/>
                </a:solidFill>
                <a:latin typeface="Times New Roman" panose="02020603050405020304" pitchFamily="18" charset="0"/>
                <a:cs typeface="Times New Roman" panose="02020603050405020304" pitchFamily="18" charset="0"/>
              </a:rPr>
              <a:t>               PLANT </a:t>
            </a:r>
            <a:r>
              <a:rPr lang="en-US" sz="4400" b="1" dirty="0">
                <a:solidFill>
                  <a:srgbClr val="00B0F0"/>
                </a:solidFill>
                <a:latin typeface="Times New Roman" panose="02020603050405020304" pitchFamily="18" charset="0"/>
                <a:cs typeface="Times New Roman" panose="02020603050405020304" pitchFamily="18" charset="0"/>
              </a:rPr>
              <a:t>CLEANING…</a:t>
            </a:r>
            <a:endParaRPr lang="en-US" dirty="0"/>
          </a:p>
        </p:txBody>
      </p:sp>
      <p:sp>
        <p:nvSpPr>
          <p:cNvPr id="3" name="Content Placeholder 2"/>
          <p:cNvSpPr>
            <a:spLocks noGrp="1"/>
          </p:cNvSpPr>
          <p:nvPr>
            <p:ph idx="1"/>
          </p:nvPr>
        </p:nvSpPr>
        <p:spPr/>
        <p:txBody>
          <a:bodyPr/>
          <a:lstStyle/>
          <a:p>
            <a:pPr marL="0" indent="0">
              <a:buNone/>
            </a:pPr>
            <a:r>
              <a:rPr lang="en-US" u="sng" dirty="0" smtClean="0">
                <a:latin typeface="Times New Roman" panose="02020603050405020304" pitchFamily="18" charset="0"/>
                <a:cs typeface="Times New Roman" panose="02020603050405020304" pitchFamily="18" charset="0"/>
              </a:rPr>
              <a:t>DETERGENTS</a:t>
            </a:r>
          </a:p>
          <a:p>
            <a:pPr marL="0" indent="0">
              <a:lnSpc>
                <a:spcPct val="150000"/>
              </a:lnSpc>
              <a:buNone/>
            </a:pPr>
            <a:r>
              <a:rPr lang="en-US" dirty="0" smtClean="0">
                <a:latin typeface="Times New Roman" panose="02020603050405020304" pitchFamily="18" charset="0"/>
                <a:cs typeface="Times New Roman" panose="02020603050405020304" pitchFamily="18" charset="0"/>
              </a:rPr>
              <a:t>A detergent alters the condition of water surface, reduces the tension and allow the water to spread and wet the soil</a:t>
            </a:r>
          </a:p>
          <a:p>
            <a:pPr marL="0" indent="0">
              <a:lnSpc>
                <a:spcPct val="150000"/>
              </a:lnSpc>
              <a:buNone/>
            </a:pPr>
            <a:r>
              <a:rPr lang="en-US" dirty="0" smtClean="0">
                <a:latin typeface="Times New Roman" panose="02020603050405020304" pitchFamily="18" charset="0"/>
                <a:cs typeface="Times New Roman" panose="02020603050405020304" pitchFamily="18" charset="0"/>
              </a:rPr>
              <a:t>Apart from this, two main important function of detergents are</a:t>
            </a:r>
          </a:p>
          <a:p>
            <a:pPr marL="514350" indent="-514350">
              <a:lnSpc>
                <a:spcPct val="150000"/>
              </a:lnSpc>
              <a:buFont typeface="+mj-lt"/>
              <a:buAutoNum type="arabicPeriod"/>
            </a:pPr>
            <a:r>
              <a:rPr lang="en-US" dirty="0" smtClean="0">
                <a:latin typeface="Times New Roman" panose="02020603050405020304" pitchFamily="18" charset="0"/>
                <a:cs typeface="Times New Roman" panose="02020603050405020304" pitchFamily="18" charset="0"/>
              </a:rPr>
              <a:t>Dislodge dirt/soil</a:t>
            </a:r>
          </a:p>
          <a:p>
            <a:pPr marL="514350" indent="-514350">
              <a:lnSpc>
                <a:spcPct val="150000"/>
              </a:lnSpc>
              <a:buFont typeface="+mj-lt"/>
              <a:buAutoNum type="arabicPeriod"/>
            </a:pPr>
            <a:r>
              <a:rPr lang="en-US" dirty="0" smtClean="0">
                <a:latin typeface="Times New Roman" panose="02020603050405020304" pitchFamily="18" charset="0"/>
                <a:cs typeface="Times New Roman" panose="02020603050405020304" pitchFamily="18" charset="0"/>
              </a:rPr>
              <a:t>Disperse soil particles</a:t>
            </a:r>
          </a:p>
          <a:p>
            <a:pPr marL="0" indent="0">
              <a:buNone/>
            </a:pPr>
            <a:endParaRPr lang="en-US" dirty="0"/>
          </a:p>
        </p:txBody>
      </p:sp>
      <p:sp>
        <p:nvSpPr>
          <p:cNvPr id="4" name="Slide Number Placeholder 3"/>
          <p:cNvSpPr>
            <a:spLocks noGrp="1"/>
          </p:cNvSpPr>
          <p:nvPr>
            <p:ph type="sldNum" sz="quarter" idx="12"/>
          </p:nvPr>
        </p:nvSpPr>
        <p:spPr/>
        <p:txBody>
          <a:bodyPr/>
          <a:lstStyle/>
          <a:p>
            <a:fld id="{C781AA1B-AE58-423A-A191-EC85F87580CB}" type="slidenum">
              <a:rPr lang="en-US" smtClean="0"/>
              <a:t>11</a:t>
            </a:fld>
            <a:endParaRPr lang="en-US"/>
          </a:p>
        </p:txBody>
      </p:sp>
    </p:spTree>
    <p:extLst>
      <p:ext uri="{BB962C8B-B14F-4D97-AF65-F5344CB8AC3E}">
        <p14:creationId xmlns:p14="http://schemas.microsoft.com/office/powerpoint/2010/main" val="2719125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rgbClr val="00B0F0"/>
                </a:solidFill>
                <a:latin typeface="Times New Roman" panose="02020603050405020304" pitchFamily="18" charset="0"/>
                <a:cs typeface="Times New Roman" panose="02020603050405020304" pitchFamily="18" charset="0"/>
              </a:rPr>
              <a:t>PLANT CLEANING…</a:t>
            </a:r>
          </a:p>
        </p:txBody>
      </p:sp>
      <p:sp>
        <p:nvSpPr>
          <p:cNvPr id="3" name="Content Placeholder 2"/>
          <p:cNvSpPr>
            <a:spLocks noGrp="1"/>
          </p:cNvSpPr>
          <p:nvPr>
            <p:ph idx="1"/>
          </p:nvPr>
        </p:nvSpPr>
        <p:spPr>
          <a:xfrm>
            <a:off x="837982" y="1295400"/>
            <a:ext cx="10512862" cy="5715000"/>
          </a:xfrm>
        </p:spPr>
        <p:txBody>
          <a:bodyPr>
            <a:normAutofit/>
          </a:bodyPr>
          <a:lstStyle/>
          <a:p>
            <a:pPr marL="0" indent="0">
              <a:lnSpc>
                <a:spcPct val="150000"/>
              </a:lnSpc>
              <a:buNone/>
            </a:pPr>
            <a:r>
              <a:rPr lang="en-US" dirty="0" smtClean="0">
                <a:latin typeface="Times New Roman" panose="02020603050405020304" pitchFamily="18" charset="0"/>
                <a:cs typeface="Times New Roman" panose="02020603050405020304" pitchFamily="18" charset="0"/>
              </a:rPr>
              <a:t> Properties of good detergent</a:t>
            </a:r>
          </a:p>
          <a:p>
            <a:pPr marL="514350" indent="-514350">
              <a:lnSpc>
                <a:spcPct val="150000"/>
              </a:lnSpc>
              <a:buFont typeface="+mj-lt"/>
              <a:buAutoNum type="arabicPeriod"/>
            </a:pPr>
            <a:r>
              <a:rPr lang="en-US" dirty="0" smtClean="0">
                <a:latin typeface="Times New Roman" panose="02020603050405020304" pitchFamily="18" charset="0"/>
                <a:cs typeface="Times New Roman" panose="02020603050405020304" pitchFamily="18" charset="0"/>
              </a:rPr>
              <a:t>Solubility</a:t>
            </a:r>
          </a:p>
          <a:p>
            <a:pPr marL="0" indent="0">
              <a:lnSpc>
                <a:spcPct val="150000"/>
              </a:lnSpc>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The selected detergent must be readily soluble in water to avoid the possibility of depositing unwanted soils</a:t>
            </a:r>
          </a:p>
          <a:p>
            <a:pPr marL="514350" indent="-514350">
              <a:lnSpc>
                <a:spcPct val="150000"/>
              </a:lnSpc>
              <a:buAutoNum type="arabicPeriod" startAt="2"/>
            </a:pPr>
            <a:r>
              <a:rPr lang="en-US" dirty="0" err="1" smtClean="0">
                <a:latin typeface="Times New Roman" panose="02020603050405020304" pitchFamily="18" charset="0"/>
                <a:cs typeface="Times New Roman" panose="02020603050405020304" pitchFamily="18" charset="0"/>
              </a:rPr>
              <a:t>Wetability</a:t>
            </a:r>
            <a:r>
              <a:rPr lang="en-US" dirty="0" smtClean="0">
                <a:latin typeface="Times New Roman" panose="02020603050405020304" pitchFamily="18" charset="0"/>
                <a:cs typeface="Times New Roman" panose="02020603050405020304" pitchFamily="18" charset="0"/>
              </a:rPr>
              <a:t> </a:t>
            </a:r>
          </a:p>
          <a:p>
            <a:pPr marL="0" indent="0">
              <a:lnSpc>
                <a:spcPct val="150000"/>
              </a:lnSpc>
              <a:buNone/>
            </a:pPr>
            <a:r>
              <a:rPr lang="en-US" dirty="0" smtClean="0">
                <a:latin typeface="Times New Roman" panose="02020603050405020304" pitchFamily="18" charset="0"/>
                <a:cs typeface="Times New Roman" panose="02020603050405020304" pitchFamily="18" charset="0"/>
              </a:rPr>
              <a:t>It should adequately wet the surface interface thus dislodging the soil. It should also be able dissolve or disperse the food materials released</a:t>
            </a:r>
          </a:p>
          <a:p>
            <a:pPr marL="0" indent="0">
              <a:lnSpc>
                <a:spcPct val="150000"/>
              </a:lnSpc>
              <a:buNone/>
            </a:pPr>
            <a:endParaRPr lang="en-US" dirty="0" smtClean="0">
              <a:latin typeface="Times New Roman" panose="02020603050405020304" pitchFamily="18" charset="0"/>
              <a:cs typeface="Times New Roman" panose="02020603050405020304" pitchFamily="18" charset="0"/>
            </a:endParaRPr>
          </a:p>
          <a:p>
            <a:pPr marL="0" indent="0">
              <a:lnSpc>
                <a:spcPct val="150000"/>
              </a:lnSpc>
              <a:buNone/>
            </a:pPr>
            <a:endParaRPr lang="en-US" dirty="0"/>
          </a:p>
        </p:txBody>
      </p:sp>
      <p:sp>
        <p:nvSpPr>
          <p:cNvPr id="4" name="Slide Number Placeholder 3"/>
          <p:cNvSpPr>
            <a:spLocks noGrp="1"/>
          </p:cNvSpPr>
          <p:nvPr>
            <p:ph type="sldNum" sz="quarter" idx="12"/>
          </p:nvPr>
        </p:nvSpPr>
        <p:spPr/>
        <p:txBody>
          <a:bodyPr/>
          <a:lstStyle/>
          <a:p>
            <a:fld id="{C781AA1B-AE58-423A-A191-EC85F87580CB}" type="slidenum">
              <a:rPr lang="en-US" smtClean="0"/>
              <a:t>12</a:t>
            </a:fld>
            <a:endParaRPr lang="en-US"/>
          </a:p>
        </p:txBody>
      </p:sp>
    </p:spTree>
    <p:extLst>
      <p:ext uri="{BB962C8B-B14F-4D97-AF65-F5344CB8AC3E}">
        <p14:creationId xmlns:p14="http://schemas.microsoft.com/office/powerpoint/2010/main" val="5615091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solidFill>
                  <a:srgbClr val="00B0F0"/>
                </a:solidFill>
                <a:latin typeface="Times New Roman" panose="02020603050405020304" pitchFamily="18" charset="0"/>
                <a:cs typeface="Times New Roman" panose="02020603050405020304" pitchFamily="18" charset="0"/>
              </a:rPr>
              <a:t>                PLANT </a:t>
            </a:r>
            <a:r>
              <a:rPr lang="en-US" sz="4400" b="1" dirty="0">
                <a:solidFill>
                  <a:srgbClr val="00B0F0"/>
                </a:solidFill>
                <a:latin typeface="Times New Roman" panose="02020603050405020304" pitchFamily="18" charset="0"/>
                <a:cs typeface="Times New Roman" panose="02020603050405020304" pitchFamily="18" charset="0"/>
              </a:rPr>
              <a:t>CLEANING…</a:t>
            </a:r>
            <a:endParaRPr lang="en-US" dirty="0"/>
          </a:p>
        </p:txBody>
      </p:sp>
      <p:sp>
        <p:nvSpPr>
          <p:cNvPr id="3" name="Content Placeholder 2"/>
          <p:cNvSpPr>
            <a:spLocks noGrp="1"/>
          </p:cNvSpPr>
          <p:nvPr>
            <p:ph idx="1"/>
          </p:nvPr>
        </p:nvSpPr>
        <p:spPr/>
        <p:txBody>
          <a:bodyPr/>
          <a:lstStyle/>
          <a:p>
            <a:pPr marL="514350" indent="-514350">
              <a:buAutoNum type="arabicPeriod" startAt="3"/>
            </a:pPr>
            <a:r>
              <a:rPr lang="en-US" dirty="0" smtClean="0">
                <a:latin typeface="Times New Roman" panose="02020603050405020304" pitchFamily="18" charset="0"/>
                <a:cs typeface="Times New Roman" panose="02020603050405020304" pitchFamily="18" charset="0"/>
              </a:rPr>
              <a:t>Emulsification</a:t>
            </a:r>
          </a:p>
          <a:p>
            <a:pPr marL="0" indent="0">
              <a:buNone/>
            </a:pPr>
            <a:r>
              <a:rPr lang="en-US" dirty="0" smtClean="0">
                <a:latin typeface="Times New Roman" panose="02020603050405020304" pitchFamily="18" charset="0"/>
                <a:cs typeface="Times New Roman" panose="02020603050405020304" pitchFamily="18" charset="0"/>
              </a:rPr>
              <a:t>The detergent solution must be able to emulsify or disperse fats and oils</a:t>
            </a:r>
          </a:p>
          <a:p>
            <a:pPr marL="514350" indent="-514350">
              <a:buAutoNum type="arabicPeriod" startAt="4"/>
            </a:pPr>
            <a:r>
              <a:rPr lang="en-US" dirty="0" err="1" smtClean="0">
                <a:latin typeface="Times New Roman" panose="02020603050405020304" pitchFamily="18" charset="0"/>
                <a:cs typeface="Times New Roman" panose="02020603050405020304" pitchFamily="18" charset="0"/>
              </a:rPr>
              <a:t>Rinseability</a:t>
            </a: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The detergent should easily be </a:t>
            </a:r>
            <a:r>
              <a:rPr lang="en-US" dirty="0" err="1" smtClean="0">
                <a:latin typeface="Times New Roman" panose="02020603050405020304" pitchFamily="18" charset="0"/>
                <a:cs typeface="Times New Roman" panose="02020603050405020304" pitchFamily="18" charset="0"/>
              </a:rPr>
              <a:t>rinseable</a:t>
            </a:r>
            <a:r>
              <a:rPr lang="en-US" dirty="0" smtClean="0">
                <a:latin typeface="Times New Roman" panose="02020603050405020304" pitchFamily="18" charset="0"/>
                <a:cs typeface="Times New Roman" panose="02020603050405020304" pitchFamily="18" charset="0"/>
              </a:rPr>
              <a:t> to avoid residues remaining on the equipment</a:t>
            </a:r>
          </a:p>
          <a:p>
            <a:pPr marL="514350" indent="-514350">
              <a:buAutoNum type="arabicPeriod" startAt="5"/>
            </a:pPr>
            <a:r>
              <a:rPr lang="en-US" dirty="0" smtClean="0">
                <a:latin typeface="Times New Roman" panose="02020603050405020304" pitchFamily="18" charset="0"/>
                <a:cs typeface="Times New Roman" panose="02020603050405020304" pitchFamily="18" charset="0"/>
              </a:rPr>
              <a:t>Corrosiveness</a:t>
            </a:r>
          </a:p>
          <a:p>
            <a:pPr marL="0" indent="0">
              <a:buNone/>
            </a:pPr>
            <a:r>
              <a:rPr lang="en-US" dirty="0" smtClean="0">
                <a:latin typeface="Times New Roman" panose="02020603050405020304" pitchFamily="18" charset="0"/>
                <a:cs typeface="Times New Roman" panose="02020603050405020304" pitchFamily="18" charset="0"/>
              </a:rPr>
              <a:t>The detergent solution must not attack the contact surfaces. Corrosion must be avoided by correct selection of detergent </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C781AA1B-AE58-423A-A191-EC85F87580CB}" type="slidenum">
              <a:rPr lang="en-US" smtClean="0"/>
              <a:t>13</a:t>
            </a:fld>
            <a:endParaRPr lang="en-US"/>
          </a:p>
        </p:txBody>
      </p:sp>
    </p:spTree>
    <p:extLst>
      <p:ext uri="{BB962C8B-B14F-4D97-AF65-F5344CB8AC3E}">
        <p14:creationId xmlns:p14="http://schemas.microsoft.com/office/powerpoint/2010/main" val="1978936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solidFill>
                  <a:srgbClr val="00B0F0"/>
                </a:solidFill>
                <a:latin typeface="Times New Roman" panose="02020603050405020304" pitchFamily="18" charset="0"/>
                <a:cs typeface="Times New Roman" panose="02020603050405020304" pitchFamily="18" charset="0"/>
              </a:rPr>
              <a:t>              PLANT </a:t>
            </a:r>
            <a:r>
              <a:rPr lang="en-US" sz="4400" b="1" dirty="0">
                <a:solidFill>
                  <a:srgbClr val="00B0F0"/>
                </a:solidFill>
                <a:latin typeface="Times New Roman" panose="02020603050405020304" pitchFamily="18" charset="0"/>
                <a:cs typeface="Times New Roman" panose="02020603050405020304" pitchFamily="18" charset="0"/>
              </a:rPr>
              <a:t>CLEANING…</a:t>
            </a:r>
            <a:endParaRPr lang="en-US" dirty="0"/>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TYPES OF DTEREGENTS</a:t>
            </a:r>
          </a:p>
          <a:p>
            <a:pPr marL="0" indent="0">
              <a:buNone/>
            </a:pPr>
            <a:r>
              <a:rPr lang="en-US" dirty="0" smtClean="0">
                <a:latin typeface="Times New Roman" panose="02020603050405020304" pitchFamily="18" charset="0"/>
                <a:cs typeface="Times New Roman" panose="02020603050405020304" pitchFamily="18" charset="0"/>
              </a:rPr>
              <a:t>Basically there are three types of detergents</a:t>
            </a: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Acid detergents</a:t>
            </a: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Alkaline detergents</a:t>
            </a: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Surfactants </a:t>
            </a: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C781AA1B-AE58-423A-A191-EC85F87580CB}" type="slidenum">
              <a:rPr lang="en-US" smtClean="0"/>
              <a:t>14</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3412" y="3028203"/>
            <a:ext cx="4769432" cy="3166903"/>
          </a:xfrm>
          <a:prstGeom prst="rect">
            <a:avLst/>
          </a:prstGeom>
        </p:spPr>
      </p:pic>
    </p:spTree>
    <p:extLst>
      <p:ext uri="{BB962C8B-B14F-4D97-AF65-F5344CB8AC3E}">
        <p14:creationId xmlns:p14="http://schemas.microsoft.com/office/powerpoint/2010/main" val="1228959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solidFill>
                  <a:srgbClr val="00B0F0"/>
                </a:solidFill>
                <a:latin typeface="Times New Roman" panose="02020603050405020304" pitchFamily="18" charset="0"/>
                <a:cs typeface="Times New Roman" panose="02020603050405020304" pitchFamily="18" charset="0"/>
              </a:rPr>
              <a:t>               PLANT </a:t>
            </a:r>
            <a:r>
              <a:rPr lang="en-US" sz="4400" b="1" dirty="0">
                <a:solidFill>
                  <a:srgbClr val="00B0F0"/>
                </a:solidFill>
                <a:latin typeface="Times New Roman" panose="02020603050405020304" pitchFamily="18" charset="0"/>
                <a:cs typeface="Times New Roman" panose="02020603050405020304" pitchFamily="18" charset="0"/>
              </a:rPr>
              <a:t>CLEANING…</a:t>
            </a:r>
            <a:endParaRPr lang="en-US" dirty="0"/>
          </a:p>
        </p:txBody>
      </p:sp>
      <p:sp>
        <p:nvSpPr>
          <p:cNvPr id="3" name="Content Placeholder 2"/>
          <p:cNvSpPr>
            <a:spLocks noGrp="1"/>
          </p:cNvSpPr>
          <p:nvPr>
            <p:ph idx="1"/>
          </p:nvPr>
        </p:nvSpPr>
        <p:spPr>
          <a:xfrm>
            <a:off x="837982" y="1524000"/>
            <a:ext cx="10512862" cy="4652963"/>
          </a:xfrm>
        </p:spPr>
        <p:txBody>
          <a:bodyPr>
            <a:normAutofit/>
          </a:bodyPr>
          <a:lstStyle/>
          <a:p>
            <a:pPr marL="514350" indent="-514350">
              <a:buAutoNum type="arabicPeriod"/>
            </a:pPr>
            <a:r>
              <a:rPr lang="en-US" dirty="0" smtClean="0">
                <a:latin typeface="Times New Roman" panose="02020603050405020304" pitchFamily="18" charset="0"/>
                <a:cs typeface="Times New Roman" panose="02020603050405020304" pitchFamily="18" charset="0"/>
              </a:rPr>
              <a:t>Acid Detergents</a:t>
            </a:r>
          </a:p>
          <a:p>
            <a:r>
              <a:rPr lang="en-US" dirty="0" smtClean="0">
                <a:latin typeface="Times New Roman" panose="02020603050405020304" pitchFamily="18" charset="0"/>
                <a:cs typeface="Times New Roman" panose="02020603050405020304" pitchFamily="18" charset="0"/>
              </a:rPr>
              <a:t>Acid detergent have pH value below 3</a:t>
            </a:r>
          </a:p>
          <a:p>
            <a:r>
              <a:rPr lang="en-US" dirty="0" smtClean="0">
                <a:latin typeface="Times New Roman" panose="02020603050405020304" pitchFamily="18" charset="0"/>
                <a:cs typeface="Times New Roman" panose="02020603050405020304" pitchFamily="18" charset="0"/>
              </a:rPr>
              <a:t>Inorganic soils are best removed with these detergents</a:t>
            </a:r>
          </a:p>
          <a:p>
            <a:r>
              <a:rPr lang="en-US" dirty="0" smtClean="0">
                <a:latin typeface="Times New Roman" panose="02020603050405020304" pitchFamily="18" charset="0"/>
                <a:cs typeface="Times New Roman" panose="02020603050405020304" pitchFamily="18" charset="0"/>
              </a:rPr>
              <a:t>Acid detergents that are acceptable include</a:t>
            </a:r>
          </a:p>
          <a:p>
            <a:pPr>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Hydrochloric acid</a:t>
            </a:r>
          </a:p>
          <a:p>
            <a:pPr>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Nitric acid</a:t>
            </a:r>
          </a:p>
          <a:p>
            <a:pPr>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Phosphoric acid</a:t>
            </a:r>
          </a:p>
          <a:p>
            <a:pPr>
              <a:buFont typeface="Wingdings" panose="05000000000000000000" pitchFamily="2" charset="2"/>
              <a:buChar char="ü"/>
            </a:pPr>
            <a:r>
              <a:rPr lang="en-US" dirty="0" err="1" smtClean="0">
                <a:latin typeface="Times New Roman" panose="02020603050405020304" pitchFamily="18" charset="0"/>
                <a:cs typeface="Times New Roman" panose="02020603050405020304" pitchFamily="18" charset="0"/>
              </a:rPr>
              <a:t>Gluconic</a:t>
            </a:r>
            <a:r>
              <a:rPr lang="en-US" dirty="0" smtClean="0">
                <a:latin typeface="Times New Roman" panose="02020603050405020304" pitchFamily="18" charset="0"/>
                <a:cs typeface="Times New Roman" panose="02020603050405020304" pitchFamily="18" charset="0"/>
              </a:rPr>
              <a:t> acid</a:t>
            </a:r>
          </a:p>
          <a:p>
            <a:pPr>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Citric and tartaric acid </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C781AA1B-AE58-423A-A191-EC85F87580CB}" type="slidenum">
              <a:rPr lang="en-US" smtClean="0"/>
              <a:t>15</a:t>
            </a:fld>
            <a:endParaRPr lang="en-US"/>
          </a:p>
        </p:txBody>
      </p:sp>
    </p:spTree>
    <p:extLst>
      <p:ext uri="{BB962C8B-B14F-4D97-AF65-F5344CB8AC3E}">
        <p14:creationId xmlns:p14="http://schemas.microsoft.com/office/powerpoint/2010/main" val="4268273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solidFill>
                  <a:srgbClr val="00B0F0"/>
                </a:solidFill>
                <a:latin typeface="Times New Roman" panose="02020603050405020304" pitchFamily="18" charset="0"/>
                <a:cs typeface="Times New Roman" panose="02020603050405020304" pitchFamily="18" charset="0"/>
              </a:rPr>
              <a:t>                PLANT </a:t>
            </a:r>
            <a:r>
              <a:rPr lang="en-US" sz="4400" b="1" dirty="0">
                <a:solidFill>
                  <a:srgbClr val="00B0F0"/>
                </a:solidFill>
                <a:latin typeface="Times New Roman" panose="02020603050405020304" pitchFamily="18" charset="0"/>
                <a:cs typeface="Times New Roman" panose="02020603050405020304" pitchFamily="18" charset="0"/>
              </a:rPr>
              <a:t>CLEANING…</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2. </a:t>
            </a:r>
            <a:r>
              <a:rPr lang="en-US" dirty="0" smtClean="0">
                <a:latin typeface="Times New Roman" panose="02020603050405020304" pitchFamily="18" charset="0"/>
                <a:cs typeface="Times New Roman" panose="02020603050405020304" pitchFamily="18" charset="0"/>
              </a:rPr>
              <a:t>Alkaline detergents</a:t>
            </a:r>
          </a:p>
          <a:p>
            <a:r>
              <a:rPr lang="en-US" dirty="0" smtClean="0">
                <a:latin typeface="Times New Roman" panose="02020603050405020304" pitchFamily="18" charset="0"/>
                <a:cs typeface="Times New Roman" panose="02020603050405020304" pitchFamily="18" charset="0"/>
              </a:rPr>
              <a:t>Alkaline detergents have pH above 11 while the weaker one may have in the range of 8 and 11</a:t>
            </a:r>
          </a:p>
          <a:p>
            <a:r>
              <a:rPr lang="en-US" dirty="0" smtClean="0">
                <a:latin typeface="Times New Roman" panose="02020603050405020304" pitchFamily="18" charset="0"/>
                <a:cs typeface="Times New Roman" panose="02020603050405020304" pitchFamily="18" charset="0"/>
              </a:rPr>
              <a:t> organic soils are best removed with these detergents</a:t>
            </a:r>
          </a:p>
          <a:p>
            <a:r>
              <a:rPr lang="en-US" dirty="0" smtClean="0">
                <a:latin typeface="Times New Roman" panose="02020603050405020304" pitchFamily="18" charset="0"/>
                <a:cs typeface="Times New Roman" panose="02020603050405020304" pitchFamily="18" charset="0"/>
              </a:rPr>
              <a:t>The common example includes</a:t>
            </a:r>
          </a:p>
          <a:p>
            <a:pPr>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Sodium and calcium hydroxide</a:t>
            </a:r>
          </a:p>
          <a:p>
            <a:pPr>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Sodium </a:t>
            </a:r>
            <a:r>
              <a:rPr lang="en-US" dirty="0" err="1" smtClean="0">
                <a:latin typeface="Times New Roman" panose="02020603050405020304" pitchFamily="18" charset="0"/>
                <a:cs typeface="Times New Roman" panose="02020603050405020304" pitchFamily="18" charset="0"/>
              </a:rPr>
              <a:t>metasilicate</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US" dirty="0" err="1" smtClean="0">
                <a:latin typeface="Times New Roman" panose="02020603050405020304" pitchFamily="18" charset="0"/>
                <a:cs typeface="Times New Roman" panose="02020603050405020304" pitchFamily="18" charset="0"/>
              </a:rPr>
              <a:t>Trisodium</a:t>
            </a:r>
            <a:r>
              <a:rPr lang="en-US" dirty="0" smtClean="0">
                <a:latin typeface="Times New Roman" panose="02020603050405020304" pitchFamily="18" charset="0"/>
                <a:cs typeface="Times New Roman" panose="02020603050405020304" pitchFamily="18" charset="0"/>
              </a:rPr>
              <a:t> phosphate</a:t>
            </a:r>
          </a:p>
          <a:p>
            <a:pPr>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Sodium carbonate or soda ash</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C781AA1B-AE58-423A-A191-EC85F87580CB}" type="slidenum">
              <a:rPr lang="en-US" smtClean="0"/>
              <a:t>16</a:t>
            </a:fld>
            <a:endParaRPr lang="en-US"/>
          </a:p>
        </p:txBody>
      </p:sp>
    </p:spTree>
    <p:extLst>
      <p:ext uri="{BB962C8B-B14F-4D97-AF65-F5344CB8AC3E}">
        <p14:creationId xmlns:p14="http://schemas.microsoft.com/office/powerpoint/2010/main" val="305930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solidFill>
                  <a:srgbClr val="00B0F0"/>
                </a:solidFill>
                <a:latin typeface="Times New Roman" panose="02020603050405020304" pitchFamily="18" charset="0"/>
                <a:cs typeface="Times New Roman" panose="02020603050405020304" pitchFamily="18" charset="0"/>
              </a:rPr>
              <a:t>                PLANT </a:t>
            </a:r>
            <a:r>
              <a:rPr lang="en-US" sz="4400" b="1" dirty="0">
                <a:solidFill>
                  <a:srgbClr val="00B0F0"/>
                </a:solidFill>
                <a:latin typeface="Times New Roman" panose="02020603050405020304" pitchFamily="18" charset="0"/>
                <a:cs typeface="Times New Roman" panose="02020603050405020304" pitchFamily="18" charset="0"/>
              </a:rPr>
              <a:t>CLEANING…</a:t>
            </a:r>
            <a:endParaRPr lang="en-US" dirty="0"/>
          </a:p>
        </p:txBody>
      </p:sp>
      <p:sp>
        <p:nvSpPr>
          <p:cNvPr id="3" name="Content Placeholder 2"/>
          <p:cNvSpPr>
            <a:spLocks noGrp="1"/>
          </p:cNvSpPr>
          <p:nvPr>
            <p:ph idx="1"/>
          </p:nvPr>
        </p:nvSpPr>
        <p:spPr/>
        <p:txBody>
          <a:bodyPr>
            <a:normAutofit lnSpcReduction="10000"/>
          </a:bodyPr>
          <a:lstStyle/>
          <a:p>
            <a:pPr marL="0" indent="0">
              <a:lnSpc>
                <a:spcPct val="100000"/>
              </a:lnSpc>
              <a:buNone/>
            </a:pPr>
            <a:r>
              <a:rPr lang="en-US" dirty="0" smtClean="0"/>
              <a:t>3</a:t>
            </a:r>
            <a:r>
              <a:rPr lang="en-US" dirty="0" smtClean="0">
                <a:latin typeface="Times New Roman" panose="02020603050405020304" pitchFamily="18" charset="0"/>
                <a:cs typeface="Times New Roman" panose="02020603050405020304" pitchFamily="18" charset="0"/>
              </a:rPr>
              <a:t>. Surfactants</a:t>
            </a:r>
          </a:p>
          <a:p>
            <a:pPr marL="0" indent="0">
              <a:lnSpc>
                <a:spcPct val="100000"/>
              </a:lnSpc>
              <a:buNone/>
            </a:pPr>
            <a:r>
              <a:rPr lang="en-US" dirty="0" smtClean="0">
                <a:latin typeface="Times New Roman" panose="02020603050405020304" pitchFamily="18" charset="0"/>
                <a:cs typeface="Times New Roman" panose="02020603050405020304" pitchFamily="18" charset="0"/>
              </a:rPr>
              <a:t>A surfactant is a substance that, when dissolved in water gives a product ability to remove dirt from surfaces such as glassware and </a:t>
            </a:r>
            <a:r>
              <a:rPr lang="en-US" dirty="0" err="1" smtClean="0">
                <a:latin typeface="Times New Roman" panose="02020603050405020304" pitchFamily="18" charset="0"/>
                <a:cs typeface="Times New Roman" panose="02020603050405020304" pitchFamily="18" charset="0"/>
              </a:rPr>
              <a:t>equipments</a:t>
            </a:r>
            <a:endParaRPr lang="en-US" dirty="0">
              <a:latin typeface="Times New Roman" panose="02020603050405020304" pitchFamily="18" charset="0"/>
              <a:cs typeface="Times New Roman" panose="02020603050405020304" pitchFamily="18" charset="0"/>
            </a:endParaRPr>
          </a:p>
          <a:p>
            <a:pPr marL="0" indent="0">
              <a:lnSpc>
                <a:spcPct val="100000"/>
              </a:lnSpc>
              <a:buNone/>
            </a:pPr>
            <a:r>
              <a:rPr lang="en-US" dirty="0" smtClean="0">
                <a:latin typeface="Times New Roman" panose="02020603050405020304" pitchFamily="18" charset="0"/>
                <a:cs typeface="Times New Roman" panose="02020603050405020304" pitchFamily="18" charset="0"/>
              </a:rPr>
              <a:t>They perform three major functions</a:t>
            </a:r>
          </a:p>
          <a:p>
            <a:pPr marL="514350" indent="-514350">
              <a:lnSpc>
                <a:spcPct val="100000"/>
              </a:lnSpc>
              <a:buFont typeface="+mj-lt"/>
              <a:buAutoNum type="alphaLcParenR"/>
            </a:pPr>
            <a:r>
              <a:rPr lang="en-US" dirty="0" smtClean="0">
                <a:latin typeface="Times New Roman" panose="02020603050405020304" pitchFamily="18" charset="0"/>
                <a:cs typeface="Times New Roman" panose="02020603050405020304" pitchFamily="18" charset="0"/>
              </a:rPr>
              <a:t>They enable the cleaning solution to fully wet the surface being cleaned so that dirt can be easily loosened</a:t>
            </a:r>
          </a:p>
          <a:p>
            <a:pPr marL="514350" indent="-514350">
              <a:lnSpc>
                <a:spcPct val="100000"/>
              </a:lnSpc>
              <a:buFont typeface="+mj-lt"/>
              <a:buAutoNum type="alphaLcParenR"/>
            </a:pPr>
            <a:r>
              <a:rPr lang="en-US" dirty="0" smtClean="0">
                <a:latin typeface="Times New Roman" panose="02020603050405020304" pitchFamily="18" charset="0"/>
                <a:cs typeface="Times New Roman" panose="02020603050405020304" pitchFamily="18" charset="0"/>
              </a:rPr>
              <a:t>They clean </a:t>
            </a:r>
            <a:r>
              <a:rPr lang="en-US" dirty="0" err="1" smtClean="0">
                <a:latin typeface="Times New Roman" panose="02020603050405020304" pitchFamily="18" charset="0"/>
                <a:cs typeface="Times New Roman" panose="02020603050405020304" pitchFamily="18" charset="0"/>
              </a:rPr>
              <a:t>greasy,oily</a:t>
            </a:r>
            <a:r>
              <a:rPr lang="en-US" dirty="0" smtClean="0">
                <a:latin typeface="Times New Roman" panose="02020603050405020304" pitchFamily="18" charset="0"/>
                <a:cs typeface="Times New Roman" panose="02020603050405020304" pitchFamily="18" charset="0"/>
              </a:rPr>
              <a:t> and </a:t>
            </a:r>
            <a:r>
              <a:rPr lang="en-US" dirty="0" err="1" smtClean="0">
                <a:latin typeface="Times New Roman" panose="02020603050405020304" pitchFamily="18" charset="0"/>
                <a:cs typeface="Times New Roman" panose="02020603050405020304" pitchFamily="18" charset="0"/>
              </a:rPr>
              <a:t>protein,carbohydrates</a:t>
            </a:r>
            <a:r>
              <a:rPr lang="en-US" dirty="0" smtClean="0">
                <a:latin typeface="Times New Roman" panose="02020603050405020304" pitchFamily="18" charset="0"/>
                <a:cs typeface="Times New Roman" panose="02020603050405020304" pitchFamily="18" charset="0"/>
              </a:rPr>
              <a:t> based stains</a:t>
            </a:r>
          </a:p>
          <a:p>
            <a:pPr marL="514350" indent="-514350">
              <a:lnSpc>
                <a:spcPct val="100000"/>
              </a:lnSpc>
              <a:buFont typeface="+mj-lt"/>
              <a:buAutoNum type="alphaLcParenR"/>
            </a:pPr>
            <a:r>
              <a:rPr lang="en-US" dirty="0" smtClean="0">
                <a:latin typeface="Times New Roman" panose="02020603050405020304" pitchFamily="18" charset="0"/>
                <a:cs typeface="Times New Roman" panose="02020603050405020304" pitchFamily="18" charset="0"/>
              </a:rPr>
              <a:t>They are instrumental in removing </a:t>
            </a:r>
            <a:r>
              <a:rPr lang="en-US" dirty="0" err="1" smtClean="0">
                <a:latin typeface="Times New Roman" panose="02020603050405020304" pitchFamily="18" charset="0"/>
                <a:cs typeface="Times New Roman" panose="02020603050405020304" pitchFamily="18" charset="0"/>
              </a:rPr>
              <a:t>dirts</a:t>
            </a:r>
            <a:r>
              <a:rPr lang="en-US" dirty="0" smtClean="0">
                <a:latin typeface="Times New Roman" panose="02020603050405020304" pitchFamily="18" charset="0"/>
                <a:cs typeface="Times New Roman" panose="02020603050405020304" pitchFamily="18" charset="0"/>
              </a:rPr>
              <a:t> and in keeping them emulsified, suspended and dispersed </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C781AA1B-AE58-423A-A191-EC85F87580CB}" type="slidenum">
              <a:rPr lang="en-US" smtClean="0"/>
              <a:t>17</a:t>
            </a:fld>
            <a:endParaRPr lang="en-US"/>
          </a:p>
        </p:txBody>
      </p:sp>
    </p:spTree>
    <p:extLst>
      <p:ext uri="{BB962C8B-B14F-4D97-AF65-F5344CB8AC3E}">
        <p14:creationId xmlns:p14="http://schemas.microsoft.com/office/powerpoint/2010/main" val="408261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solidFill>
                  <a:srgbClr val="00B0F0"/>
                </a:solidFill>
                <a:latin typeface="Times New Roman" panose="02020603050405020304" pitchFamily="18" charset="0"/>
                <a:cs typeface="Times New Roman" panose="02020603050405020304" pitchFamily="18" charset="0"/>
              </a:rPr>
              <a:t>               PLANT </a:t>
            </a:r>
            <a:r>
              <a:rPr lang="en-US" sz="4400" b="1" dirty="0">
                <a:solidFill>
                  <a:srgbClr val="00B0F0"/>
                </a:solidFill>
                <a:latin typeface="Times New Roman" panose="02020603050405020304" pitchFamily="18" charset="0"/>
                <a:cs typeface="Times New Roman" panose="02020603050405020304" pitchFamily="18" charset="0"/>
              </a:rPr>
              <a:t>CLEANING…</a:t>
            </a:r>
            <a:endParaRPr lang="en-US" dirty="0"/>
          </a:p>
        </p:txBody>
      </p:sp>
      <p:sp>
        <p:nvSpPr>
          <p:cNvPr id="3" name="Content Placeholder 2"/>
          <p:cNvSpPr>
            <a:spLocks noGrp="1"/>
          </p:cNvSpPr>
          <p:nvPr>
            <p:ph idx="1"/>
          </p:nvPr>
        </p:nvSpPr>
        <p:spPr/>
        <p:txBody>
          <a:bodyPr/>
          <a:lstStyle/>
          <a:p>
            <a:pPr marL="0" indent="0">
              <a:lnSpc>
                <a:spcPct val="100000"/>
              </a:lnSpc>
              <a:buNone/>
            </a:pPr>
            <a:r>
              <a:rPr lang="en-US" dirty="0" smtClean="0">
                <a:latin typeface="Times New Roman" panose="02020603050405020304" pitchFamily="18" charset="0"/>
                <a:cs typeface="Times New Roman" panose="02020603050405020304" pitchFamily="18" charset="0"/>
              </a:rPr>
              <a:t>Surfactants are classified as</a:t>
            </a:r>
          </a:p>
          <a:p>
            <a:pPr marL="514350" indent="-514350">
              <a:lnSpc>
                <a:spcPct val="100000"/>
              </a:lnSpc>
              <a:buFont typeface="+mj-lt"/>
              <a:buAutoNum type="arabicPeriod"/>
            </a:pPr>
            <a:r>
              <a:rPr lang="en-US" dirty="0" smtClean="0">
                <a:latin typeface="Times New Roman" panose="02020603050405020304" pitchFamily="18" charset="0"/>
                <a:cs typeface="Times New Roman" panose="02020603050405020304" pitchFamily="18" charset="0"/>
              </a:rPr>
              <a:t>Anionic surfactants</a:t>
            </a:r>
          </a:p>
          <a:p>
            <a:pPr>
              <a:lnSpc>
                <a:spcPct val="100000"/>
              </a:lnSpc>
            </a:pPr>
            <a:r>
              <a:rPr lang="en-US" dirty="0" smtClean="0">
                <a:latin typeface="Times New Roman" panose="02020603050405020304" pitchFamily="18" charset="0"/>
                <a:cs typeface="Times New Roman" panose="02020603050405020304" pitchFamily="18" charset="0"/>
              </a:rPr>
              <a:t>They are negatively charged ions in an aqueous solution</a:t>
            </a:r>
          </a:p>
          <a:p>
            <a:pPr>
              <a:lnSpc>
                <a:spcPct val="100000"/>
              </a:lnSpc>
            </a:pPr>
            <a:r>
              <a:rPr lang="en-US" dirty="0" smtClean="0">
                <a:latin typeface="Times New Roman" panose="02020603050405020304" pitchFamily="18" charset="0"/>
                <a:cs typeface="Times New Roman" panose="02020603050405020304" pitchFamily="18" charset="0"/>
              </a:rPr>
              <a:t>They have excellent wetting and dispersing power</a:t>
            </a:r>
          </a:p>
          <a:p>
            <a:pPr>
              <a:lnSpc>
                <a:spcPct val="100000"/>
              </a:lnSpc>
            </a:pPr>
            <a:r>
              <a:rPr lang="en-US" dirty="0" smtClean="0">
                <a:latin typeface="Times New Roman" panose="02020603050405020304" pitchFamily="18" charset="0"/>
                <a:cs typeface="Times New Roman" panose="02020603050405020304" pitchFamily="18" charset="0"/>
              </a:rPr>
              <a:t>They are poor bactericides </a:t>
            </a:r>
          </a:p>
          <a:p>
            <a:pPr>
              <a:lnSpc>
                <a:spcPct val="100000"/>
              </a:lnSpc>
            </a:pPr>
            <a:r>
              <a:rPr lang="en-US" dirty="0" smtClean="0">
                <a:latin typeface="Times New Roman" panose="02020603050405020304" pitchFamily="18" charset="0"/>
                <a:cs typeface="Times New Roman" panose="02020603050405020304" pitchFamily="18" charset="0"/>
              </a:rPr>
              <a:t>Particularly used for removing fatty acids</a:t>
            </a:r>
          </a:p>
          <a:p>
            <a:pPr>
              <a:lnSpc>
                <a:spcPct val="100000"/>
              </a:lnSpc>
            </a:pPr>
            <a:r>
              <a:rPr lang="en-US" dirty="0" smtClean="0">
                <a:latin typeface="Times New Roman" panose="02020603050405020304" pitchFamily="18" charset="0"/>
                <a:cs typeface="Times New Roman" panose="02020603050405020304" pitchFamily="18" charset="0"/>
              </a:rPr>
              <a:t>Examples include soaps, </a:t>
            </a:r>
            <a:r>
              <a:rPr lang="en-US" dirty="0" err="1" smtClean="0">
                <a:latin typeface="Times New Roman" panose="02020603050405020304" pitchFamily="18" charset="0"/>
                <a:cs typeface="Times New Roman" panose="02020603050405020304" pitchFamily="18" charset="0"/>
              </a:rPr>
              <a:t>alkylaryl</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sulphonates</a:t>
            </a:r>
            <a:r>
              <a:rPr lang="en-US" dirty="0" smtClean="0">
                <a:latin typeface="Times New Roman" panose="02020603050405020304" pitchFamily="18" charset="0"/>
                <a:cs typeface="Times New Roman" panose="02020603050405020304" pitchFamily="18" charset="0"/>
              </a:rPr>
              <a:t> and alcohol </a:t>
            </a:r>
            <a:r>
              <a:rPr lang="en-US" dirty="0" err="1" smtClean="0">
                <a:latin typeface="Times New Roman" panose="02020603050405020304" pitchFamily="18" charset="0"/>
                <a:cs typeface="Times New Roman" panose="02020603050405020304" pitchFamily="18" charset="0"/>
              </a:rPr>
              <a:t>sulphates</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C781AA1B-AE58-423A-A191-EC85F87580CB}" type="slidenum">
              <a:rPr lang="en-US" smtClean="0"/>
              <a:t>18</a:t>
            </a:fld>
            <a:endParaRPr lang="en-US"/>
          </a:p>
        </p:txBody>
      </p:sp>
    </p:spTree>
    <p:extLst>
      <p:ext uri="{BB962C8B-B14F-4D97-AF65-F5344CB8AC3E}">
        <p14:creationId xmlns:p14="http://schemas.microsoft.com/office/powerpoint/2010/main" val="3864036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solidFill>
                  <a:srgbClr val="00B0F0"/>
                </a:solidFill>
                <a:latin typeface="Times New Roman" panose="02020603050405020304" pitchFamily="18" charset="0"/>
                <a:cs typeface="Times New Roman" panose="02020603050405020304" pitchFamily="18" charset="0"/>
              </a:rPr>
              <a:t>              PLANT </a:t>
            </a:r>
            <a:r>
              <a:rPr lang="en-US" sz="4400" b="1" dirty="0">
                <a:solidFill>
                  <a:srgbClr val="00B0F0"/>
                </a:solidFill>
                <a:latin typeface="Times New Roman" panose="02020603050405020304" pitchFamily="18" charset="0"/>
                <a:cs typeface="Times New Roman" panose="02020603050405020304" pitchFamily="18" charset="0"/>
              </a:rPr>
              <a:t>CLEANING…</a:t>
            </a:r>
            <a:endParaRPr lang="en-US" dirty="0"/>
          </a:p>
        </p:txBody>
      </p:sp>
      <p:sp>
        <p:nvSpPr>
          <p:cNvPr id="3" name="Content Placeholder 2"/>
          <p:cNvSpPr>
            <a:spLocks noGrp="1"/>
          </p:cNvSpPr>
          <p:nvPr>
            <p:ph idx="1"/>
          </p:nvPr>
        </p:nvSpPr>
        <p:spPr/>
        <p:txBody>
          <a:bodyPr>
            <a:normAutofit lnSpcReduction="10000"/>
          </a:bodyPr>
          <a:lstStyle/>
          <a:p>
            <a:pPr marL="0" indent="0">
              <a:lnSpc>
                <a:spcPct val="150000"/>
              </a:lnSpc>
              <a:buNone/>
            </a:pPr>
            <a:r>
              <a:rPr lang="en-US" dirty="0" smtClean="0"/>
              <a:t>2</a:t>
            </a:r>
            <a:r>
              <a:rPr lang="en-US" dirty="0" smtClean="0">
                <a:latin typeface="Times New Roman" panose="02020603050405020304" pitchFamily="18" charset="0"/>
                <a:cs typeface="Times New Roman" panose="02020603050405020304" pitchFamily="18" charset="0"/>
              </a:rPr>
              <a:t>. Cationic Surfactants</a:t>
            </a:r>
          </a:p>
          <a:p>
            <a:pPr>
              <a:lnSpc>
                <a:spcPct val="150000"/>
              </a:lnSpc>
            </a:pPr>
            <a:r>
              <a:rPr lang="en-US" dirty="0" smtClean="0">
                <a:latin typeface="Times New Roman" panose="02020603050405020304" pitchFamily="18" charset="0"/>
                <a:cs typeface="Times New Roman" panose="02020603050405020304" pitchFamily="18" charset="0"/>
              </a:rPr>
              <a:t>They are positively charged in an aqueous solution</a:t>
            </a:r>
          </a:p>
          <a:p>
            <a:pPr>
              <a:lnSpc>
                <a:spcPct val="150000"/>
              </a:lnSpc>
            </a:pPr>
            <a:r>
              <a:rPr lang="en-US" dirty="0" smtClean="0">
                <a:latin typeface="Times New Roman" panose="02020603050405020304" pitchFamily="18" charset="0"/>
                <a:cs typeface="Times New Roman" panose="02020603050405020304" pitchFamily="18" charset="0"/>
              </a:rPr>
              <a:t>They are powerful </a:t>
            </a:r>
            <a:r>
              <a:rPr lang="en-US" dirty="0" err="1" smtClean="0">
                <a:latin typeface="Times New Roman" panose="02020603050405020304" pitchFamily="18" charset="0"/>
                <a:cs typeface="Times New Roman" panose="02020603050405020304" pitchFamily="18" charset="0"/>
              </a:rPr>
              <a:t>sterilants</a:t>
            </a:r>
            <a:endParaRPr lang="en-US" dirty="0" smtClean="0">
              <a:latin typeface="Times New Roman" panose="02020603050405020304" pitchFamily="18" charset="0"/>
              <a:cs typeface="Times New Roman" panose="02020603050405020304" pitchFamily="18" charset="0"/>
            </a:endParaRPr>
          </a:p>
          <a:p>
            <a:pPr>
              <a:lnSpc>
                <a:spcPct val="150000"/>
              </a:lnSpc>
            </a:pPr>
            <a:r>
              <a:rPr lang="en-US" dirty="0" smtClean="0">
                <a:latin typeface="Times New Roman" panose="02020603050405020304" pitchFamily="18" charset="0"/>
                <a:cs typeface="Times New Roman" panose="02020603050405020304" pitchFamily="18" charset="0"/>
              </a:rPr>
              <a:t>They are principally used for their germicidal, fungicidal and algaecide properties</a:t>
            </a:r>
          </a:p>
          <a:p>
            <a:pPr>
              <a:lnSpc>
                <a:spcPct val="150000"/>
              </a:lnSpc>
            </a:pPr>
            <a:r>
              <a:rPr lang="en-US" dirty="0" smtClean="0">
                <a:latin typeface="Times New Roman" panose="02020603050405020304" pitchFamily="18" charset="0"/>
                <a:cs typeface="Times New Roman" panose="02020603050405020304" pitchFamily="18" charset="0"/>
              </a:rPr>
              <a:t>Example is of </a:t>
            </a:r>
            <a:r>
              <a:rPr lang="en-US" dirty="0" err="1" smtClean="0">
                <a:latin typeface="Times New Roman" panose="02020603050405020304" pitchFamily="18" charset="0"/>
                <a:cs typeface="Times New Roman" panose="02020603050405020304" pitchFamily="18" charset="0"/>
              </a:rPr>
              <a:t>quats</a:t>
            </a:r>
            <a:r>
              <a:rPr lang="en-US" dirty="0" smtClean="0">
                <a:latin typeface="Times New Roman" panose="02020603050405020304" pitchFamily="18" charset="0"/>
                <a:cs typeface="Times New Roman" panose="02020603050405020304" pitchFamily="18" charset="0"/>
              </a:rPr>
              <a:t>(ammonium compounds)</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C781AA1B-AE58-423A-A191-EC85F87580CB}" type="slidenum">
              <a:rPr lang="en-US" smtClean="0"/>
              <a:t>19</a:t>
            </a:fld>
            <a:endParaRPr lang="en-US"/>
          </a:p>
        </p:txBody>
      </p:sp>
    </p:spTree>
    <p:extLst>
      <p:ext uri="{BB962C8B-B14F-4D97-AF65-F5344CB8AC3E}">
        <p14:creationId xmlns:p14="http://schemas.microsoft.com/office/powerpoint/2010/main" val="2298979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88825" cy="1295400"/>
          </a:xfrm>
        </p:spPr>
        <p:txBody>
          <a:bodyPr/>
          <a:lstStyle/>
          <a:p>
            <a:pPr algn="just"/>
            <a:r>
              <a:rPr lang="en-US" sz="4000" b="1" dirty="0" smtClean="0">
                <a:solidFill>
                  <a:srgbClr val="00B0F0"/>
                </a:solidFill>
                <a:effectLst/>
                <a:latin typeface="Times New Roman" panose="02020603050405020304" pitchFamily="18" charset="0"/>
                <a:cs typeface="Times New Roman" panose="02020603050405020304" pitchFamily="18" charset="0"/>
              </a:rPr>
              <a:t>                               CONTENTS </a:t>
            </a:r>
            <a:endParaRPr lang="en-US" sz="4000" b="1" dirty="0">
              <a:solidFill>
                <a:srgbClr val="00B0F0"/>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50812" y="1066800"/>
            <a:ext cx="11734800" cy="5687200"/>
          </a:xfrm>
        </p:spPr>
        <p:txBody>
          <a:bodyPr>
            <a:noAutofit/>
          </a:bodyPr>
          <a:lstStyle/>
          <a:p>
            <a:pPr marL="342900" lvl="0" indent="-342900" algn="l">
              <a:lnSpc>
                <a:spcPct val="200000"/>
              </a:lnSpc>
              <a:spcBef>
                <a:spcPts val="0"/>
              </a:spcBef>
              <a:buFont typeface="Arial" pitchFamily="34" charset="0"/>
              <a:buChar char="•"/>
            </a:pPr>
            <a:r>
              <a:rPr lang="en-US" sz="2200" dirty="0" smtClean="0">
                <a:solidFill>
                  <a:prstClr val="black"/>
                </a:solidFill>
                <a:latin typeface="Times New Roman" pitchFamily="18" charset="0"/>
                <a:cs typeface="Times New Roman" pitchFamily="18" charset="0"/>
              </a:rPr>
              <a:t>Plant cleaning</a:t>
            </a:r>
          </a:p>
          <a:p>
            <a:pPr marL="342900" lvl="0" indent="-342900" algn="l">
              <a:lnSpc>
                <a:spcPct val="200000"/>
              </a:lnSpc>
              <a:spcBef>
                <a:spcPts val="0"/>
              </a:spcBef>
              <a:buFont typeface="Wingdings" panose="05000000000000000000" pitchFamily="2" charset="2"/>
              <a:buChar char="q"/>
            </a:pPr>
            <a:r>
              <a:rPr lang="en-US" sz="2200" dirty="0" smtClean="0">
                <a:solidFill>
                  <a:prstClr val="black"/>
                </a:solidFill>
                <a:latin typeface="Times New Roman" pitchFamily="18" charset="0"/>
                <a:cs typeface="Times New Roman" pitchFamily="18" charset="0"/>
              </a:rPr>
              <a:t>Definition</a:t>
            </a:r>
          </a:p>
          <a:p>
            <a:pPr marL="342900" lvl="0" indent="-342900" algn="l">
              <a:lnSpc>
                <a:spcPct val="200000"/>
              </a:lnSpc>
              <a:spcBef>
                <a:spcPts val="0"/>
              </a:spcBef>
              <a:buFont typeface="Wingdings" panose="05000000000000000000" pitchFamily="2" charset="2"/>
              <a:buChar char="q"/>
            </a:pPr>
            <a:r>
              <a:rPr lang="en-US" sz="2200" dirty="0" smtClean="0">
                <a:solidFill>
                  <a:prstClr val="black"/>
                </a:solidFill>
                <a:latin typeface="Times New Roman" pitchFamily="18" charset="0"/>
                <a:cs typeface="Times New Roman" pitchFamily="18" charset="0"/>
              </a:rPr>
              <a:t>Difference between cleaning and sanitizing</a:t>
            </a:r>
          </a:p>
          <a:p>
            <a:pPr marL="342900" lvl="0" indent="-342900" algn="l">
              <a:lnSpc>
                <a:spcPct val="200000"/>
              </a:lnSpc>
              <a:spcBef>
                <a:spcPts val="0"/>
              </a:spcBef>
              <a:buFont typeface="Arial" panose="020B0604020202020204" pitchFamily="34" charset="0"/>
              <a:buChar char="•"/>
            </a:pPr>
            <a:r>
              <a:rPr lang="en-US" sz="2200" dirty="0" smtClean="0">
                <a:solidFill>
                  <a:prstClr val="black"/>
                </a:solidFill>
                <a:latin typeface="Times New Roman" pitchFamily="18" charset="0"/>
                <a:cs typeface="Times New Roman" pitchFamily="18" charset="0"/>
              </a:rPr>
              <a:t>Types of deposits/soils</a:t>
            </a:r>
          </a:p>
          <a:p>
            <a:pPr marL="342900" lvl="0" indent="-342900" algn="l">
              <a:lnSpc>
                <a:spcPct val="200000"/>
              </a:lnSpc>
              <a:spcBef>
                <a:spcPts val="0"/>
              </a:spcBef>
              <a:buFont typeface="Arial" panose="020B0604020202020204" pitchFamily="34" charset="0"/>
              <a:buChar char="•"/>
            </a:pPr>
            <a:r>
              <a:rPr lang="en-US" sz="2200" dirty="0" smtClean="0">
                <a:solidFill>
                  <a:prstClr val="black"/>
                </a:solidFill>
                <a:latin typeface="Times New Roman" pitchFamily="18" charset="0"/>
                <a:cs typeface="Times New Roman" pitchFamily="18" charset="0"/>
              </a:rPr>
              <a:t>Cleaning</a:t>
            </a:r>
          </a:p>
          <a:p>
            <a:pPr marL="342900" lvl="0" indent="-342900" algn="l">
              <a:lnSpc>
                <a:spcPct val="200000"/>
              </a:lnSpc>
              <a:spcBef>
                <a:spcPts val="0"/>
              </a:spcBef>
              <a:buFont typeface="Wingdings" panose="05000000000000000000" pitchFamily="2" charset="2"/>
              <a:buChar char="q"/>
            </a:pPr>
            <a:r>
              <a:rPr lang="en-US" sz="2200" dirty="0" smtClean="0">
                <a:solidFill>
                  <a:prstClr val="black"/>
                </a:solidFill>
                <a:latin typeface="Times New Roman" pitchFamily="18" charset="0"/>
                <a:cs typeface="Times New Roman" pitchFamily="18" charset="0"/>
              </a:rPr>
              <a:t>Dry cleaning</a:t>
            </a:r>
          </a:p>
          <a:p>
            <a:pPr marL="342900" lvl="0" indent="-342900" algn="l">
              <a:lnSpc>
                <a:spcPct val="200000"/>
              </a:lnSpc>
              <a:spcBef>
                <a:spcPts val="0"/>
              </a:spcBef>
              <a:buFont typeface="Wingdings" panose="05000000000000000000" pitchFamily="2" charset="2"/>
              <a:buChar char="q"/>
            </a:pPr>
            <a:r>
              <a:rPr lang="en-US" sz="2200" dirty="0" smtClean="0">
                <a:solidFill>
                  <a:prstClr val="black"/>
                </a:solidFill>
                <a:latin typeface="Times New Roman" pitchFamily="18" charset="0"/>
                <a:cs typeface="Times New Roman" pitchFamily="18" charset="0"/>
              </a:rPr>
              <a:t>Wet cleaning</a:t>
            </a:r>
          </a:p>
          <a:p>
            <a:pPr marL="342900" lvl="0" indent="-342900" algn="l">
              <a:lnSpc>
                <a:spcPct val="200000"/>
              </a:lnSpc>
              <a:spcBef>
                <a:spcPts val="0"/>
              </a:spcBef>
              <a:buFont typeface="Arial" panose="020B0604020202020204" pitchFamily="34" charset="0"/>
              <a:buChar char="•"/>
            </a:pPr>
            <a:r>
              <a:rPr lang="en-US" sz="2200" dirty="0" smtClean="0">
                <a:solidFill>
                  <a:prstClr val="black"/>
                </a:solidFill>
                <a:latin typeface="Times New Roman" pitchFamily="18" charset="0"/>
                <a:cs typeface="Times New Roman" pitchFamily="18" charset="0"/>
              </a:rPr>
              <a:t>Introduction to detergents</a:t>
            </a:r>
          </a:p>
          <a:p>
            <a:pPr lvl="0" algn="l">
              <a:lnSpc>
                <a:spcPct val="200000"/>
              </a:lnSpc>
              <a:spcBef>
                <a:spcPts val="0"/>
              </a:spcBef>
            </a:pPr>
            <a:endParaRPr lang="en-US" dirty="0" smtClean="0">
              <a:solidFill>
                <a:prstClr val="black"/>
              </a:solidFill>
              <a:latin typeface="Times New Roman" pitchFamily="18" charset="0"/>
              <a:cs typeface="Times New Roman" pitchFamily="18" charset="0"/>
            </a:endParaRPr>
          </a:p>
          <a:p>
            <a:pPr algn="l">
              <a:lnSpc>
                <a:spcPct val="200000"/>
              </a:lnSpc>
              <a:spcBef>
                <a:spcPts val="0"/>
              </a:spcBef>
            </a:pPr>
            <a:endParaRPr lang="en-US" dirty="0">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fld id="{C781AA1B-AE58-423A-A191-EC85F87580CB}" type="slidenum">
              <a:rPr lang="en-US" smtClean="0"/>
              <a:t>2</a:t>
            </a:fld>
            <a:endParaRPr lang="en-US"/>
          </a:p>
        </p:txBody>
      </p:sp>
      <p:sp>
        <p:nvSpPr>
          <p:cNvPr id="4" name="TextBox 3"/>
          <p:cNvSpPr txBox="1"/>
          <p:nvPr/>
        </p:nvSpPr>
        <p:spPr>
          <a:xfrm>
            <a:off x="11477811" y="6477001"/>
            <a:ext cx="184731" cy="276999"/>
          </a:xfrm>
          <a:prstGeom prst="rect">
            <a:avLst/>
          </a:prstGeom>
          <a:noFill/>
        </p:spPr>
        <p:txBody>
          <a:bodyPr wrap="none" rtlCol="0">
            <a:spAutoFit/>
          </a:bodyPr>
          <a:lstStyle/>
          <a:p>
            <a:endParaRPr lang="en-US" sz="1200" dirty="0"/>
          </a:p>
        </p:txBody>
      </p:sp>
    </p:spTree>
    <p:extLst>
      <p:ext uri="{BB962C8B-B14F-4D97-AF65-F5344CB8AC3E}">
        <p14:creationId xmlns:p14="http://schemas.microsoft.com/office/powerpoint/2010/main" val="18208176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solidFill>
                  <a:srgbClr val="00B0F0"/>
                </a:solidFill>
                <a:latin typeface="Times New Roman" panose="02020603050405020304" pitchFamily="18" charset="0"/>
                <a:cs typeface="Times New Roman" panose="02020603050405020304" pitchFamily="18" charset="0"/>
              </a:rPr>
              <a:t>                PLANT </a:t>
            </a:r>
            <a:r>
              <a:rPr lang="en-US" sz="4400" b="1" dirty="0">
                <a:solidFill>
                  <a:srgbClr val="00B0F0"/>
                </a:solidFill>
                <a:latin typeface="Times New Roman" panose="02020603050405020304" pitchFamily="18" charset="0"/>
                <a:cs typeface="Times New Roman" panose="02020603050405020304" pitchFamily="18" charset="0"/>
              </a:rPr>
              <a:t>CLEANING…</a:t>
            </a:r>
            <a:endParaRPr lang="en-US" dirty="0"/>
          </a:p>
        </p:txBody>
      </p:sp>
      <p:sp>
        <p:nvSpPr>
          <p:cNvPr id="3" name="Content Placeholder 2"/>
          <p:cNvSpPr>
            <a:spLocks noGrp="1"/>
          </p:cNvSpPr>
          <p:nvPr>
            <p:ph idx="1"/>
          </p:nvPr>
        </p:nvSpPr>
        <p:spPr/>
        <p:txBody>
          <a:bodyPr/>
          <a:lstStyle/>
          <a:p>
            <a:pPr marL="0" indent="0">
              <a:lnSpc>
                <a:spcPct val="150000"/>
              </a:lnSpc>
              <a:buNone/>
            </a:pPr>
            <a:r>
              <a:rPr lang="en-US" dirty="0" smtClean="0">
                <a:latin typeface="Times New Roman" panose="02020603050405020304" pitchFamily="18" charset="0"/>
                <a:cs typeface="Times New Roman" panose="02020603050405020304" pitchFamily="18" charset="0"/>
              </a:rPr>
              <a:t>3. Non-Ionic Surfactants</a:t>
            </a:r>
          </a:p>
          <a:p>
            <a:pPr>
              <a:lnSpc>
                <a:spcPct val="150000"/>
              </a:lnSpc>
            </a:pPr>
            <a:r>
              <a:rPr lang="en-US" dirty="0" smtClean="0">
                <a:latin typeface="Times New Roman" panose="02020603050405020304" pitchFamily="18" charset="0"/>
                <a:cs typeface="Times New Roman" panose="02020603050405020304" pitchFamily="18" charset="0"/>
              </a:rPr>
              <a:t>They are neutral in aqueous solution and are not dissociated in solution</a:t>
            </a:r>
          </a:p>
          <a:p>
            <a:pPr>
              <a:lnSpc>
                <a:spcPct val="150000"/>
              </a:lnSpc>
            </a:pPr>
            <a:r>
              <a:rPr lang="en-US" dirty="0" smtClean="0">
                <a:latin typeface="Times New Roman" panose="02020603050405020304" pitchFamily="18" charset="0"/>
                <a:cs typeface="Times New Roman" panose="02020603050405020304" pitchFamily="18" charset="0"/>
              </a:rPr>
              <a:t>They are powerful emulsifiers </a:t>
            </a:r>
          </a:p>
          <a:p>
            <a:pPr>
              <a:lnSpc>
                <a:spcPct val="150000"/>
              </a:lnSpc>
            </a:pPr>
            <a:r>
              <a:rPr lang="en-US" dirty="0" smtClean="0">
                <a:latin typeface="Times New Roman" panose="02020603050405020304" pitchFamily="18" charset="0"/>
                <a:cs typeface="Times New Roman" panose="02020603050405020304" pitchFamily="18" charset="0"/>
              </a:rPr>
              <a:t>They have pronounced foaming action that can lead to difficulties especially in the disposal of detergent</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C781AA1B-AE58-423A-A191-EC85F87580CB}" type="slidenum">
              <a:rPr lang="en-US" smtClean="0"/>
              <a:t>20</a:t>
            </a:fld>
            <a:endParaRPr lang="en-US"/>
          </a:p>
        </p:txBody>
      </p:sp>
    </p:spTree>
    <p:extLst>
      <p:ext uri="{BB962C8B-B14F-4D97-AF65-F5344CB8AC3E}">
        <p14:creationId xmlns:p14="http://schemas.microsoft.com/office/powerpoint/2010/main" val="2049898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solidFill>
                  <a:srgbClr val="00B0F0"/>
                </a:solidFill>
                <a:latin typeface="Times New Roman" panose="02020603050405020304" pitchFamily="18" charset="0"/>
                <a:cs typeface="Times New Roman" panose="02020603050405020304" pitchFamily="18" charset="0"/>
              </a:rPr>
              <a:t>             PLANT </a:t>
            </a:r>
            <a:r>
              <a:rPr lang="en-US" sz="4400" b="1" dirty="0">
                <a:solidFill>
                  <a:srgbClr val="00B0F0"/>
                </a:solidFill>
                <a:latin typeface="Times New Roman" panose="02020603050405020304" pitchFamily="18" charset="0"/>
                <a:cs typeface="Times New Roman" panose="02020603050405020304" pitchFamily="18" charset="0"/>
              </a:rPr>
              <a:t>CLEANING…</a:t>
            </a:r>
            <a:endParaRPr lang="en-US" dirty="0"/>
          </a:p>
        </p:txBody>
      </p:sp>
      <p:sp>
        <p:nvSpPr>
          <p:cNvPr id="3" name="Content Placeholder 2"/>
          <p:cNvSpPr>
            <a:spLocks noGrp="1"/>
          </p:cNvSpPr>
          <p:nvPr>
            <p:ph idx="1"/>
          </p:nvPr>
        </p:nvSpPr>
        <p:spPr/>
        <p:txBody>
          <a:bodyPr/>
          <a:lstStyle/>
          <a:p>
            <a:pPr marL="0" indent="0">
              <a:lnSpc>
                <a:spcPct val="200000"/>
              </a:lnSpc>
              <a:buNone/>
            </a:pPr>
            <a:r>
              <a:rPr lang="en-US" dirty="0" smtClean="0"/>
              <a:t>4</a:t>
            </a:r>
            <a:r>
              <a:rPr lang="en-US" dirty="0" smtClean="0">
                <a:latin typeface="Times New Roman" panose="02020603050405020304" pitchFamily="18" charset="0"/>
                <a:cs typeface="Times New Roman" panose="02020603050405020304" pitchFamily="18" charset="0"/>
              </a:rPr>
              <a:t>. Amphoteric Surfactants</a:t>
            </a:r>
          </a:p>
          <a:p>
            <a:pPr>
              <a:lnSpc>
                <a:spcPct val="200000"/>
              </a:lnSpc>
            </a:pPr>
            <a:r>
              <a:rPr lang="en-US" dirty="0" smtClean="0">
                <a:latin typeface="Times New Roman" panose="02020603050405020304" pitchFamily="18" charset="0"/>
                <a:cs typeface="Times New Roman" panose="02020603050405020304" pitchFamily="18" charset="0"/>
              </a:rPr>
              <a:t>They have both negative and positive charges in water</a:t>
            </a:r>
          </a:p>
          <a:p>
            <a:pPr>
              <a:lnSpc>
                <a:spcPct val="200000"/>
              </a:lnSpc>
            </a:pPr>
            <a:r>
              <a:rPr lang="en-US" dirty="0" smtClean="0">
                <a:latin typeface="Times New Roman" panose="02020603050405020304" pitchFamily="18" charset="0"/>
                <a:cs typeface="Times New Roman" panose="02020603050405020304" pitchFamily="18" charset="0"/>
              </a:rPr>
              <a:t>These are mainly used in electroplating, shampoo and cosmetic industry</a:t>
            </a:r>
          </a:p>
          <a:p>
            <a:pPr marL="0" indent="0">
              <a:buNone/>
            </a:pPr>
            <a:endParaRPr lang="en-US" dirty="0"/>
          </a:p>
        </p:txBody>
      </p:sp>
      <p:sp>
        <p:nvSpPr>
          <p:cNvPr id="4" name="Slide Number Placeholder 3"/>
          <p:cNvSpPr>
            <a:spLocks noGrp="1"/>
          </p:cNvSpPr>
          <p:nvPr>
            <p:ph type="sldNum" sz="quarter" idx="12"/>
          </p:nvPr>
        </p:nvSpPr>
        <p:spPr/>
        <p:txBody>
          <a:bodyPr/>
          <a:lstStyle/>
          <a:p>
            <a:fld id="{C781AA1B-AE58-423A-A191-EC85F87580CB}" type="slidenum">
              <a:rPr lang="en-US" smtClean="0"/>
              <a:t>21</a:t>
            </a:fld>
            <a:endParaRPr lang="en-US"/>
          </a:p>
        </p:txBody>
      </p:sp>
    </p:spTree>
    <p:extLst>
      <p:ext uri="{BB962C8B-B14F-4D97-AF65-F5344CB8AC3E}">
        <p14:creationId xmlns:p14="http://schemas.microsoft.com/office/powerpoint/2010/main" val="1633182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solidFill>
                  <a:srgbClr val="00B0F0"/>
                </a:solidFill>
                <a:latin typeface="Times New Roman" panose="02020603050405020304" pitchFamily="18" charset="0"/>
                <a:cs typeface="Times New Roman" panose="02020603050405020304" pitchFamily="18" charset="0"/>
              </a:rPr>
              <a:t>             PLANT </a:t>
            </a:r>
            <a:r>
              <a:rPr lang="en-US" sz="4400" b="1" dirty="0">
                <a:solidFill>
                  <a:srgbClr val="00B0F0"/>
                </a:solidFill>
                <a:latin typeface="Times New Roman" panose="02020603050405020304" pitchFamily="18" charset="0"/>
                <a:cs typeface="Times New Roman" panose="02020603050405020304" pitchFamily="18" charset="0"/>
              </a:rPr>
              <a:t>CLEANING…</a:t>
            </a:r>
            <a:endParaRPr lang="en-US" dirty="0"/>
          </a:p>
        </p:txBody>
      </p:sp>
      <p:sp>
        <p:nvSpPr>
          <p:cNvPr id="3" name="Content Placeholder 2"/>
          <p:cNvSpPr>
            <a:spLocks noGrp="1"/>
          </p:cNvSpPr>
          <p:nvPr>
            <p:ph idx="1"/>
          </p:nvPr>
        </p:nvSpPr>
        <p:spPr>
          <a:xfrm>
            <a:off x="837982" y="1825624"/>
            <a:ext cx="10512862" cy="4651375"/>
          </a:xfrm>
        </p:spPr>
        <p:txBody>
          <a:bodyPr>
            <a:normAutofit fontScale="92500" lnSpcReduction="20000"/>
          </a:bodyPr>
          <a:lstStyle/>
          <a:p>
            <a:pPr marL="0" indent="0">
              <a:lnSpc>
                <a:spcPct val="150000"/>
              </a:lnSpc>
              <a:buNone/>
            </a:pPr>
            <a:r>
              <a:rPr lang="en-US" u="sng" dirty="0" smtClean="0">
                <a:latin typeface="Times New Roman" panose="02020603050405020304" pitchFamily="18" charset="0"/>
                <a:cs typeface="Times New Roman" panose="02020603050405020304" pitchFamily="18" charset="0"/>
              </a:rPr>
              <a:t>EVALUATING DETERGENTS</a:t>
            </a:r>
          </a:p>
          <a:p>
            <a:pPr marL="0" indent="0">
              <a:lnSpc>
                <a:spcPct val="150000"/>
              </a:lnSpc>
              <a:buNone/>
            </a:pPr>
            <a:r>
              <a:rPr lang="en-US" dirty="0" smtClean="0">
                <a:latin typeface="Times New Roman" panose="02020603050405020304" pitchFamily="18" charset="0"/>
                <a:cs typeface="Times New Roman" panose="02020603050405020304" pitchFamily="18" charset="0"/>
              </a:rPr>
              <a:t>Following parameters are consider while choosing detergent</a:t>
            </a:r>
          </a:p>
          <a:p>
            <a:pPr marL="514350" indent="-514350">
              <a:lnSpc>
                <a:spcPct val="150000"/>
              </a:lnSpc>
              <a:buFont typeface="+mj-lt"/>
              <a:buAutoNum type="arabicPeriod"/>
            </a:pPr>
            <a:r>
              <a:rPr lang="en-US" dirty="0" smtClean="0">
                <a:latin typeface="Times New Roman" panose="02020603050405020304" pitchFamily="18" charset="0"/>
                <a:cs typeface="Times New Roman" panose="02020603050405020304" pitchFamily="18" charset="0"/>
              </a:rPr>
              <a:t>The nature of surface to be cleaned or soil to be removed</a:t>
            </a:r>
          </a:p>
          <a:p>
            <a:pPr marL="514350" indent="-514350">
              <a:lnSpc>
                <a:spcPct val="150000"/>
              </a:lnSpc>
              <a:buFont typeface="+mj-lt"/>
              <a:buAutoNum type="arabicPeriod"/>
            </a:pPr>
            <a:r>
              <a:rPr lang="en-US" dirty="0" smtClean="0">
                <a:latin typeface="Times New Roman" panose="02020603050405020304" pitchFamily="18" charset="0"/>
                <a:cs typeface="Times New Roman" panose="02020603050405020304" pitchFamily="18" charset="0"/>
              </a:rPr>
              <a:t>Solubility of detergent in water </a:t>
            </a:r>
          </a:p>
          <a:p>
            <a:pPr marL="514350" indent="-514350">
              <a:lnSpc>
                <a:spcPct val="150000"/>
              </a:lnSpc>
              <a:buFont typeface="+mj-lt"/>
              <a:buAutoNum type="arabicPeriod"/>
            </a:pPr>
            <a:r>
              <a:rPr lang="en-US" dirty="0" smtClean="0">
                <a:latin typeface="Times New Roman" panose="02020603050405020304" pitchFamily="18" charset="0"/>
                <a:cs typeface="Times New Roman" panose="02020603050405020304" pitchFamily="18" charset="0"/>
              </a:rPr>
              <a:t>Buffering power and pH</a:t>
            </a:r>
          </a:p>
          <a:p>
            <a:pPr marL="514350" indent="-514350">
              <a:lnSpc>
                <a:spcPct val="150000"/>
              </a:lnSpc>
              <a:buFont typeface="+mj-lt"/>
              <a:buAutoNum type="arabicPeriod"/>
            </a:pPr>
            <a:r>
              <a:rPr lang="en-US" dirty="0" smtClean="0">
                <a:latin typeface="Times New Roman" panose="02020603050405020304" pitchFamily="18" charset="0"/>
                <a:cs typeface="Times New Roman" panose="02020603050405020304" pitchFamily="18" charset="0"/>
              </a:rPr>
              <a:t>Stability in dry and solution form</a:t>
            </a:r>
          </a:p>
          <a:p>
            <a:pPr marL="0" indent="0">
              <a:lnSpc>
                <a:spcPct val="150000"/>
              </a:lnSpc>
              <a:buNone/>
            </a:pPr>
            <a:r>
              <a:rPr lang="en-US" dirty="0" smtClean="0">
                <a:latin typeface="Times New Roman" panose="02020603050405020304" pitchFamily="18" charset="0"/>
                <a:cs typeface="Times New Roman" panose="02020603050405020304" pitchFamily="18" charset="0"/>
              </a:rPr>
              <a:t> </a:t>
            </a:r>
          </a:p>
          <a:p>
            <a:pPr marL="0" indent="0">
              <a:lnSpc>
                <a:spcPct val="150000"/>
              </a:lnSpc>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C781AA1B-AE58-423A-A191-EC85F87580CB}" type="slidenum">
              <a:rPr lang="en-US" smtClean="0"/>
              <a:t>22</a:t>
            </a:fld>
            <a:endParaRPr lang="en-US"/>
          </a:p>
        </p:txBody>
      </p:sp>
    </p:spTree>
    <p:extLst>
      <p:ext uri="{BB962C8B-B14F-4D97-AF65-F5344CB8AC3E}">
        <p14:creationId xmlns:p14="http://schemas.microsoft.com/office/powerpoint/2010/main" val="4080775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nku.jpg"/>
          <p:cNvPicPr>
            <a:picLocks noGrp="1" noChangeAspect="1"/>
          </p:cNvPicPr>
          <p:nvPr>
            <p:ph idx="1"/>
          </p:nvPr>
        </p:nvPicPr>
        <p:blipFill>
          <a:blip r:embed="rId2"/>
          <a:stretch>
            <a:fillRect/>
          </a:stretch>
        </p:blipFill>
        <p:spPr>
          <a:xfrm>
            <a:off x="-1" y="0"/>
            <a:ext cx="12188825" cy="6857999"/>
          </a:xfrm>
        </p:spPr>
      </p:pic>
      <p:sp>
        <p:nvSpPr>
          <p:cNvPr id="5" name="TextBox 4"/>
          <p:cNvSpPr txBox="1"/>
          <p:nvPr/>
        </p:nvSpPr>
        <p:spPr>
          <a:xfrm>
            <a:off x="4646612" y="2895601"/>
            <a:ext cx="3505200" cy="1219200"/>
          </a:xfrm>
          <a:prstGeom prst="rect">
            <a:avLst/>
          </a:prstGeom>
          <a:noFill/>
        </p:spPr>
        <p:txBody>
          <a:bodyPr wrap="square" rtlCol="0">
            <a:prstTxWarp prst="textArchUp">
              <a:avLst/>
            </a:prstTxWarp>
            <a:spAutoFit/>
          </a:bodyPr>
          <a:lstStyle/>
          <a:p>
            <a:pPr algn="ctr"/>
            <a:r>
              <a:rPr lang="en-US" sz="6000" b="1" dirty="0">
                <a:ln>
                  <a:solidFill>
                    <a:schemeClr val="bg1"/>
                  </a:solidFill>
                </a:ln>
                <a:solidFill>
                  <a:schemeClr val="bg1"/>
                </a:solidFill>
                <a:latin typeface="Edwardian Script ITC" pitchFamily="66" charset="0"/>
                <a:cs typeface="Arial" pitchFamily="34" charset="0"/>
              </a:rPr>
              <a:t>Thank You </a:t>
            </a:r>
            <a:r>
              <a:rPr lang="en-US" sz="6000" b="1" dirty="0">
                <a:ln>
                  <a:solidFill>
                    <a:schemeClr val="tx1"/>
                  </a:solidFill>
                </a:ln>
                <a:solidFill>
                  <a:schemeClr val="bg1"/>
                </a:solidFill>
                <a:latin typeface="Arial Black" pitchFamily="34" charset="0"/>
                <a:cs typeface="Arial" pitchFamily="34" charset="0"/>
                <a:sym typeface="Wingdings" pitchFamily="2" charset="2"/>
              </a:rPr>
              <a:t></a:t>
            </a:r>
            <a:endParaRPr lang="en-US" sz="6000" b="1" dirty="0">
              <a:ln>
                <a:solidFill>
                  <a:schemeClr val="tx1"/>
                </a:solidFill>
              </a:ln>
              <a:solidFill>
                <a:schemeClr val="bg1"/>
              </a:solidFill>
              <a:latin typeface="Arial Black" pitchFamily="34" charset="0"/>
              <a:cs typeface="Arial" pitchFamily="34" charset="0"/>
            </a:endParaRPr>
          </a:p>
        </p:txBody>
      </p:sp>
      <p:sp>
        <p:nvSpPr>
          <p:cNvPr id="2" name="Slide Number Placeholder 1"/>
          <p:cNvSpPr>
            <a:spLocks noGrp="1"/>
          </p:cNvSpPr>
          <p:nvPr>
            <p:ph type="sldNum" sz="quarter" idx="12"/>
          </p:nvPr>
        </p:nvSpPr>
        <p:spPr/>
        <p:txBody>
          <a:bodyPr/>
          <a:lstStyle/>
          <a:p>
            <a:fld id="{A12D6159-9E58-4331-9473-E5ECCE17E3C2}" type="slidenum">
              <a:rPr lang="en-US" sz="1400">
                <a:latin typeface="Times New Roman" panose="02020603050405020304" pitchFamily="18" charset="0"/>
                <a:cs typeface="Times New Roman" panose="02020603050405020304" pitchFamily="18" charset="0"/>
              </a:rPr>
              <a:pPr/>
              <a:t>23</a:t>
            </a:fld>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12940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solidFill>
                  <a:srgbClr val="00B0F0"/>
                </a:solidFill>
                <a:latin typeface="Times New Roman" panose="02020603050405020304" pitchFamily="18" charset="0"/>
                <a:cs typeface="Times New Roman" panose="02020603050405020304" pitchFamily="18" charset="0"/>
              </a:rPr>
              <a:t>PLANT CLEANING </a:t>
            </a:r>
            <a:endParaRPr lang="en-US" sz="4000" b="1" dirty="0">
              <a:solidFill>
                <a:srgbClr val="00B0F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C781AA1B-AE58-423A-A191-EC85F87580CB}" type="slidenum">
              <a:rPr lang="en-US" smtClean="0"/>
              <a:t>3</a:t>
            </a:fld>
            <a:endParaRPr lang="en-US"/>
          </a:p>
        </p:txBody>
      </p:sp>
      <p:sp>
        <p:nvSpPr>
          <p:cNvPr id="3" name="Content Placeholder 2"/>
          <p:cNvSpPr>
            <a:spLocks noGrp="1"/>
          </p:cNvSpPr>
          <p:nvPr>
            <p:ph idx="1"/>
          </p:nvPr>
        </p:nvSpPr>
        <p:spPr/>
        <p:txBody>
          <a:bodyPr/>
          <a:lstStyle/>
          <a:p>
            <a:pPr marL="514350" indent="-514350">
              <a:buFont typeface="+mj-lt"/>
              <a:buAutoNum type="arabicPeriod"/>
            </a:pPr>
            <a:r>
              <a:rPr lang="en-US" u="sng" dirty="0" smtClean="0">
                <a:latin typeface="Times New Roman" panose="02020603050405020304" pitchFamily="18" charset="0"/>
                <a:cs typeface="Times New Roman" panose="02020603050405020304" pitchFamily="18" charset="0"/>
              </a:rPr>
              <a:t>Cleaning</a:t>
            </a:r>
          </a:p>
          <a:p>
            <a:pPr marL="0" indent="0">
              <a:buNone/>
            </a:pPr>
            <a:r>
              <a:rPr lang="en-US" dirty="0" smtClean="0">
                <a:latin typeface="Times New Roman" panose="02020603050405020304" pitchFamily="18" charset="0"/>
                <a:cs typeface="Times New Roman" panose="02020603050405020304" pitchFamily="18" charset="0"/>
              </a:rPr>
              <a:t>Cleaning is designed to remove all visible dirt, soil, chemical residues and allergens from equipment, utensils and work surfaces.</a:t>
            </a:r>
          </a:p>
          <a:p>
            <a:pPr marL="514350" indent="-514350">
              <a:buAutoNum type="arabicPeriod" startAt="2"/>
            </a:pPr>
            <a:r>
              <a:rPr lang="en-US" u="sng" dirty="0" smtClean="0">
                <a:latin typeface="Times New Roman" panose="02020603050405020304" pitchFamily="18" charset="0"/>
                <a:cs typeface="Times New Roman" panose="02020603050405020304" pitchFamily="18" charset="0"/>
              </a:rPr>
              <a:t>Sanitizing</a:t>
            </a:r>
          </a:p>
          <a:p>
            <a:pPr marL="0" indent="0">
              <a:buNone/>
            </a:pPr>
            <a:r>
              <a:rPr lang="en-US" dirty="0" smtClean="0">
                <a:latin typeface="Times New Roman" panose="02020603050405020304" pitchFamily="18" charset="0"/>
                <a:cs typeface="Times New Roman" panose="02020603050405020304" pitchFamily="18" charset="0"/>
              </a:rPr>
              <a:t>Sanitizing is removing number of microorganisms to safe level. It is done after cleaning. All surface that come in direct contact with food must be sanitized. It is also known as cleansing.</a:t>
            </a:r>
          </a:p>
          <a:p>
            <a:pPr marL="514350" indent="-514350">
              <a:buAutoNum type="arabicPeriod" startAt="3"/>
            </a:pPr>
            <a:r>
              <a:rPr lang="en-US" u="sng" dirty="0" smtClean="0">
                <a:latin typeface="Times New Roman" panose="02020603050405020304" pitchFamily="18" charset="0"/>
                <a:cs typeface="Times New Roman" panose="02020603050405020304" pitchFamily="18" charset="0"/>
              </a:rPr>
              <a:t>Sterilizing</a:t>
            </a:r>
          </a:p>
          <a:p>
            <a:pPr marL="0" indent="0">
              <a:buNone/>
            </a:pPr>
            <a:r>
              <a:rPr lang="en-US" dirty="0" smtClean="0">
                <a:latin typeface="Times New Roman" panose="02020603050405020304" pitchFamily="18" charset="0"/>
                <a:cs typeface="Times New Roman" panose="02020603050405020304" pitchFamily="18" charset="0"/>
              </a:rPr>
              <a:t>Sterilizing removes all microorganisms from the equipment</a:t>
            </a:r>
            <a:r>
              <a:rPr lang="en-US" dirty="0" smtClean="0"/>
              <a:t>.</a:t>
            </a:r>
          </a:p>
          <a:p>
            <a:pPr marL="0" indent="0">
              <a:buNone/>
            </a:pPr>
            <a:endParaRPr lang="en-US" dirty="0"/>
          </a:p>
        </p:txBody>
      </p:sp>
    </p:spTree>
    <p:extLst>
      <p:ext uri="{BB962C8B-B14F-4D97-AF65-F5344CB8AC3E}">
        <p14:creationId xmlns:p14="http://schemas.microsoft.com/office/powerpoint/2010/main" val="40306929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solidFill>
                  <a:srgbClr val="00B0F0"/>
                </a:solidFill>
                <a:latin typeface="Times New Roman" panose="02020603050405020304" pitchFamily="18" charset="0"/>
                <a:cs typeface="Times New Roman" panose="02020603050405020304" pitchFamily="18" charset="0"/>
              </a:rPr>
              <a:t>PLANT CLEANING…</a:t>
            </a:r>
            <a:endParaRPr lang="en-US" sz="4000" b="1" dirty="0">
              <a:solidFill>
                <a:srgbClr val="00B0F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7982" y="1447800"/>
            <a:ext cx="10512862" cy="5273676"/>
          </a:xfrm>
        </p:spPr>
        <p:txBody>
          <a:bodyPr>
            <a:normAutofit lnSpcReduction="10000"/>
          </a:bodyPr>
          <a:lstStyle/>
          <a:p>
            <a:pPr marL="0" indent="0" algn="just">
              <a:lnSpc>
                <a:spcPct val="200000"/>
              </a:lnSpc>
              <a:buNone/>
            </a:pPr>
            <a:r>
              <a:rPr lang="en-US" sz="2800" u="sng" dirty="0" smtClean="0">
                <a:latin typeface="Times New Roman" panose="02020603050405020304" pitchFamily="18" charset="0"/>
                <a:cs typeface="Times New Roman" panose="02020603050405020304" pitchFamily="18" charset="0"/>
              </a:rPr>
              <a:t>IMPORTANCE OF CLEANING AND SANITIZING</a:t>
            </a:r>
          </a:p>
          <a:p>
            <a:pPr marL="514350" indent="-514350" algn="just">
              <a:lnSpc>
                <a:spcPct val="200000"/>
              </a:lnSpc>
              <a:buFont typeface="+mj-lt"/>
              <a:buAutoNum type="arabicPeriod"/>
            </a:pPr>
            <a:r>
              <a:rPr lang="en-US" sz="2600" dirty="0" smtClean="0">
                <a:latin typeface="Times New Roman" panose="02020603050405020304" pitchFamily="18" charset="0"/>
                <a:cs typeface="Times New Roman" panose="02020603050405020304" pitchFamily="18" charset="0"/>
              </a:rPr>
              <a:t>Cleaning and sanitizing helps to prevent pest infestations</a:t>
            </a:r>
          </a:p>
          <a:p>
            <a:pPr marL="514350" indent="-514350" algn="just">
              <a:lnSpc>
                <a:spcPct val="200000"/>
              </a:lnSpc>
              <a:buFont typeface="+mj-lt"/>
              <a:buAutoNum type="arabicPeriod"/>
            </a:pPr>
            <a:r>
              <a:rPr lang="en-US" sz="2600" dirty="0" smtClean="0">
                <a:latin typeface="Times New Roman" panose="02020603050405020304" pitchFamily="18" charset="0"/>
                <a:cs typeface="Times New Roman" panose="02020603050405020304" pitchFamily="18" charset="0"/>
              </a:rPr>
              <a:t>Cleaning and sanitizing helps food business stay complaint with food safety laws and regulations</a:t>
            </a:r>
          </a:p>
          <a:p>
            <a:pPr marL="514350" indent="-514350" algn="just">
              <a:lnSpc>
                <a:spcPct val="200000"/>
              </a:lnSpc>
              <a:buFont typeface="+mj-lt"/>
              <a:buAutoNum type="arabicPeriod"/>
            </a:pPr>
            <a:r>
              <a:rPr lang="en-US" sz="2600" dirty="0" smtClean="0">
                <a:latin typeface="Times New Roman" panose="02020603050405020304" pitchFamily="18" charset="0"/>
                <a:cs typeface="Times New Roman" panose="02020603050405020304" pitchFamily="18" charset="0"/>
              </a:rPr>
              <a:t>Cleaning and sanitizing helps to protect customers and employees from health risks like food poisoning and allergic reaction</a:t>
            </a:r>
          </a:p>
        </p:txBody>
      </p:sp>
      <p:sp>
        <p:nvSpPr>
          <p:cNvPr id="4" name="Slide Number Placeholder 3"/>
          <p:cNvSpPr>
            <a:spLocks noGrp="1"/>
          </p:cNvSpPr>
          <p:nvPr>
            <p:ph type="sldNum" sz="quarter" idx="12"/>
          </p:nvPr>
        </p:nvSpPr>
        <p:spPr/>
        <p:txBody>
          <a:bodyPr/>
          <a:lstStyle/>
          <a:p>
            <a:fld id="{C781AA1B-AE58-423A-A191-EC85F87580CB}" type="slidenum">
              <a:rPr lang="en-US" smtClean="0"/>
              <a:t>4</a:t>
            </a:fld>
            <a:endParaRPr lang="en-US"/>
          </a:p>
        </p:txBody>
      </p:sp>
    </p:spTree>
    <p:extLst>
      <p:ext uri="{BB962C8B-B14F-4D97-AF65-F5344CB8AC3E}">
        <p14:creationId xmlns:p14="http://schemas.microsoft.com/office/powerpoint/2010/main" val="25324851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2" y="289243"/>
            <a:ext cx="10512862" cy="1325563"/>
          </a:xfrm>
        </p:spPr>
        <p:txBody>
          <a:bodyPr/>
          <a:lstStyle/>
          <a:p>
            <a:pPr algn="ctr"/>
            <a:r>
              <a:rPr lang="en-US" sz="4400" b="1" dirty="0">
                <a:solidFill>
                  <a:srgbClr val="00B0F0"/>
                </a:solidFill>
                <a:latin typeface="Times New Roman" panose="02020603050405020304" pitchFamily="18" charset="0"/>
                <a:cs typeface="Times New Roman" panose="02020603050405020304" pitchFamily="18" charset="0"/>
              </a:rPr>
              <a:t>PLANT CLEANING…</a:t>
            </a:r>
            <a:endParaRPr lang="en-US" dirty="0"/>
          </a:p>
        </p:txBody>
      </p:sp>
      <p:sp>
        <p:nvSpPr>
          <p:cNvPr id="3" name="Content Placeholder 2"/>
          <p:cNvSpPr>
            <a:spLocks noGrp="1"/>
          </p:cNvSpPr>
          <p:nvPr>
            <p:ph idx="1"/>
          </p:nvPr>
        </p:nvSpPr>
        <p:spPr>
          <a:xfrm>
            <a:off x="837982" y="1371600"/>
            <a:ext cx="10512862" cy="4984751"/>
          </a:xfrm>
        </p:spPr>
        <p:txBody>
          <a:bodyPr>
            <a:normAutofit/>
          </a:bodyPr>
          <a:lstStyle/>
          <a:p>
            <a:pPr marL="0" indent="0" algn="just">
              <a:lnSpc>
                <a:spcPct val="100000"/>
              </a:lnSpc>
              <a:buNone/>
            </a:pPr>
            <a:r>
              <a:rPr lang="en-US" dirty="0" smtClean="0">
                <a:latin typeface="Times New Roman" panose="02020603050405020304" pitchFamily="18" charset="0"/>
                <a:cs typeface="Times New Roman" panose="02020603050405020304" pitchFamily="18" charset="0"/>
              </a:rPr>
              <a:t>SOIL/DEPOSITS:</a:t>
            </a:r>
          </a:p>
          <a:p>
            <a:pPr marL="0" indent="0" algn="just">
              <a:lnSpc>
                <a:spcPct val="100000"/>
              </a:lnSpc>
              <a:buNone/>
            </a:pPr>
            <a:r>
              <a:rPr lang="en-US" dirty="0" smtClean="0">
                <a:latin typeface="Times New Roman" panose="02020603050405020304" pitchFamily="18" charset="0"/>
                <a:cs typeface="Times New Roman" panose="02020603050405020304" pitchFamily="18" charset="0"/>
              </a:rPr>
              <a:t>Any unwanted matter that need to be removed from food plant is generally known as soil/deposits</a:t>
            </a:r>
          </a:p>
          <a:p>
            <a:pPr marL="0" indent="0" algn="just">
              <a:lnSpc>
                <a:spcPct val="100000"/>
              </a:lnSpc>
              <a:buNone/>
            </a:pPr>
            <a:r>
              <a:rPr lang="en-US" dirty="0" smtClean="0">
                <a:latin typeface="Times New Roman" panose="02020603050405020304" pitchFamily="18" charset="0"/>
                <a:cs typeface="Times New Roman" panose="02020603050405020304" pitchFamily="18" charset="0"/>
              </a:rPr>
              <a:t>There are three major types of deposits </a:t>
            </a:r>
          </a:p>
          <a:p>
            <a:pPr marL="0" indent="0" algn="just">
              <a:lnSpc>
                <a:spcPct val="100000"/>
              </a:lnSpc>
              <a:buNone/>
            </a:pPr>
            <a:endParaRPr lang="en-US"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C781AA1B-AE58-423A-A191-EC85F87580CB}" type="slidenum">
              <a:rPr lang="en-US" smtClean="0"/>
              <a:t>5</a:t>
            </a:fld>
            <a:endParaRPr lang="en-US"/>
          </a:p>
        </p:txBody>
      </p:sp>
      <p:sp>
        <p:nvSpPr>
          <p:cNvPr id="5" name="Rectangle 4"/>
          <p:cNvSpPr/>
          <p:nvPr/>
        </p:nvSpPr>
        <p:spPr>
          <a:xfrm>
            <a:off x="1294525" y="3490278"/>
            <a:ext cx="2057400" cy="18437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panose="02020603050405020304" pitchFamily="18" charset="0"/>
                <a:cs typeface="Times New Roman" panose="02020603050405020304" pitchFamily="18" charset="0"/>
              </a:rPr>
              <a:t>1)Mineral deposit </a:t>
            </a:r>
            <a:endParaRPr lang="en-US" sz="2800" dirty="0">
              <a:latin typeface="Times New Roman" panose="02020603050405020304" pitchFamily="18" charset="0"/>
              <a:cs typeface="Times New Roman" panose="02020603050405020304" pitchFamily="18" charset="0"/>
            </a:endParaRPr>
          </a:p>
        </p:txBody>
      </p:sp>
      <p:sp>
        <p:nvSpPr>
          <p:cNvPr id="8" name="Rectangle 7"/>
          <p:cNvSpPr/>
          <p:nvPr/>
        </p:nvSpPr>
        <p:spPr>
          <a:xfrm>
            <a:off x="4494212" y="3490278"/>
            <a:ext cx="1981200" cy="18437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panose="02020603050405020304" pitchFamily="18" charset="0"/>
                <a:cs typeface="Times New Roman" panose="02020603050405020304" pitchFamily="18" charset="0"/>
              </a:rPr>
              <a:t>2)Organic deposit</a:t>
            </a:r>
            <a:endParaRPr lang="en-US" sz="2800" dirty="0">
              <a:latin typeface="Times New Roman" panose="02020603050405020304" pitchFamily="18" charset="0"/>
              <a:cs typeface="Times New Roman" panose="02020603050405020304" pitchFamily="18" charset="0"/>
            </a:endParaRPr>
          </a:p>
        </p:txBody>
      </p:sp>
      <p:sp>
        <p:nvSpPr>
          <p:cNvPr id="9" name="Rectangle 8"/>
          <p:cNvSpPr/>
          <p:nvPr/>
        </p:nvSpPr>
        <p:spPr>
          <a:xfrm>
            <a:off x="7770812" y="3490278"/>
            <a:ext cx="1905000" cy="18437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 </a:t>
            </a:r>
            <a:r>
              <a:rPr lang="en-US" sz="2800" dirty="0" smtClean="0">
                <a:latin typeface="Times New Roman" panose="02020603050405020304" pitchFamily="18" charset="0"/>
                <a:cs typeface="Times New Roman" panose="02020603050405020304" pitchFamily="18" charset="0"/>
              </a:rPr>
              <a:t>Microbial deposit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7356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rgbClr val="00B0F0"/>
                </a:solidFill>
                <a:latin typeface="Times New Roman" panose="02020603050405020304" pitchFamily="18" charset="0"/>
                <a:cs typeface="Times New Roman" panose="02020603050405020304" pitchFamily="18" charset="0"/>
              </a:rPr>
              <a:t>PLANT CLEANING…</a:t>
            </a:r>
          </a:p>
        </p:txBody>
      </p:sp>
      <p:sp>
        <p:nvSpPr>
          <p:cNvPr id="3" name="Content Placeholder 2"/>
          <p:cNvSpPr>
            <a:spLocks noGrp="1"/>
          </p:cNvSpPr>
          <p:nvPr>
            <p:ph idx="1"/>
          </p:nvPr>
        </p:nvSpPr>
        <p:spPr>
          <a:xfrm>
            <a:off x="608012" y="1371601"/>
            <a:ext cx="10742831" cy="5181600"/>
          </a:xfrm>
        </p:spPr>
        <p:txBody>
          <a:bodyPr>
            <a:normAutofit fontScale="92500" lnSpcReduction="10000"/>
          </a:bodyPr>
          <a:lstStyle/>
          <a:p>
            <a:pPr marL="0" indent="0" algn="just">
              <a:lnSpc>
                <a:spcPct val="100000"/>
              </a:lnSpc>
              <a:buNone/>
            </a:pPr>
            <a:r>
              <a:rPr lang="fr-FR" sz="2800" u="sng" dirty="0" smtClean="0">
                <a:latin typeface="Times New Roman" panose="02020603050405020304" pitchFamily="18" charset="0"/>
                <a:cs typeface="Times New Roman" panose="02020603050405020304" pitchFamily="18" charset="0"/>
              </a:rPr>
              <a:t> TYPES OF DEPOSITS</a:t>
            </a:r>
          </a:p>
          <a:p>
            <a:pPr marL="0" indent="0" algn="just">
              <a:lnSpc>
                <a:spcPct val="100000"/>
              </a:lnSpc>
              <a:buNone/>
            </a:pPr>
            <a:r>
              <a:rPr lang="fr-FR" sz="2800" dirty="0" smtClean="0">
                <a:latin typeface="Times New Roman" panose="02020603050405020304" pitchFamily="18" charset="0"/>
                <a:cs typeface="Times New Roman" panose="02020603050405020304" pitchFamily="18" charset="0"/>
              </a:rPr>
              <a:t> 1) Mineral </a:t>
            </a:r>
            <a:r>
              <a:rPr lang="fr-FR" sz="2800" dirty="0" err="1" smtClean="0">
                <a:latin typeface="Times New Roman" panose="02020603050405020304" pitchFamily="18" charset="0"/>
                <a:cs typeface="Times New Roman" panose="02020603050405020304" pitchFamily="18" charset="0"/>
              </a:rPr>
              <a:t>deposits</a:t>
            </a:r>
            <a:r>
              <a:rPr lang="fr-FR" sz="2800" dirty="0" smtClean="0">
                <a:latin typeface="Times New Roman" panose="02020603050405020304" pitchFamily="18" charset="0"/>
                <a:cs typeface="Times New Roman" panose="02020603050405020304" pitchFamily="18" charset="0"/>
              </a:rPr>
              <a:t>   </a:t>
            </a:r>
          </a:p>
          <a:p>
            <a:pPr algn="just">
              <a:lnSpc>
                <a:spcPct val="150000"/>
              </a:lnSpc>
            </a:pPr>
            <a:r>
              <a:rPr lang="fr-FR" sz="3600" dirty="0" smtClean="0">
                <a:latin typeface="Times New Roman" panose="02020603050405020304" pitchFamily="18" charset="0"/>
                <a:cs typeface="Times New Roman" panose="02020603050405020304" pitchFamily="18" charset="0"/>
              </a:rPr>
              <a:t> </a:t>
            </a:r>
            <a:r>
              <a:rPr lang="fr-FR" sz="2800" dirty="0" smtClean="0">
                <a:latin typeface="Times New Roman" panose="02020603050405020304" pitchFamily="18" charset="0"/>
                <a:cs typeface="Times New Roman" panose="02020603050405020304" pitchFamily="18" charset="0"/>
              </a:rPr>
              <a:t>It</a:t>
            </a:r>
            <a:r>
              <a:rPr lang="fr-FR" sz="2800" dirty="0">
                <a:latin typeface="Times New Roman" panose="02020603050405020304" pitchFamily="18" charset="0"/>
                <a:cs typeface="Times New Roman" panose="02020603050405020304" pitchFamily="18" charset="0"/>
              </a:rPr>
              <a:t> </a:t>
            </a:r>
            <a:r>
              <a:rPr lang="fr-FR" sz="2800" dirty="0" smtClean="0">
                <a:latin typeface="Times New Roman" panose="02020603050405020304" pitchFamily="18" charset="0"/>
                <a:cs typeface="Times New Roman" panose="02020603050405020304" pitchFamily="18" charset="0"/>
              </a:rPr>
              <a:t>arises </a:t>
            </a:r>
            <a:r>
              <a:rPr lang="fr-FR" sz="2800" dirty="0" err="1" smtClean="0">
                <a:latin typeface="Times New Roman" panose="02020603050405020304" pitchFamily="18" charset="0"/>
                <a:cs typeface="Times New Roman" panose="02020603050405020304" pitchFamily="18" charset="0"/>
              </a:rPr>
              <a:t>from</a:t>
            </a:r>
            <a:r>
              <a:rPr lang="fr-FR" sz="2800" dirty="0" smtClean="0">
                <a:latin typeface="Times New Roman" panose="02020603050405020304" pitchFamily="18" charset="0"/>
                <a:cs typeface="Times New Roman" panose="02020603050405020304" pitchFamily="18" charset="0"/>
              </a:rPr>
              <a:t> </a:t>
            </a:r>
            <a:r>
              <a:rPr lang="fr-FR" sz="2800" dirty="0" err="1" smtClean="0">
                <a:latin typeface="Times New Roman" panose="02020603050405020304" pitchFamily="18" charset="0"/>
                <a:cs typeface="Times New Roman" panose="02020603050405020304" pitchFamily="18" charset="0"/>
              </a:rPr>
              <a:t>food</a:t>
            </a:r>
            <a:r>
              <a:rPr lang="fr-FR" sz="2800" dirty="0" smtClean="0">
                <a:latin typeface="Times New Roman" panose="02020603050405020304" pitchFamily="18" charset="0"/>
                <a:cs typeface="Times New Roman" panose="02020603050405020304" pitchFamily="18" charset="0"/>
              </a:rPr>
              <a:t> processing </a:t>
            </a:r>
            <a:r>
              <a:rPr lang="fr-FR" sz="2800" dirty="0" err="1" smtClean="0">
                <a:latin typeface="Times New Roman" panose="02020603050405020304" pitchFamily="18" charset="0"/>
                <a:cs typeface="Times New Roman" panose="02020603050405020304" pitchFamily="18" charset="0"/>
              </a:rPr>
              <a:t>spills</a:t>
            </a:r>
            <a:r>
              <a:rPr lang="fr-FR" sz="2800" dirty="0" smtClean="0">
                <a:latin typeface="Times New Roman" panose="02020603050405020304" pitchFamily="18" charset="0"/>
                <a:cs typeface="Times New Roman" panose="02020603050405020304" pitchFamily="18" charset="0"/>
              </a:rPr>
              <a:t> and are </a:t>
            </a:r>
            <a:r>
              <a:rPr lang="fr-FR" sz="2800" dirty="0" err="1" smtClean="0">
                <a:latin typeface="Times New Roman" panose="02020603050405020304" pitchFamily="18" charset="0"/>
                <a:cs typeface="Times New Roman" panose="02020603050405020304" pitchFamily="18" charset="0"/>
              </a:rPr>
              <a:t>formed</a:t>
            </a:r>
            <a:r>
              <a:rPr lang="fr-FR" sz="2800" dirty="0" smtClean="0">
                <a:latin typeface="Times New Roman" panose="02020603050405020304" pitchFamily="18" charset="0"/>
                <a:cs typeface="Times New Roman" panose="02020603050405020304" pitchFamily="18" charset="0"/>
              </a:rPr>
              <a:t> by </a:t>
            </a:r>
            <a:r>
              <a:rPr lang="fr-FR" sz="2800" dirty="0" err="1" smtClean="0">
                <a:latin typeface="Times New Roman" panose="02020603050405020304" pitchFamily="18" charset="0"/>
                <a:cs typeface="Times New Roman" panose="02020603050405020304" pitchFamily="18" charset="0"/>
              </a:rPr>
              <a:t>deposition</a:t>
            </a:r>
            <a:r>
              <a:rPr lang="fr-FR" sz="2800" dirty="0" smtClean="0">
                <a:latin typeface="Times New Roman" panose="02020603050405020304" pitchFamily="18" charset="0"/>
                <a:cs typeface="Times New Roman" panose="02020603050405020304" pitchFamily="18" charset="0"/>
              </a:rPr>
              <a:t> of insoluble </a:t>
            </a:r>
            <a:r>
              <a:rPr lang="fr-FR" sz="2800" dirty="0" err="1" smtClean="0">
                <a:latin typeface="Times New Roman" panose="02020603050405020304" pitchFamily="18" charset="0"/>
                <a:cs typeface="Times New Roman" panose="02020603050405020304" pitchFamily="18" charset="0"/>
              </a:rPr>
              <a:t>hardness</a:t>
            </a:r>
            <a:r>
              <a:rPr lang="fr-FR" sz="2800" dirty="0" smtClean="0">
                <a:latin typeface="Times New Roman" panose="02020603050405020304" pitchFamily="18" charset="0"/>
                <a:cs typeface="Times New Roman" panose="02020603050405020304" pitchFamily="18" charset="0"/>
              </a:rPr>
              <a:t> ions on </a:t>
            </a:r>
            <a:r>
              <a:rPr lang="fr-FR" sz="2800" dirty="0" err="1" smtClean="0">
                <a:latin typeface="Times New Roman" panose="02020603050405020304" pitchFamily="18" charset="0"/>
                <a:cs typeface="Times New Roman" panose="02020603050405020304" pitchFamily="18" charset="0"/>
              </a:rPr>
              <a:t>equipment</a:t>
            </a:r>
            <a:r>
              <a:rPr lang="fr-FR" sz="2800" dirty="0" smtClean="0">
                <a:latin typeface="Times New Roman" panose="02020603050405020304" pitchFamily="18" charset="0"/>
                <a:cs typeface="Times New Roman" panose="02020603050405020304" pitchFamily="18" charset="0"/>
              </a:rPr>
              <a:t> </a:t>
            </a:r>
            <a:r>
              <a:rPr lang="fr-FR" sz="2800" dirty="0" err="1" smtClean="0">
                <a:latin typeface="Times New Roman" panose="02020603050405020304" pitchFamily="18" charset="0"/>
                <a:cs typeface="Times New Roman" panose="02020603050405020304" pitchFamily="18" charset="0"/>
              </a:rPr>
              <a:t>such</a:t>
            </a:r>
            <a:r>
              <a:rPr lang="fr-FR" sz="2800" dirty="0" smtClean="0">
                <a:latin typeface="Times New Roman" panose="02020603050405020304" pitchFamily="18" charset="0"/>
                <a:cs typeface="Times New Roman" panose="02020603050405020304" pitchFamily="18" charset="0"/>
              </a:rPr>
              <a:t> as in boilers and water </a:t>
            </a:r>
            <a:r>
              <a:rPr lang="fr-FR" sz="2800" dirty="0" err="1" smtClean="0">
                <a:latin typeface="Times New Roman" panose="02020603050405020304" pitchFamily="18" charset="0"/>
                <a:cs typeface="Times New Roman" panose="02020603050405020304" pitchFamily="18" charset="0"/>
              </a:rPr>
              <a:t>softening</a:t>
            </a:r>
            <a:r>
              <a:rPr lang="fr-FR" sz="2800" dirty="0" smtClean="0">
                <a:latin typeface="Times New Roman" panose="02020603050405020304" pitchFamily="18" charset="0"/>
                <a:cs typeface="Times New Roman" panose="02020603050405020304" pitchFamily="18" charset="0"/>
              </a:rPr>
              <a:t> plants</a:t>
            </a:r>
          </a:p>
          <a:p>
            <a:pPr algn="just">
              <a:lnSpc>
                <a:spcPct val="150000"/>
              </a:lnSpc>
            </a:pPr>
            <a:r>
              <a:rPr lang="fr-FR" sz="2800" dirty="0" smtClean="0">
                <a:latin typeface="Times New Roman" panose="02020603050405020304" pitchFamily="18" charset="0"/>
                <a:cs typeface="Times New Roman" panose="02020603050405020304" pitchFamily="18" charset="0"/>
              </a:rPr>
              <a:t>If not removed, can </a:t>
            </a:r>
            <a:r>
              <a:rPr lang="fr-FR" sz="2800" dirty="0" err="1" smtClean="0">
                <a:latin typeface="Times New Roman" panose="02020603050405020304" pitchFamily="18" charset="0"/>
                <a:cs typeface="Times New Roman" panose="02020603050405020304" pitchFamily="18" charset="0"/>
              </a:rPr>
              <a:t>reduce</a:t>
            </a:r>
            <a:r>
              <a:rPr lang="fr-FR" sz="2800" dirty="0" smtClean="0">
                <a:latin typeface="Times New Roman" panose="02020603050405020304" pitchFamily="18" charset="0"/>
                <a:cs typeface="Times New Roman" panose="02020603050405020304" pitchFamily="18" charset="0"/>
              </a:rPr>
              <a:t> </a:t>
            </a:r>
            <a:r>
              <a:rPr lang="fr-FR" sz="2800" dirty="0" err="1" smtClean="0">
                <a:latin typeface="Times New Roman" panose="02020603050405020304" pitchFamily="18" charset="0"/>
                <a:cs typeface="Times New Roman" panose="02020603050405020304" pitchFamily="18" charset="0"/>
              </a:rPr>
              <a:t>heat</a:t>
            </a:r>
            <a:r>
              <a:rPr lang="fr-FR" sz="2800" dirty="0" smtClean="0">
                <a:latin typeface="Times New Roman" panose="02020603050405020304" pitchFamily="18" charset="0"/>
                <a:cs typeface="Times New Roman" panose="02020603050405020304" pitchFamily="18" charset="0"/>
              </a:rPr>
              <a:t> </a:t>
            </a:r>
            <a:r>
              <a:rPr lang="fr-FR" sz="2800" dirty="0" err="1" smtClean="0">
                <a:latin typeface="Times New Roman" panose="02020603050405020304" pitchFamily="18" charset="0"/>
                <a:cs typeface="Times New Roman" panose="02020603050405020304" pitchFamily="18" charset="0"/>
              </a:rPr>
              <a:t>transfer</a:t>
            </a:r>
            <a:r>
              <a:rPr lang="fr-FR" sz="2800" dirty="0" smtClean="0">
                <a:latin typeface="Times New Roman" panose="02020603050405020304" pitchFamily="18" charset="0"/>
                <a:cs typeface="Times New Roman" panose="02020603050405020304" pitchFamily="18" charset="0"/>
              </a:rPr>
              <a:t> </a:t>
            </a:r>
            <a:r>
              <a:rPr lang="fr-FR" sz="2800" dirty="0" err="1" smtClean="0">
                <a:latin typeface="Times New Roman" panose="02020603050405020304" pitchFamily="18" charset="0"/>
                <a:cs typeface="Times New Roman" panose="02020603050405020304" pitchFamily="18" charset="0"/>
              </a:rPr>
              <a:t>efficiency</a:t>
            </a:r>
            <a:r>
              <a:rPr lang="fr-FR" sz="2800" dirty="0" smtClean="0">
                <a:latin typeface="Times New Roman" panose="02020603050405020304" pitchFamily="18" charset="0"/>
                <a:cs typeface="Times New Roman" panose="02020603050405020304" pitchFamily="18" charset="0"/>
              </a:rPr>
              <a:t> of boilers, </a:t>
            </a:r>
            <a:r>
              <a:rPr lang="fr-FR" sz="2800" dirty="0" err="1" smtClean="0">
                <a:latin typeface="Times New Roman" panose="02020603050405020304" pitchFamily="18" charset="0"/>
                <a:cs typeface="Times New Roman" panose="02020603050405020304" pitchFamily="18" charset="0"/>
              </a:rPr>
              <a:t>heat</a:t>
            </a:r>
            <a:r>
              <a:rPr lang="fr-FR" sz="2800" dirty="0" smtClean="0">
                <a:latin typeface="Times New Roman" panose="02020603050405020304" pitchFamily="18" charset="0"/>
                <a:cs typeface="Times New Roman" panose="02020603050405020304" pitchFamily="18" charset="0"/>
              </a:rPr>
              <a:t> exchangers, evaporators and pasteurizers</a:t>
            </a:r>
          </a:p>
          <a:p>
            <a:pPr marL="0" indent="0" algn="just">
              <a:lnSpc>
                <a:spcPct val="100000"/>
              </a:lnSpc>
              <a:buNone/>
            </a:pPr>
            <a:endParaRPr lang="fr-FR" sz="2800" dirty="0" smtClean="0">
              <a:latin typeface="Times New Roman" panose="02020603050405020304" pitchFamily="18" charset="0"/>
              <a:cs typeface="Times New Roman" panose="02020603050405020304" pitchFamily="18" charset="0"/>
            </a:endParaRPr>
          </a:p>
          <a:p>
            <a:pPr marL="0" indent="0" algn="just">
              <a:lnSpc>
                <a:spcPct val="100000"/>
              </a:lnSpc>
              <a:buNone/>
            </a:pPr>
            <a:r>
              <a:rPr lang="fr-FR" sz="2800" dirty="0" smtClean="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C781AA1B-AE58-423A-A191-EC85F87580CB}" type="slidenum">
              <a:rPr lang="en-US" smtClean="0"/>
              <a:t>6</a:t>
            </a:fld>
            <a:endParaRPr lang="en-US" dirty="0"/>
          </a:p>
        </p:txBody>
      </p:sp>
    </p:spTree>
    <p:extLst>
      <p:ext uri="{BB962C8B-B14F-4D97-AF65-F5344CB8AC3E}">
        <p14:creationId xmlns:p14="http://schemas.microsoft.com/office/powerpoint/2010/main" val="30186302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solidFill>
                  <a:srgbClr val="00B0F0"/>
                </a:solidFill>
                <a:latin typeface="Times New Roman" panose="02020603050405020304" pitchFamily="18" charset="0"/>
                <a:cs typeface="Times New Roman" panose="02020603050405020304" pitchFamily="18" charset="0"/>
              </a:rPr>
              <a:t>                PLANT </a:t>
            </a:r>
            <a:r>
              <a:rPr lang="en-US" sz="4400" b="1" dirty="0">
                <a:solidFill>
                  <a:srgbClr val="00B0F0"/>
                </a:solidFill>
                <a:latin typeface="Times New Roman" panose="02020603050405020304" pitchFamily="18" charset="0"/>
                <a:cs typeface="Times New Roman" panose="02020603050405020304" pitchFamily="18" charset="0"/>
              </a:rPr>
              <a:t>CLEANING…</a:t>
            </a:r>
            <a:endParaRPr lang="en-US" dirty="0"/>
          </a:p>
        </p:txBody>
      </p:sp>
      <p:sp>
        <p:nvSpPr>
          <p:cNvPr id="3" name="Content Placeholder 2"/>
          <p:cNvSpPr>
            <a:spLocks noGrp="1"/>
          </p:cNvSpPr>
          <p:nvPr>
            <p:ph idx="1"/>
          </p:nvPr>
        </p:nvSpPr>
        <p:spPr/>
        <p:txBody>
          <a:bodyPr/>
          <a:lstStyle/>
          <a:p>
            <a:pPr marL="0" indent="0">
              <a:buNone/>
            </a:pPr>
            <a:r>
              <a:rPr lang="en-US" dirty="0" smtClean="0">
                <a:latin typeface="Times New Roman" panose="02020603050405020304" pitchFamily="18" charset="0"/>
                <a:cs typeface="Times New Roman" panose="02020603050405020304" pitchFamily="18" charset="0"/>
              </a:rPr>
              <a:t>2)Organic Deposits</a:t>
            </a:r>
          </a:p>
          <a:p>
            <a:pPr>
              <a:lnSpc>
                <a:spcPct val="200000"/>
              </a:lnSpc>
            </a:pPr>
            <a:r>
              <a:rPr lang="en-US" dirty="0" smtClean="0">
                <a:latin typeface="Times New Roman" panose="02020603050405020304" pitchFamily="18" charset="0"/>
                <a:cs typeface="Times New Roman" panose="02020603050405020304" pitchFamily="18" charset="0"/>
              </a:rPr>
              <a:t>It arise from food processing spills and include remain of food particles composed of carbohydrates, proteins and edible fats and oils</a:t>
            </a:r>
          </a:p>
          <a:p>
            <a:pPr>
              <a:lnSpc>
                <a:spcPct val="200000"/>
              </a:lnSpc>
            </a:pPr>
            <a:r>
              <a:rPr lang="en-US" dirty="0" smtClean="0">
                <a:latin typeface="Times New Roman" panose="02020603050405020304" pitchFamily="18" charset="0"/>
                <a:cs typeface="Times New Roman" panose="02020603050405020304" pitchFamily="18" charset="0"/>
              </a:rPr>
              <a:t>They are potential port for microorganisms on plant surfaces which can contaminate food on proliferation</a:t>
            </a:r>
          </a:p>
          <a:p>
            <a:pPr>
              <a:lnSpc>
                <a:spcPct val="200000"/>
              </a:lnSpc>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C781AA1B-AE58-423A-A191-EC85F87580CB}" type="slidenum">
              <a:rPr lang="en-US" smtClean="0"/>
              <a:t>7</a:t>
            </a:fld>
            <a:endParaRPr lang="en-US"/>
          </a:p>
        </p:txBody>
      </p:sp>
    </p:spTree>
    <p:extLst>
      <p:ext uri="{BB962C8B-B14F-4D97-AF65-F5344CB8AC3E}">
        <p14:creationId xmlns:p14="http://schemas.microsoft.com/office/powerpoint/2010/main" val="1013294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solidFill>
                  <a:srgbClr val="00B0F0"/>
                </a:solidFill>
                <a:latin typeface="Times New Roman" panose="02020603050405020304" pitchFamily="18" charset="0"/>
                <a:cs typeface="Times New Roman" panose="02020603050405020304" pitchFamily="18" charset="0"/>
              </a:rPr>
              <a:t>                PLANT </a:t>
            </a:r>
            <a:r>
              <a:rPr lang="en-US" sz="4400" b="1" dirty="0">
                <a:solidFill>
                  <a:srgbClr val="00B0F0"/>
                </a:solidFill>
                <a:latin typeface="Times New Roman" panose="02020603050405020304" pitchFamily="18" charset="0"/>
                <a:cs typeface="Times New Roman" panose="02020603050405020304" pitchFamily="18" charset="0"/>
              </a:rPr>
              <a:t>CLEANING…</a:t>
            </a:r>
            <a:endParaRPr lang="en-US" dirty="0"/>
          </a:p>
        </p:txBody>
      </p:sp>
      <p:sp>
        <p:nvSpPr>
          <p:cNvPr id="3" name="Content Placeholder 2"/>
          <p:cNvSpPr>
            <a:spLocks noGrp="1"/>
          </p:cNvSpPr>
          <p:nvPr>
            <p:ph idx="1"/>
          </p:nvPr>
        </p:nvSpPr>
        <p:spPr/>
        <p:txBody>
          <a:bodyPr/>
          <a:lstStyle/>
          <a:p>
            <a:pPr marL="0" indent="0">
              <a:buNone/>
            </a:pPr>
            <a:r>
              <a:rPr lang="en-US" dirty="0" smtClean="0">
                <a:latin typeface="Times New Roman" panose="02020603050405020304" pitchFamily="18" charset="0"/>
                <a:cs typeface="Times New Roman" panose="02020603050405020304" pitchFamily="18" charset="0"/>
              </a:rPr>
              <a:t>3)Microbial deposits</a:t>
            </a:r>
          </a:p>
          <a:p>
            <a:r>
              <a:rPr lang="en-US" dirty="0" smtClean="0">
                <a:latin typeface="Times New Roman" panose="02020603050405020304" pitchFamily="18" charset="0"/>
                <a:cs typeface="Times New Roman" panose="02020603050405020304" pitchFamily="18" charset="0"/>
              </a:rPr>
              <a:t>This type of soil arise from food spoilage and pathogenic microorganisms that gain entry at different stages of processing</a:t>
            </a:r>
          </a:p>
          <a:p>
            <a:r>
              <a:rPr lang="en-US" dirty="0" smtClean="0">
                <a:latin typeface="Times New Roman" panose="02020603050405020304" pitchFamily="18" charset="0"/>
                <a:cs typeface="Times New Roman" panose="02020603050405020304" pitchFamily="18" charset="0"/>
              </a:rPr>
              <a:t>These sources of microorganism entry mainly include</a:t>
            </a:r>
          </a:p>
          <a:p>
            <a:pPr>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Raw material</a:t>
            </a:r>
          </a:p>
          <a:p>
            <a:pPr>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Water and air</a:t>
            </a:r>
          </a:p>
          <a:p>
            <a:pPr>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Equipment</a:t>
            </a:r>
          </a:p>
          <a:p>
            <a:pPr>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Food handler</a:t>
            </a:r>
          </a:p>
          <a:p>
            <a:pPr>
              <a:buFont typeface="Wingdings" panose="05000000000000000000" pitchFamily="2" charset="2"/>
              <a:buChar char="ü"/>
            </a:pP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endParaRPr lang="en-US" dirty="0" smtClean="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q"/>
            </a:pPr>
            <a:endParaRPr lang="en-US" dirty="0" smtClean="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C781AA1B-AE58-423A-A191-EC85F87580CB}" type="slidenum">
              <a:rPr lang="en-US" smtClean="0"/>
              <a:t>8</a:t>
            </a:fld>
            <a:endParaRPr lang="en-US"/>
          </a:p>
        </p:txBody>
      </p:sp>
    </p:spTree>
    <p:extLst>
      <p:ext uri="{BB962C8B-B14F-4D97-AF65-F5344CB8AC3E}">
        <p14:creationId xmlns:p14="http://schemas.microsoft.com/office/powerpoint/2010/main" val="872061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solidFill>
                  <a:srgbClr val="00B0F0"/>
                </a:solidFill>
                <a:latin typeface="Times New Roman" panose="02020603050405020304" pitchFamily="18" charset="0"/>
                <a:cs typeface="Times New Roman" panose="02020603050405020304" pitchFamily="18" charset="0"/>
              </a:rPr>
              <a:t>               PLANT </a:t>
            </a:r>
            <a:r>
              <a:rPr lang="en-US" sz="4400" b="1" dirty="0">
                <a:solidFill>
                  <a:srgbClr val="00B0F0"/>
                </a:solidFill>
                <a:latin typeface="Times New Roman" panose="02020603050405020304" pitchFamily="18" charset="0"/>
                <a:cs typeface="Times New Roman" panose="02020603050405020304" pitchFamily="18" charset="0"/>
              </a:rPr>
              <a:t>CLEANING…</a:t>
            </a:r>
            <a:endParaRPr lang="en-US" dirty="0"/>
          </a:p>
        </p:txBody>
      </p:sp>
      <p:sp>
        <p:nvSpPr>
          <p:cNvPr id="3" name="Content Placeholder 2"/>
          <p:cNvSpPr>
            <a:spLocks noGrp="1"/>
          </p:cNvSpPr>
          <p:nvPr>
            <p:ph idx="1"/>
          </p:nvPr>
        </p:nvSpPr>
        <p:spPr/>
        <p:txBody>
          <a:bodyPr/>
          <a:lstStyle/>
          <a:p>
            <a:pPr marL="0" indent="0">
              <a:buNone/>
            </a:pPr>
            <a:r>
              <a:rPr lang="en-US" dirty="0" smtClean="0">
                <a:latin typeface="Times New Roman" panose="02020603050405020304" pitchFamily="18" charset="0"/>
                <a:cs typeface="Times New Roman" panose="02020603050405020304" pitchFamily="18" charset="0"/>
              </a:rPr>
              <a:t>TYPES OF CLEANING</a:t>
            </a:r>
          </a:p>
          <a:p>
            <a:pPr marL="514350" indent="-514350">
              <a:buAutoNum type="arabicParenR"/>
            </a:pPr>
            <a:r>
              <a:rPr lang="en-US" dirty="0" smtClean="0">
                <a:latin typeface="Times New Roman" panose="02020603050405020304" pitchFamily="18" charset="0"/>
                <a:cs typeface="Times New Roman" panose="02020603050405020304" pitchFamily="18" charset="0"/>
              </a:rPr>
              <a:t>Dry cleaning</a:t>
            </a:r>
          </a:p>
          <a:p>
            <a:pPr marL="0" indent="0">
              <a:buNone/>
            </a:pPr>
            <a:r>
              <a:rPr lang="en-US" dirty="0" smtClean="0">
                <a:latin typeface="Times New Roman" panose="02020603050405020304" pitchFamily="18" charset="0"/>
                <a:cs typeface="Times New Roman" panose="02020603050405020304" pitchFamily="18" charset="0"/>
              </a:rPr>
              <a:t>Dry cleaning of equipment can only be practiced when soil can be removed  by brushing, scrapping or scrubbing</a:t>
            </a:r>
          </a:p>
          <a:p>
            <a:pPr marL="0" indent="0">
              <a:buNone/>
            </a:pPr>
            <a:r>
              <a:rPr lang="en-US" dirty="0" smtClean="0">
                <a:latin typeface="Times New Roman" panose="02020603050405020304" pitchFamily="18" charset="0"/>
                <a:cs typeface="Times New Roman" panose="02020603050405020304" pitchFamily="18" charset="0"/>
              </a:rPr>
              <a:t>Sometimes soil are often dry and can be easily removed by such techniques</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C781AA1B-AE58-423A-A191-EC85F87580CB}" type="slidenum">
              <a:rPr lang="en-US" smtClean="0"/>
              <a:t>9</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8012" y="4187939"/>
            <a:ext cx="5875666" cy="2469485"/>
          </a:xfrm>
          <a:prstGeom prst="rect">
            <a:avLst/>
          </a:prstGeom>
        </p:spPr>
      </p:pic>
    </p:spTree>
    <p:extLst>
      <p:ext uri="{BB962C8B-B14F-4D97-AF65-F5344CB8AC3E}">
        <p14:creationId xmlns:p14="http://schemas.microsoft.com/office/powerpoint/2010/main" val="8249716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9620</TotalTime>
  <Words>953</Words>
  <Application>Microsoft Office PowerPoint</Application>
  <PresentationFormat>Custom</PresentationFormat>
  <Paragraphs>166</Paragraphs>
  <Slides>23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Arial Black</vt:lpstr>
      <vt:lpstr>Calibri</vt:lpstr>
      <vt:lpstr>Calibri Light</vt:lpstr>
      <vt:lpstr>Edwardian Script ITC</vt:lpstr>
      <vt:lpstr>Times New Roman</vt:lpstr>
      <vt:lpstr>Wingdings</vt:lpstr>
      <vt:lpstr>Office Theme</vt:lpstr>
      <vt:lpstr>PowerPoint Presentation</vt:lpstr>
      <vt:lpstr>                               CONTENTS </vt:lpstr>
      <vt:lpstr>PLANT CLEANING </vt:lpstr>
      <vt:lpstr>PLANT CLEANING…</vt:lpstr>
      <vt:lpstr>PLANT CLEANING…</vt:lpstr>
      <vt:lpstr>PLANT CLEANING…</vt:lpstr>
      <vt:lpstr>                PLANT CLEANING…</vt:lpstr>
      <vt:lpstr>                PLANT CLEANING…</vt:lpstr>
      <vt:lpstr>               PLANT CLEANING…</vt:lpstr>
      <vt:lpstr>               PLANT CLEANING…</vt:lpstr>
      <vt:lpstr>               PLANT CLEANING…</vt:lpstr>
      <vt:lpstr>PLANT CLEANING…</vt:lpstr>
      <vt:lpstr>                PLANT CLEANING…</vt:lpstr>
      <vt:lpstr>              PLANT CLEANING…</vt:lpstr>
      <vt:lpstr>               PLANT CLEANING…</vt:lpstr>
      <vt:lpstr>                PLANT CLEANING…</vt:lpstr>
      <vt:lpstr>                PLANT CLEANING…</vt:lpstr>
      <vt:lpstr>               PLANT CLEANING…</vt:lpstr>
      <vt:lpstr>              PLANT CLEANING…</vt:lpstr>
      <vt:lpstr>                PLANT CLEANING…</vt:lpstr>
      <vt:lpstr>             PLANT CLEANING…</vt:lpstr>
      <vt:lpstr>             PLANT CLEANING…</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carbohydrates</dc:title>
  <dc:creator>Dell</dc:creator>
  <cp:lastModifiedBy>Ushna Khalid</cp:lastModifiedBy>
  <cp:revision>149</cp:revision>
  <dcterms:created xsi:type="dcterms:W3CDTF">2016-11-19T17:38:05Z</dcterms:created>
  <dcterms:modified xsi:type="dcterms:W3CDTF">2020-04-20T14:08:51Z</dcterms:modified>
</cp:coreProperties>
</file>