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343" autoAdjust="0"/>
  </p:normalViewPr>
  <p:slideViewPr>
    <p:cSldViewPr snapToGrid="0">
      <p:cViewPr varScale="1">
        <p:scale>
          <a:sx n="69" d="100"/>
          <a:sy n="69" d="100"/>
        </p:scale>
        <p:origin x="78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06D8BB37-67E1-420F-B488-3DE93FA3DF1F}" type="datetimeFigureOut">
              <a:rPr lang="en-US" dirty="0"/>
              <a:t>4/9/2020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
        <p:nvSpPr>
          <p:cNvPr id="11" name="Rectangle 10"/>
          <p:cNvSpPr/>
          <p:nvPr/>
        </p:nvSpPr>
        <p:spPr>
          <a:xfrm>
            <a:off x="11292840" y="0"/>
            <a:ext cx="9144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B96382-B15D-466F-9E7D-0603461872B7}" type="datetimeFigureOut">
              <a:rPr lang="en-US" dirty="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8672AE-FC7B-40BA-8844-0693A2434617}" type="datetimeFigureOut">
              <a:rPr lang="en-US" dirty="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68EC8D-9508-4A2C-8FBC-4C089BA52EE5}" type="datetimeFigureOut">
              <a:rPr lang="en-US" dirty="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B7A1C89-C29A-4D79-B5A1-1F424905E9A1}" type="datetimeFigureOut">
              <a:rPr lang="en-US" dirty="0"/>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8" name="Rectangle 7"/>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ECC248-0691-4AB1-BB8B-882D656FF160}" type="datetimeFigureOut">
              <a:rPr lang="en-US" dirty="0"/>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21606"/>
            <a:ext cx="4480560" cy="731520"/>
          </a:xfrm>
        </p:spPr>
        <p:txBody>
          <a:bodyPr anchor="b">
            <a:normAutofit/>
          </a:bodyPr>
          <a:lstStyle>
            <a:lvl1pPr marL="0" indent="0">
              <a:spcBef>
                <a:spcPts val="0"/>
              </a:spcBef>
              <a:buNone/>
              <a:defRPr sz="2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3"/>
          </p:nvPr>
        </p:nvSpPr>
        <p:spPr>
          <a:xfrm>
            <a:off x="6126480" y="1721606"/>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4E54B09-E178-460F-B46D-023FA9745608}" type="datetimeFigureOut">
              <a:rPr lang="en-US" dirty="0"/>
              <a:t>4/9/2020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CD62E06-21B3-4A3D-A6C8-F0DFEB8AB04D}" type="datetimeFigureOut">
              <a:rPr lang="en-US" dirty="0"/>
              <a:t>4/9/2020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7CC01-41FD-4607-B8B1-976991065B2D}" type="datetimeFigureOut">
              <a:rPr lang="en-US" dirty="0"/>
              <a:t>4/9/2020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1"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D6740A7-C153-476A-BA27-5BE657EA7C21}" type="datetimeFigureOut">
              <a:rPr lang="en-US" dirty="0"/>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a:solidFill>
                  <a:schemeClr val="accent1">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C86C2EC-F3EA-4AFE-88D7-51A6BBFDBA8B}" type="datetimeFigureOut">
              <a:rPr lang="en-US" dirty="0"/>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62393"/>
            <a:ext cx="9692640" cy="1428929"/>
          </a:xfrm>
          <a:prstGeom prst="rect">
            <a:avLst/>
          </a:prstGeom>
        </p:spPr>
        <p:txBody>
          <a:bodyPr vert="horz" lIns="91440" tIns="27432"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100" b="0">
                <a:solidFill>
                  <a:schemeClr val="tx2">
                    <a:lumMod val="40000"/>
                    <a:lumOff val="60000"/>
                  </a:schemeClr>
                </a:solidFill>
              </a:defRPr>
            </a:lvl1pPr>
          </a:lstStyle>
          <a:p>
            <a:fld id="{BF2EAB5F-78EB-45CA-9E26-D1BAA0AA6EEC}" type="datetimeFigureOut">
              <a:rPr lang="en-US" dirty="0"/>
              <a:t>4/9/2020</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100">
                <a:solidFill>
                  <a:schemeClr val="tx2">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GANTT</a:t>
            </a:r>
            <a:br>
              <a:rPr lang="en-GB" dirty="0" smtClean="0"/>
            </a:br>
            <a:r>
              <a:rPr lang="en-GB" dirty="0" smtClean="0"/>
              <a:t>CHARTS</a:t>
            </a:r>
            <a:endParaRPr lang="en-GB" dirty="0"/>
          </a:p>
        </p:txBody>
      </p:sp>
      <p:sp>
        <p:nvSpPr>
          <p:cNvPr id="3" name="Subtitle 2"/>
          <p:cNvSpPr>
            <a:spLocks noGrp="1"/>
          </p:cNvSpPr>
          <p:nvPr>
            <p:ph type="subTitle" idx="1"/>
          </p:nvPr>
        </p:nvSpPr>
        <p:spPr>
          <a:xfrm>
            <a:off x="1261872" y="5357830"/>
            <a:ext cx="9418320" cy="849006"/>
          </a:xfrm>
        </p:spPr>
        <p:txBody>
          <a:bodyPr>
            <a:normAutofit fontScale="92500" lnSpcReduction="10000"/>
          </a:bodyPr>
          <a:lstStyle/>
          <a:p>
            <a:r>
              <a:rPr lang="en-GB" dirty="0" smtClean="0"/>
              <a:t>By: </a:t>
            </a:r>
            <a:r>
              <a:rPr lang="en-GB" dirty="0" err="1" smtClean="0"/>
              <a:t>Saba</a:t>
            </a:r>
            <a:r>
              <a:rPr lang="en-GB" dirty="0" smtClean="0"/>
              <a:t> Ashraf</a:t>
            </a:r>
          </a:p>
          <a:p>
            <a:r>
              <a:rPr lang="en-GB" dirty="0" smtClean="0"/>
              <a:t>Noon Business School, University of Sargodha.</a:t>
            </a:r>
            <a:endParaRPr lang="en-GB" dirty="0"/>
          </a:p>
        </p:txBody>
      </p:sp>
      <p:pic>
        <p:nvPicPr>
          <p:cNvPr id="4" name="Picture 3"/>
          <p:cNvPicPr>
            <a:picLocks noChangeAspect="1"/>
          </p:cNvPicPr>
          <p:nvPr/>
        </p:nvPicPr>
        <p:blipFill>
          <a:blip r:embed="rId2"/>
          <a:stretch>
            <a:fillRect/>
          </a:stretch>
        </p:blipFill>
        <p:spPr>
          <a:xfrm>
            <a:off x="5473337" y="1316182"/>
            <a:ext cx="5206855" cy="3360420"/>
          </a:xfrm>
          <a:prstGeom prst="rect">
            <a:avLst/>
          </a:prstGeom>
        </p:spPr>
      </p:pic>
    </p:spTree>
    <p:extLst>
      <p:ext uri="{BB962C8B-B14F-4D97-AF65-F5344CB8AC3E}">
        <p14:creationId xmlns:p14="http://schemas.microsoft.com/office/powerpoint/2010/main" val="2587095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Gantt Chart?</a:t>
            </a:r>
            <a:endParaRPr lang="en-GB" dirty="0"/>
          </a:p>
        </p:txBody>
      </p:sp>
      <p:sp>
        <p:nvSpPr>
          <p:cNvPr id="3" name="Content Placeholder 2"/>
          <p:cNvSpPr>
            <a:spLocks noGrp="1"/>
          </p:cNvSpPr>
          <p:nvPr>
            <p:ph idx="1"/>
          </p:nvPr>
        </p:nvSpPr>
        <p:spPr>
          <a:xfrm>
            <a:off x="1261872" y="2286000"/>
            <a:ext cx="8595360" cy="3588327"/>
          </a:xfrm>
        </p:spPr>
        <p:txBody>
          <a:bodyPr/>
          <a:lstStyle/>
          <a:p>
            <a:r>
              <a:rPr lang="en-US" dirty="0" smtClean="0"/>
              <a:t>A </a:t>
            </a:r>
            <a:r>
              <a:rPr lang="en-US" dirty="0"/>
              <a:t>Gantt chart is a visual view of tasks scheduled over time</a:t>
            </a:r>
            <a:r>
              <a:rPr lang="en-US" dirty="0" smtClean="0"/>
              <a:t>.</a:t>
            </a:r>
          </a:p>
          <a:p>
            <a:r>
              <a:rPr lang="en-US" dirty="0" smtClean="0"/>
              <a:t>It </a:t>
            </a:r>
            <a:r>
              <a:rPr lang="en-US" dirty="0"/>
              <a:t>is a horizontal bar chart developed as a production control tool in 1917 by Henry L. Gantt, an American engineer and social scientist</a:t>
            </a:r>
            <a:r>
              <a:rPr lang="en-US" dirty="0" smtClean="0"/>
              <a:t>.</a:t>
            </a:r>
          </a:p>
          <a:p>
            <a:r>
              <a:rPr lang="en-US" dirty="0"/>
              <a:t>Frequently used in project management, a Gantt chart provides a graphical illustration of a schedule that helps to plan, coordinate, and track specific tasks in a project</a:t>
            </a:r>
            <a:r>
              <a:rPr lang="en-US" dirty="0" smtClean="0"/>
              <a:t>.</a:t>
            </a:r>
          </a:p>
          <a:p>
            <a:r>
              <a:rPr lang="en-US" dirty="0"/>
              <a:t>This </a:t>
            </a:r>
            <a:r>
              <a:rPr lang="en-US" dirty="0" smtClean="0"/>
              <a:t>is also </a:t>
            </a:r>
            <a:r>
              <a:rPr lang="en-US" dirty="0"/>
              <a:t>useful to keep tasks on track when there is a large team and multiple stakeholders when the scope changes</a:t>
            </a:r>
            <a:endParaRPr lang="en-GB" dirty="0"/>
          </a:p>
        </p:txBody>
      </p:sp>
    </p:spTree>
    <p:extLst>
      <p:ext uri="{BB962C8B-B14F-4D97-AF65-F5344CB8AC3E}">
        <p14:creationId xmlns:p14="http://schemas.microsoft.com/office/powerpoint/2010/main" val="2859764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Does it Work?</a:t>
            </a:r>
            <a:endParaRPr lang="en-GB" dirty="0"/>
          </a:p>
        </p:txBody>
      </p:sp>
      <p:sp>
        <p:nvSpPr>
          <p:cNvPr id="3" name="Content Placeholder 2"/>
          <p:cNvSpPr>
            <a:spLocks noGrp="1"/>
          </p:cNvSpPr>
          <p:nvPr>
            <p:ph idx="1"/>
          </p:nvPr>
        </p:nvSpPr>
        <p:spPr/>
        <p:txBody>
          <a:bodyPr/>
          <a:lstStyle/>
          <a:p>
            <a:r>
              <a:rPr lang="en-US" dirty="0"/>
              <a:t>On the left of the chart is a list of the activities and along the top is a suitable time scale. </a:t>
            </a:r>
            <a:endParaRPr lang="en-US" dirty="0" smtClean="0"/>
          </a:p>
          <a:p>
            <a:r>
              <a:rPr lang="en-US" dirty="0"/>
              <a:t>Each activity is represented by a bar; the position and length of the bar reflects the start date, duration and end date of the activity</a:t>
            </a:r>
            <a:r>
              <a:rPr lang="en-US" dirty="0" smtClean="0"/>
              <a:t>.</a:t>
            </a:r>
          </a:p>
          <a:p>
            <a:endParaRPr lang="en-GB" dirty="0"/>
          </a:p>
        </p:txBody>
      </p:sp>
      <p:pic>
        <p:nvPicPr>
          <p:cNvPr id="4" name="Picture 3"/>
          <p:cNvPicPr>
            <a:picLocks noChangeAspect="1"/>
          </p:cNvPicPr>
          <p:nvPr/>
        </p:nvPicPr>
        <p:blipFill>
          <a:blip r:embed="rId2"/>
          <a:stretch>
            <a:fillRect/>
          </a:stretch>
        </p:blipFill>
        <p:spPr>
          <a:xfrm>
            <a:off x="1261872" y="3560618"/>
            <a:ext cx="8062237" cy="2189018"/>
          </a:xfrm>
          <a:prstGeom prst="rect">
            <a:avLst/>
          </a:prstGeom>
        </p:spPr>
      </p:pic>
    </p:spTree>
    <p:extLst>
      <p:ext uri="{BB962C8B-B14F-4D97-AF65-F5344CB8AC3E}">
        <p14:creationId xmlns:p14="http://schemas.microsoft.com/office/powerpoint/2010/main" val="1440222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GANTT CHART</a:t>
            </a:r>
            <a:endParaRPr lang="en-GB" dirty="0"/>
          </a:p>
        </p:txBody>
      </p:sp>
      <p:pic>
        <p:nvPicPr>
          <p:cNvPr id="1026" name="Picture 2" descr="online project planning softwar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1872" y="1828799"/>
            <a:ext cx="9032055" cy="48629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668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GANTT CHART</a:t>
            </a:r>
            <a:endParaRPr lang="en-GB" dirty="0"/>
          </a:p>
        </p:txBody>
      </p:sp>
      <p:sp>
        <p:nvSpPr>
          <p:cNvPr id="3" name="Content Placeholder 2"/>
          <p:cNvSpPr>
            <a:spLocks noGrp="1"/>
          </p:cNvSpPr>
          <p:nvPr>
            <p:ph idx="1"/>
          </p:nvPr>
        </p:nvSpPr>
        <p:spPr>
          <a:xfrm>
            <a:off x="1261872" y="2396836"/>
            <a:ext cx="8595360" cy="3783301"/>
          </a:xfrm>
        </p:spPr>
        <p:txBody>
          <a:bodyPr/>
          <a:lstStyle/>
          <a:p>
            <a:r>
              <a:rPr lang="en-GB" dirty="0" smtClean="0"/>
              <a:t>In the previous image you can easily see;</a:t>
            </a:r>
          </a:p>
          <a:p>
            <a:pPr lvl="1"/>
            <a:r>
              <a:rPr lang="en-US" dirty="0"/>
              <a:t>The start date of the project</a:t>
            </a:r>
          </a:p>
          <a:p>
            <a:pPr lvl="1"/>
            <a:r>
              <a:rPr lang="en-US" dirty="0"/>
              <a:t>What the project tasks are</a:t>
            </a:r>
          </a:p>
          <a:p>
            <a:pPr lvl="1"/>
            <a:r>
              <a:rPr lang="en-US" dirty="0"/>
              <a:t>Who is working on each task</a:t>
            </a:r>
          </a:p>
          <a:p>
            <a:pPr lvl="1"/>
            <a:r>
              <a:rPr lang="en-US" dirty="0"/>
              <a:t>When tasks start and finish</a:t>
            </a:r>
          </a:p>
          <a:p>
            <a:pPr lvl="1"/>
            <a:r>
              <a:rPr lang="en-US" dirty="0"/>
              <a:t>How long each task will take</a:t>
            </a:r>
          </a:p>
          <a:p>
            <a:pPr lvl="1"/>
            <a:r>
              <a:rPr lang="en-US" dirty="0"/>
              <a:t>How tasks group together, overlap and link with each other</a:t>
            </a:r>
          </a:p>
          <a:p>
            <a:pPr lvl="1"/>
            <a:r>
              <a:rPr lang="en-US" dirty="0"/>
              <a:t>The finish date of the project</a:t>
            </a:r>
            <a:endParaRPr lang="en-GB" dirty="0"/>
          </a:p>
        </p:txBody>
      </p:sp>
    </p:spTree>
    <p:extLst>
      <p:ext uri="{BB962C8B-B14F-4D97-AF65-F5344CB8AC3E}">
        <p14:creationId xmlns:p14="http://schemas.microsoft.com/office/powerpoint/2010/main" val="2495938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Detailed Gantt Chart</a:t>
            </a:r>
            <a:endParaRPr lang="en-GB" dirty="0"/>
          </a:p>
        </p:txBody>
      </p:sp>
      <p:pic>
        <p:nvPicPr>
          <p:cNvPr id="4" name="Content Placeholder 3"/>
          <p:cNvPicPr>
            <a:picLocks noGrp="1" noChangeAspect="1"/>
          </p:cNvPicPr>
          <p:nvPr>
            <p:ph idx="1"/>
          </p:nvPr>
        </p:nvPicPr>
        <p:blipFill>
          <a:blip r:embed="rId2"/>
          <a:stretch>
            <a:fillRect/>
          </a:stretch>
        </p:blipFill>
        <p:spPr>
          <a:xfrm>
            <a:off x="1070219" y="1828799"/>
            <a:ext cx="8980365" cy="4655128"/>
          </a:xfrm>
          <a:prstGeom prst="rect">
            <a:avLst/>
          </a:prstGeom>
        </p:spPr>
      </p:pic>
    </p:spTree>
    <p:extLst>
      <p:ext uri="{BB962C8B-B14F-4D97-AF65-F5344CB8AC3E}">
        <p14:creationId xmlns:p14="http://schemas.microsoft.com/office/powerpoint/2010/main" val="996235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Detailed Gantt Chart</a:t>
            </a:r>
            <a:endParaRPr lang="en-GB" dirty="0"/>
          </a:p>
        </p:txBody>
      </p:sp>
      <p:sp>
        <p:nvSpPr>
          <p:cNvPr id="3" name="Content Placeholder 2"/>
          <p:cNvSpPr>
            <a:spLocks noGrp="1"/>
          </p:cNvSpPr>
          <p:nvPr>
            <p:ph idx="1"/>
          </p:nvPr>
        </p:nvSpPr>
        <p:spPr/>
        <p:txBody>
          <a:bodyPr/>
          <a:lstStyle/>
          <a:p>
            <a:r>
              <a:rPr lang="en-US" dirty="0"/>
              <a:t>The left side of the generic chart shows five labeled columns, WBS (Task Number), Task Name, Duration, Start Date and Finish Date</a:t>
            </a:r>
            <a:r>
              <a:rPr lang="en-US" dirty="0" smtClean="0"/>
              <a:t>.</a:t>
            </a:r>
          </a:p>
          <a:p>
            <a:r>
              <a:rPr lang="en-US" dirty="0"/>
              <a:t>The right of the chart shows Gantt chart bars and symbols showing the timing of tasks. </a:t>
            </a:r>
            <a:endParaRPr lang="en-US" dirty="0" smtClean="0"/>
          </a:p>
          <a:p>
            <a:r>
              <a:rPr lang="en-US" dirty="0"/>
              <a:t>This right part of the chart has timescale headings and vertical grid lines. These heading lines have labels for the year at the top line, months on the second line, and weeks from the plan start</a:t>
            </a:r>
            <a:r>
              <a:rPr lang="en-US" dirty="0" smtClean="0"/>
              <a:t>.</a:t>
            </a:r>
          </a:p>
          <a:p>
            <a:r>
              <a:rPr lang="en-US" dirty="0"/>
              <a:t>There are six boxes that contain text annotation explaining elements of the Chart with arrows pointing to the related Gantt element. </a:t>
            </a:r>
            <a:endParaRPr lang="en-GB" dirty="0"/>
          </a:p>
        </p:txBody>
      </p:sp>
    </p:spTree>
    <p:extLst>
      <p:ext uri="{BB962C8B-B14F-4D97-AF65-F5344CB8AC3E}">
        <p14:creationId xmlns:p14="http://schemas.microsoft.com/office/powerpoint/2010/main" val="397347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Activities You Can Perform Using Gantt Chart</a:t>
            </a:r>
            <a:endParaRPr lang="en-GB" dirty="0"/>
          </a:p>
        </p:txBody>
      </p:sp>
      <p:sp>
        <p:nvSpPr>
          <p:cNvPr id="3" name="Content Placeholder 2"/>
          <p:cNvSpPr>
            <a:spLocks noGrp="1"/>
          </p:cNvSpPr>
          <p:nvPr>
            <p:ph idx="1"/>
          </p:nvPr>
        </p:nvSpPr>
        <p:spPr/>
        <p:txBody>
          <a:bodyPr>
            <a:normAutofit fontScale="92500" lnSpcReduction="10000"/>
          </a:bodyPr>
          <a:lstStyle/>
          <a:p>
            <a:r>
              <a:rPr lang="en-US" dirty="0"/>
              <a:t>Establish the initial project schedule - who is going to do what, when and how long will it take.</a:t>
            </a:r>
          </a:p>
          <a:p>
            <a:r>
              <a:rPr lang="en-US" dirty="0"/>
              <a:t>Allocate resources - ensure everyone knows who is responsible for what.</a:t>
            </a:r>
          </a:p>
          <a:p>
            <a:r>
              <a:rPr lang="en-US" dirty="0"/>
              <a:t>Make project adjustments - the initial plan will need many adjustments.</a:t>
            </a:r>
          </a:p>
          <a:p>
            <a:r>
              <a:rPr lang="en-US" dirty="0"/>
              <a:t>Monitor and report progress - helps you stay on schedule.</a:t>
            </a:r>
          </a:p>
          <a:p>
            <a:r>
              <a:rPr lang="en-US" dirty="0"/>
              <a:t>Control and communicate the schedule - clear visuals for stakeholders and participants.</a:t>
            </a:r>
          </a:p>
          <a:p>
            <a:r>
              <a:rPr lang="en-US" dirty="0"/>
              <a:t>Display milestones - shows key events.</a:t>
            </a:r>
          </a:p>
          <a:p>
            <a:r>
              <a:rPr lang="en-US" dirty="0"/>
              <a:t>Identify and report problems - As everything is depicted visually you can immediately see what should have been achieved by a certain date and, if the project is behind schedule, you can take action to bring it back on course.</a:t>
            </a:r>
            <a:endParaRPr lang="en-GB" dirty="0"/>
          </a:p>
        </p:txBody>
      </p:sp>
    </p:spTree>
    <p:extLst>
      <p:ext uri="{BB962C8B-B14F-4D97-AF65-F5344CB8AC3E}">
        <p14:creationId xmlns:p14="http://schemas.microsoft.com/office/powerpoint/2010/main" val="2426801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Gantt Chart vs. PERT Chart</a:t>
            </a:r>
            <a:endParaRPr lang="en-GB" dirty="0"/>
          </a:p>
        </p:txBody>
      </p:sp>
      <p:sp>
        <p:nvSpPr>
          <p:cNvPr id="3" name="Text Placeholder 2"/>
          <p:cNvSpPr>
            <a:spLocks noGrp="1"/>
          </p:cNvSpPr>
          <p:nvPr>
            <p:ph type="body" idx="1"/>
          </p:nvPr>
        </p:nvSpPr>
        <p:spPr/>
        <p:txBody>
          <a:bodyPr/>
          <a:lstStyle/>
          <a:p>
            <a:r>
              <a:rPr lang="en-GB" b="1" dirty="0" smtClean="0"/>
              <a:t>Gantt Chart</a:t>
            </a:r>
            <a:endParaRPr lang="en-GB" b="1" dirty="0"/>
          </a:p>
        </p:txBody>
      </p:sp>
      <p:sp>
        <p:nvSpPr>
          <p:cNvPr id="4" name="Content Placeholder 3"/>
          <p:cNvSpPr>
            <a:spLocks noGrp="1"/>
          </p:cNvSpPr>
          <p:nvPr>
            <p:ph sz="half" idx="2"/>
          </p:nvPr>
        </p:nvSpPr>
        <p:spPr/>
        <p:txBody>
          <a:bodyPr>
            <a:normAutofit/>
          </a:bodyPr>
          <a:lstStyle/>
          <a:p>
            <a:r>
              <a:rPr lang="en-US" dirty="0"/>
              <a:t>Represented with Bar Chart	</a:t>
            </a:r>
            <a:endParaRPr lang="en-US" dirty="0" smtClean="0"/>
          </a:p>
          <a:p>
            <a:r>
              <a:rPr lang="en-US" dirty="0" smtClean="0"/>
              <a:t>Used </a:t>
            </a:r>
            <a:r>
              <a:rPr lang="en-US" dirty="0"/>
              <a:t>for Small Projects	</a:t>
            </a:r>
            <a:endParaRPr lang="en-US" dirty="0" smtClean="0"/>
          </a:p>
          <a:p>
            <a:r>
              <a:rPr lang="en-US" dirty="0" smtClean="0"/>
              <a:t>Provide </a:t>
            </a:r>
            <a:r>
              <a:rPr lang="en-US" dirty="0"/>
              <a:t>Accurate Time Duration and Percent Complete	</a:t>
            </a:r>
            <a:endParaRPr lang="en-US" dirty="0" smtClean="0"/>
          </a:p>
          <a:p>
            <a:r>
              <a:rPr lang="en-US" dirty="0" smtClean="0"/>
              <a:t>Cannot </a:t>
            </a:r>
            <a:r>
              <a:rPr lang="en-US" dirty="0"/>
              <a:t>Display Interconnecting Tasks that Depend on Each Other	</a:t>
            </a:r>
            <a:endParaRPr lang="en-GB" dirty="0"/>
          </a:p>
        </p:txBody>
      </p:sp>
      <p:sp>
        <p:nvSpPr>
          <p:cNvPr id="5" name="Text Placeholder 4"/>
          <p:cNvSpPr>
            <a:spLocks noGrp="1"/>
          </p:cNvSpPr>
          <p:nvPr>
            <p:ph type="body" sz="quarter" idx="3"/>
          </p:nvPr>
        </p:nvSpPr>
        <p:spPr/>
        <p:txBody>
          <a:bodyPr/>
          <a:lstStyle/>
          <a:p>
            <a:r>
              <a:rPr lang="en-GB" b="1" dirty="0" smtClean="0"/>
              <a:t>PERT chart</a:t>
            </a:r>
            <a:endParaRPr lang="en-GB" b="1" dirty="0"/>
          </a:p>
        </p:txBody>
      </p:sp>
      <p:sp>
        <p:nvSpPr>
          <p:cNvPr id="6" name="Content Placeholder 5"/>
          <p:cNvSpPr>
            <a:spLocks noGrp="1"/>
          </p:cNvSpPr>
          <p:nvPr>
            <p:ph sz="quarter" idx="4"/>
          </p:nvPr>
        </p:nvSpPr>
        <p:spPr/>
        <p:txBody>
          <a:bodyPr/>
          <a:lstStyle/>
          <a:p>
            <a:r>
              <a:rPr lang="en-US" dirty="0"/>
              <a:t>Represented with Flowchart (or Network Diagram)</a:t>
            </a:r>
          </a:p>
          <a:p>
            <a:r>
              <a:rPr lang="en-US" dirty="0"/>
              <a:t>Used for Large and Complex Projects</a:t>
            </a:r>
          </a:p>
          <a:p>
            <a:r>
              <a:rPr lang="en-US" dirty="0"/>
              <a:t>Need to Predict the Time</a:t>
            </a:r>
          </a:p>
          <a:p>
            <a:r>
              <a:rPr lang="en-US" dirty="0"/>
              <a:t>Has Numerous Interconnecting Networks of Independent Tasks</a:t>
            </a:r>
            <a:endParaRPr lang="en-GB" dirty="0"/>
          </a:p>
          <a:p>
            <a:endParaRPr lang="en-GB" dirty="0"/>
          </a:p>
        </p:txBody>
      </p:sp>
    </p:spTree>
    <p:extLst>
      <p:ext uri="{BB962C8B-B14F-4D97-AF65-F5344CB8AC3E}">
        <p14:creationId xmlns:p14="http://schemas.microsoft.com/office/powerpoint/2010/main" val="234301653"/>
      </p:ext>
    </p:extLst>
  </p:cSld>
  <p:clrMapOvr>
    <a:masterClrMapping/>
  </p:clrMapOvr>
</p:sld>
</file>

<file path=ppt/theme/theme1.xml><?xml version="1.0" encoding="utf-8"?>
<a:theme xmlns:a="http://schemas.openxmlformats.org/drawingml/2006/main" name="View">
  <a:themeElements>
    <a:clrScheme name="View">
      <a:dk1>
        <a:sysClr val="windowText" lastClr="000000"/>
      </a:dk1>
      <a:lt1>
        <a:sysClr val="window" lastClr="FFFFFF"/>
      </a:lt1>
      <a:dk2>
        <a:srgbClr val="666666"/>
      </a:dk2>
      <a:lt2>
        <a:srgbClr val="D2D2D2"/>
      </a:lt2>
      <a:accent1>
        <a:srgbClr val="FF388C"/>
      </a:accent1>
      <a:accent2>
        <a:srgbClr val="D70D5E"/>
      </a:accent2>
      <a:accent3>
        <a:srgbClr val="98037E"/>
      </a:accent3>
      <a:accent4>
        <a:srgbClr val="68027D"/>
      </a:accent4>
      <a:accent5>
        <a:srgbClr val="095ACA"/>
      </a:accent5>
      <a:accent6>
        <a:srgbClr val="063597"/>
      </a:accent6>
      <a:hlink>
        <a:srgbClr val="17BBFD"/>
      </a:hlink>
      <a:folHlink>
        <a:srgbClr val="FF79C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23C5FE65-18CC-4A65-9EBC-B05E331504EC}"/>
    </a:ext>
  </a:extLst>
</a:theme>
</file>

<file path=docProps/app.xml><?xml version="1.0" encoding="utf-8"?>
<Properties xmlns="http://schemas.openxmlformats.org/officeDocument/2006/extended-properties" xmlns:vt="http://schemas.openxmlformats.org/officeDocument/2006/docPropsVTypes">
  <Template>TM03457515[[fn=View]]</Template>
  <TotalTime>79</TotalTime>
  <Words>503</Words>
  <Application>Microsoft Office PowerPoint</Application>
  <PresentationFormat>Widescreen</PresentationFormat>
  <Paragraphs>46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Schoolbook</vt:lpstr>
      <vt:lpstr>Wingdings 2</vt:lpstr>
      <vt:lpstr>View</vt:lpstr>
      <vt:lpstr>GANTT CHARTS</vt:lpstr>
      <vt:lpstr>What is Gantt Chart?</vt:lpstr>
      <vt:lpstr>How Does it Work?</vt:lpstr>
      <vt:lpstr>GANTT CHART</vt:lpstr>
      <vt:lpstr>GANTT CHART</vt:lpstr>
      <vt:lpstr>Detailed Gantt Chart</vt:lpstr>
      <vt:lpstr>Detailed Gantt Chart</vt:lpstr>
      <vt:lpstr>Activities You Can Perform Using Gantt Chart</vt:lpstr>
      <vt:lpstr>Gantt Chart vs. PERT Chart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GANTT CHARTS</dc:title>
  <dc:creator>Windows User</dc:creator>
  <cp:lastModifiedBy>Windows User</cp:lastModifiedBy>
  <cp:revision>10</cp:revision>
  <dcterms:created xsi:type="dcterms:W3CDTF">2020-04-09T08:03:18Z</dcterms:created>
  <dcterms:modified xsi:type="dcterms:W3CDTF">2020-04-09T09:22:46Z</dcterms:modified>
</cp:coreProperties>
</file>