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77" r:id="rId4"/>
    <p:sldId id="260" r:id="rId5"/>
    <p:sldId id="261" r:id="rId6"/>
    <p:sldId id="263" r:id="rId7"/>
    <p:sldId id="262" r:id="rId8"/>
    <p:sldId id="278" r:id="rId9"/>
    <p:sldId id="281" r:id="rId10"/>
    <p:sldId id="279" r:id="rId11"/>
    <p:sldId id="280" r:id="rId12"/>
    <p:sldId id="265" r:id="rId13"/>
    <p:sldId id="266" r:id="rId14"/>
    <p:sldId id="267" r:id="rId15"/>
    <p:sldId id="268" r:id="rId16"/>
    <p:sldId id="269" r:id="rId17"/>
    <p:sldId id="270" r:id="rId18"/>
    <p:sldId id="271"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C4316-8E68-488E-80F4-9A32269C5035}" type="datetimeFigureOut">
              <a:rPr lang="en-US" smtClean="0"/>
              <a:t>4/29/2020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778E4-3234-41F9-98F7-9261A3694658}" type="slidenum">
              <a:rPr lang="en-US" smtClean="0"/>
              <a:t>‹#›</a:t>
            </a:fld>
            <a:endParaRPr lang="en-US"/>
          </a:p>
        </p:txBody>
      </p:sp>
    </p:spTree>
    <p:extLst>
      <p:ext uri="{BB962C8B-B14F-4D97-AF65-F5344CB8AC3E}">
        <p14:creationId xmlns:p14="http://schemas.microsoft.com/office/powerpoint/2010/main" val="16852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778E4-3234-41F9-98F7-9261A3694658}" type="slidenum">
              <a:rPr lang="en-US" smtClean="0"/>
              <a:t>19</a:t>
            </a:fld>
            <a:endParaRPr lang="en-US"/>
          </a:p>
        </p:txBody>
      </p:sp>
    </p:spTree>
    <p:extLst>
      <p:ext uri="{BB962C8B-B14F-4D97-AF65-F5344CB8AC3E}">
        <p14:creationId xmlns:p14="http://schemas.microsoft.com/office/powerpoint/2010/main" val="422813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72F12-31AC-432D-A602-98D4DA594FB8}"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37493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72F12-31AC-432D-A602-98D4DA594FB8}"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45885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72F12-31AC-432D-A602-98D4DA594FB8}"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18853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72F12-31AC-432D-A602-98D4DA594FB8}"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79794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72F12-31AC-432D-A602-98D4DA594FB8}"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35572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972F12-31AC-432D-A602-98D4DA594FB8}"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358745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72F12-31AC-432D-A602-98D4DA594FB8}"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384484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972F12-31AC-432D-A602-98D4DA594FB8}"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77975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72F12-31AC-432D-A602-98D4DA594FB8}"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315498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72F12-31AC-432D-A602-98D4DA594FB8}"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260130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72F12-31AC-432D-A602-98D4DA594FB8}"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40B1-0C10-4478-A2D6-94E629282CD3}" type="slidenum">
              <a:rPr lang="en-US" smtClean="0"/>
              <a:t>‹#›</a:t>
            </a:fld>
            <a:endParaRPr lang="en-US"/>
          </a:p>
        </p:txBody>
      </p:sp>
    </p:spTree>
    <p:extLst>
      <p:ext uri="{BB962C8B-B14F-4D97-AF65-F5344CB8AC3E}">
        <p14:creationId xmlns:p14="http://schemas.microsoft.com/office/powerpoint/2010/main" val="336081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72F12-31AC-432D-A602-98D4DA594FB8}" type="datetimeFigureOut">
              <a:rPr lang="en-US" smtClean="0"/>
              <a:t>4/29/2020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140B1-0C10-4478-A2D6-94E629282CD3}" type="slidenum">
              <a:rPr lang="en-US" smtClean="0"/>
              <a:t>‹#›</a:t>
            </a:fld>
            <a:endParaRPr lang="en-US"/>
          </a:p>
        </p:txBody>
      </p:sp>
    </p:spTree>
    <p:extLst>
      <p:ext uri="{BB962C8B-B14F-4D97-AF65-F5344CB8AC3E}">
        <p14:creationId xmlns:p14="http://schemas.microsoft.com/office/powerpoint/2010/main" val="289149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statisticsbyjim.com/basics/normal-distribu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onlinestatbook.com/2/normal_distribution/intro.html" TargetMode="External"/><Relationship Id="rId5" Type="http://schemas.openxmlformats.org/officeDocument/2006/relationships/hyperlink" Target="https://www.statisticshowto.com/probability-and-statistics/normal-distributions/" TargetMode="External"/><Relationship Id="rId4" Type="http://schemas.openxmlformats.org/officeDocument/2006/relationships/hyperlink" Target="https://www.statlect.com/probability-distributions/exponential-distribu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tatisticshowto.com/probability-and-statistics/normal-distribution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atisticsbyjim.com/glossary/paramet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ritannica.com/topic/random-variabl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atisticsbyjim.com/glossary/mea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47800"/>
            <a:ext cx="84582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Subject:	Engineering Probability and Statistics</a:t>
            </a:r>
          </a:p>
          <a:p>
            <a:r>
              <a:rPr lang="en-US" sz="2400" dirty="0" smtClean="0">
                <a:latin typeface="Times New Roman" pitchFamily="18" charset="0"/>
                <a:cs typeface="Times New Roman" pitchFamily="18" charset="0"/>
              </a:rPr>
              <a:t>Class:		BS 4</a:t>
            </a:r>
            <a:r>
              <a:rPr lang="en-US" sz="2400" baseline="30000" dirty="0" smtClean="0">
                <a:latin typeface="Times New Roman" pitchFamily="18" charset="0"/>
                <a:cs typeface="Times New Roman" pitchFamily="18" charset="0"/>
              </a:rPr>
              <a:t>th</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Lecture:	6</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week</a:t>
            </a:r>
          </a:p>
          <a:p>
            <a:r>
              <a:rPr lang="en-US" sz="2400" dirty="0" smtClean="0">
                <a:latin typeface="Times New Roman" pitchFamily="18" charset="0"/>
                <a:cs typeface="Times New Roman" pitchFamily="18" charset="0"/>
              </a:rPr>
              <a:t>Topic:		Normal Distribution</a:t>
            </a:r>
          </a:p>
          <a:p>
            <a:endParaRPr lang="en-US" sz="2400" dirty="0" smtClean="0">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178036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2523768"/>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Example</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Let’s </a:t>
            </a:r>
            <a:r>
              <a:rPr lang="en-US" sz="2000" dirty="0">
                <a:latin typeface="Times New Roman" pitchFamily="18" charset="0"/>
                <a:cs typeface="Times New Roman" pitchFamily="18" charset="0"/>
              </a:rPr>
              <a:t>look at a pizza delivery example. Assume that a pizza restaurant has a mean delivery time of 30 minutes and a standard deviation of 5 minutes. Using the Empirical Rule, we can determine that 68% of the delivery times are between 25-35 minutes (30 +/- 5), 95% are between 20-40 minutes (30 +/- 2*5), and 99.7% are between 15-45 minutes (30 +/-3*5). The chart below illustrates this property graphically</a:t>
            </a:r>
            <a:r>
              <a:rPr lang="en-US" sz="2000" dirty="0" smtClean="0">
                <a:latin typeface="Times New Roman" pitchFamily="18" charset="0"/>
                <a:cs typeface="Times New Roman" pitchFamily="18" charset="0"/>
              </a:rPr>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5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832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96982" y="76201"/>
            <a:ext cx="8894618" cy="6788726"/>
          </a:xfrm>
          <a:prstGeom prst="rect">
            <a:avLst/>
          </a:prstGeom>
        </p:spPr>
      </p:pic>
    </p:spTree>
    <p:extLst>
      <p:ext uri="{BB962C8B-B14F-4D97-AF65-F5344CB8AC3E}">
        <p14:creationId xmlns:p14="http://schemas.microsoft.com/office/powerpoint/2010/main" val="301271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228600" y="228600"/>
            <a:ext cx="8610599" cy="6477000"/>
          </a:xfrm>
          <a:prstGeom prst="rect">
            <a:avLst/>
          </a:prstGeom>
        </p:spPr>
      </p:pic>
    </p:spTree>
    <p:extLst>
      <p:ext uri="{BB962C8B-B14F-4D97-AF65-F5344CB8AC3E}">
        <p14:creationId xmlns:p14="http://schemas.microsoft.com/office/powerpoint/2010/main" val="46713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 b="38984"/>
          <a:stretch/>
        </p:blipFill>
        <p:spPr>
          <a:xfrm rot="21600000">
            <a:off x="152400" y="304800"/>
            <a:ext cx="8610599" cy="609600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extLst>
      <p:ext uri="{BB962C8B-B14F-4D97-AF65-F5344CB8AC3E}">
        <p14:creationId xmlns:p14="http://schemas.microsoft.com/office/powerpoint/2010/main" val="332293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0" y="114300"/>
            <a:ext cx="8991600" cy="6743700"/>
          </a:xfrm>
          <a:prstGeom prst="rect">
            <a:avLst/>
          </a:prstGeom>
        </p:spPr>
      </p:pic>
    </p:spTree>
    <p:extLst>
      <p:ext uri="{BB962C8B-B14F-4D97-AF65-F5344CB8AC3E}">
        <p14:creationId xmlns:p14="http://schemas.microsoft.com/office/powerpoint/2010/main" val="113204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152400" y="0"/>
            <a:ext cx="8839200" cy="6781800"/>
          </a:xfrm>
          <a:prstGeom prst="rect">
            <a:avLst/>
          </a:prstGeom>
        </p:spPr>
      </p:pic>
    </p:spTree>
    <p:extLst>
      <p:ext uri="{BB962C8B-B14F-4D97-AF65-F5344CB8AC3E}">
        <p14:creationId xmlns:p14="http://schemas.microsoft.com/office/powerpoint/2010/main" val="43935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0" y="152400"/>
            <a:ext cx="9067800" cy="6705600"/>
          </a:xfrm>
          <a:prstGeom prst="rect">
            <a:avLst/>
          </a:prstGeom>
        </p:spPr>
      </p:pic>
    </p:spTree>
    <p:extLst>
      <p:ext uri="{BB962C8B-B14F-4D97-AF65-F5344CB8AC3E}">
        <p14:creationId xmlns:p14="http://schemas.microsoft.com/office/powerpoint/2010/main" val="19353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152400" y="152400"/>
            <a:ext cx="8686800" cy="6553201"/>
          </a:xfrm>
          <a:prstGeom prst="rect">
            <a:avLst/>
          </a:prstGeom>
        </p:spPr>
      </p:pic>
    </p:spTree>
    <p:extLst>
      <p:ext uri="{BB962C8B-B14F-4D97-AF65-F5344CB8AC3E}">
        <p14:creationId xmlns:p14="http://schemas.microsoft.com/office/powerpoint/2010/main" val="426642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458200" cy="1200329"/>
          </a:xfrm>
          <a:prstGeom prst="rect">
            <a:avLst/>
          </a:prstGeom>
          <a:noFill/>
        </p:spPr>
        <p:txBody>
          <a:bodyPr wrap="square" rtlCol="0">
            <a:spAutoFit/>
          </a:bodyPr>
          <a:lstStyle/>
          <a:p>
            <a:r>
              <a:rPr lang="en-US" dirty="0" smtClean="0">
                <a:hlinkClick r:id="rId3"/>
              </a:rPr>
              <a:t>https://statisticsbyjim.com/basics/normal-distribution/</a:t>
            </a:r>
            <a:endParaRPr lang="en-US" dirty="0" smtClean="0"/>
          </a:p>
          <a:p>
            <a:r>
              <a:rPr lang="en-US" dirty="0" smtClean="0">
                <a:hlinkClick r:id="rId4"/>
              </a:rPr>
              <a:t>https://www.statlect.com/probability-distributions/exponential-distribution</a:t>
            </a:r>
            <a:endParaRPr lang="en-US" dirty="0" smtClean="0"/>
          </a:p>
          <a:p>
            <a:r>
              <a:rPr lang="en-US" dirty="0" smtClean="0">
                <a:hlinkClick r:id="rId5"/>
              </a:rPr>
              <a:t>https://www.statisticshowto.com/probability-and-statistics/normal-distributions/</a:t>
            </a:r>
            <a:endParaRPr lang="en-US" dirty="0" smtClean="0"/>
          </a:p>
          <a:p>
            <a:r>
              <a:rPr lang="en-US" dirty="0">
                <a:hlinkClick r:id="rId6"/>
              </a:rPr>
              <a:t>http://onlinestatbook.com/2/normal_distribution/intro.html</a:t>
            </a:r>
            <a:endParaRPr lang="en-US" dirty="0"/>
          </a:p>
        </p:txBody>
      </p:sp>
    </p:spTree>
    <p:extLst>
      <p:ext uri="{BB962C8B-B14F-4D97-AF65-F5344CB8AC3E}">
        <p14:creationId xmlns:p14="http://schemas.microsoft.com/office/powerpoint/2010/main" val="223124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3908762"/>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Normal Distribution</a:t>
            </a:r>
          </a:p>
          <a:p>
            <a:r>
              <a:rPr lang="en-US" sz="2400" b="1" dirty="0" smtClean="0">
                <a:latin typeface="Times New Roman" pitchFamily="18" charset="0"/>
                <a:cs typeface="Times New Roman" pitchFamily="18" charset="0"/>
              </a:rPr>
              <a:t>Definition</a:t>
            </a:r>
          </a:p>
          <a:p>
            <a:pPr algn="just"/>
            <a:r>
              <a:rPr lang="en-US" sz="2000" dirty="0" smtClean="0">
                <a:latin typeface="Times New Roman" pitchFamily="18" charset="0"/>
                <a:cs typeface="Times New Roman" pitchFamily="18" charset="0"/>
              </a:rPr>
              <a:t>	A </a:t>
            </a:r>
            <a:r>
              <a:rPr lang="en-US" sz="2000" dirty="0">
                <a:latin typeface="Times New Roman" pitchFamily="18" charset="0"/>
                <a:cs typeface="Times New Roman" pitchFamily="18" charset="0"/>
              </a:rPr>
              <a:t>normal distribution is an arrangement of a data set in which most values cluster in the middle of the range and the rest taper off symmetrically toward either extreme</a:t>
            </a:r>
            <a:r>
              <a:rPr lang="en-US" sz="2000" dirty="0" smtClean="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A </a:t>
            </a:r>
            <a:r>
              <a:rPr lang="en-US" sz="2000" dirty="0">
                <a:latin typeface="Times New Roman" pitchFamily="18" charset="0"/>
                <a:cs typeface="Times New Roman" pitchFamily="18" charset="0"/>
                <a:hlinkClick r:id="rId2"/>
              </a:rPr>
              <a:t>normal distribution</a:t>
            </a:r>
            <a:r>
              <a:rPr lang="en-US" sz="2000" dirty="0">
                <a:latin typeface="Times New Roman" pitchFamily="18" charset="0"/>
                <a:cs typeface="Times New Roman" pitchFamily="18" charset="0"/>
              </a:rPr>
              <a:t>, sometimes called the bell curve, is a distribution that occurs naturally in many situations. For example, heights, blood pressure, measurement error, and IQ scores follow the normal distribution.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Height </a:t>
            </a:r>
            <a:r>
              <a:rPr lang="en-US" sz="2000" dirty="0">
                <a:latin typeface="Times New Roman" pitchFamily="18" charset="0"/>
                <a:cs typeface="Times New Roman" pitchFamily="18" charset="0"/>
              </a:rPr>
              <a:t>data are normally distributed. The distribution in this example fits real data that I collected from 14-year-old girls during a study</a:t>
            </a:r>
            <a:r>
              <a:rPr lang="en-US" sz="2000" dirty="0"/>
              <a:t>.</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57600"/>
            <a:ext cx="7543800" cy="2971800"/>
          </a:xfrm>
          <a:prstGeom prst="rect">
            <a:avLst/>
          </a:prstGeom>
        </p:spPr>
      </p:pic>
    </p:spTree>
    <p:extLst>
      <p:ext uri="{BB962C8B-B14F-4D97-AF65-F5344CB8AC3E}">
        <p14:creationId xmlns:p14="http://schemas.microsoft.com/office/powerpoint/2010/main" val="89856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3539430"/>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Historical Background</a:t>
            </a:r>
          </a:p>
          <a:p>
            <a:pPr algn="just"/>
            <a:r>
              <a:rPr lang="en-US" sz="2000" dirty="0" smtClean="0">
                <a:latin typeface="Times New Roman" pitchFamily="18" charset="0"/>
                <a:cs typeface="Times New Roman" pitchFamily="18" charset="0"/>
              </a:rPr>
              <a:t>The normal distribution is the most important of the continuous probability distribution. It has long occupied a central place in the theory of statistics and in applications of this theory. </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was first discovered by Abraham DeMoivre (1667-1754) who derived the distribution as the limiting form of the binomial distribution.</a:t>
            </a:r>
          </a:p>
          <a:p>
            <a:pPr algn="just"/>
            <a:r>
              <a:rPr lang="en-US" sz="2000" dirty="0" smtClean="0">
                <a:latin typeface="Times New Roman" pitchFamily="18" charset="0"/>
                <a:cs typeface="Times New Roman" pitchFamily="18" charset="0"/>
              </a:rPr>
              <a:t>	It was independently rediscovered by K.F Gauss (1777-1855) and P.S Laplace (1749-1827) in the early years of 19</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century.</a:t>
            </a:r>
          </a:p>
          <a:p>
            <a:pPr algn="just"/>
            <a:r>
              <a:rPr lang="en-US" sz="2000" dirty="0" smtClean="0">
                <a:latin typeface="Times New Roman" pitchFamily="18" charset="0"/>
                <a:cs typeface="Times New Roman" pitchFamily="18" charset="0"/>
              </a:rPr>
              <a:t>	Gauss derived the normal probability function in connection with work in evaluating errors in repeated measurement of the same quantity. Therefore it is also referred as Gaussian distribution in the honor of K.F Gauss.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07710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3847207"/>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Parameters of the Normal Distribution</a:t>
            </a:r>
          </a:p>
          <a:p>
            <a:pPr algn="just"/>
            <a:r>
              <a:rPr lang="en-US" sz="2000" dirty="0" smtClean="0">
                <a:latin typeface="Times New Roman" pitchFamily="18" charset="0"/>
                <a:cs typeface="Times New Roman" pitchFamily="18" charset="0"/>
              </a:rPr>
              <a:t>	As </a:t>
            </a:r>
            <a:r>
              <a:rPr lang="en-US" sz="2000" dirty="0">
                <a:latin typeface="Times New Roman" pitchFamily="18" charset="0"/>
                <a:cs typeface="Times New Roman" pitchFamily="18" charset="0"/>
              </a:rPr>
              <a:t>with any probability distribution, the parameters for the normal distribution define its shape and probabilities entirely. The normal distribution has two parameters, the mean and standard deviation. The normal distribution does not have just one form. Instead, the shape changes based on the </a:t>
            </a:r>
            <a:r>
              <a:rPr lang="en-US" sz="2000" dirty="0">
                <a:latin typeface="Times New Roman" pitchFamily="18" charset="0"/>
                <a:cs typeface="Times New Roman" pitchFamily="18" charset="0"/>
                <a:hlinkClick r:id="rId2"/>
              </a:rPr>
              <a:t>parameter</a:t>
            </a:r>
            <a:r>
              <a:rPr lang="en-US" sz="2000" dirty="0">
                <a:latin typeface="Times New Roman" pitchFamily="18" charset="0"/>
                <a:cs typeface="Times New Roman" pitchFamily="18" charset="0"/>
              </a:rPr>
              <a:t> values, as shown in the graphs below</a:t>
            </a:r>
            <a:r>
              <a:rPr lang="en-US" sz="2000" dirty="0" smtClean="0">
                <a:latin typeface="Times New Roman" pitchFamily="18" charset="0"/>
                <a:cs typeface="Times New Roman" pitchFamily="18" charset="0"/>
              </a:rPr>
              <a:t>.</a:t>
            </a:r>
          </a:p>
          <a:p>
            <a:pPr algn="just"/>
            <a:r>
              <a:rPr lang="en-US" sz="2000" b="1" dirty="0" smtClean="0">
                <a:latin typeface="Times New Roman" pitchFamily="18" charset="0"/>
                <a:cs typeface="Times New Roman" pitchFamily="18" charset="0"/>
              </a:rPr>
              <a:t>1. Mean</a:t>
            </a:r>
            <a:endParaRPr lang="en-US" sz="2000" b="1"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mean is the central tendency of the distribution. It defines the location of the peak for normal distributions. Most values cluster around the mean. On a graph, changing the mean shifts the entire curve left or right on the X-axis.</a:t>
            </a:r>
          </a:p>
          <a:p>
            <a:pPr algn="just"/>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581400"/>
            <a:ext cx="7315200" cy="3124200"/>
          </a:xfrm>
          <a:prstGeom prst="rect">
            <a:avLst/>
          </a:prstGeom>
        </p:spPr>
      </p:pic>
    </p:spTree>
    <p:extLst>
      <p:ext uri="{BB962C8B-B14F-4D97-AF65-F5344CB8AC3E}">
        <p14:creationId xmlns:p14="http://schemas.microsoft.com/office/powerpoint/2010/main" val="52795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862322"/>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2. Standard </a:t>
            </a:r>
            <a:r>
              <a:rPr lang="en-US" sz="2000" b="1" dirty="0">
                <a:latin typeface="Times New Roman" pitchFamily="18" charset="0"/>
                <a:cs typeface="Times New Roman" pitchFamily="18" charset="0"/>
              </a:rPr>
              <a:t>deviation</a:t>
            </a:r>
          </a:p>
          <a:p>
            <a:pPr algn="just"/>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standard deviation is a measure of variability. It defines the width of the normal distribution. The standard deviation determines how far away from the mean the values tend to fall. It represents the typical distance between the observations and the average.</a:t>
            </a:r>
          </a:p>
          <a:p>
            <a:pPr algn="just"/>
            <a:r>
              <a:rPr lang="en-US" sz="2000" dirty="0" smtClean="0">
                <a:latin typeface="Times New Roman" pitchFamily="18" charset="0"/>
                <a:cs typeface="Times New Roman" pitchFamily="18" charset="0"/>
              </a:rPr>
              <a:t>	On </a:t>
            </a:r>
            <a:r>
              <a:rPr lang="en-US" sz="2000" dirty="0">
                <a:latin typeface="Times New Roman" pitchFamily="18" charset="0"/>
                <a:cs typeface="Times New Roman" pitchFamily="18" charset="0"/>
              </a:rPr>
              <a:t>a graph, changing the standard deviation either tightens or spreads out the width of the distribution along the X-axis. Larger standard deviations produce distributions that are more spread out.</a:t>
            </a:r>
          </a:p>
          <a:p>
            <a:pPr algn="just"/>
            <a:endParaRPr lang="en-US" sz="20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19400"/>
            <a:ext cx="7772400" cy="2514600"/>
          </a:xfrm>
          <a:prstGeom prst="rect">
            <a:avLst/>
          </a:prstGeom>
        </p:spPr>
      </p:pic>
      <p:sp>
        <p:nvSpPr>
          <p:cNvPr id="4" name="TextBox 3"/>
          <p:cNvSpPr txBox="1"/>
          <p:nvPr/>
        </p:nvSpPr>
        <p:spPr>
          <a:xfrm>
            <a:off x="228600" y="5334000"/>
            <a:ext cx="8686800" cy="1015663"/>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When you have narrow distributions, the probabilities are higher that values won’t fall far from the mean. As you increase the spread of the distribution, the likelihood that observations will be further away from the mean also increases.</a:t>
            </a:r>
          </a:p>
        </p:txBody>
      </p:sp>
    </p:spTree>
    <p:extLst>
      <p:ext uri="{BB962C8B-B14F-4D97-AF65-F5344CB8AC3E}">
        <p14:creationId xmlns:p14="http://schemas.microsoft.com/office/powerpoint/2010/main" val="349333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81000"/>
                <a:ext cx="8534400" cy="2944076"/>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Probability Density Function of Normal Distribution</a:t>
                </a:r>
              </a:p>
              <a:p>
                <a:pPr algn="just"/>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density of the normal distribution (the height for a given value on the x axis) is shown below. The parameters μ and σ are the mean and standard deviation, respectively, and define the normal </a:t>
                </a:r>
                <a:r>
                  <a:rPr lang="en-US" sz="2000" dirty="0" smtClean="0">
                    <a:latin typeface="Times New Roman" pitchFamily="18" charset="0"/>
                    <a:cs typeface="Times New Roman" pitchFamily="18" charset="0"/>
                  </a:rPr>
                  <a:t>distribution</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𝑓</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𝑥</m:t>
                          </m:r>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ea typeface="Cambria Math"/>
                              <a:cs typeface="Times New Roman" pitchFamily="18" charset="0"/>
                            </a:rPr>
                            <m:t>𝜎</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e>
                          </m:rad>
                        </m:den>
                      </m:f>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𝑥</m:t>
                                  </m:r>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𝜇</m:t>
                                  </m:r>
                                </m:num>
                                <m:den>
                                  <m:r>
                                    <a:rPr lang="en-US" sz="2000" b="0" i="1" smtClean="0">
                                      <a:latin typeface="Cambria Math"/>
                                      <a:ea typeface="Cambria Math"/>
                                      <a:cs typeface="Times New Roman" pitchFamily="18" charset="0"/>
                                    </a:rPr>
                                    <m:t>𝜎</m:t>
                                  </m:r>
                                </m:den>
                              </m:f>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sup>
                      </m:sSup>
                    </m:oMath>
                  </m:oMathPara>
                </a14:m>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probability of a </a:t>
                </a:r>
                <a:r>
                  <a:rPr lang="en-US" sz="2000" dirty="0">
                    <a:latin typeface="Times New Roman" pitchFamily="18" charset="0"/>
                    <a:cs typeface="Times New Roman" pitchFamily="18" charset="0"/>
                    <a:hlinkClick r:id="rId2"/>
                  </a:rPr>
                  <a:t>random variable</a:t>
                </a:r>
                <a:r>
                  <a:rPr lang="en-US" sz="2000" dirty="0">
                    <a:latin typeface="Times New Roman" pitchFamily="18" charset="0"/>
                    <a:cs typeface="Times New Roman" pitchFamily="18" charset="0"/>
                  </a:rPr>
                  <a:t> falling within any given range of values is equal to the proportion of the area enclosed under the function’s graph between the given values and above the </a:t>
                </a: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-axis.</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8534400" cy="2944076"/>
              </a:xfrm>
              <a:prstGeom prst="rect">
                <a:avLst/>
              </a:prstGeom>
              <a:blipFill rotWithShape="1">
                <a:blip r:embed="rId3"/>
                <a:stretch>
                  <a:fillRect l="-1143" t="-1660" r="-714" b="-2905"/>
                </a:stretch>
              </a:blipFill>
            </p:spPr>
            <p:txBody>
              <a:bodyPr/>
              <a:lstStyle/>
              <a:p>
                <a:r>
                  <a:rPr lang="en-US">
                    <a:noFill/>
                  </a:rPr>
                  <a:t> </a:t>
                </a:r>
              </a:p>
            </p:txBody>
          </p:sp>
        </mc:Fallback>
      </mc:AlternateContent>
    </p:spTree>
    <p:extLst>
      <p:ext uri="{BB962C8B-B14F-4D97-AF65-F5344CB8AC3E}">
        <p14:creationId xmlns:p14="http://schemas.microsoft.com/office/powerpoint/2010/main" val="111462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538609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Common Properties for All Forms of the Normal Distribution</a:t>
            </a:r>
          </a:p>
          <a:p>
            <a:pPr algn="just"/>
            <a:r>
              <a:rPr lang="en-US" sz="2000" dirty="0" smtClean="0">
                <a:latin typeface="Times New Roman" pitchFamily="18" charset="0"/>
                <a:cs typeface="Times New Roman" pitchFamily="18" charset="0"/>
              </a:rPr>
              <a:t>	Despite </a:t>
            </a:r>
            <a:r>
              <a:rPr lang="en-US" sz="2000" dirty="0">
                <a:latin typeface="Times New Roman" pitchFamily="18" charset="0"/>
                <a:cs typeface="Times New Roman" pitchFamily="18" charset="0"/>
              </a:rPr>
              <a:t>the different shapes, all forms of the normal distribution have the following characteristic properties.</a:t>
            </a:r>
          </a:p>
          <a:p>
            <a:pPr marL="342900" indent="-342900" algn="just">
              <a:buFont typeface="Wingdings" pitchFamily="2" charset="2"/>
              <a:buChar char="q"/>
            </a:pPr>
            <a:r>
              <a:rPr lang="en-US" sz="2000" dirty="0" smtClean="0">
                <a:latin typeface="Times New Roman" pitchFamily="18" charset="0"/>
                <a:cs typeface="Times New Roman" pitchFamily="18" charset="0"/>
              </a:rPr>
              <a:t>Normal </a:t>
            </a:r>
            <a:r>
              <a:rPr lang="en-US" sz="2000" dirty="0">
                <a:latin typeface="Times New Roman" pitchFamily="18" charset="0"/>
                <a:cs typeface="Times New Roman" pitchFamily="18" charset="0"/>
              </a:rPr>
              <a:t>distributions are symmetric around their mean.</a:t>
            </a:r>
          </a:p>
          <a:p>
            <a:pPr marL="342900" indent="-342900" algn="just">
              <a:buFont typeface="Wingdings" pitchFamily="2" charset="2"/>
              <a:buChar char="q"/>
            </a:pPr>
            <a:r>
              <a:rPr lang="en-US" sz="2000" dirty="0">
                <a:latin typeface="Times New Roman" pitchFamily="18" charset="0"/>
                <a:cs typeface="Times New Roman" pitchFamily="18" charset="0"/>
              </a:rPr>
              <a:t>The mean, median, and mode of a normal distribution are equal.</a:t>
            </a:r>
          </a:p>
          <a:p>
            <a:pPr marL="342900" indent="-342900" algn="just">
              <a:buFont typeface="Wingdings" pitchFamily="2" charset="2"/>
              <a:buChar char="q"/>
            </a:pPr>
            <a:r>
              <a:rPr lang="en-US" sz="2000" dirty="0">
                <a:latin typeface="Times New Roman" pitchFamily="18" charset="0"/>
                <a:cs typeface="Times New Roman" pitchFamily="18" charset="0"/>
              </a:rPr>
              <a:t>The area under the normal curve is equal to 1.0.</a:t>
            </a:r>
          </a:p>
          <a:p>
            <a:pPr marL="342900" indent="-342900" algn="just">
              <a:buFont typeface="Wingdings" pitchFamily="2" charset="2"/>
              <a:buChar char="q"/>
            </a:pPr>
            <a:r>
              <a:rPr lang="en-US" sz="2000" dirty="0">
                <a:latin typeface="Times New Roman" pitchFamily="18" charset="0"/>
                <a:cs typeface="Times New Roman" pitchFamily="18" charset="0"/>
              </a:rPr>
              <a:t>Normal distributions are denser in the center and less dense in the tails.</a:t>
            </a:r>
          </a:p>
          <a:p>
            <a:pPr marL="342900" indent="-342900" algn="just">
              <a:buFont typeface="Wingdings" pitchFamily="2" charset="2"/>
              <a:buChar char="q"/>
            </a:pPr>
            <a:r>
              <a:rPr lang="en-US" sz="2000" dirty="0">
                <a:latin typeface="Times New Roman" pitchFamily="18" charset="0"/>
                <a:cs typeface="Times New Roman" pitchFamily="18" charset="0"/>
              </a:rPr>
              <a:t>Normal distributions are defined by two parameters, the mean (μ) and the standard deviation (σ).</a:t>
            </a:r>
          </a:p>
          <a:p>
            <a:pPr marL="342900" indent="-342900" algn="just">
              <a:buFont typeface="Wingdings" pitchFamily="2" charset="2"/>
              <a:buChar char="q"/>
            </a:pPr>
            <a:r>
              <a:rPr lang="en-US" sz="2000" dirty="0">
                <a:latin typeface="Times New Roman" pitchFamily="18" charset="0"/>
                <a:cs typeface="Times New Roman" pitchFamily="18" charset="0"/>
              </a:rPr>
              <a:t>68% of the area of a normal distribution is within one standard deviation of the mean.</a:t>
            </a:r>
          </a:p>
          <a:p>
            <a:pPr marL="342900" indent="-342900" algn="just">
              <a:buFont typeface="Wingdings" pitchFamily="2" charset="2"/>
              <a:buChar char="q"/>
            </a:pPr>
            <a:r>
              <a:rPr lang="en-US" sz="2000" dirty="0">
                <a:latin typeface="Times New Roman" pitchFamily="18" charset="0"/>
                <a:cs typeface="Times New Roman" pitchFamily="18" charset="0"/>
              </a:rPr>
              <a:t>Approximately 95% of the area of a normal distribution is within two standard deviations of the mean</a:t>
            </a:r>
            <a:r>
              <a:rPr lang="en-US" sz="2000" dirty="0" smtClean="0">
                <a:latin typeface="Times New Roman" pitchFamily="18" charset="0"/>
                <a:cs typeface="Times New Roman" pitchFamily="18" charset="0"/>
              </a:rPr>
              <a:t>.</a:t>
            </a:r>
          </a:p>
          <a:p>
            <a:pPr marL="342900" indent="-342900" algn="just">
              <a:buFont typeface="Wingdings" pitchFamily="2" charset="2"/>
              <a:buChar char="q"/>
            </a:pPr>
            <a:r>
              <a:rPr lang="en-US" sz="2000" dirty="0">
                <a:latin typeface="Times New Roman" pitchFamily="18" charset="0"/>
                <a:cs typeface="Times New Roman" pitchFamily="18" charset="0"/>
              </a:rPr>
              <a:t>Approximately </a:t>
            </a:r>
            <a:r>
              <a:rPr lang="en-US" sz="2000" dirty="0" smtClean="0">
                <a:latin typeface="Times New Roman" pitchFamily="18" charset="0"/>
                <a:cs typeface="Times New Roman" pitchFamily="18" charset="0"/>
              </a:rPr>
              <a:t>99% </a:t>
            </a:r>
            <a:r>
              <a:rPr lang="en-US" sz="2000" dirty="0">
                <a:latin typeface="Times New Roman" pitchFamily="18" charset="0"/>
                <a:cs typeface="Times New Roman" pitchFamily="18" charset="0"/>
              </a:rPr>
              <a:t>of the area of a normal distribution is within </a:t>
            </a:r>
            <a:r>
              <a:rPr lang="en-US" sz="2000" dirty="0" smtClean="0">
                <a:latin typeface="Times New Roman" pitchFamily="18" charset="0"/>
                <a:cs typeface="Times New Roman" pitchFamily="18" charset="0"/>
              </a:rPr>
              <a:t>three </a:t>
            </a:r>
            <a:r>
              <a:rPr lang="en-US" sz="2000" dirty="0">
                <a:latin typeface="Times New Roman" pitchFamily="18" charset="0"/>
                <a:cs typeface="Times New Roman" pitchFamily="18" charset="0"/>
              </a:rPr>
              <a:t>standard deviations of the mean.</a:t>
            </a:r>
          </a:p>
          <a:p>
            <a:pPr algn="just"/>
            <a:endParaRPr lang="en-US" sz="2000" dirty="0">
              <a:latin typeface="Times New Roman" pitchFamily="18" charset="0"/>
              <a:cs typeface="Times New Roman" pitchFamily="18" charset="0"/>
            </a:endParaRPr>
          </a:p>
          <a:p>
            <a:pPr marL="342900" indent="-342900" algn="just">
              <a:buClr>
                <a:schemeClr val="tx1"/>
              </a:buClr>
              <a:buSzPct val="120000"/>
              <a:buFont typeface="Wingdings" pitchFamily="2" charset="2"/>
              <a:buChar char="q"/>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4581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2923877"/>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The Empirical Rule for the Normal Distribution</a:t>
            </a:r>
          </a:p>
          <a:p>
            <a:pPr algn="just"/>
            <a:r>
              <a:rPr lang="en-US" sz="2000" dirty="0" smtClean="0">
                <a:latin typeface="Times New Roman" pitchFamily="18" charset="0"/>
                <a:cs typeface="Times New Roman" pitchFamily="18" charset="0"/>
              </a:rPr>
              <a:t>	When </a:t>
            </a:r>
            <a:r>
              <a:rPr lang="en-US" sz="2000" dirty="0">
                <a:latin typeface="Times New Roman" pitchFamily="18" charset="0"/>
                <a:cs typeface="Times New Roman" pitchFamily="18" charset="0"/>
              </a:rPr>
              <a:t>you have normally distributed data, the standard deviation becomes particularly valuable. You can use it to determine the proportion of the values that fall within a specified number of standard deviations from the mean. </a:t>
            </a:r>
            <a:r>
              <a:rPr lang="en-US" sz="2000" dirty="0" smtClean="0">
                <a:latin typeface="Times New Roman" pitchFamily="18" charset="0"/>
                <a:cs typeface="Times New Roman" pitchFamily="18" charset="0"/>
              </a:rPr>
              <a:t>	For </a:t>
            </a:r>
            <a:r>
              <a:rPr lang="en-US" sz="2000" dirty="0">
                <a:latin typeface="Times New Roman" pitchFamily="18" charset="0"/>
                <a:cs typeface="Times New Roman" pitchFamily="18" charset="0"/>
              </a:rPr>
              <a:t>example, in a normal distribution, 68% of the observations fall within +/- 1 standard deviation from the mean. This property is part of the Empirical Rule, which describes the percentage of the data that fall within specific numbers of standard deviations from the mean for bell-shaped curves.</a:t>
            </a:r>
          </a:p>
          <a:p>
            <a:pPr algn="just"/>
            <a:endParaRPr lang="en-US" sz="20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410430313"/>
                  </p:ext>
                </p:extLst>
              </p:nvPr>
            </p:nvGraphicFramePr>
            <p:xfrm>
              <a:off x="1500187" y="3243322"/>
              <a:ext cx="6067426" cy="2103120"/>
            </p:xfrm>
            <a:graphic>
              <a:graphicData uri="http://schemas.openxmlformats.org/drawingml/2006/table">
                <a:tbl>
                  <a:tblPr/>
                  <a:tblGrid>
                    <a:gridCol w="3033713"/>
                    <a:gridCol w="3033713"/>
                  </a:tblGrid>
                  <a:tr h="236220">
                    <a:tc>
                      <a:txBody>
                        <a:bodyPr/>
                        <a:lstStyle/>
                        <a:p>
                          <a:pPr algn="l"/>
                          <a:r>
                            <a:rPr lang="en-US" b="1" u="none" strike="noStrike" dirty="0">
                              <a:solidFill>
                                <a:srgbClr val="000000"/>
                              </a:solidFill>
                              <a:effectLst/>
                              <a:hlinkClick r:id="rId2"/>
                            </a:rPr>
                            <a:t>Mean</a:t>
                          </a:r>
                          <a:r>
                            <a:rPr lang="en-US" b="1" dirty="0">
                              <a:effectLst/>
                            </a:rPr>
                            <a:t> +/- standard </a:t>
                          </a:r>
                          <a:r>
                            <a:rPr lang="en-US" b="1" dirty="0" smtClean="0">
                              <a:effectLst/>
                            </a:rPr>
                            <a:t>deviations</a:t>
                          </a:r>
                        </a:p>
                        <a:p>
                          <a:pPr algn="l"/>
                          <a14:m>
                            <m:oMathPara xmlns:m="http://schemas.openxmlformats.org/officeDocument/2006/math">
                              <m:oMathParaPr>
                                <m:jc m:val="centerGroup"/>
                              </m:oMathParaPr>
                              <m:oMath xmlns:m="http://schemas.openxmlformats.org/officeDocument/2006/math">
                                <m:r>
                                  <a:rPr lang="en-US" i="1" smtClean="0">
                                    <a:effectLst/>
                                    <a:latin typeface="Cambria Math"/>
                                    <a:ea typeface="Cambria Math"/>
                                  </a:rPr>
                                  <m:t>𝜇</m:t>
                                </m:r>
                                <m:r>
                                  <a:rPr lang="en-US" i="1" smtClean="0">
                                    <a:effectLst/>
                                    <a:latin typeface="Cambria Math"/>
                                    <a:ea typeface="Cambria Math"/>
                                  </a:rPr>
                                  <m:t>±</m:t>
                                </m:r>
                                <m:r>
                                  <a:rPr lang="en-US" i="1" smtClean="0">
                                    <a:effectLst/>
                                    <a:latin typeface="Cambria Math"/>
                                    <a:ea typeface="Cambria Math"/>
                                  </a:rPr>
                                  <m:t>𝜎</m:t>
                                </m:r>
                              </m:oMath>
                            </m:oMathPara>
                          </a14:m>
                          <a:endParaRPr lang="en-US" dirty="0">
                            <a:effectLst/>
                          </a:endParaRP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c>
                      <a:txBody>
                        <a:bodyPr/>
                        <a:lstStyle/>
                        <a:p>
                          <a:pPr algn="l"/>
                          <a:r>
                            <a:rPr lang="en-US" b="1">
                              <a:effectLst/>
                            </a:rPr>
                            <a:t>Percentage of data contained</a:t>
                          </a:r>
                          <a:endParaRPr lang="en-US">
                            <a:effectLst/>
                          </a:endParaRP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 (</a:t>
                          </a:r>
                          <a14:m>
                            <m:oMath xmlns:m="http://schemas.openxmlformats.org/officeDocument/2006/math">
                              <m:r>
                                <a:rPr lang="en-US" i="1" smtClean="0">
                                  <a:effectLst/>
                                  <a:latin typeface="Cambria Math"/>
                                  <a:ea typeface="Cambria Math"/>
                                </a:rPr>
                                <m:t>𝜇</m:t>
                              </m:r>
                              <m:r>
                                <a:rPr lang="en-US" i="1" smtClean="0">
                                  <a:effectLst/>
                                  <a:latin typeface="Cambria Math"/>
                                  <a:ea typeface="Cambria Math"/>
                                </a:rPr>
                                <m:t>±1</m:t>
                              </m:r>
                              <m:r>
                                <a:rPr lang="en-US" i="1" smtClean="0">
                                  <a:effectLst/>
                                  <a:latin typeface="Cambria Math"/>
                                  <a:ea typeface="Cambria Math"/>
                                </a:rPr>
                                <m:t>𝜎</m:t>
                              </m:r>
                              <m:r>
                                <a:rPr lang="en-US" b="0" i="1" smtClean="0">
                                  <a:effectLst/>
                                  <a:latin typeface="Cambria Math"/>
                                  <a:ea typeface="Cambria Math"/>
                                </a:rPr>
                                <m:t>)</m:t>
                              </m:r>
                            </m:oMath>
                          </a14:m>
                          <a:endParaRPr lang="en-US" dirty="0">
                            <a:effectLst/>
                          </a:endParaRP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c>
                      <a:txBody>
                        <a:bodyPr/>
                        <a:lstStyle/>
                        <a:p>
                          <a:pPr algn="l"/>
                          <a:r>
                            <a:rPr lang="en-US">
                              <a:effectLst/>
                            </a:rPr>
                            <a:t>68%</a:t>
                          </a: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2 </a:t>
                          </a:r>
                          <a14:m>
                            <m:oMath xmlns:m="http://schemas.openxmlformats.org/officeDocument/2006/math">
                              <m:r>
                                <a:rPr lang="en-US" b="0" i="0" smtClean="0">
                                  <a:effectLst/>
                                  <a:latin typeface="Cambria Math"/>
                                  <a:ea typeface="Cambria Math"/>
                                </a:rPr>
                                <m:t>(</m:t>
                              </m:r>
                              <m:r>
                                <a:rPr lang="en-US" i="1" smtClean="0">
                                  <a:effectLst/>
                                  <a:latin typeface="Cambria Math"/>
                                  <a:ea typeface="Cambria Math"/>
                                </a:rPr>
                                <m:t>𝜇</m:t>
                              </m:r>
                              <m:r>
                                <a:rPr lang="en-US" i="1" smtClean="0">
                                  <a:effectLst/>
                                  <a:latin typeface="Cambria Math"/>
                                  <a:ea typeface="Cambria Math"/>
                                </a:rPr>
                                <m:t>±2</m:t>
                              </m:r>
                              <m:r>
                                <a:rPr lang="en-US" i="1" smtClean="0">
                                  <a:effectLst/>
                                  <a:latin typeface="Cambria Math"/>
                                  <a:ea typeface="Cambria Math"/>
                                </a:rPr>
                                <m:t>𝜎</m:t>
                              </m:r>
                              <m:r>
                                <a:rPr lang="en-US" b="0" i="1" smtClean="0">
                                  <a:effectLst/>
                                  <a:latin typeface="Cambria Math"/>
                                  <a:ea typeface="Cambria Math"/>
                                </a:rPr>
                                <m:t>)</m:t>
                              </m:r>
                            </m:oMath>
                          </a14:m>
                          <a:endParaRPr lang="en-US" dirty="0">
                            <a:effectLst/>
                          </a:endParaRP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c>
                      <a:txBody>
                        <a:bodyPr/>
                        <a:lstStyle/>
                        <a:p>
                          <a:pPr algn="l"/>
                          <a:r>
                            <a:rPr lang="en-US">
                              <a:effectLst/>
                            </a:rPr>
                            <a:t>95%</a:t>
                          </a: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3 </a:t>
                          </a:r>
                          <a14:m>
                            <m:oMath xmlns:m="http://schemas.openxmlformats.org/officeDocument/2006/math">
                              <m:r>
                                <a:rPr lang="en-US" b="0" i="0" smtClean="0">
                                  <a:effectLst/>
                                  <a:latin typeface="Cambria Math"/>
                                  <a:ea typeface="Cambria Math"/>
                                </a:rPr>
                                <m:t>(</m:t>
                              </m:r>
                              <m:r>
                                <a:rPr lang="en-US" i="1" smtClean="0">
                                  <a:effectLst/>
                                  <a:latin typeface="Cambria Math"/>
                                  <a:ea typeface="Cambria Math"/>
                                </a:rPr>
                                <m:t>𝜇</m:t>
                              </m:r>
                              <m:r>
                                <a:rPr lang="en-US" i="1" smtClean="0">
                                  <a:effectLst/>
                                  <a:latin typeface="Cambria Math"/>
                                  <a:ea typeface="Cambria Math"/>
                                </a:rPr>
                                <m:t>±3</m:t>
                              </m:r>
                              <m:r>
                                <a:rPr lang="en-US" i="1" smtClean="0">
                                  <a:effectLst/>
                                  <a:latin typeface="Cambria Math"/>
                                  <a:ea typeface="Cambria Math"/>
                                </a:rPr>
                                <m:t>𝜎</m:t>
                              </m:r>
                              <m:r>
                                <a:rPr lang="en-US" b="0" i="1" smtClean="0">
                                  <a:effectLst/>
                                  <a:latin typeface="Cambria Math"/>
                                  <a:ea typeface="Cambria Math"/>
                                </a:rPr>
                                <m:t>)</m:t>
                              </m:r>
                            </m:oMath>
                          </a14:m>
                          <a:endParaRPr lang="en-US" dirty="0">
                            <a:effectLst/>
                          </a:endParaRPr>
                        </a:p>
                        <a:p>
                          <a:pPr algn="l"/>
                          <a:endParaRPr lang="en-US" dirty="0">
                            <a:effectLst/>
                          </a:endParaRPr>
                        </a:p>
                      </a:txBody>
                      <a:tcPr marT="57150" marB="57150" anchor="ctr">
                        <a:lnL>
                          <a:noFill/>
                        </a:lnL>
                        <a:lnR>
                          <a:noFill/>
                        </a:lnR>
                        <a:lnT w="9525" cap="flat" cmpd="sng" algn="ctr">
                          <a:solidFill>
                            <a:srgbClr val="EEEEE8"/>
                          </a:solidFill>
                          <a:prstDash val="solid"/>
                          <a:round/>
                          <a:headEnd type="none" w="med" len="med"/>
                          <a:tailEnd type="none" w="med" len="med"/>
                        </a:lnT>
                        <a:lnB>
                          <a:noFill/>
                        </a:lnB>
                        <a:solidFill>
                          <a:srgbClr val="FFFFFF"/>
                        </a:solidFill>
                      </a:tcPr>
                    </a:tc>
                    <a:tc>
                      <a:txBody>
                        <a:bodyPr/>
                        <a:lstStyle/>
                        <a:p>
                          <a:pPr algn="l"/>
                          <a:r>
                            <a:rPr lang="en-US" dirty="0">
                              <a:effectLst/>
                            </a:rPr>
                            <a:t>99.7%</a:t>
                          </a:r>
                        </a:p>
                      </a:txBody>
                      <a:tcPr marT="57150" marB="57150" anchor="ctr">
                        <a:lnL>
                          <a:noFill/>
                        </a:lnL>
                        <a:lnR>
                          <a:noFill/>
                        </a:lnR>
                        <a:lnT w="9525" cap="flat" cmpd="sng" algn="ctr">
                          <a:solidFill>
                            <a:srgbClr val="EEEEE8"/>
                          </a:solidFill>
                          <a:prstDash val="solid"/>
                          <a:round/>
                          <a:headEnd type="none" w="med" len="med"/>
                          <a:tailEnd type="none" w="med" len="med"/>
                        </a:lnT>
                        <a:lnB>
                          <a:noFill/>
                        </a:lnB>
                        <a:solidFill>
                          <a:srgbClr val="FFFFFF"/>
                        </a:solidFill>
                      </a:tcP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410430313"/>
                  </p:ext>
                </p:extLst>
              </p:nvPr>
            </p:nvGraphicFramePr>
            <p:xfrm>
              <a:off x="1500187" y="3243322"/>
              <a:ext cx="6067426" cy="2103120"/>
            </p:xfrm>
            <a:graphic>
              <a:graphicData uri="http://schemas.openxmlformats.org/drawingml/2006/table">
                <a:tbl>
                  <a:tblPr/>
                  <a:tblGrid>
                    <a:gridCol w="3033713"/>
                    <a:gridCol w="3033713"/>
                  </a:tblGrid>
                  <a:tr h="662940">
                    <a:tc>
                      <a:txBody>
                        <a:bodyPr/>
                        <a:lstStyle/>
                        <a:p>
                          <a:endParaRPr lang="en-US"/>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blipFill rotWithShape="1">
                          <a:blip r:embed="rId3"/>
                          <a:stretch>
                            <a:fillRect t="-2752" r="-100000" b="-217431"/>
                          </a:stretch>
                        </a:blipFill>
                      </a:tcPr>
                    </a:tc>
                    <a:tc>
                      <a:txBody>
                        <a:bodyPr/>
                        <a:lstStyle/>
                        <a:p>
                          <a:pPr algn="l"/>
                          <a:r>
                            <a:rPr lang="en-US" b="1">
                              <a:effectLst/>
                            </a:rPr>
                            <a:t>Percentage of data contained</a:t>
                          </a:r>
                          <a:endParaRPr lang="en-US">
                            <a:effectLst/>
                          </a:endParaRP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r>
                  <a:tr h="388620">
                    <a:tc>
                      <a:txBody>
                        <a:bodyPr/>
                        <a:lstStyle/>
                        <a:p>
                          <a:endParaRPr lang="en-US"/>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blipFill rotWithShape="1">
                          <a:blip r:embed="rId3"/>
                          <a:stretch>
                            <a:fillRect t="-175000" r="-100000" b="-270313"/>
                          </a:stretch>
                        </a:blipFill>
                      </a:tcPr>
                    </a:tc>
                    <a:tc>
                      <a:txBody>
                        <a:bodyPr/>
                        <a:lstStyle/>
                        <a:p>
                          <a:pPr algn="l"/>
                          <a:r>
                            <a:rPr lang="en-US">
                              <a:effectLst/>
                            </a:rPr>
                            <a:t>68%</a:t>
                          </a: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r>
                  <a:tr h="388620">
                    <a:tc>
                      <a:txBody>
                        <a:bodyPr/>
                        <a:lstStyle/>
                        <a:p>
                          <a:endParaRPr lang="en-US"/>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blipFill rotWithShape="1">
                          <a:blip r:embed="rId3"/>
                          <a:stretch>
                            <a:fillRect t="-279365" r="-100000" b="-174603"/>
                          </a:stretch>
                        </a:blipFill>
                      </a:tcPr>
                    </a:tc>
                    <a:tc>
                      <a:txBody>
                        <a:bodyPr/>
                        <a:lstStyle/>
                        <a:p>
                          <a:pPr algn="l"/>
                          <a:r>
                            <a:rPr lang="en-US">
                              <a:effectLst/>
                            </a:rPr>
                            <a:t>95%</a:t>
                          </a:r>
                        </a:p>
                      </a:txBody>
                      <a:tcPr marT="57150" marB="57150" anchor="ctr">
                        <a:lnL>
                          <a:noFill/>
                        </a:lnL>
                        <a:lnR>
                          <a:noFill/>
                        </a:lnR>
                        <a:lnT w="9525" cap="flat" cmpd="sng" algn="ctr">
                          <a:solidFill>
                            <a:srgbClr val="EEEEE8"/>
                          </a:solidFill>
                          <a:prstDash val="solid"/>
                          <a:round/>
                          <a:headEnd type="none" w="med" len="med"/>
                          <a:tailEnd type="none" w="med" len="med"/>
                        </a:lnT>
                        <a:lnB w="9525" cap="flat" cmpd="sng" algn="ctr">
                          <a:solidFill>
                            <a:srgbClr val="EEEEE8"/>
                          </a:solidFill>
                          <a:prstDash val="solid"/>
                          <a:round/>
                          <a:headEnd type="none" w="med" len="med"/>
                          <a:tailEnd type="none" w="med" len="med"/>
                        </a:lnB>
                        <a:solidFill>
                          <a:srgbClr val="FFFFFF"/>
                        </a:solidFill>
                      </a:tcPr>
                    </a:tc>
                  </a:tr>
                  <a:tr h="662940">
                    <a:tc>
                      <a:txBody>
                        <a:bodyPr/>
                        <a:lstStyle/>
                        <a:p>
                          <a:endParaRPr lang="en-US"/>
                        </a:p>
                      </a:txBody>
                      <a:tcPr marT="57150" marB="57150" anchor="ctr">
                        <a:lnL>
                          <a:noFill/>
                        </a:lnL>
                        <a:lnR>
                          <a:noFill/>
                        </a:lnR>
                        <a:lnT w="9525" cap="flat" cmpd="sng" algn="ctr">
                          <a:solidFill>
                            <a:srgbClr val="EEEEE8"/>
                          </a:solidFill>
                          <a:prstDash val="solid"/>
                          <a:round/>
                          <a:headEnd type="none" w="med" len="med"/>
                          <a:tailEnd type="none" w="med" len="med"/>
                        </a:lnT>
                        <a:lnB>
                          <a:noFill/>
                        </a:lnB>
                        <a:blipFill rotWithShape="1">
                          <a:blip r:embed="rId3"/>
                          <a:stretch>
                            <a:fillRect t="-219266" r="-100000" b="-917"/>
                          </a:stretch>
                        </a:blipFill>
                      </a:tcPr>
                    </a:tc>
                    <a:tc>
                      <a:txBody>
                        <a:bodyPr/>
                        <a:lstStyle/>
                        <a:p>
                          <a:pPr algn="l"/>
                          <a:r>
                            <a:rPr lang="en-US" dirty="0">
                              <a:effectLst/>
                            </a:rPr>
                            <a:t>99.7%</a:t>
                          </a:r>
                        </a:p>
                      </a:txBody>
                      <a:tcPr marT="57150" marB="57150" anchor="ctr">
                        <a:lnL>
                          <a:noFill/>
                        </a:lnL>
                        <a:lnR>
                          <a:noFill/>
                        </a:lnR>
                        <a:lnT w="9525" cap="flat" cmpd="sng" algn="ctr">
                          <a:solidFill>
                            <a:srgbClr val="EEEEE8"/>
                          </a:solidFill>
                          <a:prstDash val="solid"/>
                          <a:round/>
                          <a:headEnd type="none" w="med" len="med"/>
                          <a:tailEnd type="none" w="med" len="med"/>
                        </a:lnT>
                        <a:lnB>
                          <a:noFill/>
                        </a:lnB>
                        <a:solidFill>
                          <a:srgbClr val="FFFFFF"/>
                        </a:solidFill>
                      </a:tcPr>
                    </a:tc>
                  </a:tr>
                </a:tbl>
              </a:graphicData>
            </a:graphic>
          </p:graphicFrame>
        </mc:Fallback>
      </mc:AlternateContent>
      <p:sp>
        <p:nvSpPr>
          <p:cNvPr id="4" name="Rectangle 1"/>
          <p:cNvSpPr>
            <a:spLocks noChangeArrowheads="1"/>
          </p:cNvSpPr>
          <p:nvPr/>
        </p:nvSpPr>
        <p:spPr bwMode="auto">
          <a:xfrm>
            <a:off x="1538288"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5586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 y="1"/>
            <a:ext cx="9135864" cy="6864112"/>
          </a:xfrm>
          <a:prstGeom prst="rect">
            <a:avLst/>
          </a:prstGeom>
        </p:spPr>
      </p:pic>
    </p:spTree>
    <p:extLst>
      <p:ext uri="{BB962C8B-B14F-4D97-AF65-F5344CB8AC3E}">
        <p14:creationId xmlns:p14="http://schemas.microsoft.com/office/powerpoint/2010/main" val="1430066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160</Words>
  <Application>Microsoft Office PowerPoint</Application>
  <PresentationFormat>On-screen Show (4:3)</PresentationFormat>
  <Paragraphs>56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23</cp:revision>
  <dcterms:created xsi:type="dcterms:W3CDTF">2020-04-26T10:54:29Z</dcterms:created>
  <dcterms:modified xsi:type="dcterms:W3CDTF">2020-04-29T06:46:57Z</dcterms:modified>
</cp:coreProperties>
</file>