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29" r:id="rId2"/>
    <p:sldId id="322" r:id="rId3"/>
    <p:sldId id="323" r:id="rId4"/>
    <p:sldId id="324" r:id="rId5"/>
    <p:sldId id="372" r:id="rId6"/>
    <p:sldId id="373" r:id="rId7"/>
    <p:sldId id="374" r:id="rId8"/>
    <p:sldId id="375" r:id="rId9"/>
    <p:sldId id="325" r:id="rId10"/>
    <p:sldId id="326" r:id="rId11"/>
    <p:sldId id="327" r:id="rId12"/>
    <p:sldId id="330" r:id="rId13"/>
    <p:sldId id="331" r:id="rId14"/>
    <p:sldId id="332" r:id="rId15"/>
    <p:sldId id="333" r:id="rId16"/>
    <p:sldId id="334" r:id="rId17"/>
    <p:sldId id="376" r:id="rId18"/>
    <p:sldId id="362" r:id="rId19"/>
    <p:sldId id="340" r:id="rId20"/>
    <p:sldId id="377" r:id="rId21"/>
    <p:sldId id="335" r:id="rId22"/>
    <p:sldId id="336" r:id="rId23"/>
    <p:sldId id="337" r:id="rId24"/>
    <p:sldId id="378" r:id="rId25"/>
    <p:sldId id="338" r:id="rId26"/>
    <p:sldId id="385" r:id="rId27"/>
    <p:sldId id="339" r:id="rId28"/>
    <p:sldId id="341" r:id="rId29"/>
    <p:sldId id="379" r:id="rId30"/>
    <p:sldId id="363" r:id="rId31"/>
    <p:sldId id="364" r:id="rId32"/>
    <p:sldId id="361" r:id="rId33"/>
    <p:sldId id="342" r:id="rId34"/>
    <p:sldId id="343" r:id="rId35"/>
    <p:sldId id="344" r:id="rId36"/>
    <p:sldId id="365" r:id="rId37"/>
    <p:sldId id="345" r:id="rId38"/>
    <p:sldId id="380" r:id="rId39"/>
    <p:sldId id="346" r:id="rId40"/>
    <p:sldId id="347" r:id="rId41"/>
    <p:sldId id="348" r:id="rId42"/>
    <p:sldId id="34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3651CB0-88A0-4DF5-8FDB-519F231DB78B}" type="datetimeFigureOut">
              <a:rPr lang="en-US" smtClean="0"/>
              <a:t>17-Apr-20</a:t>
            </a:fld>
            <a:endParaRPr lang="en-US"/>
          </a:p>
        </p:txBody>
      </p:sp>
      <p:sp>
        <p:nvSpPr>
          <p:cNvPr id="16" name="Slide Number Placeholder 15"/>
          <p:cNvSpPr>
            <a:spLocks noGrp="1"/>
          </p:cNvSpPr>
          <p:nvPr>
            <p:ph type="sldNum" sz="quarter" idx="11"/>
          </p:nvPr>
        </p:nvSpPr>
        <p:spPr/>
        <p:txBody>
          <a:bodyPr/>
          <a:lstStyle/>
          <a:p>
            <a:fld id="{FCBC7A20-FDEF-4FA1-A293-937724885A4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51CB0-88A0-4DF5-8FDB-519F231DB78B}" type="datetimeFigureOut">
              <a:rPr lang="en-US" smtClean="0"/>
              <a:t>17-Apr-20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C7A20-FDEF-4FA1-A293-937724885A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651CB0-88A0-4DF5-8FDB-519F231DB78B}" type="datetimeFigureOut">
              <a:rPr lang="en-US" smtClean="0"/>
              <a:t>17-Apr-20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C7A20-FDEF-4FA1-A293-937724885A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3651CB0-88A0-4DF5-8FDB-519F231DB78B}" type="datetimeFigureOut">
              <a:rPr lang="en-US" smtClean="0"/>
              <a:t>17-Apr-20</a:t>
            </a:fld>
            <a:endParaRPr lang="en-US"/>
          </a:p>
        </p:txBody>
      </p:sp>
      <p:sp>
        <p:nvSpPr>
          <p:cNvPr id="15" name="Slide Number Placeholder 14"/>
          <p:cNvSpPr>
            <a:spLocks noGrp="1"/>
          </p:cNvSpPr>
          <p:nvPr>
            <p:ph type="sldNum" sz="quarter" idx="11"/>
          </p:nvPr>
        </p:nvSpPr>
        <p:spPr/>
        <p:txBody>
          <a:bodyPr/>
          <a:lstStyle/>
          <a:p>
            <a:fld id="{FCBC7A20-FDEF-4FA1-A293-937724885A4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3651CB0-88A0-4DF5-8FDB-519F231DB78B}" type="datetimeFigureOut">
              <a:rPr lang="en-US" smtClean="0"/>
              <a:t>17-Apr-20</a:t>
            </a:fld>
            <a:endParaRPr lang="en-US"/>
          </a:p>
        </p:txBody>
      </p:sp>
      <p:sp>
        <p:nvSpPr>
          <p:cNvPr id="13" name="Slide Number Placeholder 12"/>
          <p:cNvSpPr>
            <a:spLocks noGrp="1"/>
          </p:cNvSpPr>
          <p:nvPr>
            <p:ph type="sldNum" sz="quarter" idx="11"/>
          </p:nvPr>
        </p:nvSpPr>
        <p:spPr/>
        <p:txBody>
          <a:bodyPr/>
          <a:lstStyle/>
          <a:p>
            <a:fld id="{FCBC7A20-FDEF-4FA1-A293-937724885A4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3651CB0-88A0-4DF5-8FDB-519F231DB78B}" type="datetimeFigureOut">
              <a:rPr lang="en-US" smtClean="0"/>
              <a:t>17-Apr-20</a:t>
            </a:fld>
            <a:endParaRPr lang="en-US"/>
          </a:p>
        </p:txBody>
      </p:sp>
      <p:sp>
        <p:nvSpPr>
          <p:cNvPr id="9" name="Slide Number Placeholder 8"/>
          <p:cNvSpPr>
            <a:spLocks noGrp="1"/>
          </p:cNvSpPr>
          <p:nvPr>
            <p:ph type="sldNum" sz="quarter" idx="11"/>
          </p:nvPr>
        </p:nvSpPr>
        <p:spPr/>
        <p:txBody>
          <a:bodyPr/>
          <a:lstStyle/>
          <a:p>
            <a:fld id="{FCBC7A20-FDEF-4FA1-A293-937724885A4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3651CB0-88A0-4DF5-8FDB-519F231DB78B}" type="datetimeFigureOut">
              <a:rPr lang="en-US" smtClean="0"/>
              <a:t>17-Apr-20</a:t>
            </a:fld>
            <a:endParaRPr lang="en-US"/>
          </a:p>
        </p:txBody>
      </p:sp>
      <p:sp>
        <p:nvSpPr>
          <p:cNvPr id="15" name="Slide Number Placeholder 14"/>
          <p:cNvSpPr>
            <a:spLocks noGrp="1"/>
          </p:cNvSpPr>
          <p:nvPr>
            <p:ph type="sldNum" sz="quarter" idx="11"/>
          </p:nvPr>
        </p:nvSpPr>
        <p:spPr/>
        <p:txBody>
          <a:bodyPr/>
          <a:lstStyle/>
          <a:p>
            <a:fld id="{FCBC7A20-FDEF-4FA1-A293-937724885A4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3651CB0-88A0-4DF5-8FDB-519F231DB78B}" type="datetimeFigureOut">
              <a:rPr lang="en-US" smtClean="0"/>
              <a:t>17-Apr-20</a:t>
            </a:fld>
            <a:endParaRPr lang="en-US"/>
          </a:p>
        </p:txBody>
      </p:sp>
      <p:sp>
        <p:nvSpPr>
          <p:cNvPr id="8" name="Slide Number Placeholder 7"/>
          <p:cNvSpPr>
            <a:spLocks noGrp="1"/>
          </p:cNvSpPr>
          <p:nvPr>
            <p:ph type="sldNum" sz="quarter" idx="11"/>
          </p:nvPr>
        </p:nvSpPr>
        <p:spPr/>
        <p:txBody>
          <a:bodyPr/>
          <a:lstStyle/>
          <a:p>
            <a:fld id="{FCBC7A20-FDEF-4FA1-A293-937724885A4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51CB0-88A0-4DF5-8FDB-519F231DB78B}" type="datetimeFigureOut">
              <a:rPr lang="en-US" smtClean="0"/>
              <a:t>17-Apr-20</a:t>
            </a:fld>
            <a:endParaRPr lang="en-US"/>
          </a:p>
        </p:txBody>
      </p:sp>
      <p:sp>
        <p:nvSpPr>
          <p:cNvPr id="6" name="Slide Number Placeholder 5"/>
          <p:cNvSpPr>
            <a:spLocks noGrp="1"/>
          </p:cNvSpPr>
          <p:nvPr>
            <p:ph type="sldNum" sz="quarter" idx="11"/>
          </p:nvPr>
        </p:nvSpPr>
        <p:spPr/>
        <p:txBody>
          <a:bodyPr/>
          <a:lstStyle/>
          <a:p>
            <a:fld id="{FCBC7A20-FDEF-4FA1-A293-937724885A40}"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3651CB0-88A0-4DF5-8FDB-519F231DB78B}" type="datetimeFigureOut">
              <a:rPr lang="en-US" smtClean="0"/>
              <a:t>17-Apr-20</a:t>
            </a:fld>
            <a:endParaRPr lang="en-US"/>
          </a:p>
        </p:txBody>
      </p:sp>
      <p:sp>
        <p:nvSpPr>
          <p:cNvPr id="16" name="Slide Number Placeholder 15"/>
          <p:cNvSpPr>
            <a:spLocks noGrp="1"/>
          </p:cNvSpPr>
          <p:nvPr>
            <p:ph type="sldNum" sz="quarter" idx="11"/>
          </p:nvPr>
        </p:nvSpPr>
        <p:spPr/>
        <p:txBody>
          <a:bodyPr/>
          <a:lstStyle/>
          <a:p>
            <a:fld id="{FCBC7A20-FDEF-4FA1-A293-937724885A4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3651CB0-88A0-4DF5-8FDB-519F231DB78B}" type="datetimeFigureOut">
              <a:rPr lang="en-US" smtClean="0"/>
              <a:t>17-Apr-20</a:t>
            </a:fld>
            <a:endParaRPr lang="en-US"/>
          </a:p>
        </p:txBody>
      </p:sp>
      <p:sp>
        <p:nvSpPr>
          <p:cNvPr id="14" name="Slide Number Placeholder 13"/>
          <p:cNvSpPr>
            <a:spLocks noGrp="1"/>
          </p:cNvSpPr>
          <p:nvPr>
            <p:ph type="sldNum" sz="quarter" idx="11"/>
          </p:nvPr>
        </p:nvSpPr>
        <p:spPr/>
        <p:txBody>
          <a:bodyPr/>
          <a:lstStyle/>
          <a:p>
            <a:fld id="{FCBC7A20-FDEF-4FA1-A293-937724885A4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3651CB0-88A0-4DF5-8FDB-519F231DB78B}" type="datetimeFigureOut">
              <a:rPr lang="en-US" smtClean="0"/>
              <a:t>17-Apr-20</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CBC7A20-FDEF-4FA1-A293-937724885A4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ELECTRICAL REACTIONS</a:t>
            </a:r>
            <a:endParaRPr lang="en-US" dirty="0"/>
          </a:p>
        </p:txBody>
      </p:sp>
    </p:spTree>
    <p:extLst>
      <p:ext uri="{BB962C8B-B14F-4D97-AF65-F5344CB8AC3E}">
        <p14:creationId xmlns:p14="http://schemas.microsoft.com/office/powerpoint/2010/main" val="1565146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153400" cy="3657599"/>
          </a:xfrm>
        </p:spPr>
        <p:txBody>
          <a:bodyPr/>
          <a:lstStyle/>
          <a:p>
            <a:r>
              <a:rPr lang="en-US" dirty="0" smtClean="0"/>
              <a:t>2</a:t>
            </a:r>
            <a:r>
              <a:rPr lang="en-US" baseline="30000" dirty="0" smtClean="0"/>
              <a:t>ND</a:t>
            </a:r>
            <a:r>
              <a:rPr lang="en-US" dirty="0" smtClean="0"/>
              <a:t> DEGREE INJURY</a:t>
            </a:r>
          </a:p>
          <a:p>
            <a:r>
              <a:rPr lang="en-US" dirty="0" smtClean="0"/>
              <a:t>If lesion is more severe.</a:t>
            </a:r>
          </a:p>
          <a:p>
            <a:r>
              <a:rPr lang="en-US" dirty="0" smtClean="0"/>
              <a:t>Degeneration of the axons takes place, the sheath of nerve remain intact</a:t>
            </a:r>
          </a:p>
          <a:p>
            <a:r>
              <a:rPr lang="en-US" dirty="0" smtClean="0"/>
              <a:t>Example; radial nerve palsy associated with fractured shaft of </a:t>
            </a:r>
            <a:r>
              <a:rPr lang="en-US" dirty="0" err="1" smtClean="0"/>
              <a:t>humerus</a:t>
            </a:r>
            <a:r>
              <a:rPr lang="en-US" dirty="0" smtClean="0"/>
              <a:t>.</a:t>
            </a:r>
          </a:p>
          <a:p>
            <a:r>
              <a:rPr lang="en-US" dirty="0" smtClean="0"/>
              <a:t>Once the nerve fibers are degenerated, the alteration in electric reactions occurs</a:t>
            </a:r>
          </a:p>
          <a:p>
            <a:endParaRPr lang="en-US" dirty="0"/>
          </a:p>
        </p:txBody>
      </p:sp>
      <p:sp>
        <p:nvSpPr>
          <p:cNvPr id="3" name="Title 2"/>
          <p:cNvSpPr>
            <a:spLocks noGrp="1"/>
          </p:cNvSpPr>
          <p:nvPr>
            <p:ph type="title"/>
          </p:nvPr>
        </p:nvSpPr>
        <p:spPr/>
        <p:txBody>
          <a:bodyPr/>
          <a:lstStyle/>
          <a:p>
            <a:r>
              <a:rPr lang="en-US" dirty="0" err="1" smtClean="0"/>
              <a:t>Axonotmesis</a:t>
            </a:r>
            <a:r>
              <a:rPr lang="en-US" dirty="0" smtClean="0"/>
              <a:t> </a:t>
            </a:r>
            <a:endParaRPr lang="en-US" dirty="0"/>
          </a:p>
        </p:txBody>
      </p:sp>
    </p:spTree>
    <p:extLst>
      <p:ext uri="{BB962C8B-B14F-4D97-AF65-F5344CB8AC3E}">
        <p14:creationId xmlns:p14="http://schemas.microsoft.com/office/powerpoint/2010/main" val="3941995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1"/>
            <a:ext cx="8153400" cy="3657599"/>
          </a:xfrm>
        </p:spPr>
        <p:txBody>
          <a:bodyPr/>
          <a:lstStyle/>
          <a:p>
            <a:r>
              <a:rPr lang="en-US" dirty="0" smtClean="0"/>
              <a:t>3</a:t>
            </a:r>
            <a:r>
              <a:rPr lang="en-US" baseline="30000" dirty="0" smtClean="0"/>
              <a:t>RD</a:t>
            </a:r>
            <a:r>
              <a:rPr lang="en-US" dirty="0" smtClean="0"/>
              <a:t> DEGREE INJURY</a:t>
            </a:r>
          </a:p>
          <a:p>
            <a:r>
              <a:rPr lang="en-US" dirty="0" smtClean="0"/>
              <a:t>Severity of nerve sheath and fibers.</a:t>
            </a:r>
          </a:p>
          <a:p>
            <a:r>
              <a:rPr lang="en-US" dirty="0" smtClean="0"/>
              <a:t>The fibers degenerate below the site of the lesion, causing the same alteration in the electrical reactions as </a:t>
            </a:r>
            <a:r>
              <a:rPr lang="en-US" dirty="0" err="1" smtClean="0"/>
              <a:t>axonotmesis</a:t>
            </a:r>
            <a:r>
              <a:rPr lang="en-US" dirty="0" smtClean="0"/>
              <a:t>.</a:t>
            </a:r>
          </a:p>
          <a:p>
            <a:r>
              <a:rPr lang="en-US" dirty="0" smtClean="0"/>
              <a:t>The condition is more severe as the suturing of nerve is necessary before satisfactory regeneration of nerve takes place.</a:t>
            </a:r>
          </a:p>
          <a:p>
            <a:r>
              <a:rPr lang="en-US" dirty="0" smtClean="0"/>
              <a:t>Example; ulnar nerve severed by a cut on the front of the wrist. </a:t>
            </a:r>
            <a:endParaRPr lang="en-US" dirty="0"/>
          </a:p>
        </p:txBody>
      </p:sp>
      <p:sp>
        <p:nvSpPr>
          <p:cNvPr id="3" name="Title 2"/>
          <p:cNvSpPr>
            <a:spLocks noGrp="1"/>
          </p:cNvSpPr>
          <p:nvPr>
            <p:ph type="title"/>
          </p:nvPr>
        </p:nvSpPr>
        <p:spPr/>
        <p:txBody>
          <a:bodyPr/>
          <a:lstStyle/>
          <a:p>
            <a:r>
              <a:rPr lang="en-US" dirty="0" err="1" smtClean="0"/>
              <a:t>Neurotmesis</a:t>
            </a:r>
            <a:r>
              <a:rPr lang="en-US" dirty="0" smtClean="0"/>
              <a:t> </a:t>
            </a:r>
            <a:endParaRPr lang="en-US" dirty="0"/>
          </a:p>
        </p:txBody>
      </p:sp>
    </p:spTree>
    <p:extLst>
      <p:ext uri="{BB962C8B-B14F-4D97-AF65-F5344CB8AC3E}">
        <p14:creationId xmlns:p14="http://schemas.microsoft.com/office/powerpoint/2010/main" val="1860879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915400" cy="3657599"/>
          </a:xfrm>
        </p:spPr>
        <p:txBody>
          <a:bodyPr>
            <a:noAutofit/>
          </a:bodyPr>
          <a:lstStyle/>
          <a:p>
            <a:r>
              <a:rPr lang="en-US" sz="2400" dirty="0" smtClean="0"/>
              <a:t>All type of nerve lesion may be partial or complete, or there may be mixture of two of them, e.g. </a:t>
            </a:r>
            <a:r>
              <a:rPr lang="en-US" sz="2400" dirty="0" err="1" smtClean="0"/>
              <a:t>neuraparaxia</a:t>
            </a:r>
            <a:r>
              <a:rPr lang="en-US" sz="2400" dirty="0" smtClean="0"/>
              <a:t> or </a:t>
            </a:r>
            <a:r>
              <a:rPr lang="en-US" sz="2400" dirty="0" err="1" smtClean="0"/>
              <a:t>axonotomesis</a:t>
            </a:r>
            <a:endParaRPr lang="en-US" sz="2400" dirty="0" smtClean="0"/>
          </a:p>
          <a:p>
            <a:r>
              <a:rPr lang="en-US" sz="2400" dirty="0" smtClean="0"/>
              <a:t>If all the nerve fibers supplying a muscle degenerate, the reaction of complete denervation is observed.</a:t>
            </a:r>
          </a:p>
          <a:p>
            <a:r>
              <a:rPr lang="en-US" sz="2400" dirty="0" smtClean="0"/>
              <a:t>While if only some of the fibers degenerate the reaction is that of partial denervation.</a:t>
            </a:r>
          </a:p>
          <a:p>
            <a:r>
              <a:rPr lang="en-US" sz="2400" dirty="0" smtClean="0"/>
              <a:t>ANTERIOR HORN CELLS</a:t>
            </a:r>
          </a:p>
          <a:p>
            <a:r>
              <a:rPr lang="en-US" sz="2400" dirty="0" smtClean="0"/>
              <a:t>Reaction depends on the extent of damage</a:t>
            </a:r>
          </a:p>
          <a:p>
            <a:r>
              <a:rPr lang="en-US" sz="2400" dirty="0" smtClean="0"/>
              <a:t>If all the nerve cells supplying the muscles are damaged___ reaction is that of complete </a:t>
            </a:r>
            <a:r>
              <a:rPr lang="en-US" sz="2400" dirty="0" err="1" smtClean="0"/>
              <a:t>denervated</a:t>
            </a:r>
            <a:endParaRPr lang="en-US" sz="2400" dirty="0" smtClean="0"/>
          </a:p>
          <a:p>
            <a:r>
              <a:rPr lang="en-US" sz="2400" dirty="0" smtClean="0"/>
              <a:t>If only a proportion of the cells are involved ______ reaction is that of partial denervation.</a:t>
            </a:r>
          </a:p>
          <a:p>
            <a:r>
              <a:rPr lang="en-US" sz="2400" dirty="0" smtClean="0"/>
              <a:t>In less severe lesions degeneration of the nerve fibers does not occur, the reactions are  normal                </a:t>
            </a:r>
            <a:endParaRPr lang="en-US" sz="24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360544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14401"/>
            <a:ext cx="8001000" cy="3657599"/>
          </a:xfrm>
        </p:spPr>
        <p:txBody>
          <a:bodyPr/>
          <a:lstStyle/>
          <a:p>
            <a:r>
              <a:rPr lang="en-US" dirty="0" smtClean="0"/>
              <a:t>Abnormalities like;</a:t>
            </a:r>
          </a:p>
          <a:p>
            <a:r>
              <a:rPr lang="en-US" dirty="0" err="1" smtClean="0"/>
              <a:t>Myesthenia</a:t>
            </a:r>
            <a:r>
              <a:rPr lang="en-US" dirty="0" smtClean="0"/>
              <a:t> gravis; reduction of voluntary power is due to reduction of neurotransmitter at </a:t>
            </a:r>
            <a:r>
              <a:rPr lang="en-US" dirty="0" err="1" smtClean="0"/>
              <a:t>neuro</a:t>
            </a:r>
            <a:r>
              <a:rPr lang="en-US" dirty="0"/>
              <a:t>-</a:t>
            </a:r>
            <a:r>
              <a:rPr lang="en-US" dirty="0" smtClean="0"/>
              <a:t>muscular junction.</a:t>
            </a:r>
          </a:p>
          <a:p>
            <a:r>
              <a:rPr lang="en-US" dirty="0" smtClean="0"/>
              <a:t>So electrical stimulations will not provide the satisfactory to diagnosis.</a:t>
            </a:r>
            <a:endParaRPr lang="en-US" dirty="0"/>
          </a:p>
        </p:txBody>
      </p:sp>
      <p:sp>
        <p:nvSpPr>
          <p:cNvPr id="3" name="Title 2"/>
          <p:cNvSpPr>
            <a:spLocks noGrp="1"/>
          </p:cNvSpPr>
          <p:nvPr>
            <p:ph type="title"/>
          </p:nvPr>
        </p:nvSpPr>
        <p:spPr>
          <a:xfrm>
            <a:off x="441960" y="5181600"/>
            <a:ext cx="8321040" cy="914400"/>
          </a:xfrm>
        </p:spPr>
        <p:txBody>
          <a:bodyPr/>
          <a:lstStyle/>
          <a:p>
            <a:r>
              <a:rPr lang="en-US" dirty="0" smtClean="0"/>
              <a:t>3. Neuromuscular Junction</a:t>
            </a:r>
            <a:endParaRPr lang="en-US" dirty="0"/>
          </a:p>
        </p:txBody>
      </p:sp>
    </p:spTree>
    <p:extLst>
      <p:ext uri="{BB962C8B-B14F-4D97-AF65-F5344CB8AC3E}">
        <p14:creationId xmlns:p14="http://schemas.microsoft.com/office/powerpoint/2010/main" val="3397164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1"/>
            <a:ext cx="8534400" cy="3657599"/>
          </a:xfrm>
        </p:spPr>
        <p:txBody>
          <a:bodyPr>
            <a:noAutofit/>
          </a:bodyPr>
          <a:lstStyle/>
          <a:p>
            <a:r>
              <a:rPr lang="en-US" sz="2400" dirty="0" smtClean="0"/>
              <a:t>If reduction of voluntary power is due to weakness or disease of the muscle, no degeneration of motor nerve, electrical reactions are of normal type, but are reduced in strength.</a:t>
            </a:r>
          </a:p>
          <a:p>
            <a:r>
              <a:rPr lang="en-US" sz="2400" dirty="0" smtClean="0"/>
              <a:t>If the lesion is too severe that there is complete loss of muscle tissue, there can not be any response to electrical stimulation.</a:t>
            </a:r>
          </a:p>
          <a:p>
            <a:r>
              <a:rPr lang="en-US" sz="2400" dirty="0" smtClean="0"/>
              <a:t>Examples are;</a:t>
            </a:r>
          </a:p>
          <a:p>
            <a:r>
              <a:rPr lang="en-US" sz="2400" dirty="0" smtClean="0"/>
              <a:t> ischemic contractures</a:t>
            </a:r>
          </a:p>
          <a:p>
            <a:r>
              <a:rPr lang="en-US" sz="2400" dirty="0" smtClean="0"/>
              <a:t>Advanced stages of myopathies</a:t>
            </a:r>
          </a:p>
          <a:p>
            <a:r>
              <a:rPr lang="en-US" sz="2400" dirty="0" smtClean="0"/>
              <a:t>Fibrosis of muscles in long standing denervation</a:t>
            </a:r>
          </a:p>
          <a:p>
            <a:endParaRPr lang="en-US" sz="2400" dirty="0"/>
          </a:p>
        </p:txBody>
      </p:sp>
      <p:sp>
        <p:nvSpPr>
          <p:cNvPr id="3" name="Title 2"/>
          <p:cNvSpPr>
            <a:spLocks noGrp="1"/>
          </p:cNvSpPr>
          <p:nvPr>
            <p:ph type="title"/>
          </p:nvPr>
        </p:nvSpPr>
        <p:spPr>
          <a:xfrm>
            <a:off x="457200" y="5257800"/>
            <a:ext cx="7543800" cy="914400"/>
          </a:xfrm>
        </p:spPr>
        <p:txBody>
          <a:bodyPr/>
          <a:lstStyle/>
          <a:p>
            <a:r>
              <a:rPr lang="en-US" dirty="0" smtClean="0"/>
              <a:t>4. Muscle Lesion</a:t>
            </a:r>
            <a:endParaRPr lang="en-US" dirty="0"/>
          </a:p>
        </p:txBody>
      </p:sp>
    </p:spTree>
    <p:extLst>
      <p:ext uri="{BB962C8B-B14F-4D97-AF65-F5344CB8AC3E}">
        <p14:creationId xmlns:p14="http://schemas.microsoft.com/office/powerpoint/2010/main" val="1590603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85801"/>
            <a:ext cx="8153400" cy="3657599"/>
          </a:xfrm>
        </p:spPr>
        <p:txBody>
          <a:bodyPr/>
          <a:lstStyle/>
          <a:p>
            <a:r>
              <a:rPr lang="en-US" dirty="0" smtClean="0"/>
              <a:t>Hysterical paralysis</a:t>
            </a:r>
          </a:p>
          <a:p>
            <a:r>
              <a:rPr lang="en-US" dirty="0" smtClean="0"/>
              <a:t>Electrical reactions are normal</a:t>
            </a:r>
            <a:endParaRPr lang="en-US" dirty="0"/>
          </a:p>
        </p:txBody>
      </p:sp>
      <p:sp>
        <p:nvSpPr>
          <p:cNvPr id="3" name="Title 2"/>
          <p:cNvSpPr>
            <a:spLocks noGrp="1"/>
          </p:cNvSpPr>
          <p:nvPr>
            <p:ph type="title"/>
          </p:nvPr>
        </p:nvSpPr>
        <p:spPr/>
        <p:txBody>
          <a:bodyPr/>
          <a:lstStyle/>
          <a:p>
            <a:r>
              <a:rPr lang="en-US" dirty="0" smtClean="0"/>
              <a:t>5. Functional Disorders</a:t>
            </a:r>
            <a:endParaRPr lang="en-US" dirty="0"/>
          </a:p>
        </p:txBody>
      </p:sp>
    </p:spTree>
    <p:extLst>
      <p:ext uri="{BB962C8B-B14F-4D97-AF65-F5344CB8AC3E}">
        <p14:creationId xmlns:p14="http://schemas.microsoft.com/office/powerpoint/2010/main" val="2026452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1"/>
            <a:ext cx="8534400" cy="3657599"/>
          </a:xfrm>
        </p:spPr>
        <p:txBody>
          <a:bodyPr>
            <a:noAutofit/>
          </a:bodyPr>
          <a:lstStyle/>
          <a:p>
            <a:r>
              <a:rPr lang="en-US" sz="2000" dirty="0" smtClean="0"/>
              <a:t>When a nerve is severed, </a:t>
            </a:r>
            <a:r>
              <a:rPr lang="en-US" sz="2000" dirty="0" err="1"/>
              <a:t>W</a:t>
            </a:r>
            <a:r>
              <a:rPr lang="en-US" sz="2000" dirty="0" err="1" smtClean="0"/>
              <a:t>allarian</a:t>
            </a:r>
            <a:r>
              <a:rPr lang="en-US" sz="2000" dirty="0" smtClean="0"/>
              <a:t> degeneration takes place below the site of lesion, and above it is, as far as the first node of Ranvier.</a:t>
            </a:r>
          </a:p>
          <a:p>
            <a:r>
              <a:rPr lang="en-US" sz="2000" dirty="0" smtClean="0"/>
              <a:t>These changes take up to 14 days to complete.</a:t>
            </a:r>
          </a:p>
          <a:p>
            <a:r>
              <a:rPr lang="en-US" sz="2000" dirty="0" smtClean="0"/>
              <a:t>If the nerve is stimulated below site of lesion, before degeneration has taken place, an impulse is initiated and a normal response of muscle produced.</a:t>
            </a:r>
          </a:p>
          <a:p>
            <a:r>
              <a:rPr lang="en-US" sz="2000" dirty="0" smtClean="0"/>
              <a:t>Because of this, it may not be possible to make full assessment of the lesion until three weeks after a suspected nerve injury, by which time any nerve fibers that have been severed will have degenerated.</a:t>
            </a:r>
          </a:p>
          <a:p>
            <a:r>
              <a:rPr lang="en-US" sz="2000" dirty="0" smtClean="0"/>
              <a:t>Theses test before this date can, however, provide useful information. </a:t>
            </a:r>
          </a:p>
          <a:p>
            <a:endParaRPr lang="en-US" sz="2000" dirty="0" smtClean="0"/>
          </a:p>
          <a:p>
            <a:endParaRPr lang="en-US" sz="2000" dirty="0"/>
          </a:p>
        </p:txBody>
      </p:sp>
      <p:sp>
        <p:nvSpPr>
          <p:cNvPr id="3" name="Title 2"/>
          <p:cNvSpPr>
            <a:spLocks noGrp="1"/>
          </p:cNvSpPr>
          <p:nvPr>
            <p:ph type="title"/>
          </p:nvPr>
        </p:nvSpPr>
        <p:spPr>
          <a:xfrm>
            <a:off x="777240" y="5486400"/>
            <a:ext cx="7543800" cy="914400"/>
          </a:xfrm>
        </p:spPr>
        <p:txBody>
          <a:bodyPr/>
          <a:lstStyle/>
          <a:p>
            <a:r>
              <a:rPr lang="en-US" dirty="0" smtClean="0"/>
              <a:t>Development of Reaction of Denervation</a:t>
            </a:r>
            <a:endParaRPr lang="en-US" dirty="0"/>
          </a:p>
        </p:txBody>
      </p:sp>
    </p:spTree>
    <p:extLst>
      <p:ext uri="{BB962C8B-B14F-4D97-AF65-F5344CB8AC3E}">
        <p14:creationId xmlns:p14="http://schemas.microsoft.com/office/powerpoint/2010/main" val="403345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5122" name="Picture 2" descr="C:\Users\MOHSANA\Desktop\bellewmodal_ch17_f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7924799"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524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600201"/>
            <a:ext cx="9372600" cy="3657599"/>
          </a:xfrm>
        </p:spPr>
        <p:txBody>
          <a:bodyPr>
            <a:noAutofit/>
          </a:bodyPr>
          <a:lstStyle/>
          <a:p>
            <a:r>
              <a:rPr lang="en-US" sz="2400" dirty="0" smtClean="0"/>
              <a:t>If a normal nerve trunk is stimulated with a current of adequate intensity, there is contraction of all the muscles it supplies beyond the point of stimulation.</a:t>
            </a:r>
          </a:p>
          <a:p>
            <a:r>
              <a:rPr lang="en-US" sz="2400" dirty="0" smtClean="0"/>
              <a:t>If there is degeneration of nerve fibers this response is reduced or lost. </a:t>
            </a:r>
          </a:p>
          <a:p>
            <a:r>
              <a:rPr lang="en-US" sz="2400" dirty="0" smtClean="0"/>
              <a:t>And changes become evident</a:t>
            </a:r>
            <a:r>
              <a:rPr lang="en-US" sz="2400" dirty="0" smtClean="0">
                <a:solidFill>
                  <a:srgbClr val="FF0000"/>
                </a:solidFill>
              </a:rPr>
              <a:t> </a:t>
            </a:r>
            <a:r>
              <a:rPr lang="en-US" sz="2400" b="1" dirty="0" smtClean="0">
                <a:solidFill>
                  <a:srgbClr val="FF0000"/>
                </a:solidFill>
              </a:rPr>
              <a:t>3 OR 4 DAYS</a:t>
            </a:r>
            <a:r>
              <a:rPr lang="en-US" sz="2400" dirty="0" smtClean="0"/>
              <a:t> after the injury.</a:t>
            </a:r>
          </a:p>
          <a:p>
            <a:r>
              <a:rPr lang="en-US" sz="2400" dirty="0" smtClean="0"/>
              <a:t>Changes in the reactions obtained on stimulation over the muscles may be observed before the </a:t>
            </a:r>
            <a:r>
              <a:rPr lang="en-US" sz="2400" b="1" dirty="0" smtClean="0">
                <a:solidFill>
                  <a:srgbClr val="FF0000"/>
                </a:solidFill>
              </a:rPr>
              <a:t>END OF ONE WEEK</a:t>
            </a:r>
            <a:r>
              <a:rPr lang="en-US" sz="2400" dirty="0" smtClean="0"/>
              <a:t>, and indicate that nerve is degenerating. However at this stage ultimate extent of degeneration can ne assessed.</a:t>
            </a:r>
          </a:p>
          <a:p>
            <a:r>
              <a:rPr lang="en-US" sz="2400" dirty="0" smtClean="0"/>
              <a:t> </a:t>
            </a:r>
            <a:r>
              <a:rPr lang="en-US" sz="2400" b="1" dirty="0" smtClean="0">
                <a:solidFill>
                  <a:srgbClr val="FF0000"/>
                </a:solidFill>
              </a:rPr>
              <a:t>REACTION OF PARTIAL DENERVATION</a:t>
            </a:r>
            <a:r>
              <a:rPr lang="en-US" sz="2400" dirty="0" smtClean="0"/>
              <a:t> would show that some of the nerve fibers had degenerated, but would not indicate, how many more were still in the process of degeneration, or whether the denervation would ultimately become complete.</a:t>
            </a:r>
          </a:p>
          <a:p>
            <a:r>
              <a:rPr lang="en-US" sz="2400" dirty="0" smtClean="0"/>
              <a:t>If,  however, the reaction of complete denervation were obtained, the severity of the lesion would immediately be </a:t>
            </a:r>
            <a:r>
              <a:rPr lang="en-US" sz="2400" dirty="0" err="1" smtClean="0"/>
              <a:t>apparant</a:t>
            </a:r>
            <a:r>
              <a:rPr lang="en-US" sz="2400" dirty="0" smtClean="0"/>
              <a:t>   </a:t>
            </a:r>
            <a:endParaRPr lang="en-US" sz="2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99055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STRENGTH-DURATION CURVE</a:t>
            </a:r>
            <a:endParaRPr lang="en-US" dirty="0"/>
          </a:p>
        </p:txBody>
      </p:sp>
    </p:spTree>
    <p:extLst>
      <p:ext uri="{BB962C8B-B14F-4D97-AF65-F5344CB8AC3E}">
        <p14:creationId xmlns:p14="http://schemas.microsoft.com/office/powerpoint/2010/main" val="838219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1"/>
            <a:ext cx="8763000" cy="3657599"/>
          </a:xfrm>
        </p:spPr>
        <p:txBody>
          <a:bodyPr>
            <a:noAutofit/>
          </a:bodyPr>
          <a:lstStyle/>
          <a:p>
            <a:r>
              <a:rPr lang="en-US" sz="2000" dirty="0" smtClean="0"/>
              <a:t>When there is a disease or injury to the motor nerves or muscles, ALTERATIONS ARE LIABLE TO OCCUR IN THEIR RESPONSE TO ELECTRICAL STIMULATION.</a:t>
            </a:r>
          </a:p>
          <a:p>
            <a:r>
              <a:rPr lang="en-US" sz="2000" dirty="0" smtClean="0"/>
              <a:t> the altered electrical reactions may be of considerable assistance in diagnosis of type and extent of the lesion.</a:t>
            </a:r>
          </a:p>
          <a:p>
            <a:r>
              <a:rPr lang="en-US" sz="2000" dirty="0" smtClean="0"/>
              <a:t>Reduction or loss of voluntary action of muscle may be due to a lesion of</a:t>
            </a:r>
          </a:p>
          <a:p>
            <a:pPr>
              <a:buFont typeface="Wingdings" pitchFamily="2" charset="2"/>
              <a:buChar char="v"/>
            </a:pPr>
            <a:r>
              <a:rPr lang="en-US" sz="2000" dirty="0" smtClean="0"/>
              <a:t>UMN</a:t>
            </a:r>
          </a:p>
          <a:p>
            <a:pPr>
              <a:buFont typeface="Wingdings" pitchFamily="2" charset="2"/>
              <a:buChar char="v"/>
            </a:pPr>
            <a:r>
              <a:rPr lang="en-US" sz="2000" dirty="0" smtClean="0"/>
              <a:t>LMN</a:t>
            </a:r>
          </a:p>
          <a:p>
            <a:pPr>
              <a:buFont typeface="Wingdings" pitchFamily="2" charset="2"/>
              <a:buChar char="v"/>
            </a:pPr>
            <a:r>
              <a:rPr lang="en-US" sz="2000" dirty="0" smtClean="0"/>
              <a:t>The muscle itself</a:t>
            </a:r>
          </a:p>
          <a:p>
            <a:pPr>
              <a:buFont typeface="Wingdings" pitchFamily="2" charset="2"/>
              <a:buChar char="v"/>
            </a:pPr>
            <a:r>
              <a:rPr lang="en-US" sz="2000" dirty="0" smtClean="0"/>
              <a:t>A neuromuscular junction fault</a:t>
            </a:r>
          </a:p>
          <a:p>
            <a:pPr>
              <a:buFont typeface="Wingdings" pitchFamily="2" charset="2"/>
              <a:buChar char="v"/>
            </a:pPr>
            <a:r>
              <a:rPr lang="en-US" sz="2000" dirty="0"/>
              <a:t>F</a:t>
            </a:r>
            <a:r>
              <a:rPr lang="en-US" sz="2000" dirty="0" smtClean="0"/>
              <a:t>unctional </a:t>
            </a:r>
          </a:p>
          <a:p>
            <a:r>
              <a:rPr lang="en-US" sz="2000" dirty="0" smtClean="0"/>
              <a:t>Which part of motor pathway is accessible to electrical stimulation </a:t>
            </a:r>
            <a:endParaRPr lang="en-US" sz="2000" dirty="0"/>
          </a:p>
        </p:txBody>
      </p:sp>
      <p:sp>
        <p:nvSpPr>
          <p:cNvPr id="3" name="Title 2"/>
          <p:cNvSpPr>
            <a:spLocks noGrp="1"/>
          </p:cNvSpPr>
          <p:nvPr>
            <p:ph type="title"/>
          </p:nvPr>
        </p:nvSpPr>
        <p:spPr>
          <a:xfrm>
            <a:off x="441960" y="5181600"/>
            <a:ext cx="8549640" cy="914400"/>
          </a:xfrm>
        </p:spPr>
        <p:txBody>
          <a:bodyPr/>
          <a:lstStyle/>
          <a:p>
            <a:r>
              <a:rPr lang="en-US" sz="4400" dirty="0" smtClean="0"/>
              <a:t>Changes in Electrical Reactions </a:t>
            </a:r>
            <a:endParaRPr lang="en-US" sz="4400" dirty="0"/>
          </a:p>
        </p:txBody>
      </p:sp>
    </p:spTree>
    <p:extLst>
      <p:ext uri="{BB962C8B-B14F-4D97-AF65-F5344CB8AC3E}">
        <p14:creationId xmlns:p14="http://schemas.microsoft.com/office/powerpoint/2010/main" val="239478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MOHSANA\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4676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062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685801"/>
            <a:ext cx="7543800" cy="3657599"/>
          </a:xfrm>
        </p:spPr>
        <p:txBody>
          <a:bodyPr>
            <a:noAutofit/>
          </a:bodyPr>
          <a:lstStyle/>
          <a:p>
            <a:pPr marL="18288" indent="0">
              <a:buNone/>
            </a:pPr>
            <a:endParaRPr lang="en-US" sz="2400" b="1" u="sng" dirty="0"/>
          </a:p>
          <a:p>
            <a:r>
              <a:rPr lang="en-US" sz="2400" dirty="0"/>
              <a:t>“A graph is plotted of intensity of curve (effective voltage) against the duration of stimulus, such a graph is termed as strength duration curve”</a:t>
            </a:r>
          </a:p>
          <a:p>
            <a:endParaRPr lang="en-US" sz="2400" dirty="0"/>
          </a:p>
          <a:p>
            <a:r>
              <a:rPr lang="en-US" sz="2400" dirty="0"/>
              <a:t>A logarithmic scale is used as it magnifies the part of the curve showing the effects of  the stimuli of shorter duration</a:t>
            </a:r>
            <a:r>
              <a:rPr lang="en-US" sz="2400" dirty="0" smtClean="0"/>
              <a:t>.</a:t>
            </a:r>
          </a:p>
          <a:p>
            <a:endParaRPr lang="en-US" sz="2400" dirty="0"/>
          </a:p>
          <a:p>
            <a:r>
              <a:rPr lang="en-US" sz="2400" dirty="0" smtClean="0"/>
              <a:t>It is most satisfactory method for the routine testing of electrical reactions in peripheral nerve lesion</a:t>
            </a:r>
            <a:endParaRPr lang="en-US" sz="2400" dirty="0"/>
          </a:p>
        </p:txBody>
      </p:sp>
      <p:sp>
        <p:nvSpPr>
          <p:cNvPr id="3" name="Title 2"/>
          <p:cNvSpPr>
            <a:spLocks noGrp="1"/>
          </p:cNvSpPr>
          <p:nvPr>
            <p:ph type="title"/>
          </p:nvPr>
        </p:nvSpPr>
        <p:spPr>
          <a:xfrm>
            <a:off x="533400" y="5181600"/>
            <a:ext cx="7940040" cy="914400"/>
          </a:xfrm>
        </p:spPr>
        <p:txBody>
          <a:bodyPr/>
          <a:lstStyle/>
          <a:p>
            <a:r>
              <a:rPr lang="en-US" sz="5400" b="1" u="sng" dirty="0"/>
              <a:t>Strength duration curve:</a:t>
            </a:r>
            <a:endParaRPr lang="en-US" dirty="0"/>
          </a:p>
        </p:txBody>
      </p:sp>
    </p:spTree>
    <p:extLst>
      <p:ext uri="{BB962C8B-B14F-4D97-AF65-F5344CB8AC3E}">
        <p14:creationId xmlns:p14="http://schemas.microsoft.com/office/powerpoint/2010/main" val="2353570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1"/>
            <a:ext cx="8686800" cy="3657599"/>
          </a:xfrm>
        </p:spPr>
        <p:txBody>
          <a:bodyPr>
            <a:noAutofit/>
          </a:bodyPr>
          <a:lstStyle/>
          <a:p>
            <a:r>
              <a:rPr lang="en-US" sz="2400" dirty="0" smtClean="0"/>
              <a:t>Form of impulses; </a:t>
            </a:r>
            <a:r>
              <a:rPr lang="en-US" sz="2400" b="1" dirty="0" smtClean="0">
                <a:solidFill>
                  <a:srgbClr val="FF0000"/>
                </a:solidFill>
              </a:rPr>
              <a:t>RECTANGULAR</a:t>
            </a:r>
          </a:p>
          <a:p>
            <a:r>
              <a:rPr lang="en-US" sz="2400" dirty="0" smtClean="0"/>
              <a:t>Duration; </a:t>
            </a:r>
            <a:r>
              <a:rPr lang="en-US" sz="2400" b="1" dirty="0" smtClean="0">
                <a:solidFill>
                  <a:srgbClr val="FF0000"/>
                </a:solidFill>
              </a:rPr>
              <a:t>0.01, 0.03, 0.1, 0.3. 1, 3, 10, 30, 100, MILLISECONDS</a:t>
            </a:r>
          </a:p>
          <a:p>
            <a:r>
              <a:rPr lang="en-US" sz="2400" dirty="0" smtClean="0"/>
              <a:t>Both form and duration must be accurate.( check at regular intervals)</a:t>
            </a:r>
          </a:p>
          <a:p>
            <a:r>
              <a:rPr lang="en-US" sz="2400" dirty="0" smtClean="0"/>
              <a:t>Type of stimulator;</a:t>
            </a:r>
          </a:p>
          <a:p>
            <a:r>
              <a:rPr lang="en-US" sz="2400" b="1" dirty="0" smtClean="0">
                <a:solidFill>
                  <a:srgbClr val="FF0000"/>
                </a:solidFill>
              </a:rPr>
              <a:t>CONSTANT CURRENT</a:t>
            </a:r>
          </a:p>
          <a:p>
            <a:r>
              <a:rPr lang="en-US" sz="2400" dirty="0" smtClean="0"/>
              <a:t>( records intensity of current, more accurate result)</a:t>
            </a:r>
          </a:p>
          <a:p>
            <a:r>
              <a:rPr lang="en-US" sz="2400" b="1" dirty="0" smtClean="0">
                <a:solidFill>
                  <a:srgbClr val="FF0000"/>
                </a:solidFill>
              </a:rPr>
              <a:t>CONSTANT VOLTAGE TYPE</a:t>
            </a:r>
          </a:p>
          <a:p>
            <a:r>
              <a:rPr lang="en-US" sz="2400" dirty="0" smtClean="0"/>
              <a:t>(records voltage, rather more comfortable) </a:t>
            </a:r>
          </a:p>
          <a:p>
            <a:endParaRPr lang="en-US" sz="2400" dirty="0" smtClean="0"/>
          </a:p>
        </p:txBody>
      </p:sp>
      <p:sp>
        <p:nvSpPr>
          <p:cNvPr id="3" name="Title 2"/>
          <p:cNvSpPr>
            <a:spLocks noGrp="1"/>
          </p:cNvSpPr>
          <p:nvPr>
            <p:ph type="title"/>
          </p:nvPr>
        </p:nvSpPr>
        <p:spPr>
          <a:xfrm>
            <a:off x="457200" y="5334000"/>
            <a:ext cx="7543800" cy="914400"/>
          </a:xfrm>
        </p:spPr>
        <p:txBody>
          <a:bodyPr/>
          <a:lstStyle/>
          <a:p>
            <a:r>
              <a:rPr lang="en-US" dirty="0" smtClean="0"/>
              <a:t>Apparatus</a:t>
            </a:r>
            <a:endParaRPr lang="en-US" dirty="0"/>
          </a:p>
        </p:txBody>
      </p:sp>
    </p:spTree>
    <p:extLst>
      <p:ext uri="{BB962C8B-B14F-4D97-AF65-F5344CB8AC3E}">
        <p14:creationId xmlns:p14="http://schemas.microsoft.com/office/powerpoint/2010/main" val="1093716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1"/>
            <a:ext cx="7696200" cy="3657599"/>
          </a:xfrm>
        </p:spPr>
        <p:txBody>
          <a:bodyPr>
            <a:noAutofit/>
          </a:bodyPr>
          <a:lstStyle/>
          <a:p>
            <a:r>
              <a:rPr lang="en-US" sz="2000" dirty="0" smtClean="0"/>
              <a:t>Before treatment: skin resistance should be removed, </a:t>
            </a:r>
            <a:r>
              <a:rPr lang="en-US" sz="2000" dirty="0" err="1" smtClean="0"/>
              <a:t>pt</a:t>
            </a:r>
            <a:r>
              <a:rPr lang="en-US" sz="2000" dirty="0" smtClean="0"/>
              <a:t> should be warm and  fully supported and in good light.</a:t>
            </a:r>
          </a:p>
          <a:p>
            <a:r>
              <a:rPr lang="en-US" sz="2000" dirty="0" smtClean="0"/>
              <a:t>Indifferent electrode: over some convenient area, on the midline of the body, or the origin of muscle.</a:t>
            </a:r>
          </a:p>
          <a:p>
            <a:r>
              <a:rPr lang="en-US" sz="2000" dirty="0" smtClean="0"/>
              <a:t>Active electrode over the fleshy part of muscle.</a:t>
            </a:r>
          </a:p>
          <a:p>
            <a:r>
              <a:rPr lang="en-US" sz="2000" dirty="0" smtClean="0"/>
              <a:t>Or two fixed electrodes are used over each end of the body.</a:t>
            </a:r>
          </a:p>
          <a:p>
            <a:r>
              <a:rPr lang="en-US" sz="2000" dirty="0" smtClean="0"/>
              <a:t>In all cases active electrode must be of very small size as to isolate the each muscle.</a:t>
            </a:r>
          </a:p>
          <a:p>
            <a:r>
              <a:rPr lang="en-US" sz="2000" dirty="0" smtClean="0"/>
              <a:t>Current is applied using longest impulse first, increase intensity until a minimal contraction is obtained</a:t>
            </a:r>
          </a:p>
          <a:p>
            <a:r>
              <a:rPr lang="en-US" sz="2000" dirty="0" smtClean="0"/>
              <a:t>Intensity of current noted and impulse shortened. </a:t>
            </a:r>
          </a:p>
          <a:p>
            <a:r>
              <a:rPr lang="en-US" sz="2000" dirty="0" smtClean="0"/>
              <a:t>This procedure is repeated with each stimulus in turn.</a:t>
            </a:r>
          </a:p>
          <a:p>
            <a:r>
              <a:rPr lang="en-US" sz="2000" dirty="0" smtClean="0"/>
              <a:t>A minimal contraction is used as this makes it easy to detect any change in strength.</a:t>
            </a:r>
          </a:p>
          <a:p>
            <a:r>
              <a:rPr lang="en-US" sz="2000" dirty="0" smtClean="0"/>
              <a:t>It is shape of curve that  is the essential feature  </a:t>
            </a:r>
            <a:endParaRPr lang="en-US" sz="2000" dirty="0"/>
          </a:p>
        </p:txBody>
      </p:sp>
      <p:sp>
        <p:nvSpPr>
          <p:cNvPr id="3" name="Title 2"/>
          <p:cNvSpPr>
            <a:spLocks noGrp="1"/>
          </p:cNvSpPr>
          <p:nvPr>
            <p:ph type="title"/>
          </p:nvPr>
        </p:nvSpPr>
        <p:spPr>
          <a:xfrm>
            <a:off x="685800" y="5638800"/>
            <a:ext cx="7543800" cy="914400"/>
          </a:xfrm>
        </p:spPr>
        <p:txBody>
          <a:bodyPr/>
          <a:lstStyle/>
          <a:p>
            <a:r>
              <a:rPr lang="en-US" dirty="0" smtClean="0"/>
              <a:t>Method </a:t>
            </a:r>
            <a:endParaRPr lang="en-US" dirty="0"/>
          </a:p>
        </p:txBody>
      </p:sp>
    </p:spTree>
    <p:extLst>
      <p:ext uri="{BB962C8B-B14F-4D97-AF65-F5344CB8AC3E}">
        <p14:creationId xmlns:p14="http://schemas.microsoft.com/office/powerpoint/2010/main" val="2465957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7170" name="Picture 2" descr="C:\Users\MOHSANA\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620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954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448800" cy="3657599"/>
          </a:xfrm>
        </p:spPr>
        <p:txBody>
          <a:bodyPr>
            <a:noAutofit/>
          </a:bodyPr>
          <a:lstStyle/>
          <a:p>
            <a:r>
              <a:rPr lang="en-US" sz="2400" dirty="0" smtClean="0"/>
              <a:t>When all the nerve fibers supplying the muscle are intact, the strength duration curve is that of normally innervated muscle.</a:t>
            </a:r>
          </a:p>
          <a:p>
            <a:r>
              <a:rPr lang="en-US" sz="2400" dirty="0" smtClean="0"/>
              <a:t>The curve is of typical shape.</a:t>
            </a:r>
          </a:p>
          <a:p>
            <a:r>
              <a:rPr lang="en-US" sz="2400" dirty="0" smtClean="0"/>
              <a:t>The impulses of longer duration all produce a response with the same strength of impulse irrespective of their duration.</a:t>
            </a:r>
          </a:p>
          <a:p>
            <a:r>
              <a:rPr lang="en-US" sz="2400" dirty="0" smtClean="0"/>
              <a:t>While impulses of shorter duration require an increase in the strength of stimulus each time the duration is reduced.</a:t>
            </a:r>
          </a:p>
          <a:p>
            <a:r>
              <a:rPr lang="en-US" sz="2400" dirty="0" smtClean="0"/>
              <a:t>The point where the curve begin to rise is variable but it usually the at a duration of 1 millisecond with constant current</a:t>
            </a:r>
          </a:p>
          <a:p>
            <a:r>
              <a:rPr lang="en-US" sz="2400" dirty="0" smtClean="0"/>
              <a:t>And 0.1 millisecond with constant voltage stimulator.</a:t>
            </a:r>
            <a:endParaRPr lang="en-US" sz="2400" dirty="0"/>
          </a:p>
        </p:txBody>
      </p:sp>
      <p:sp>
        <p:nvSpPr>
          <p:cNvPr id="3" name="Title 2"/>
          <p:cNvSpPr>
            <a:spLocks noGrp="1"/>
          </p:cNvSpPr>
          <p:nvPr>
            <p:ph type="title"/>
          </p:nvPr>
        </p:nvSpPr>
        <p:spPr>
          <a:xfrm>
            <a:off x="457200" y="5486400"/>
            <a:ext cx="7543800" cy="914400"/>
          </a:xfrm>
        </p:spPr>
        <p:txBody>
          <a:bodyPr/>
          <a:lstStyle/>
          <a:p>
            <a:r>
              <a:rPr lang="en-US" dirty="0" smtClean="0"/>
              <a:t>Normal Innervation</a:t>
            </a:r>
            <a:endParaRPr lang="en-US" dirty="0"/>
          </a:p>
        </p:txBody>
      </p:sp>
    </p:spTree>
    <p:extLst>
      <p:ext uri="{BB962C8B-B14F-4D97-AF65-F5344CB8AC3E}">
        <p14:creationId xmlns:p14="http://schemas.microsoft.com/office/powerpoint/2010/main" val="607776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28600"/>
            <a:ext cx="8839200" cy="64008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970529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4401"/>
            <a:ext cx="8305800" cy="3657599"/>
          </a:xfrm>
        </p:spPr>
        <p:txBody>
          <a:bodyPr>
            <a:noAutofit/>
          </a:bodyPr>
          <a:lstStyle/>
          <a:p>
            <a:r>
              <a:rPr lang="en-US" sz="2400" dirty="0" smtClean="0"/>
              <a:t>When all the nerve fibers supplying the muscle are degenerated.</a:t>
            </a:r>
          </a:p>
          <a:p>
            <a:r>
              <a:rPr lang="en-US" sz="2400" dirty="0" smtClean="0"/>
              <a:t>The strength duration curve is that of complete denervation.</a:t>
            </a:r>
          </a:p>
          <a:p>
            <a:r>
              <a:rPr lang="en-US" sz="2400" dirty="0" smtClean="0"/>
              <a:t>When the duration of impulses is 100 millisecond or less, the strength of stimuli must be increased each time the duration is reduced</a:t>
            </a:r>
          </a:p>
          <a:p>
            <a:r>
              <a:rPr lang="en-US" sz="2400" dirty="0" smtClean="0"/>
              <a:t>No response is obtained to the impulses of very short duration.</a:t>
            </a:r>
          </a:p>
          <a:p>
            <a:r>
              <a:rPr lang="en-US" sz="2400" b="1" dirty="0" smtClean="0">
                <a:solidFill>
                  <a:srgbClr val="FF0000"/>
                </a:solidFill>
              </a:rPr>
              <a:t>Curve rises steeply and is further to the right than that of normally innervated muscle.</a:t>
            </a:r>
            <a:endParaRPr lang="en-US" sz="2400" b="1" dirty="0">
              <a:solidFill>
                <a:srgbClr val="FF0000"/>
              </a:solidFill>
            </a:endParaRPr>
          </a:p>
        </p:txBody>
      </p:sp>
      <p:sp>
        <p:nvSpPr>
          <p:cNvPr id="3" name="Title 2"/>
          <p:cNvSpPr>
            <a:spLocks noGrp="1"/>
          </p:cNvSpPr>
          <p:nvPr>
            <p:ph type="title"/>
          </p:nvPr>
        </p:nvSpPr>
        <p:spPr/>
        <p:txBody>
          <a:bodyPr/>
          <a:lstStyle/>
          <a:p>
            <a:r>
              <a:rPr lang="en-US" dirty="0" smtClean="0"/>
              <a:t>Complete Denervation</a:t>
            </a:r>
            <a:endParaRPr lang="en-US" dirty="0"/>
          </a:p>
        </p:txBody>
      </p:sp>
    </p:spTree>
    <p:extLst>
      <p:ext uri="{BB962C8B-B14F-4D97-AF65-F5344CB8AC3E}">
        <p14:creationId xmlns:p14="http://schemas.microsoft.com/office/powerpoint/2010/main" val="202049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3657599"/>
          </a:xfrm>
        </p:spPr>
        <p:txBody>
          <a:bodyPr>
            <a:noAutofit/>
          </a:bodyPr>
          <a:lstStyle/>
          <a:p>
            <a:r>
              <a:rPr lang="en-US" sz="2400" dirty="0" smtClean="0"/>
              <a:t>When some of the nerve fibers supplying a muscle have degenerated, while others are intact, the curve obtained is that of partial denervation.</a:t>
            </a:r>
          </a:p>
          <a:p>
            <a:r>
              <a:rPr lang="en-US" sz="2400" dirty="0" smtClean="0"/>
              <a:t>The impulses of longer duration can stimulate both innervated and </a:t>
            </a:r>
            <a:r>
              <a:rPr lang="en-US" sz="2400" dirty="0" err="1" smtClean="0"/>
              <a:t>denervated</a:t>
            </a:r>
            <a:r>
              <a:rPr lang="en-US" sz="2400" dirty="0" smtClean="0"/>
              <a:t> muscle fibers, so a contraction is obtained with a stimulus of low intensity.</a:t>
            </a:r>
          </a:p>
          <a:p>
            <a:r>
              <a:rPr lang="en-US" sz="2400" dirty="0" smtClean="0"/>
              <a:t>As the impulses are shortened the </a:t>
            </a:r>
            <a:r>
              <a:rPr lang="en-US" sz="2400" dirty="0" err="1" smtClean="0"/>
              <a:t>denervated</a:t>
            </a:r>
            <a:r>
              <a:rPr lang="en-US" sz="2400" dirty="0" smtClean="0"/>
              <a:t> fibers respond less readily, as longer stimulus is required to produce a perceptible contraction and the curve rises steeply like that of </a:t>
            </a:r>
            <a:r>
              <a:rPr lang="en-US" sz="2400" dirty="0" err="1" smtClean="0"/>
              <a:t>denervated</a:t>
            </a:r>
            <a:r>
              <a:rPr lang="en-US" sz="2400" dirty="0" smtClean="0"/>
              <a:t> muscle.</a:t>
            </a:r>
          </a:p>
          <a:p>
            <a:r>
              <a:rPr lang="en-US" sz="2400" dirty="0" smtClean="0"/>
              <a:t>With impulses of shorter duration the innervated fibers respond to a weaker stimulus than that required for the </a:t>
            </a:r>
            <a:r>
              <a:rPr lang="en-US" sz="2400" dirty="0" err="1" smtClean="0"/>
              <a:t>denervated</a:t>
            </a:r>
            <a:r>
              <a:rPr lang="en-US" sz="2400" dirty="0" smtClean="0"/>
              <a:t> fibers. So contraction of later( </a:t>
            </a:r>
            <a:r>
              <a:rPr lang="en-US" sz="2400" dirty="0" err="1" smtClean="0"/>
              <a:t>denervated</a:t>
            </a:r>
            <a:r>
              <a:rPr lang="en-US" sz="2400" dirty="0" smtClean="0"/>
              <a:t>) is not obtained and this part of curve is similar to that of innervated muscle. </a:t>
            </a:r>
            <a:endParaRPr lang="en-US" sz="2400" dirty="0"/>
          </a:p>
        </p:txBody>
      </p:sp>
      <p:sp>
        <p:nvSpPr>
          <p:cNvPr id="3" name="Title 2"/>
          <p:cNvSpPr>
            <a:spLocks noGrp="1"/>
          </p:cNvSpPr>
          <p:nvPr>
            <p:ph type="title"/>
          </p:nvPr>
        </p:nvSpPr>
        <p:spPr>
          <a:xfrm>
            <a:off x="381000" y="5867400"/>
            <a:ext cx="7543800" cy="914400"/>
          </a:xfrm>
        </p:spPr>
        <p:txBody>
          <a:bodyPr/>
          <a:lstStyle/>
          <a:p>
            <a:r>
              <a:rPr lang="en-US" dirty="0" smtClean="0"/>
              <a:t>Partial Denervation</a:t>
            </a:r>
            <a:endParaRPr lang="en-US" dirty="0"/>
          </a:p>
        </p:txBody>
      </p:sp>
    </p:spTree>
    <p:extLst>
      <p:ext uri="{BB962C8B-B14F-4D97-AF65-F5344CB8AC3E}">
        <p14:creationId xmlns:p14="http://schemas.microsoft.com/office/powerpoint/2010/main" val="4081035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8194" name="Picture 2" descr="C:\Users\MOHSANA\Desktop\Vol10No4_Fac_Bha_fi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7162800" cy="549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19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changes in lower motor neurons or muscle i.e. accessible part of motor pathways.</a:t>
            </a:r>
          </a:p>
          <a:p>
            <a:r>
              <a:rPr lang="en-US" dirty="0" smtClean="0"/>
              <a:t>Normal type of response.</a:t>
            </a:r>
          </a:p>
          <a:p>
            <a:r>
              <a:rPr lang="en-US" dirty="0" smtClean="0"/>
              <a:t>Only when nerve and muscles are hyper excitable, react on lower intensity of current than that normally required. </a:t>
            </a:r>
            <a:endParaRPr lang="en-US" dirty="0"/>
          </a:p>
        </p:txBody>
      </p:sp>
      <p:sp>
        <p:nvSpPr>
          <p:cNvPr id="3" name="Title 2"/>
          <p:cNvSpPr>
            <a:spLocks noGrp="1"/>
          </p:cNvSpPr>
          <p:nvPr>
            <p:ph type="title"/>
          </p:nvPr>
        </p:nvSpPr>
        <p:spPr/>
        <p:txBody>
          <a:bodyPr/>
          <a:lstStyle/>
          <a:p>
            <a:r>
              <a:rPr lang="en-US" dirty="0" smtClean="0"/>
              <a:t>1. Upper Motor Neuron Lesion  </a:t>
            </a:r>
            <a:endParaRPr lang="en-US" dirty="0"/>
          </a:p>
        </p:txBody>
      </p:sp>
    </p:spTree>
    <p:extLst>
      <p:ext uri="{BB962C8B-B14F-4D97-AF65-F5344CB8AC3E}">
        <p14:creationId xmlns:p14="http://schemas.microsoft.com/office/powerpoint/2010/main" val="2716498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1"/>
            <a:ext cx="7543800" cy="3657599"/>
          </a:xfrm>
        </p:spPr>
        <p:txBody>
          <a:bodyPr>
            <a:noAutofit/>
          </a:bodyPr>
          <a:lstStyle/>
          <a:p>
            <a:r>
              <a:rPr lang="en-US" sz="2400" dirty="0" smtClean="0"/>
              <a:t>Thus the right hand part of curve resembles that of </a:t>
            </a:r>
            <a:r>
              <a:rPr lang="en-US" sz="2400" dirty="0" err="1" smtClean="0"/>
              <a:t>denervated</a:t>
            </a:r>
            <a:r>
              <a:rPr lang="en-US" sz="2400" dirty="0" smtClean="0"/>
              <a:t> muscle, the left hand part that of innervated muscle, and a </a:t>
            </a:r>
            <a:r>
              <a:rPr lang="en-US" sz="2400" b="1" dirty="0" err="1" smtClean="0">
                <a:solidFill>
                  <a:srgbClr val="FF0000"/>
                </a:solidFill>
              </a:rPr>
              <a:t>klink</a:t>
            </a:r>
            <a:r>
              <a:rPr lang="en-US" sz="2400" dirty="0" smtClean="0"/>
              <a:t> is seen at the point where the two section meet.</a:t>
            </a:r>
          </a:p>
          <a:p>
            <a:r>
              <a:rPr lang="en-US" sz="2400" dirty="0" smtClean="0"/>
              <a:t>The shape of curve indicate the proportion of denervation.</a:t>
            </a:r>
          </a:p>
          <a:p>
            <a:r>
              <a:rPr lang="en-US" sz="2400" dirty="0" smtClean="0"/>
              <a:t> If a large number of fibers are </a:t>
            </a:r>
            <a:r>
              <a:rPr lang="en-US" sz="2400" dirty="0" err="1" smtClean="0"/>
              <a:t>denervated</a:t>
            </a:r>
            <a:r>
              <a:rPr lang="en-US" sz="2400" dirty="0" smtClean="0"/>
              <a:t> the curve rises </a:t>
            </a:r>
            <a:r>
              <a:rPr lang="en-US" sz="2400" dirty="0" err="1" smtClean="0"/>
              <a:t>steeplty</a:t>
            </a:r>
            <a:r>
              <a:rPr lang="en-US" sz="2400" dirty="0" smtClean="0"/>
              <a:t> and greater part of it </a:t>
            </a:r>
            <a:r>
              <a:rPr lang="en-US" sz="2400" dirty="0" err="1" smtClean="0"/>
              <a:t>resembels</a:t>
            </a:r>
            <a:r>
              <a:rPr lang="en-US" sz="2400" dirty="0" smtClean="0"/>
              <a:t> that of denervation.(fig.)</a:t>
            </a:r>
          </a:p>
          <a:p>
            <a:r>
              <a:rPr lang="en-US" sz="2400" dirty="0" smtClean="0"/>
              <a:t>If the majority of the fibers are innervated, the curve is lower and flatter and bears a closer resemblance to that of full innervation.(fig.)</a:t>
            </a:r>
          </a:p>
          <a:p>
            <a:endParaRPr lang="en-US" sz="2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973904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86001"/>
            <a:ext cx="8991600" cy="3657599"/>
          </a:xfrm>
        </p:spPr>
        <p:txBody>
          <a:bodyPr>
            <a:noAutofit/>
          </a:bodyPr>
          <a:lstStyle/>
          <a:p>
            <a:r>
              <a:rPr lang="en-US" sz="2400" b="1" dirty="0" smtClean="0"/>
              <a:t>EARLY SIGNS OF RESTORATION </a:t>
            </a:r>
          </a:p>
          <a:p>
            <a:r>
              <a:rPr lang="en-US" sz="2400" dirty="0" smtClean="0"/>
              <a:t>the early signs of restoration of nerve supply to a muscle may be change in the shape of the strength duration curve.</a:t>
            </a:r>
          </a:p>
          <a:p>
            <a:r>
              <a:rPr lang="en-US" sz="2400" dirty="0" smtClean="0"/>
              <a:t>A </a:t>
            </a:r>
            <a:r>
              <a:rPr lang="en-US" sz="2400" dirty="0" err="1" smtClean="0"/>
              <a:t>klink</a:t>
            </a:r>
            <a:r>
              <a:rPr lang="en-US" sz="2400" dirty="0" smtClean="0"/>
              <a:t> appears in the curve and, as innervation progresses, the curve moves down to the left.</a:t>
            </a:r>
          </a:p>
          <a:p>
            <a:r>
              <a:rPr lang="en-US" sz="2400" dirty="0" smtClean="0"/>
              <a:t>Progressive denervation is indicated by the appearance of a </a:t>
            </a:r>
            <a:r>
              <a:rPr lang="en-US" sz="2400" dirty="0" err="1" smtClean="0"/>
              <a:t>klink</a:t>
            </a:r>
            <a:r>
              <a:rPr lang="en-US" sz="2400" dirty="0" smtClean="0"/>
              <a:t>, increase in the slope and shift of the curve to the right.</a:t>
            </a:r>
          </a:p>
          <a:p>
            <a:r>
              <a:rPr lang="en-US" sz="2400" b="1" dirty="0" smtClean="0"/>
              <a:t>ADVANTAGES</a:t>
            </a:r>
          </a:p>
          <a:p>
            <a:r>
              <a:rPr lang="en-US" sz="2400" dirty="0" smtClean="0"/>
              <a:t>It is simple and reliable, indicates the proportion of denervation.</a:t>
            </a:r>
          </a:p>
          <a:p>
            <a:r>
              <a:rPr lang="en-US" sz="2400" dirty="0" smtClean="0"/>
              <a:t>While series of tests shows changes in condition</a:t>
            </a:r>
          </a:p>
          <a:p>
            <a:r>
              <a:rPr lang="en-US" sz="2400" b="1" dirty="0" smtClean="0"/>
              <a:t>DISADVANTAGES</a:t>
            </a:r>
          </a:p>
          <a:p>
            <a:r>
              <a:rPr lang="en-US" sz="2400" dirty="0" smtClean="0"/>
              <a:t>Only a proportion of fibers may responds.</a:t>
            </a:r>
          </a:p>
          <a:p>
            <a:r>
              <a:rPr lang="en-US" sz="2400" dirty="0" smtClean="0"/>
              <a:t>Full picture is not clearly shown, and that it does not indicate the site of the nerve lesion.</a:t>
            </a:r>
          </a:p>
          <a:p>
            <a:r>
              <a:rPr lang="en-US" sz="2400" dirty="0" smtClean="0"/>
              <a:t>The later may be remedied by testing nerve conduction</a:t>
            </a:r>
          </a:p>
          <a:p>
            <a:pPr marL="18288" indent="0">
              <a:buNone/>
            </a:pPr>
            <a:r>
              <a:rPr lang="en-US" sz="2400" dirty="0" smtClean="0"/>
              <a:t> </a:t>
            </a:r>
          </a:p>
          <a:p>
            <a:endParaRPr lang="en-US" sz="2400" dirty="0" smtClean="0"/>
          </a:p>
          <a:p>
            <a:pPr marL="18288" indent="0">
              <a:buNone/>
            </a:pPr>
            <a:endParaRPr lang="en-US" sz="2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554882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NERVE CONDUCTION TESTS</a:t>
            </a:r>
            <a:endParaRPr lang="en-US"/>
          </a:p>
        </p:txBody>
      </p:sp>
    </p:spTree>
    <p:extLst>
      <p:ext uri="{BB962C8B-B14F-4D97-AF65-F5344CB8AC3E}">
        <p14:creationId xmlns:p14="http://schemas.microsoft.com/office/powerpoint/2010/main" val="3432402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3657599"/>
          </a:xfrm>
        </p:spPr>
        <p:txBody>
          <a:bodyPr>
            <a:noAutofit/>
          </a:bodyPr>
          <a:lstStyle/>
          <a:p>
            <a:r>
              <a:rPr lang="en-US" sz="1800" dirty="0" smtClean="0"/>
              <a:t>Stimulation of a nerve trunk causes contraction of the muscles supplied by that nerve distal to the point of stimulation.</a:t>
            </a:r>
          </a:p>
          <a:p>
            <a:r>
              <a:rPr lang="en-US" sz="1800" dirty="0" smtClean="0"/>
              <a:t>Testing of nerve conduction is commonly used in conjunction with the plotting of strength duration curves.</a:t>
            </a:r>
          </a:p>
          <a:p>
            <a:r>
              <a:rPr lang="en-US" sz="1800" dirty="0" smtClean="0"/>
              <a:t>An impulse with a duration of 0.1 or 0.3 millisecond is applied at a point where the nerve trunk is superficial, and any contraction of the muscle supplied below this point indicates that at least some of the nerve fibers are intact.</a:t>
            </a:r>
          </a:p>
          <a:p>
            <a:r>
              <a:rPr lang="en-US" sz="1800" dirty="0" smtClean="0"/>
              <a:t>Comparison with a strength of the stimulus required to produce a similar reaction on the unaffected side of the body gives some indication of the severity of the lesion.</a:t>
            </a:r>
          </a:p>
          <a:p>
            <a:r>
              <a:rPr lang="en-US" sz="1800" u="sng" dirty="0" smtClean="0"/>
              <a:t>Although it does not show whether the fault lies in the nerve or in the muscle itself.</a:t>
            </a:r>
          </a:p>
          <a:p>
            <a:r>
              <a:rPr lang="en-US" sz="1800" dirty="0" smtClean="0"/>
              <a:t>When a nerve fiber is degenerating, conductivity is lost distal to the lesion within a few days, and this can give some indication of the stat of the lesion and possible prognosis at a date earlier than that at which the full test can accurately be performed.</a:t>
            </a:r>
          </a:p>
          <a:p>
            <a:r>
              <a:rPr lang="en-US" sz="1800" dirty="0" smtClean="0"/>
              <a:t>in lesion in which </a:t>
            </a:r>
            <a:r>
              <a:rPr lang="en-US" sz="1800" dirty="0" err="1" smtClean="0"/>
              <a:t>degeneratiion</a:t>
            </a:r>
            <a:r>
              <a:rPr lang="en-US" sz="1800" dirty="0" smtClean="0"/>
              <a:t> does not occur, it may be possible to determine the level at which the impulses are blocked by testing at different points on the nerve trunk.</a:t>
            </a:r>
          </a:p>
          <a:p>
            <a:r>
              <a:rPr lang="en-US" sz="1800" dirty="0" smtClean="0"/>
              <a:t>Stimulation below, but not the site of lesion, should elicit a response</a:t>
            </a:r>
            <a:endParaRPr lang="en-US" sz="1800" dirty="0"/>
          </a:p>
        </p:txBody>
      </p:sp>
      <p:sp>
        <p:nvSpPr>
          <p:cNvPr id="3" name="Title 2"/>
          <p:cNvSpPr>
            <a:spLocks noGrp="1"/>
          </p:cNvSpPr>
          <p:nvPr>
            <p:ph type="title"/>
          </p:nvPr>
        </p:nvSpPr>
        <p:spPr>
          <a:xfrm>
            <a:off x="228600" y="5867400"/>
            <a:ext cx="7543800" cy="914400"/>
          </a:xfrm>
        </p:spPr>
        <p:txBody>
          <a:bodyPr/>
          <a:lstStyle/>
          <a:p>
            <a:r>
              <a:rPr lang="en-US" dirty="0" smtClean="0"/>
              <a:t>Nerve Conductivity</a:t>
            </a:r>
            <a:endParaRPr lang="en-US" dirty="0"/>
          </a:p>
        </p:txBody>
      </p:sp>
    </p:spTree>
    <p:extLst>
      <p:ext uri="{BB962C8B-B14F-4D97-AF65-F5344CB8AC3E}">
        <p14:creationId xmlns:p14="http://schemas.microsoft.com/office/powerpoint/2010/main" val="2962734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14401"/>
            <a:ext cx="7924800" cy="3657599"/>
          </a:xfrm>
        </p:spPr>
        <p:txBody>
          <a:bodyPr>
            <a:normAutofit/>
          </a:bodyPr>
          <a:lstStyle/>
          <a:p>
            <a:r>
              <a:rPr lang="en-US" sz="2400" dirty="0" smtClean="0"/>
              <a:t>The distribution of different nerves is subject to some variation, which may prove misleading in the assessment of nerve lesions.</a:t>
            </a:r>
          </a:p>
          <a:p>
            <a:r>
              <a:rPr lang="en-US" sz="2400" dirty="0" smtClean="0"/>
              <a:t>The distribution of a nerve can be determined by stimulating the nerve trunk and observing the resulting muscle contraction</a:t>
            </a:r>
            <a:endParaRPr lang="en-US" sz="2400" dirty="0"/>
          </a:p>
        </p:txBody>
      </p:sp>
      <p:sp>
        <p:nvSpPr>
          <p:cNvPr id="3" name="Title 2"/>
          <p:cNvSpPr>
            <a:spLocks noGrp="1"/>
          </p:cNvSpPr>
          <p:nvPr>
            <p:ph type="title"/>
          </p:nvPr>
        </p:nvSpPr>
        <p:spPr/>
        <p:txBody>
          <a:bodyPr/>
          <a:lstStyle/>
          <a:p>
            <a:r>
              <a:rPr lang="en-US" dirty="0" smtClean="0"/>
              <a:t>Nerve Distribution</a:t>
            </a:r>
            <a:endParaRPr lang="en-US" dirty="0"/>
          </a:p>
        </p:txBody>
      </p:sp>
    </p:spTree>
    <p:extLst>
      <p:ext uri="{BB962C8B-B14F-4D97-AF65-F5344CB8AC3E}">
        <p14:creationId xmlns:p14="http://schemas.microsoft.com/office/powerpoint/2010/main" val="3477398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speed with which an impulse is transmitted along a nerve fiber can be measured with suitable equipment. </a:t>
            </a:r>
          </a:p>
          <a:p>
            <a:r>
              <a:rPr lang="en-US" dirty="0" smtClean="0"/>
              <a:t>(Electromyography)</a:t>
            </a:r>
            <a:endParaRPr lang="en-US" dirty="0"/>
          </a:p>
        </p:txBody>
      </p:sp>
      <p:sp>
        <p:nvSpPr>
          <p:cNvPr id="3" name="Title 2"/>
          <p:cNvSpPr>
            <a:spLocks noGrp="1"/>
          </p:cNvSpPr>
          <p:nvPr>
            <p:ph type="title"/>
          </p:nvPr>
        </p:nvSpPr>
        <p:spPr/>
        <p:txBody>
          <a:bodyPr/>
          <a:lstStyle/>
          <a:p>
            <a:r>
              <a:rPr lang="en-US" dirty="0" smtClean="0"/>
              <a:t>Conduction Speed</a:t>
            </a:r>
            <a:endParaRPr lang="en-US" dirty="0"/>
          </a:p>
        </p:txBody>
      </p:sp>
    </p:spTree>
    <p:extLst>
      <p:ext uri="{BB962C8B-B14F-4D97-AF65-F5344CB8AC3E}">
        <p14:creationId xmlns:p14="http://schemas.microsoft.com/office/powerpoint/2010/main" val="3063417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 OF TESTING</a:t>
            </a:r>
            <a:endParaRPr lang="en-US" dirty="0"/>
          </a:p>
        </p:txBody>
      </p:sp>
    </p:spTree>
    <p:extLst>
      <p:ext uri="{BB962C8B-B14F-4D97-AF65-F5344CB8AC3E}">
        <p14:creationId xmlns:p14="http://schemas.microsoft.com/office/powerpoint/2010/main" val="8060147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1"/>
            <a:ext cx="8610600" cy="3657599"/>
          </a:xfrm>
        </p:spPr>
        <p:txBody>
          <a:bodyPr>
            <a:noAutofit/>
          </a:bodyPr>
          <a:lstStyle/>
          <a:p>
            <a:r>
              <a:rPr lang="en-US" sz="2800" dirty="0">
                <a:solidFill>
                  <a:srgbClr val="FF0000"/>
                </a:solidFill>
              </a:rPr>
              <a:t>Is the minimum intensity of current that will produce a response if the stimulus is of infinite duration.</a:t>
            </a:r>
          </a:p>
          <a:p>
            <a:r>
              <a:rPr lang="en-US" sz="2400" dirty="0" smtClean="0"/>
              <a:t>A duration of 100 millisecond is used in </a:t>
            </a:r>
            <a:r>
              <a:rPr lang="en-US" sz="2400" dirty="0" err="1" smtClean="0"/>
              <a:t>poractice</a:t>
            </a:r>
            <a:r>
              <a:rPr lang="en-US" sz="2400" dirty="0" smtClean="0"/>
              <a:t>.</a:t>
            </a:r>
          </a:p>
          <a:p>
            <a:r>
              <a:rPr lang="en-US" sz="2400" dirty="0" smtClean="0"/>
              <a:t>In denervation the </a:t>
            </a:r>
            <a:r>
              <a:rPr lang="en-US" sz="2400" dirty="0" err="1" smtClean="0"/>
              <a:t>rheobase</a:t>
            </a:r>
            <a:r>
              <a:rPr lang="en-US" sz="2400" dirty="0" smtClean="0"/>
              <a:t> may be less than that of innervated muscle, and often rises as   re-innervation commences. </a:t>
            </a:r>
          </a:p>
          <a:p>
            <a:r>
              <a:rPr lang="en-US" sz="2400" dirty="0" smtClean="0"/>
              <a:t>(Not sufficiently constant to be reliable)</a:t>
            </a:r>
          </a:p>
          <a:p>
            <a:r>
              <a:rPr lang="en-US" sz="2400" dirty="0" smtClean="0"/>
              <a:t>The </a:t>
            </a:r>
            <a:r>
              <a:rPr lang="en-US" sz="2400" dirty="0" err="1" smtClean="0"/>
              <a:t>rheobase</a:t>
            </a:r>
            <a:r>
              <a:rPr lang="en-US" sz="2400" dirty="0" smtClean="0"/>
              <a:t> varies considerably </a:t>
            </a:r>
          </a:p>
          <a:p>
            <a:pPr marL="475488" indent="-457200">
              <a:buFont typeface="+mj-lt"/>
              <a:buAutoNum type="arabicPeriod"/>
            </a:pPr>
            <a:r>
              <a:rPr lang="en-US" sz="2400" dirty="0" smtClean="0"/>
              <a:t>in different muscles </a:t>
            </a:r>
          </a:p>
          <a:p>
            <a:pPr marL="475488" indent="-457200">
              <a:buFont typeface="+mj-lt"/>
              <a:buAutoNum type="arabicPeriod"/>
            </a:pPr>
            <a:r>
              <a:rPr lang="en-US" sz="2400" dirty="0" smtClean="0"/>
              <a:t> according to skin resistance</a:t>
            </a:r>
          </a:p>
          <a:p>
            <a:pPr marL="475488" indent="-457200">
              <a:buFont typeface="+mj-lt"/>
              <a:buAutoNum type="arabicPeriod"/>
            </a:pPr>
            <a:r>
              <a:rPr lang="en-US" sz="2400" dirty="0" smtClean="0"/>
              <a:t>Temperature of the part</a:t>
            </a:r>
          </a:p>
          <a:p>
            <a:pPr marL="475488" indent="-457200">
              <a:buFont typeface="+mj-lt"/>
              <a:buAutoNum type="arabicPeriod"/>
            </a:pPr>
            <a:r>
              <a:rPr lang="en-US" sz="2400" dirty="0" smtClean="0"/>
              <a:t>Rise may be due to  fibrosis of the muscle.</a:t>
            </a:r>
            <a:endParaRPr lang="en-US" sz="2400" dirty="0"/>
          </a:p>
        </p:txBody>
      </p:sp>
      <p:sp>
        <p:nvSpPr>
          <p:cNvPr id="3" name="Title 2"/>
          <p:cNvSpPr>
            <a:spLocks noGrp="1"/>
          </p:cNvSpPr>
          <p:nvPr>
            <p:ph type="title"/>
          </p:nvPr>
        </p:nvSpPr>
        <p:spPr>
          <a:xfrm>
            <a:off x="777240" y="5791200"/>
            <a:ext cx="7543800" cy="914400"/>
          </a:xfrm>
        </p:spPr>
        <p:txBody>
          <a:bodyPr/>
          <a:lstStyle/>
          <a:p>
            <a:r>
              <a:rPr lang="en-US" dirty="0" smtClean="0"/>
              <a:t>RHEOBASE</a:t>
            </a:r>
            <a:endParaRPr lang="en-US" dirty="0"/>
          </a:p>
        </p:txBody>
      </p:sp>
    </p:spTree>
    <p:extLst>
      <p:ext uri="{BB962C8B-B14F-4D97-AF65-F5344CB8AC3E}">
        <p14:creationId xmlns:p14="http://schemas.microsoft.com/office/powerpoint/2010/main" val="473459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9218" name="Picture 2" descr="C:\Users\MOHSANA\Desktop\Rheob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55009"/>
            <a:ext cx="8458200" cy="5347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996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1"/>
            <a:ext cx="8763000" cy="3657599"/>
          </a:xfrm>
        </p:spPr>
        <p:txBody>
          <a:bodyPr>
            <a:noAutofit/>
          </a:bodyPr>
          <a:lstStyle/>
          <a:p>
            <a:r>
              <a:rPr lang="en-US" sz="2400" dirty="0" smtClean="0">
                <a:solidFill>
                  <a:srgbClr val="FF0000"/>
                </a:solidFill>
              </a:rPr>
              <a:t>Is duration of the shortest impulse that will produce a response with a current of double the </a:t>
            </a:r>
            <a:r>
              <a:rPr lang="en-US" sz="2400" dirty="0" err="1" smtClean="0">
                <a:solidFill>
                  <a:srgbClr val="FF0000"/>
                </a:solidFill>
              </a:rPr>
              <a:t>rheobase</a:t>
            </a:r>
            <a:r>
              <a:rPr lang="en-US" sz="2400" dirty="0" smtClean="0">
                <a:solidFill>
                  <a:srgbClr val="FF0000"/>
                </a:solidFill>
              </a:rPr>
              <a:t>.</a:t>
            </a:r>
          </a:p>
          <a:p>
            <a:r>
              <a:rPr lang="en-US" sz="2400" dirty="0" smtClean="0"/>
              <a:t>The </a:t>
            </a:r>
            <a:r>
              <a:rPr lang="en-US" sz="2400" dirty="0" err="1" smtClean="0"/>
              <a:t>chronanxie</a:t>
            </a:r>
            <a:r>
              <a:rPr lang="en-US" sz="2400" dirty="0" smtClean="0"/>
              <a:t> of innervated muscles is appreciably less than that of </a:t>
            </a:r>
            <a:r>
              <a:rPr lang="en-US" sz="2400" dirty="0" err="1" smtClean="0"/>
              <a:t>denervated</a:t>
            </a:r>
            <a:r>
              <a:rPr lang="en-US" sz="2400" dirty="0" smtClean="0"/>
              <a:t> muscle, </a:t>
            </a:r>
          </a:p>
          <a:p>
            <a:r>
              <a:rPr lang="en-US" sz="2400" dirty="0" smtClean="0"/>
              <a:t>The former being less and latter being more than 1 milliseconds if the constant voltage stimulator is used.</a:t>
            </a:r>
          </a:p>
          <a:p>
            <a:r>
              <a:rPr lang="en-US" sz="2400" dirty="0" smtClean="0"/>
              <a:t>With constant current stimulator the values are higher but bear a similar relationship to each other.</a:t>
            </a:r>
          </a:p>
          <a:p>
            <a:r>
              <a:rPr lang="en-US" sz="2400" dirty="0" err="1" smtClean="0"/>
              <a:t>Chronaxie</a:t>
            </a:r>
            <a:r>
              <a:rPr lang="en-US" sz="2400" dirty="0" smtClean="0"/>
              <a:t> is not a satisfactory method of testing electrical reactions, as partial denervation not clearly shown.</a:t>
            </a:r>
          </a:p>
          <a:p>
            <a:r>
              <a:rPr lang="en-US" sz="2400" dirty="0" smtClean="0"/>
              <a:t>The </a:t>
            </a:r>
            <a:r>
              <a:rPr lang="en-US" sz="2400" dirty="0" err="1" smtClean="0"/>
              <a:t>chronaxie</a:t>
            </a:r>
            <a:r>
              <a:rPr lang="en-US" sz="2400" dirty="0" smtClean="0"/>
              <a:t> being that of the predominant fibers, e.g. the </a:t>
            </a:r>
            <a:r>
              <a:rPr lang="en-US" sz="2400" dirty="0" err="1" smtClean="0"/>
              <a:t>chronaxie</a:t>
            </a:r>
            <a:r>
              <a:rPr lang="en-US" sz="2400" dirty="0" smtClean="0"/>
              <a:t> of a muscle with 25% of its fibers innervated would be same as that of a completely </a:t>
            </a:r>
            <a:r>
              <a:rPr lang="en-US" sz="2400" dirty="0" err="1" smtClean="0"/>
              <a:t>denervated</a:t>
            </a:r>
            <a:r>
              <a:rPr lang="en-US" sz="2400" dirty="0" smtClean="0"/>
              <a:t> muscle </a:t>
            </a:r>
            <a:endParaRPr lang="en-US" sz="2400" dirty="0"/>
          </a:p>
        </p:txBody>
      </p:sp>
      <p:sp>
        <p:nvSpPr>
          <p:cNvPr id="3" name="Title 2"/>
          <p:cNvSpPr>
            <a:spLocks noGrp="1"/>
          </p:cNvSpPr>
          <p:nvPr>
            <p:ph type="title"/>
          </p:nvPr>
        </p:nvSpPr>
        <p:spPr>
          <a:xfrm>
            <a:off x="609600" y="5715000"/>
            <a:ext cx="7543800" cy="914400"/>
          </a:xfrm>
        </p:spPr>
        <p:txBody>
          <a:bodyPr/>
          <a:lstStyle/>
          <a:p>
            <a:r>
              <a:rPr lang="en-US" dirty="0" smtClean="0"/>
              <a:t>CHRONAXIE</a:t>
            </a:r>
            <a:endParaRPr lang="en-US" dirty="0"/>
          </a:p>
        </p:txBody>
      </p:sp>
    </p:spTree>
    <p:extLst>
      <p:ext uri="{BB962C8B-B14F-4D97-AF65-F5344CB8AC3E}">
        <p14:creationId xmlns:p14="http://schemas.microsoft.com/office/powerpoint/2010/main" val="2169756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Damage to lower motor neuron may involve</a:t>
            </a:r>
          </a:p>
          <a:p>
            <a:r>
              <a:rPr lang="en-US" dirty="0" smtClean="0"/>
              <a:t>Anterior horn cells.</a:t>
            </a:r>
          </a:p>
          <a:p>
            <a:r>
              <a:rPr lang="en-US" dirty="0" smtClean="0"/>
              <a:t>Fibers of nerve roots</a:t>
            </a:r>
          </a:p>
          <a:p>
            <a:r>
              <a:rPr lang="en-US" dirty="0" smtClean="0"/>
              <a:t>Peripheral nerve</a:t>
            </a:r>
          </a:p>
          <a:p>
            <a:r>
              <a:rPr lang="en-US" dirty="0" smtClean="0"/>
              <a:t>Lesions involving the nerve fibers can be divided into three groups</a:t>
            </a:r>
          </a:p>
          <a:p>
            <a:pPr marL="475488" indent="-457200">
              <a:buFont typeface="+mj-lt"/>
              <a:buAutoNum type="arabicPeriod"/>
            </a:pPr>
            <a:r>
              <a:rPr lang="en-US" dirty="0" err="1" smtClean="0"/>
              <a:t>Neurapraxia</a:t>
            </a:r>
            <a:endParaRPr lang="en-US" dirty="0" smtClean="0"/>
          </a:p>
          <a:p>
            <a:pPr marL="475488" indent="-457200">
              <a:buFont typeface="+mj-lt"/>
              <a:buAutoNum type="arabicPeriod"/>
            </a:pPr>
            <a:r>
              <a:rPr lang="en-US" dirty="0" err="1" smtClean="0"/>
              <a:t>Axonotmesis</a:t>
            </a:r>
            <a:endParaRPr lang="en-US" dirty="0" smtClean="0"/>
          </a:p>
          <a:p>
            <a:pPr marL="475488" indent="-457200">
              <a:buFont typeface="+mj-lt"/>
              <a:buAutoNum type="arabicPeriod"/>
            </a:pPr>
            <a:r>
              <a:rPr lang="en-US" dirty="0" err="1" smtClean="0"/>
              <a:t>Neurotmesis</a:t>
            </a:r>
            <a:r>
              <a:rPr lang="en-US" dirty="0" smtClean="0"/>
              <a:t> </a:t>
            </a:r>
            <a:endParaRPr lang="en-US" dirty="0"/>
          </a:p>
        </p:txBody>
      </p:sp>
      <p:sp>
        <p:nvSpPr>
          <p:cNvPr id="3" name="Title 2"/>
          <p:cNvSpPr>
            <a:spLocks noGrp="1"/>
          </p:cNvSpPr>
          <p:nvPr>
            <p:ph type="title"/>
          </p:nvPr>
        </p:nvSpPr>
        <p:spPr/>
        <p:txBody>
          <a:bodyPr/>
          <a:lstStyle/>
          <a:p>
            <a:r>
              <a:rPr lang="en-US" dirty="0" smtClean="0"/>
              <a:t>2. Lower Motor Neuron Lesion</a:t>
            </a:r>
            <a:endParaRPr lang="en-US" dirty="0"/>
          </a:p>
        </p:txBody>
      </p:sp>
    </p:spTree>
    <p:extLst>
      <p:ext uri="{BB962C8B-B14F-4D97-AF65-F5344CB8AC3E}">
        <p14:creationId xmlns:p14="http://schemas.microsoft.com/office/powerpoint/2010/main" val="951062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1"/>
            <a:ext cx="8382000" cy="3657599"/>
          </a:xfrm>
        </p:spPr>
        <p:txBody>
          <a:bodyPr>
            <a:noAutofit/>
          </a:bodyPr>
          <a:lstStyle/>
          <a:p>
            <a:r>
              <a:rPr lang="en-US" sz="2400" dirty="0" smtClean="0">
                <a:solidFill>
                  <a:srgbClr val="FF0000"/>
                </a:solidFill>
              </a:rPr>
              <a:t>This is the ratio of the current needed to produce a muscle contraction with an impulse of 1 millisecond to that required if the duration of the impulse is 100 milliseconds.</a:t>
            </a:r>
          </a:p>
          <a:p>
            <a:r>
              <a:rPr lang="en-US" sz="2400" dirty="0" smtClean="0"/>
              <a:t>With innervated muscle little or no increase in the intensity of current is necessary when the impulse is shortened from 100 to 1 milliseconds, so the pulse ratio is low, less than2.2.</a:t>
            </a:r>
          </a:p>
          <a:p>
            <a:r>
              <a:rPr lang="en-US" sz="2400" dirty="0" err="1" smtClean="0"/>
              <a:t>Denervated</a:t>
            </a:r>
            <a:r>
              <a:rPr lang="en-US" sz="2400" dirty="0" smtClean="0"/>
              <a:t> muscle required a greater increase in the intensity of current , so the pulse ratio is higher, usually more than 2.5.</a:t>
            </a:r>
          </a:p>
          <a:p>
            <a:r>
              <a:rPr lang="en-US" sz="2400" dirty="0" smtClean="0"/>
              <a:t>DISADVANTAGES</a:t>
            </a:r>
          </a:p>
          <a:p>
            <a:r>
              <a:rPr lang="en-US" sz="2400" dirty="0" smtClean="0"/>
              <a:t>Partial denervation is not clearly shown </a:t>
            </a:r>
            <a:endParaRPr lang="en-US" sz="2400" dirty="0"/>
          </a:p>
        </p:txBody>
      </p:sp>
      <p:sp>
        <p:nvSpPr>
          <p:cNvPr id="3" name="Title 2"/>
          <p:cNvSpPr>
            <a:spLocks noGrp="1"/>
          </p:cNvSpPr>
          <p:nvPr>
            <p:ph type="title"/>
          </p:nvPr>
        </p:nvSpPr>
        <p:spPr>
          <a:xfrm>
            <a:off x="457200" y="5486400"/>
            <a:ext cx="7543800" cy="914400"/>
          </a:xfrm>
        </p:spPr>
        <p:txBody>
          <a:bodyPr/>
          <a:lstStyle/>
          <a:p>
            <a:r>
              <a:rPr lang="en-US" dirty="0" smtClean="0"/>
              <a:t>PULSE RATIO</a:t>
            </a:r>
            <a:endParaRPr lang="en-US" dirty="0"/>
          </a:p>
        </p:txBody>
      </p:sp>
    </p:spTree>
    <p:extLst>
      <p:ext uri="{BB962C8B-B14F-4D97-AF65-F5344CB8AC3E}">
        <p14:creationId xmlns:p14="http://schemas.microsoft.com/office/powerpoint/2010/main" val="24541402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95401"/>
            <a:ext cx="9220200" cy="3657599"/>
          </a:xfrm>
        </p:spPr>
        <p:txBody>
          <a:bodyPr>
            <a:noAutofit/>
          </a:bodyPr>
          <a:lstStyle/>
          <a:p>
            <a:r>
              <a:rPr lang="en-US" sz="2000" b="1" dirty="0" smtClean="0">
                <a:solidFill>
                  <a:srgbClr val="FF0000"/>
                </a:solidFill>
              </a:rPr>
              <a:t>FARADIC__ </a:t>
            </a:r>
            <a:r>
              <a:rPr lang="en-US" sz="2000" dirty="0" smtClean="0"/>
              <a:t>duration 0.1 to 1 </a:t>
            </a:r>
            <a:r>
              <a:rPr lang="en-US" sz="2000" dirty="0" err="1" smtClean="0"/>
              <a:t>ms</a:t>
            </a:r>
            <a:r>
              <a:rPr lang="en-US" sz="2000" dirty="0" smtClean="0"/>
              <a:t>, frequency 50-100/sec</a:t>
            </a:r>
          </a:p>
          <a:p>
            <a:r>
              <a:rPr lang="en-US" sz="2000" dirty="0" smtClean="0"/>
              <a:t>Tetanic contraction of innervated muscles.</a:t>
            </a:r>
          </a:p>
          <a:p>
            <a:r>
              <a:rPr lang="en-US" sz="2000" dirty="0" smtClean="0"/>
              <a:t>With faradic coil impossible to get contraction of </a:t>
            </a:r>
            <a:r>
              <a:rPr lang="en-US" sz="2000" dirty="0" err="1" smtClean="0"/>
              <a:t>denervated</a:t>
            </a:r>
            <a:r>
              <a:rPr lang="en-US" sz="2000" dirty="0" smtClean="0"/>
              <a:t> muscles(shorter duration)</a:t>
            </a:r>
          </a:p>
          <a:p>
            <a:r>
              <a:rPr lang="en-US" sz="2000" dirty="0" smtClean="0"/>
              <a:t>With </a:t>
            </a:r>
            <a:r>
              <a:rPr lang="en-US" sz="2000" dirty="0" err="1" smtClean="0"/>
              <a:t>modren</a:t>
            </a:r>
            <a:r>
              <a:rPr lang="en-US" sz="2000" dirty="0" smtClean="0"/>
              <a:t> </a:t>
            </a:r>
            <a:r>
              <a:rPr lang="en-US" sz="2000" dirty="0" err="1" smtClean="0"/>
              <a:t>stimulator,a</a:t>
            </a:r>
            <a:r>
              <a:rPr lang="en-US" sz="2000" dirty="0" smtClean="0"/>
              <a:t> response of </a:t>
            </a:r>
            <a:r>
              <a:rPr lang="en-US" sz="2000" dirty="0" err="1" smtClean="0"/>
              <a:t>denervated</a:t>
            </a:r>
            <a:r>
              <a:rPr lang="en-US" sz="2000" dirty="0" smtClean="0"/>
              <a:t> muscle can usually be obtained with impulses of this duration, owing to the greater output and more comfortable current than that of old equipment</a:t>
            </a:r>
          </a:p>
          <a:p>
            <a:r>
              <a:rPr lang="en-US" sz="2000" dirty="0" smtClean="0"/>
              <a:t>Inaccuracies arose with latter because the form and duration of the impulses varied with currents from different sources</a:t>
            </a:r>
          </a:p>
          <a:p>
            <a:r>
              <a:rPr lang="en-US" sz="2000" b="1" dirty="0" smtClean="0">
                <a:solidFill>
                  <a:srgbClr val="FF0000"/>
                </a:solidFill>
              </a:rPr>
              <a:t>THE INTERRUPTED DIRECT CURRENT__</a:t>
            </a:r>
            <a:r>
              <a:rPr lang="en-US" sz="2000" dirty="0" smtClean="0"/>
              <a:t> duration 100 </a:t>
            </a:r>
            <a:r>
              <a:rPr lang="en-US" sz="2000" dirty="0" err="1" smtClean="0"/>
              <a:t>ms</a:t>
            </a:r>
            <a:r>
              <a:rPr lang="en-US" sz="2000" dirty="0" smtClean="0"/>
              <a:t>, repeats 30/min</a:t>
            </a:r>
          </a:p>
          <a:p>
            <a:r>
              <a:rPr lang="en-US" sz="2000" dirty="0" smtClean="0"/>
              <a:t>Brisk contraction of innervated fibers</a:t>
            </a:r>
          </a:p>
          <a:p>
            <a:r>
              <a:rPr lang="en-US" sz="2000" dirty="0" smtClean="0"/>
              <a:t>Sluggish contraction of  </a:t>
            </a:r>
            <a:r>
              <a:rPr lang="en-US" sz="2000" dirty="0" err="1" smtClean="0"/>
              <a:t>denervated</a:t>
            </a:r>
            <a:r>
              <a:rPr lang="en-US" sz="2000" dirty="0" smtClean="0"/>
              <a:t> fibers</a:t>
            </a:r>
          </a:p>
          <a:p>
            <a:r>
              <a:rPr lang="en-US" sz="2000" dirty="0" smtClean="0"/>
              <a:t>Innervated muscles may however responds sluggish if their temperature I below normal, also in </a:t>
            </a:r>
            <a:r>
              <a:rPr lang="en-US" sz="2000" dirty="0" err="1" smtClean="0"/>
              <a:t>myxoedema</a:t>
            </a:r>
            <a:r>
              <a:rPr lang="en-US" sz="2000" dirty="0" smtClean="0"/>
              <a:t>.</a:t>
            </a:r>
          </a:p>
          <a:p>
            <a:r>
              <a:rPr lang="en-US" sz="2000" dirty="0" smtClean="0"/>
              <a:t>While contraction of </a:t>
            </a:r>
            <a:r>
              <a:rPr lang="en-US" sz="2000" dirty="0" err="1" smtClean="0"/>
              <a:t>denervated</a:t>
            </a:r>
            <a:r>
              <a:rPr lang="en-US" sz="2000" dirty="0" smtClean="0"/>
              <a:t> muscles becomes brisker as its temperature rises</a:t>
            </a:r>
          </a:p>
          <a:p>
            <a:endParaRPr lang="en-US" sz="2000" dirty="0"/>
          </a:p>
        </p:txBody>
      </p:sp>
      <p:sp>
        <p:nvSpPr>
          <p:cNvPr id="3" name="Title 2"/>
          <p:cNvSpPr>
            <a:spLocks noGrp="1"/>
          </p:cNvSpPr>
          <p:nvPr>
            <p:ph type="title"/>
          </p:nvPr>
        </p:nvSpPr>
        <p:spPr>
          <a:xfrm>
            <a:off x="381000" y="5867400"/>
            <a:ext cx="7543800" cy="914400"/>
          </a:xfrm>
        </p:spPr>
        <p:txBody>
          <a:bodyPr/>
          <a:lstStyle/>
          <a:p>
            <a:r>
              <a:rPr lang="en-US" dirty="0" smtClean="0"/>
              <a:t>FARADIC_I.D.C. TEST</a:t>
            </a:r>
            <a:endParaRPr lang="en-US" dirty="0"/>
          </a:p>
        </p:txBody>
      </p:sp>
    </p:spTree>
    <p:extLst>
      <p:ext uri="{BB962C8B-B14F-4D97-AF65-F5344CB8AC3E}">
        <p14:creationId xmlns:p14="http://schemas.microsoft.com/office/powerpoint/2010/main" val="2606490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3200"/>
            <a:ext cx="7543800" cy="914400"/>
          </a:xfrm>
        </p:spPr>
        <p:txBody>
          <a:bodyPr/>
          <a:lstStyle/>
          <a:p>
            <a:r>
              <a:rPr lang="en-US" sz="3600" dirty="0" smtClean="0"/>
              <a:t>THANKS!</a:t>
            </a:r>
            <a:endParaRPr lang="en-US" sz="3600" dirty="0"/>
          </a:p>
        </p:txBody>
      </p:sp>
      <p:pic>
        <p:nvPicPr>
          <p:cNvPr id="1026" name="Picture 2" descr="C:\Users\Mohsana\Pictures\100APPLE\IMG_01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52400"/>
            <a:ext cx="64008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22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descr="C:\Users\MOHSANA\Desktop\48bd9f5b019ec62cbbbe331e7851091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53533"/>
            <a:ext cx="8763000" cy="535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337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descr="C:\Users\MOHSANA\Desktop\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66294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65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074" name="Picture 2" descr="C:\Users\MOHSANA\Desktop\_USP1210-NerveInjury-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382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5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098" name="Picture 2" descr="C:\Users\MOHSANA\Desktop\321844_1_En_3_Fig2_HTM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52401"/>
            <a:ext cx="89281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32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1"/>
            <a:ext cx="8001000" cy="3657599"/>
          </a:xfrm>
        </p:spPr>
        <p:txBody>
          <a:bodyPr>
            <a:normAutofit/>
          </a:bodyPr>
          <a:lstStyle/>
          <a:p>
            <a:r>
              <a:rPr lang="en-US" sz="2400" dirty="0" smtClean="0"/>
              <a:t>1</a:t>
            </a:r>
            <a:r>
              <a:rPr lang="en-US" sz="2400" baseline="30000" dirty="0" smtClean="0"/>
              <a:t>ST</a:t>
            </a:r>
            <a:r>
              <a:rPr lang="en-US" sz="2400" dirty="0" smtClean="0"/>
              <a:t> DEGREE INJURY</a:t>
            </a:r>
          </a:p>
          <a:p>
            <a:r>
              <a:rPr lang="en-US" sz="2400" dirty="0" smtClean="0"/>
              <a:t>“Bruising or pressure may render the nerve incapable of conducting impulses past the site of lesion, and yet not be severe enough to cause degeneration of the fibers.”</a:t>
            </a:r>
          </a:p>
          <a:p>
            <a:r>
              <a:rPr lang="en-US" sz="2400" dirty="0" smtClean="0"/>
              <a:t>If the electric reactions are tested on the affected muscles a normal type of response is obtained.</a:t>
            </a:r>
          </a:p>
          <a:p>
            <a:r>
              <a:rPr lang="en-US" sz="2400" dirty="0" smtClean="0"/>
              <a:t>But there is loss of response to a stimuli applied to the nerve trunk above the lesion </a:t>
            </a:r>
            <a:endParaRPr lang="en-US" sz="2400" dirty="0"/>
          </a:p>
        </p:txBody>
      </p:sp>
      <p:sp>
        <p:nvSpPr>
          <p:cNvPr id="3" name="Title 2"/>
          <p:cNvSpPr>
            <a:spLocks noGrp="1"/>
          </p:cNvSpPr>
          <p:nvPr>
            <p:ph type="title"/>
          </p:nvPr>
        </p:nvSpPr>
        <p:spPr/>
        <p:txBody>
          <a:bodyPr/>
          <a:lstStyle/>
          <a:p>
            <a:r>
              <a:rPr lang="en-US" dirty="0" err="1" smtClean="0"/>
              <a:t>Neuraparaxia</a:t>
            </a:r>
            <a:r>
              <a:rPr lang="en-US" dirty="0" smtClean="0"/>
              <a:t> </a:t>
            </a:r>
            <a:endParaRPr lang="en-US" dirty="0"/>
          </a:p>
        </p:txBody>
      </p:sp>
    </p:spTree>
    <p:extLst>
      <p:ext uri="{BB962C8B-B14F-4D97-AF65-F5344CB8AC3E}">
        <p14:creationId xmlns:p14="http://schemas.microsoft.com/office/powerpoint/2010/main" val="3520134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2271</TotalTime>
  <Words>2445</Words>
  <Application>Microsoft Office PowerPoint</Application>
  <PresentationFormat>On-screen Show (4:3)</PresentationFormat>
  <Paragraphs>189</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Palatino Linotype</vt:lpstr>
      <vt:lpstr>Wingdings</vt:lpstr>
      <vt:lpstr>Elemental</vt:lpstr>
      <vt:lpstr>ELECTRICAL REACTIONS</vt:lpstr>
      <vt:lpstr>Changes in Electrical Reactions </vt:lpstr>
      <vt:lpstr>1. Upper Motor Neuron Lesion  </vt:lpstr>
      <vt:lpstr>2. Lower Motor Neuron Lesion</vt:lpstr>
      <vt:lpstr>PowerPoint Presentation</vt:lpstr>
      <vt:lpstr>PowerPoint Presentation</vt:lpstr>
      <vt:lpstr>PowerPoint Presentation</vt:lpstr>
      <vt:lpstr>PowerPoint Presentation</vt:lpstr>
      <vt:lpstr>Neuraparaxia </vt:lpstr>
      <vt:lpstr>Axonotmesis </vt:lpstr>
      <vt:lpstr>Neurotmesis </vt:lpstr>
      <vt:lpstr>PowerPoint Presentation</vt:lpstr>
      <vt:lpstr>3. Neuromuscular Junction</vt:lpstr>
      <vt:lpstr>4. Muscle Lesion</vt:lpstr>
      <vt:lpstr>5. Functional Disorders</vt:lpstr>
      <vt:lpstr>Development of Reaction of Denervation</vt:lpstr>
      <vt:lpstr>PowerPoint Presentation</vt:lpstr>
      <vt:lpstr>PowerPoint Presentation</vt:lpstr>
      <vt:lpstr>STRENGTH-DURATION CURVE</vt:lpstr>
      <vt:lpstr>PowerPoint Presentation</vt:lpstr>
      <vt:lpstr>Strength duration curve:</vt:lpstr>
      <vt:lpstr>Apparatus</vt:lpstr>
      <vt:lpstr>Method </vt:lpstr>
      <vt:lpstr>PowerPoint Presentation</vt:lpstr>
      <vt:lpstr>Normal Innervation</vt:lpstr>
      <vt:lpstr>PowerPoint Presentation</vt:lpstr>
      <vt:lpstr>Complete Denervation</vt:lpstr>
      <vt:lpstr>Partial Denervation</vt:lpstr>
      <vt:lpstr>PowerPoint Presentation</vt:lpstr>
      <vt:lpstr>PowerPoint Presentation</vt:lpstr>
      <vt:lpstr>PowerPoint Presentation</vt:lpstr>
      <vt:lpstr>NERVE CONDUCTION TESTS</vt:lpstr>
      <vt:lpstr>Nerve Conductivity</vt:lpstr>
      <vt:lpstr>Nerve Distribution</vt:lpstr>
      <vt:lpstr>Conduction Speed</vt:lpstr>
      <vt:lpstr>OTHER METHODS OF TESTING</vt:lpstr>
      <vt:lpstr>RHEOBASE</vt:lpstr>
      <vt:lpstr>PowerPoint Presentation</vt:lpstr>
      <vt:lpstr>CHRONAXIE</vt:lpstr>
      <vt:lpstr>PULSE RATIO</vt:lpstr>
      <vt:lpstr>FARADIC_I.D.C. TEST</vt:lpstr>
      <vt:lpstr>THANKS!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Faradic and Sinusuidal Currents</dc:title>
  <dc:creator>Mohsana</dc:creator>
  <cp:lastModifiedBy>HP</cp:lastModifiedBy>
  <cp:revision>120</cp:revision>
  <dcterms:created xsi:type="dcterms:W3CDTF">2013-04-04T07:18:34Z</dcterms:created>
  <dcterms:modified xsi:type="dcterms:W3CDTF">2020-04-16T20:44:45Z</dcterms:modified>
</cp:coreProperties>
</file>