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80" r:id="rId3"/>
    <p:sldId id="257" r:id="rId4"/>
    <p:sldId id="281" r:id="rId5"/>
    <p:sldId id="258" r:id="rId6"/>
    <p:sldId id="259" r:id="rId7"/>
    <p:sldId id="282" r:id="rId8"/>
    <p:sldId id="262" r:id="rId9"/>
    <p:sldId id="260" r:id="rId10"/>
    <p:sldId id="261" r:id="rId11"/>
    <p:sldId id="291" r:id="rId12"/>
    <p:sldId id="263" r:id="rId13"/>
    <p:sldId id="264" r:id="rId14"/>
    <p:sldId id="288" r:id="rId15"/>
    <p:sldId id="283" r:id="rId16"/>
    <p:sldId id="265" r:id="rId17"/>
    <p:sldId id="266" r:id="rId18"/>
    <p:sldId id="289" r:id="rId19"/>
    <p:sldId id="267" r:id="rId20"/>
    <p:sldId id="268" r:id="rId21"/>
    <p:sldId id="269" r:id="rId22"/>
    <p:sldId id="270" r:id="rId23"/>
    <p:sldId id="274" r:id="rId24"/>
    <p:sldId id="271" r:id="rId25"/>
    <p:sldId id="290" r:id="rId26"/>
    <p:sldId id="272" r:id="rId27"/>
    <p:sldId id="284" r:id="rId28"/>
    <p:sldId id="273" r:id="rId29"/>
    <p:sldId id="275" r:id="rId30"/>
    <p:sldId id="285" r:id="rId31"/>
    <p:sldId id="276" r:id="rId32"/>
    <p:sldId id="286" r:id="rId33"/>
    <p:sldId id="277" r:id="rId34"/>
    <p:sldId id="278" r:id="rId35"/>
    <p:sldId id="27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00"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5FF251B-F914-41CF-B59E-D87E28F90936}"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3422C-61FB-49E5-B3B8-9FFFD6D193C7}"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7585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F251B-F914-41CF-B59E-D87E28F90936}"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3422C-61FB-49E5-B3B8-9FFFD6D193C7}" type="slidenum">
              <a:rPr lang="en-US" smtClean="0"/>
              <a:pPr/>
              <a:t>‹#›</a:t>
            </a:fld>
            <a:endParaRPr lang="en-US"/>
          </a:p>
        </p:txBody>
      </p:sp>
    </p:spTree>
    <p:extLst>
      <p:ext uri="{BB962C8B-B14F-4D97-AF65-F5344CB8AC3E}">
        <p14:creationId xmlns:p14="http://schemas.microsoft.com/office/powerpoint/2010/main" xmlns="" val="407118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F251B-F914-41CF-B59E-D87E28F90936}"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3422C-61FB-49E5-B3B8-9FFFD6D193C7}"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4822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F251B-F914-41CF-B59E-D87E28F90936}"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3422C-61FB-49E5-B3B8-9FFFD6D193C7}" type="slidenum">
              <a:rPr lang="en-US" smtClean="0"/>
              <a:pPr/>
              <a:t>‹#›</a:t>
            </a:fld>
            <a:endParaRPr lang="en-US"/>
          </a:p>
        </p:txBody>
      </p:sp>
    </p:spTree>
    <p:extLst>
      <p:ext uri="{BB962C8B-B14F-4D97-AF65-F5344CB8AC3E}">
        <p14:creationId xmlns:p14="http://schemas.microsoft.com/office/powerpoint/2010/main" xmlns="" val="180996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F251B-F914-41CF-B59E-D87E28F90936}"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3422C-61FB-49E5-B3B8-9FFFD6D193C7}"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3656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FF251B-F914-41CF-B59E-D87E28F90936}"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3422C-61FB-49E5-B3B8-9FFFD6D193C7}" type="slidenum">
              <a:rPr lang="en-US" smtClean="0"/>
              <a:pPr/>
              <a:t>‹#›</a:t>
            </a:fld>
            <a:endParaRPr lang="en-US"/>
          </a:p>
        </p:txBody>
      </p:sp>
    </p:spTree>
    <p:extLst>
      <p:ext uri="{BB962C8B-B14F-4D97-AF65-F5344CB8AC3E}">
        <p14:creationId xmlns:p14="http://schemas.microsoft.com/office/powerpoint/2010/main" xmlns="" val="42800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FF251B-F914-41CF-B59E-D87E28F90936}" type="datetimeFigureOut">
              <a:rPr lang="en-US" smtClean="0"/>
              <a:pPr/>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3422C-61FB-49E5-B3B8-9FFFD6D193C7}" type="slidenum">
              <a:rPr lang="en-US" smtClean="0"/>
              <a:pPr/>
              <a:t>‹#›</a:t>
            </a:fld>
            <a:endParaRPr lang="en-US"/>
          </a:p>
        </p:txBody>
      </p:sp>
    </p:spTree>
    <p:extLst>
      <p:ext uri="{BB962C8B-B14F-4D97-AF65-F5344CB8AC3E}">
        <p14:creationId xmlns:p14="http://schemas.microsoft.com/office/powerpoint/2010/main" xmlns="" val="108959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FF251B-F914-41CF-B59E-D87E28F90936}" type="datetimeFigureOut">
              <a:rPr lang="en-US" smtClean="0"/>
              <a:pPr/>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3422C-61FB-49E5-B3B8-9FFFD6D193C7}" type="slidenum">
              <a:rPr lang="en-US" smtClean="0"/>
              <a:pPr/>
              <a:t>‹#›</a:t>
            </a:fld>
            <a:endParaRPr lang="en-US"/>
          </a:p>
        </p:txBody>
      </p:sp>
    </p:spTree>
    <p:extLst>
      <p:ext uri="{BB962C8B-B14F-4D97-AF65-F5344CB8AC3E}">
        <p14:creationId xmlns:p14="http://schemas.microsoft.com/office/powerpoint/2010/main" xmlns="" val="251406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F251B-F914-41CF-B59E-D87E28F90936}" type="datetimeFigureOut">
              <a:rPr lang="en-US" smtClean="0"/>
              <a:pPr/>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3422C-61FB-49E5-B3B8-9FFFD6D193C7}" type="slidenum">
              <a:rPr lang="en-US" smtClean="0"/>
              <a:pPr/>
              <a:t>‹#›</a:t>
            </a:fld>
            <a:endParaRPr lang="en-US"/>
          </a:p>
        </p:txBody>
      </p:sp>
    </p:spTree>
    <p:extLst>
      <p:ext uri="{BB962C8B-B14F-4D97-AF65-F5344CB8AC3E}">
        <p14:creationId xmlns:p14="http://schemas.microsoft.com/office/powerpoint/2010/main" xmlns="" val="45106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F251B-F914-41CF-B59E-D87E28F90936}"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3422C-61FB-49E5-B3B8-9FFFD6D193C7}" type="slidenum">
              <a:rPr lang="en-US" smtClean="0"/>
              <a:pPr/>
              <a:t>‹#›</a:t>
            </a:fld>
            <a:endParaRPr lang="en-US"/>
          </a:p>
        </p:txBody>
      </p:sp>
    </p:spTree>
    <p:extLst>
      <p:ext uri="{BB962C8B-B14F-4D97-AF65-F5344CB8AC3E}">
        <p14:creationId xmlns:p14="http://schemas.microsoft.com/office/powerpoint/2010/main" xmlns="" val="242877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F251B-F914-41CF-B59E-D87E28F90936}"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3422C-61FB-49E5-B3B8-9FFFD6D193C7}"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9623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5FF251B-F914-41CF-B59E-D87E28F90936}" type="datetimeFigureOut">
              <a:rPr lang="en-US" smtClean="0"/>
              <a:pPr/>
              <a:t>5/6/2020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ED3422C-61FB-49E5-B3B8-9FFFD6D193C7}"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443501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WATER IN SOIL</a:t>
            </a: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Subtitle 2"/>
          <p:cNvSpPr>
            <a:spLocks noGrp="1"/>
          </p:cNvSpPr>
          <p:nvPr>
            <p:ph type="subTitle" idx="1"/>
          </p:nvPr>
        </p:nvSpPr>
        <p:spPr/>
        <p:txBody>
          <a:bodyPr>
            <a:normAutofit/>
          </a:bodyPr>
          <a:lstStyle/>
          <a:p>
            <a:endParaRPr lang="en-US" dirty="0" smtClean="0"/>
          </a:p>
        </p:txBody>
      </p:sp>
    </p:spTree>
    <p:extLst>
      <p:ext uri="{BB962C8B-B14F-4D97-AF65-F5344CB8AC3E}">
        <p14:creationId xmlns:p14="http://schemas.microsoft.com/office/powerpoint/2010/main" xmlns="" val="1977012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SATURATION</a:t>
            </a:r>
            <a:endParaRPr lang="en-US" b="1" dirty="0"/>
          </a:p>
        </p:txBody>
      </p:sp>
      <p:sp>
        <p:nvSpPr>
          <p:cNvPr id="3" name="Content Placeholder 2"/>
          <p:cNvSpPr>
            <a:spLocks noGrp="1"/>
          </p:cNvSpPr>
          <p:nvPr>
            <p:ph idx="1"/>
          </p:nvPr>
        </p:nvSpPr>
        <p:spPr/>
        <p:txBody>
          <a:bodyPr/>
          <a:lstStyle/>
          <a:p>
            <a:r>
              <a:rPr lang="en-US" dirty="0"/>
              <a:t>the soil water content when all pores are filled with </a:t>
            </a:r>
            <a:r>
              <a:rPr lang="en-US" dirty="0" smtClean="0"/>
              <a:t>water</a:t>
            </a:r>
          </a:p>
          <a:p>
            <a:r>
              <a:rPr lang="en-US" dirty="0"/>
              <a:t>The water content in the soil at saturation is equal to the percent porosity</a:t>
            </a:r>
          </a:p>
        </p:txBody>
      </p:sp>
    </p:spTree>
    <p:extLst>
      <p:ext uri="{BB962C8B-B14F-4D97-AF65-F5344CB8AC3E}">
        <p14:creationId xmlns:p14="http://schemas.microsoft.com/office/powerpoint/2010/main" xmlns="" val="4113599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32205" t="12647" r="5639" b="27485"/>
          <a:stretch/>
        </p:blipFill>
        <p:spPr>
          <a:xfrm>
            <a:off x="2215166" y="1335024"/>
            <a:ext cx="6233375" cy="4507607"/>
          </a:xfrm>
        </p:spPr>
      </p:pic>
    </p:spTree>
    <p:extLst>
      <p:ext uri="{BB962C8B-B14F-4D97-AF65-F5344CB8AC3E}">
        <p14:creationId xmlns:p14="http://schemas.microsoft.com/office/powerpoint/2010/main" xmlns="" val="3864788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FIELD CAPACITY</a:t>
            </a:r>
            <a:endParaRPr lang="en-US" b="1" dirty="0"/>
          </a:p>
        </p:txBody>
      </p:sp>
      <p:sp>
        <p:nvSpPr>
          <p:cNvPr id="3" name="Content Placeholder 2"/>
          <p:cNvSpPr>
            <a:spLocks noGrp="1"/>
          </p:cNvSpPr>
          <p:nvPr>
            <p:ph idx="1"/>
          </p:nvPr>
        </p:nvSpPr>
        <p:spPr/>
        <p:txBody>
          <a:bodyPr/>
          <a:lstStyle/>
          <a:p>
            <a:r>
              <a:rPr lang="en-US" dirty="0"/>
              <a:t>. Field capacity is the soil water content after the soil has been saturated and allowed to drain freely for about 24 to 48 </a:t>
            </a:r>
            <a:r>
              <a:rPr lang="en-US" dirty="0" smtClean="0"/>
              <a:t>hours</a:t>
            </a:r>
          </a:p>
          <a:p>
            <a:r>
              <a:rPr lang="en-US" dirty="0" smtClean="0"/>
              <a:t>.</a:t>
            </a:r>
            <a:r>
              <a:rPr lang="en-US" dirty="0"/>
              <a:t> Free drainage occurs because of the force of gravity pulling on the water. </a:t>
            </a:r>
            <a:endParaRPr lang="en-US" dirty="0" smtClean="0"/>
          </a:p>
          <a:p>
            <a:r>
              <a:rPr lang="en-US" dirty="0"/>
              <a:t>When water stops draining, we know that the remaining water is held in the soil with a force greater than that of gravity</a:t>
            </a:r>
          </a:p>
        </p:txBody>
      </p:sp>
    </p:spTree>
    <p:extLst>
      <p:ext uri="{BB962C8B-B14F-4D97-AF65-F5344CB8AC3E}">
        <p14:creationId xmlns:p14="http://schemas.microsoft.com/office/powerpoint/2010/main" xmlns="" val="3507957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PERMAMENT WILTING POINT</a:t>
            </a:r>
            <a:endParaRPr lang="en-US" b="1" dirty="0"/>
          </a:p>
        </p:txBody>
      </p:sp>
      <p:sp>
        <p:nvSpPr>
          <p:cNvPr id="3" name="Content Placeholder 2"/>
          <p:cNvSpPr>
            <a:spLocks noGrp="1"/>
          </p:cNvSpPr>
          <p:nvPr>
            <p:ph idx="1"/>
          </p:nvPr>
        </p:nvSpPr>
        <p:spPr/>
        <p:txBody>
          <a:bodyPr/>
          <a:lstStyle/>
          <a:p>
            <a:r>
              <a:rPr lang="en-US" dirty="0"/>
              <a:t>. Permanent wilting point is the soil water content when plants have extracted all the water they can</a:t>
            </a:r>
            <a:r>
              <a:rPr lang="en-US" dirty="0" smtClean="0"/>
              <a:t>.</a:t>
            </a:r>
          </a:p>
          <a:p>
            <a:r>
              <a:rPr lang="en-US" dirty="0" smtClean="0"/>
              <a:t> </a:t>
            </a:r>
            <a:r>
              <a:rPr lang="en-US" dirty="0"/>
              <a:t>At the permanent wilting point, a plant will wilt and not recover. </a:t>
            </a:r>
            <a:endParaRPr lang="en-US" dirty="0" smtClean="0"/>
          </a:p>
          <a:p>
            <a:r>
              <a:rPr lang="en-US" dirty="0" smtClean="0"/>
              <a:t>Unavailable </a:t>
            </a:r>
            <a:r>
              <a:rPr lang="en-US" dirty="0"/>
              <a:t>water is the soil water content that is strongly attached to soil particles and aggregates, and cannot be extracted by plants</a:t>
            </a:r>
            <a:r>
              <a:rPr lang="en-US" dirty="0" smtClean="0"/>
              <a:t>.</a:t>
            </a:r>
          </a:p>
          <a:p>
            <a:r>
              <a:rPr lang="en-US" dirty="0" smtClean="0"/>
              <a:t> </a:t>
            </a:r>
            <a:r>
              <a:rPr lang="en-US" dirty="0"/>
              <a:t>This water is held as films coating soil particles. </a:t>
            </a:r>
            <a:endParaRPr lang="en-US" dirty="0" smtClean="0"/>
          </a:p>
          <a:p>
            <a:r>
              <a:rPr lang="en-US" dirty="0" smtClean="0"/>
              <a:t>These </a:t>
            </a:r>
            <a:r>
              <a:rPr lang="en-US" dirty="0"/>
              <a:t>terms illustrate soil from its wettest condition to its driest condition. </a:t>
            </a:r>
          </a:p>
          <a:p>
            <a:endParaRPr lang="en-US" dirty="0"/>
          </a:p>
        </p:txBody>
      </p:sp>
    </p:spTree>
    <p:extLst>
      <p:ext uri="{BB962C8B-B14F-4D97-AF65-F5344CB8AC3E}">
        <p14:creationId xmlns:p14="http://schemas.microsoft.com/office/powerpoint/2010/main" xmlns="" val="186436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21846" t="5282" r="28691" b="14679"/>
          <a:stretch/>
        </p:blipFill>
        <p:spPr>
          <a:xfrm>
            <a:off x="1970466" y="1017430"/>
            <a:ext cx="7125238" cy="5679583"/>
          </a:xfrm>
        </p:spPr>
      </p:pic>
    </p:spTree>
    <p:extLst>
      <p:ext uri="{BB962C8B-B14F-4D97-AF65-F5344CB8AC3E}">
        <p14:creationId xmlns:p14="http://schemas.microsoft.com/office/powerpoint/2010/main" xmlns="" val="887973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23287" t="9445" r="29651" b="20121"/>
          <a:stretch/>
        </p:blipFill>
        <p:spPr>
          <a:xfrm>
            <a:off x="1024128" y="1335024"/>
            <a:ext cx="9720072" cy="4328846"/>
          </a:xfrm>
        </p:spPr>
      </p:pic>
    </p:spTree>
    <p:extLst>
      <p:ext uri="{BB962C8B-B14F-4D97-AF65-F5344CB8AC3E}">
        <p14:creationId xmlns:p14="http://schemas.microsoft.com/office/powerpoint/2010/main" xmlns="" val="2139517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GRAVITATIONAL WATER</a:t>
            </a:r>
            <a:endParaRPr lang="en-US" b="1" dirty="0"/>
          </a:p>
        </p:txBody>
      </p:sp>
      <p:sp>
        <p:nvSpPr>
          <p:cNvPr id="3" name="Content Placeholder 2"/>
          <p:cNvSpPr>
            <a:spLocks noGrp="1"/>
          </p:cNvSpPr>
          <p:nvPr>
            <p:ph idx="1"/>
          </p:nvPr>
        </p:nvSpPr>
        <p:spPr/>
        <p:txBody>
          <a:bodyPr/>
          <a:lstStyle/>
          <a:p>
            <a:r>
              <a:rPr lang="en-US" dirty="0"/>
              <a:t>Gravitational water refers to the amount of water held by the soil between saturation and field capacity</a:t>
            </a:r>
          </a:p>
        </p:txBody>
      </p:sp>
    </p:spTree>
    <p:extLst>
      <p:ext uri="{BB962C8B-B14F-4D97-AF65-F5344CB8AC3E}">
        <p14:creationId xmlns:p14="http://schemas.microsoft.com/office/powerpoint/2010/main" xmlns="" val="2054729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 HOLDING CAPACITY</a:t>
            </a:r>
            <a:endParaRPr lang="en-US" b="1" dirty="0"/>
          </a:p>
        </p:txBody>
      </p:sp>
      <p:sp>
        <p:nvSpPr>
          <p:cNvPr id="3" name="Content Placeholder 2"/>
          <p:cNvSpPr>
            <a:spLocks noGrp="1"/>
          </p:cNvSpPr>
          <p:nvPr>
            <p:ph idx="1"/>
          </p:nvPr>
        </p:nvSpPr>
        <p:spPr/>
        <p:txBody>
          <a:bodyPr/>
          <a:lstStyle/>
          <a:p>
            <a:r>
              <a:rPr lang="en-US" dirty="0"/>
              <a:t>Water holding capacity refers to the amount of water held between field capacity and wilting point</a:t>
            </a:r>
            <a:r>
              <a:rPr lang="en-US" dirty="0" smtClean="0"/>
              <a:t>.</a:t>
            </a:r>
          </a:p>
          <a:p>
            <a:r>
              <a:rPr lang="en-US" b="1" dirty="0" smtClean="0"/>
              <a:t>Plant </a:t>
            </a:r>
            <a:r>
              <a:rPr lang="en-US" b="1" dirty="0"/>
              <a:t>available water </a:t>
            </a:r>
            <a:r>
              <a:rPr lang="en-US" dirty="0"/>
              <a:t>is that portion of the water holding capacity that can be absorbed by a plant</a:t>
            </a:r>
            <a:r>
              <a:rPr lang="en-US" dirty="0" smtClean="0"/>
              <a:t>.</a:t>
            </a:r>
          </a:p>
          <a:p>
            <a:r>
              <a:rPr lang="en-US" dirty="0"/>
              <a:t>As a general rule, plant available water is considered to be 50 percent of the water holding capacity. </a:t>
            </a:r>
          </a:p>
        </p:txBody>
      </p:sp>
    </p:spTree>
    <p:extLst>
      <p:ext uri="{BB962C8B-B14F-4D97-AF65-F5344CB8AC3E}">
        <p14:creationId xmlns:p14="http://schemas.microsoft.com/office/powerpoint/2010/main" xmlns="" val="3253314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1997" t="9445" r="8680" b="17240"/>
          <a:stretch/>
        </p:blipFill>
        <p:spPr>
          <a:xfrm>
            <a:off x="1133342" y="1352282"/>
            <a:ext cx="9311424" cy="4623515"/>
          </a:xfrm>
        </p:spPr>
      </p:pic>
    </p:spTree>
    <p:extLst>
      <p:ext uri="{BB962C8B-B14F-4D97-AF65-F5344CB8AC3E}">
        <p14:creationId xmlns:p14="http://schemas.microsoft.com/office/powerpoint/2010/main" xmlns="" val="2160357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VOLUMETRIC WATER CONTENT</a:t>
            </a:r>
            <a:endParaRPr lang="en-US" b="1" dirty="0"/>
          </a:p>
        </p:txBody>
      </p:sp>
      <p:sp>
        <p:nvSpPr>
          <p:cNvPr id="3" name="Content Placeholder 2"/>
          <p:cNvSpPr>
            <a:spLocks noGrp="1"/>
          </p:cNvSpPr>
          <p:nvPr>
            <p:ph idx="1"/>
          </p:nvPr>
        </p:nvSpPr>
        <p:spPr/>
        <p:txBody>
          <a:bodyPr/>
          <a:lstStyle/>
          <a:p>
            <a:r>
              <a:rPr lang="en-US" dirty="0"/>
              <a:t>The volumetric water content measured is the total amount of water held in a given soil volume at a given time. </a:t>
            </a:r>
            <a:endParaRPr lang="en-US" dirty="0" smtClean="0"/>
          </a:p>
          <a:p>
            <a:r>
              <a:rPr lang="en-US" dirty="0" smtClean="0"/>
              <a:t>It </a:t>
            </a:r>
            <a:r>
              <a:rPr lang="en-US" dirty="0"/>
              <a:t>includes all water that may be present including gravitational, available and unavailable water. </a:t>
            </a:r>
          </a:p>
          <a:p>
            <a:pPr marL="0" indent="0">
              <a:buNone/>
            </a:pPr>
            <a:endParaRPr lang="en-US" dirty="0"/>
          </a:p>
        </p:txBody>
      </p:sp>
    </p:spTree>
    <p:extLst>
      <p:ext uri="{BB962C8B-B14F-4D97-AF65-F5344CB8AC3E}">
        <p14:creationId xmlns:p14="http://schemas.microsoft.com/office/powerpoint/2010/main" xmlns="" val="4153199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 IN SOIL</a:t>
            </a:r>
            <a:endParaRPr lang="en-US" b="1"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17684" t="6883" r="23088" b="14359"/>
          <a:stretch/>
        </p:blipFill>
        <p:spPr>
          <a:xfrm>
            <a:off x="1275008" y="2084832"/>
            <a:ext cx="8907888" cy="4565561"/>
          </a:xfrm>
        </p:spPr>
      </p:pic>
    </p:spTree>
    <p:extLst>
      <p:ext uri="{BB962C8B-B14F-4D97-AF65-F5344CB8AC3E}">
        <p14:creationId xmlns:p14="http://schemas.microsoft.com/office/powerpoint/2010/main" xmlns="" val="1648900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a:t>
            </a:r>
            <a:endParaRPr lang="en-US" b="1" dirty="0"/>
          </a:p>
        </p:txBody>
      </p:sp>
      <p:sp>
        <p:nvSpPr>
          <p:cNvPr id="3" name="Content Placeholder 2"/>
          <p:cNvSpPr>
            <a:spLocks noGrp="1"/>
          </p:cNvSpPr>
          <p:nvPr>
            <p:ph idx="1"/>
          </p:nvPr>
        </p:nvSpPr>
        <p:spPr/>
        <p:txBody>
          <a:bodyPr/>
          <a:lstStyle/>
          <a:p>
            <a:r>
              <a:rPr lang="en-US" dirty="0"/>
              <a:t>The relationship between these different physical states of water in soil can be easily illustrated using a </a:t>
            </a:r>
            <a:r>
              <a:rPr lang="en-US" dirty="0" smtClean="0"/>
              <a:t>sponge</a:t>
            </a:r>
          </a:p>
          <a:p>
            <a:r>
              <a:rPr lang="en-US" dirty="0"/>
              <a:t>. A sponge is just like the soil because it has solid and pore space. </a:t>
            </a:r>
          </a:p>
        </p:txBody>
      </p:sp>
    </p:spTree>
    <p:extLst>
      <p:ext uri="{BB962C8B-B14F-4D97-AF65-F5344CB8AC3E}">
        <p14:creationId xmlns:p14="http://schemas.microsoft.com/office/powerpoint/2010/main" xmlns="" val="4136912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a:t>
            </a:r>
            <a:endParaRPr lang="en-US" b="1" dirty="0"/>
          </a:p>
        </p:txBody>
      </p:sp>
      <p:sp>
        <p:nvSpPr>
          <p:cNvPr id="3" name="Content Placeholder 2"/>
          <p:cNvSpPr>
            <a:spLocks noGrp="1"/>
          </p:cNvSpPr>
          <p:nvPr>
            <p:ph idx="1"/>
          </p:nvPr>
        </p:nvSpPr>
        <p:spPr/>
        <p:txBody>
          <a:bodyPr>
            <a:normAutofit/>
          </a:bodyPr>
          <a:lstStyle/>
          <a:p>
            <a:r>
              <a:rPr lang="en-US" dirty="0"/>
              <a:t>Place it under water in a dishpan, and allow it to soak up as much water as possible. </a:t>
            </a:r>
            <a:endParaRPr lang="en-US" dirty="0" smtClean="0"/>
          </a:p>
          <a:p>
            <a:r>
              <a:rPr lang="en-US" dirty="0" smtClean="0"/>
              <a:t>At </a:t>
            </a:r>
            <a:r>
              <a:rPr lang="en-US" dirty="0"/>
              <a:t>this point, the sponge is at saturation. Now, carefully support the sponge with both hands and lift it out of the water. </a:t>
            </a:r>
            <a:endParaRPr lang="en-US" dirty="0" smtClean="0"/>
          </a:p>
          <a:p>
            <a:r>
              <a:rPr lang="en-US" dirty="0" smtClean="0"/>
              <a:t>When </a:t>
            </a:r>
            <a:r>
              <a:rPr lang="en-US" dirty="0"/>
              <a:t>the sponge stops draining, it is at field capacity, and the water that has freely drained out is gravitational water. </a:t>
            </a:r>
          </a:p>
        </p:txBody>
      </p:sp>
    </p:spTree>
    <p:extLst>
      <p:ext uri="{BB962C8B-B14F-4D97-AF65-F5344CB8AC3E}">
        <p14:creationId xmlns:p14="http://schemas.microsoft.com/office/powerpoint/2010/main" xmlns="" val="3165615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Now, squeeze the sponge until no more water comes out.</a:t>
            </a:r>
          </a:p>
          <a:p>
            <a:r>
              <a:rPr lang="en-US" dirty="0" smtClean="0"/>
              <a:t> The sponge is now at permanent wilting point, and the water that was squeezed out of the sponge is the water holding capacity.</a:t>
            </a:r>
          </a:p>
          <a:p>
            <a:r>
              <a:rPr lang="en-US" dirty="0" smtClean="0"/>
              <a:t> About half of this water can be considered as plant available water. You may notice that you can still feel water in the sponge.</a:t>
            </a:r>
          </a:p>
          <a:p>
            <a:r>
              <a:rPr lang="en-US" dirty="0" smtClean="0"/>
              <a:t> This is the unavailable water. </a:t>
            </a:r>
          </a:p>
          <a:p>
            <a:endParaRPr lang="en-US" dirty="0"/>
          </a:p>
        </p:txBody>
      </p:sp>
    </p:spTree>
    <p:extLst>
      <p:ext uri="{BB962C8B-B14F-4D97-AF65-F5344CB8AC3E}">
        <p14:creationId xmlns:p14="http://schemas.microsoft.com/office/powerpoint/2010/main" xmlns="" val="3118257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14643" t="8164" r="18765" b="19161"/>
          <a:stretch/>
        </p:blipFill>
        <p:spPr>
          <a:xfrm>
            <a:off x="1543984" y="1687132"/>
            <a:ext cx="8680360" cy="3915178"/>
          </a:xfrm>
        </p:spPr>
      </p:pic>
    </p:spTree>
    <p:extLst>
      <p:ext uri="{BB962C8B-B14F-4D97-AF65-F5344CB8AC3E}">
        <p14:creationId xmlns:p14="http://schemas.microsoft.com/office/powerpoint/2010/main" xmlns="" val="2440037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WETTING FRONT</a:t>
            </a:r>
            <a:endParaRPr lang="en-US" b="1" dirty="0"/>
          </a:p>
        </p:txBody>
      </p:sp>
      <p:sp>
        <p:nvSpPr>
          <p:cNvPr id="3" name="Content Placeholder 2"/>
          <p:cNvSpPr>
            <a:spLocks noGrp="1"/>
          </p:cNvSpPr>
          <p:nvPr>
            <p:ph idx="1"/>
          </p:nvPr>
        </p:nvSpPr>
        <p:spPr/>
        <p:txBody>
          <a:bodyPr/>
          <a:lstStyle/>
          <a:p>
            <a:r>
              <a:rPr lang="en-US" dirty="0"/>
              <a:t>Water in the form of precipitation or irrigation infiltrates the soil surface</a:t>
            </a:r>
            <a:r>
              <a:rPr lang="en-US" dirty="0" smtClean="0"/>
              <a:t>.</a:t>
            </a:r>
          </a:p>
          <a:p>
            <a:r>
              <a:rPr lang="en-US" dirty="0" smtClean="0"/>
              <a:t> </a:t>
            </a:r>
            <a:r>
              <a:rPr lang="en-US" dirty="0"/>
              <a:t>All pores at the soil surface are filled with water before water can begin to move downward</a:t>
            </a:r>
            <a:r>
              <a:rPr lang="en-US" dirty="0" smtClean="0"/>
              <a:t>.</a:t>
            </a:r>
          </a:p>
          <a:p>
            <a:r>
              <a:rPr lang="en-US" dirty="0" smtClean="0"/>
              <a:t> </a:t>
            </a:r>
            <a:r>
              <a:rPr lang="en-US" dirty="0"/>
              <a:t>During infiltration, water moves downward from the saturated zone to the unsaturated zone. </a:t>
            </a:r>
            <a:endParaRPr lang="en-US" dirty="0" smtClean="0"/>
          </a:p>
          <a:p>
            <a:r>
              <a:rPr lang="en-US" dirty="0" smtClean="0"/>
              <a:t>The </a:t>
            </a:r>
            <a:r>
              <a:rPr lang="en-US" dirty="0"/>
              <a:t>interface between these two zones is called the wetting front. </a:t>
            </a:r>
          </a:p>
        </p:txBody>
      </p:sp>
    </p:spTree>
    <p:extLst>
      <p:ext uri="{BB962C8B-B14F-4D97-AF65-F5344CB8AC3E}">
        <p14:creationId xmlns:p14="http://schemas.microsoft.com/office/powerpoint/2010/main" xmlns="" val="3097143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2797" t="12647" r="5639" b="27485"/>
          <a:stretch/>
        </p:blipFill>
        <p:spPr>
          <a:xfrm>
            <a:off x="1275008" y="1635615"/>
            <a:ext cx="9182637" cy="4507607"/>
          </a:xfrm>
        </p:spPr>
      </p:pic>
    </p:spTree>
    <p:extLst>
      <p:ext uri="{BB962C8B-B14F-4D97-AF65-F5344CB8AC3E}">
        <p14:creationId xmlns:p14="http://schemas.microsoft.com/office/powerpoint/2010/main" xmlns="" val="2812346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a:t>When precipitation or irrigation cease, gravitational water will continue to percolate until field capacity is reached</a:t>
            </a:r>
            <a:r>
              <a:rPr lang="en-US" dirty="0" smtClean="0"/>
              <a:t>.</a:t>
            </a:r>
          </a:p>
          <a:p>
            <a:r>
              <a:rPr lang="en-US" dirty="0" smtClean="0"/>
              <a:t> </a:t>
            </a:r>
            <a:r>
              <a:rPr lang="en-US" dirty="0"/>
              <a:t>Water first percolates through the large pores between soil particles and aggregates and then into the smaller pores</a:t>
            </a:r>
          </a:p>
        </p:txBody>
      </p:sp>
    </p:spTree>
    <p:extLst>
      <p:ext uri="{BB962C8B-B14F-4D97-AF65-F5344CB8AC3E}">
        <p14:creationId xmlns:p14="http://schemas.microsoft.com/office/powerpoint/2010/main" xmlns="" val="2404614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9200" t="5922" r="15564" b="22363"/>
          <a:stretch/>
        </p:blipFill>
        <p:spPr>
          <a:xfrm>
            <a:off x="1352282" y="1335024"/>
            <a:ext cx="8538693" cy="4563500"/>
          </a:xfrm>
        </p:spPr>
      </p:pic>
    </p:spTree>
    <p:extLst>
      <p:ext uri="{BB962C8B-B14F-4D97-AF65-F5344CB8AC3E}">
        <p14:creationId xmlns:p14="http://schemas.microsoft.com/office/powerpoint/2010/main" xmlns="" val="4100778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SIZE OF PORES</a:t>
            </a:r>
            <a:endParaRPr lang="en-US" b="1" dirty="0"/>
          </a:p>
        </p:txBody>
      </p:sp>
      <p:sp>
        <p:nvSpPr>
          <p:cNvPr id="3" name="Content Placeholder 2"/>
          <p:cNvSpPr>
            <a:spLocks noGrp="1"/>
          </p:cNvSpPr>
          <p:nvPr>
            <p:ph idx="1"/>
          </p:nvPr>
        </p:nvSpPr>
        <p:spPr/>
        <p:txBody>
          <a:bodyPr/>
          <a:lstStyle/>
          <a:p>
            <a:r>
              <a:rPr lang="en-US" dirty="0"/>
              <a:t>Available water is held in soil pores by forces that depend on the size of the pore and the surface tension of water. </a:t>
            </a:r>
            <a:endParaRPr lang="en-US" dirty="0" smtClean="0"/>
          </a:p>
          <a:p>
            <a:r>
              <a:rPr lang="en-US" dirty="0" smtClean="0"/>
              <a:t>The </a:t>
            </a:r>
            <a:r>
              <a:rPr lang="en-US" dirty="0"/>
              <a:t>closer together soil particles or aggregates are, the smaller the pores and the stronger the force holding water in the soil. </a:t>
            </a:r>
            <a:endParaRPr lang="en-US" dirty="0" smtClean="0"/>
          </a:p>
          <a:p>
            <a:r>
              <a:rPr lang="en-US" dirty="0" smtClean="0"/>
              <a:t>Because </a:t>
            </a:r>
            <a:r>
              <a:rPr lang="en-US" dirty="0"/>
              <a:t>the water in large pores is held with little force, it drains most readily. </a:t>
            </a:r>
            <a:endParaRPr lang="en-US" dirty="0" smtClean="0"/>
          </a:p>
          <a:p>
            <a:r>
              <a:rPr lang="en-US" dirty="0" smtClean="0"/>
              <a:t>Likewise</a:t>
            </a:r>
            <a:r>
              <a:rPr lang="en-US" dirty="0"/>
              <a:t>, plants absorb soil water from the larger pores first because it takes less energy to pull water from large pores than from small pores. </a:t>
            </a:r>
          </a:p>
          <a:p>
            <a:endParaRPr lang="en-US" dirty="0"/>
          </a:p>
        </p:txBody>
      </p:sp>
    </p:spTree>
    <p:extLst>
      <p:ext uri="{BB962C8B-B14F-4D97-AF65-F5344CB8AC3E}">
        <p14:creationId xmlns:p14="http://schemas.microsoft.com/office/powerpoint/2010/main" xmlns="" val="661658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soil water for three soil textures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69320685"/>
              </p:ext>
            </p:extLst>
          </p:nvPr>
        </p:nvGraphicFramePr>
        <p:xfrm>
          <a:off x="1023938" y="2286000"/>
          <a:ext cx="9720260" cy="4651371"/>
        </p:xfrm>
        <a:graphic>
          <a:graphicData uri="http://schemas.openxmlformats.org/drawingml/2006/table">
            <a:tbl>
              <a:tblPr firstRow="1" bandRow="1">
                <a:tableStyleId>{5C22544A-7EE6-4342-B048-85BDC9FD1C3A}</a:tableStyleId>
              </a:tblPr>
              <a:tblGrid>
                <a:gridCol w="2430065"/>
                <a:gridCol w="2430065"/>
                <a:gridCol w="2430065"/>
                <a:gridCol w="2430065"/>
              </a:tblGrid>
              <a:tr h="516819">
                <a:tc>
                  <a:txBody>
                    <a:bodyPr/>
                    <a:lstStyle/>
                    <a:p>
                      <a:endParaRPr lang="en-US" dirty="0"/>
                    </a:p>
                  </a:txBody>
                  <a:tcPr marL="84525" marR="84525"/>
                </a:tc>
                <a:tc>
                  <a:txBody>
                    <a:bodyPr/>
                    <a:lstStyle/>
                    <a:p>
                      <a:r>
                        <a:rPr lang="en-US" dirty="0" smtClean="0"/>
                        <a:t>SAND</a:t>
                      </a:r>
                      <a:endParaRPr lang="en-US" dirty="0"/>
                    </a:p>
                  </a:txBody>
                  <a:tcPr marL="84525" marR="84525"/>
                </a:tc>
                <a:tc>
                  <a:txBody>
                    <a:bodyPr/>
                    <a:lstStyle/>
                    <a:p>
                      <a:r>
                        <a:rPr lang="en-US" dirty="0" smtClean="0"/>
                        <a:t>LOAM</a:t>
                      </a:r>
                      <a:endParaRPr lang="en-US" dirty="0"/>
                    </a:p>
                  </a:txBody>
                  <a:tcPr marL="84525" marR="84525"/>
                </a:tc>
                <a:tc>
                  <a:txBody>
                    <a:bodyPr/>
                    <a:lstStyle/>
                    <a:p>
                      <a:r>
                        <a:rPr lang="en-US" dirty="0" smtClean="0"/>
                        <a:t>SILTY CLAY LOAM</a:t>
                      </a:r>
                      <a:endParaRPr lang="en-US" dirty="0"/>
                    </a:p>
                  </a:txBody>
                  <a:tcPr marL="84525" marR="84525"/>
                </a:tc>
              </a:tr>
              <a:tr h="516819">
                <a:tc>
                  <a:txBody>
                    <a:bodyPr/>
                    <a:lstStyle/>
                    <a:p>
                      <a:r>
                        <a:rPr lang="en-US" dirty="0" smtClean="0"/>
                        <a:t>saturation</a:t>
                      </a:r>
                      <a:endParaRPr lang="en-US" dirty="0"/>
                    </a:p>
                  </a:txBody>
                  <a:tcPr marL="84525" marR="84525"/>
                </a:tc>
                <a:tc>
                  <a:txBody>
                    <a:bodyPr/>
                    <a:lstStyle/>
                    <a:p>
                      <a:r>
                        <a:rPr lang="en-US" dirty="0" smtClean="0"/>
                        <a:t>5.2</a:t>
                      </a:r>
                      <a:endParaRPr lang="en-US" dirty="0"/>
                    </a:p>
                  </a:txBody>
                  <a:tcPr marL="84525" marR="84525"/>
                </a:tc>
                <a:tc>
                  <a:txBody>
                    <a:bodyPr/>
                    <a:lstStyle/>
                    <a:p>
                      <a:r>
                        <a:rPr lang="en-US" dirty="0" smtClean="0"/>
                        <a:t>5.8</a:t>
                      </a:r>
                      <a:endParaRPr lang="en-US" dirty="0"/>
                    </a:p>
                  </a:txBody>
                  <a:tcPr marL="84525" marR="84525"/>
                </a:tc>
                <a:tc>
                  <a:txBody>
                    <a:bodyPr/>
                    <a:lstStyle/>
                    <a:p>
                      <a:r>
                        <a:rPr lang="en-US" dirty="0" smtClean="0"/>
                        <a:t>6.1</a:t>
                      </a:r>
                      <a:endParaRPr lang="en-US" dirty="0"/>
                    </a:p>
                  </a:txBody>
                  <a:tcPr marL="84525" marR="84525"/>
                </a:tc>
              </a:tr>
              <a:tr h="516819">
                <a:tc>
                  <a:txBody>
                    <a:bodyPr/>
                    <a:lstStyle/>
                    <a:p>
                      <a:r>
                        <a:rPr lang="en-US" dirty="0" smtClean="0"/>
                        <a:t>Field capacity</a:t>
                      </a:r>
                    </a:p>
                  </a:txBody>
                  <a:tcPr marL="84525" marR="84525"/>
                </a:tc>
                <a:tc>
                  <a:txBody>
                    <a:bodyPr/>
                    <a:lstStyle/>
                    <a:p>
                      <a:r>
                        <a:rPr lang="en-US" dirty="0" smtClean="0"/>
                        <a:t>2.1</a:t>
                      </a:r>
                      <a:endParaRPr lang="en-US" dirty="0"/>
                    </a:p>
                  </a:txBody>
                  <a:tcPr marL="84525" marR="84525"/>
                </a:tc>
                <a:tc>
                  <a:txBody>
                    <a:bodyPr/>
                    <a:lstStyle/>
                    <a:p>
                      <a:r>
                        <a:rPr lang="en-US" dirty="0" smtClean="0"/>
                        <a:t>3.8</a:t>
                      </a:r>
                      <a:endParaRPr lang="en-US" dirty="0"/>
                    </a:p>
                  </a:txBody>
                  <a:tcPr marL="84525" marR="84525"/>
                </a:tc>
                <a:tc>
                  <a:txBody>
                    <a:bodyPr/>
                    <a:lstStyle/>
                    <a:p>
                      <a:r>
                        <a:rPr lang="en-US" dirty="0" smtClean="0"/>
                        <a:t>4.4</a:t>
                      </a:r>
                      <a:endParaRPr lang="en-US" dirty="0"/>
                    </a:p>
                  </a:txBody>
                  <a:tcPr marL="84525" marR="84525"/>
                </a:tc>
              </a:tr>
              <a:tr h="516819">
                <a:tc>
                  <a:txBody>
                    <a:bodyPr/>
                    <a:lstStyle/>
                    <a:p>
                      <a:r>
                        <a:rPr lang="en-US" dirty="0" smtClean="0"/>
                        <a:t>Permanent</a:t>
                      </a:r>
                      <a:r>
                        <a:rPr lang="en-US" baseline="0" dirty="0" smtClean="0"/>
                        <a:t> wilting point</a:t>
                      </a:r>
                      <a:endParaRPr lang="en-US" dirty="0"/>
                    </a:p>
                  </a:txBody>
                  <a:tcPr marL="84525" marR="84525"/>
                </a:tc>
                <a:tc>
                  <a:txBody>
                    <a:bodyPr/>
                    <a:lstStyle/>
                    <a:p>
                      <a:r>
                        <a:rPr lang="en-US" dirty="0" smtClean="0"/>
                        <a:t>1.1</a:t>
                      </a:r>
                      <a:endParaRPr lang="en-US" dirty="0"/>
                    </a:p>
                  </a:txBody>
                  <a:tcPr marL="84525" marR="84525"/>
                </a:tc>
                <a:tc>
                  <a:txBody>
                    <a:bodyPr/>
                    <a:lstStyle/>
                    <a:p>
                      <a:r>
                        <a:rPr lang="en-US" dirty="0" smtClean="0"/>
                        <a:t>1.8</a:t>
                      </a:r>
                      <a:endParaRPr lang="en-US" dirty="0"/>
                    </a:p>
                  </a:txBody>
                  <a:tcPr marL="84525" marR="84525"/>
                </a:tc>
                <a:tc>
                  <a:txBody>
                    <a:bodyPr/>
                    <a:lstStyle/>
                    <a:p>
                      <a:r>
                        <a:rPr lang="en-US" dirty="0" smtClean="0"/>
                        <a:t>2.6</a:t>
                      </a:r>
                      <a:endParaRPr lang="en-US" dirty="0"/>
                    </a:p>
                  </a:txBody>
                  <a:tcPr marL="84525" marR="84525"/>
                </a:tc>
              </a:tr>
              <a:tr h="516819">
                <a:tc>
                  <a:txBody>
                    <a:bodyPr/>
                    <a:lstStyle/>
                    <a:p>
                      <a:r>
                        <a:rPr lang="en-US" dirty="0" smtClean="0"/>
                        <a:t>Oven dry</a:t>
                      </a:r>
                      <a:endParaRPr lang="en-US" dirty="0"/>
                    </a:p>
                  </a:txBody>
                  <a:tcPr marL="84525" marR="84525"/>
                </a:tc>
                <a:tc>
                  <a:txBody>
                    <a:bodyPr/>
                    <a:lstStyle/>
                    <a:p>
                      <a:r>
                        <a:rPr lang="en-US" dirty="0" smtClean="0"/>
                        <a:t>0</a:t>
                      </a:r>
                      <a:endParaRPr lang="en-US" dirty="0"/>
                    </a:p>
                  </a:txBody>
                  <a:tcPr marL="84525" marR="84525"/>
                </a:tc>
                <a:tc>
                  <a:txBody>
                    <a:bodyPr/>
                    <a:lstStyle/>
                    <a:p>
                      <a:r>
                        <a:rPr lang="en-US" dirty="0" smtClean="0"/>
                        <a:t>0</a:t>
                      </a:r>
                      <a:endParaRPr lang="en-US" dirty="0"/>
                    </a:p>
                  </a:txBody>
                  <a:tcPr marL="84525" marR="84525"/>
                </a:tc>
                <a:tc>
                  <a:txBody>
                    <a:bodyPr/>
                    <a:lstStyle/>
                    <a:p>
                      <a:r>
                        <a:rPr lang="en-US" dirty="0" smtClean="0"/>
                        <a:t>0</a:t>
                      </a:r>
                      <a:endParaRPr lang="en-US" dirty="0"/>
                    </a:p>
                  </a:txBody>
                  <a:tcPr marL="84525" marR="84525"/>
                </a:tc>
              </a:tr>
              <a:tr h="516819">
                <a:tc>
                  <a:txBody>
                    <a:bodyPr/>
                    <a:lstStyle/>
                    <a:p>
                      <a:r>
                        <a:rPr lang="en-US" dirty="0" smtClean="0"/>
                        <a:t>Gravitational</a:t>
                      </a:r>
                      <a:endParaRPr lang="en-US" dirty="0"/>
                    </a:p>
                  </a:txBody>
                  <a:tcPr marL="84525" marR="84525"/>
                </a:tc>
                <a:tc>
                  <a:txBody>
                    <a:bodyPr/>
                    <a:lstStyle/>
                    <a:p>
                      <a:r>
                        <a:rPr lang="en-US" dirty="0" smtClean="0"/>
                        <a:t>3.1</a:t>
                      </a:r>
                      <a:endParaRPr lang="en-US" dirty="0"/>
                    </a:p>
                  </a:txBody>
                  <a:tcPr marL="84525" marR="84525"/>
                </a:tc>
                <a:tc>
                  <a:txBody>
                    <a:bodyPr/>
                    <a:lstStyle/>
                    <a:p>
                      <a:r>
                        <a:rPr lang="en-US" dirty="0" smtClean="0"/>
                        <a:t>2</a:t>
                      </a:r>
                      <a:endParaRPr lang="en-US" dirty="0"/>
                    </a:p>
                  </a:txBody>
                  <a:tcPr marL="84525" marR="84525"/>
                </a:tc>
                <a:tc>
                  <a:txBody>
                    <a:bodyPr/>
                    <a:lstStyle/>
                    <a:p>
                      <a:r>
                        <a:rPr lang="en-US" dirty="0" smtClean="0"/>
                        <a:t>1.7</a:t>
                      </a:r>
                      <a:endParaRPr lang="en-US" dirty="0"/>
                    </a:p>
                  </a:txBody>
                  <a:tcPr marL="84525" marR="84525"/>
                </a:tc>
              </a:tr>
              <a:tr h="516819">
                <a:tc>
                  <a:txBody>
                    <a:bodyPr/>
                    <a:lstStyle/>
                    <a:p>
                      <a:r>
                        <a:rPr lang="en-US" dirty="0" smtClean="0"/>
                        <a:t>Water holding capacity</a:t>
                      </a:r>
                      <a:endParaRPr lang="en-US" dirty="0"/>
                    </a:p>
                  </a:txBody>
                  <a:tcPr marL="84525" marR="84525"/>
                </a:tc>
                <a:tc>
                  <a:txBody>
                    <a:bodyPr/>
                    <a:lstStyle/>
                    <a:p>
                      <a:r>
                        <a:rPr lang="en-US" dirty="0" smtClean="0"/>
                        <a:t>1</a:t>
                      </a:r>
                      <a:endParaRPr lang="en-US" dirty="0"/>
                    </a:p>
                  </a:txBody>
                  <a:tcPr marL="84525" marR="84525"/>
                </a:tc>
                <a:tc>
                  <a:txBody>
                    <a:bodyPr/>
                    <a:lstStyle/>
                    <a:p>
                      <a:r>
                        <a:rPr lang="en-US" dirty="0" smtClean="0"/>
                        <a:t>2</a:t>
                      </a:r>
                      <a:endParaRPr lang="en-US" dirty="0"/>
                    </a:p>
                  </a:txBody>
                  <a:tcPr marL="84525" marR="84525"/>
                </a:tc>
                <a:tc>
                  <a:txBody>
                    <a:bodyPr/>
                    <a:lstStyle/>
                    <a:p>
                      <a:r>
                        <a:rPr lang="en-US" dirty="0" smtClean="0"/>
                        <a:t>1.8</a:t>
                      </a:r>
                      <a:endParaRPr lang="en-US" dirty="0"/>
                    </a:p>
                  </a:txBody>
                  <a:tcPr marL="84525" marR="84525"/>
                </a:tc>
              </a:tr>
              <a:tr h="516819">
                <a:tc>
                  <a:txBody>
                    <a:bodyPr/>
                    <a:lstStyle/>
                    <a:p>
                      <a:r>
                        <a:rPr lang="en-US" dirty="0" smtClean="0"/>
                        <a:t>Plant available</a:t>
                      </a:r>
                      <a:endParaRPr lang="en-US" dirty="0"/>
                    </a:p>
                  </a:txBody>
                  <a:tcPr marL="84525" marR="84525"/>
                </a:tc>
                <a:tc>
                  <a:txBody>
                    <a:bodyPr/>
                    <a:lstStyle/>
                    <a:p>
                      <a:r>
                        <a:rPr lang="en-US" dirty="0" smtClean="0"/>
                        <a:t>0.5</a:t>
                      </a:r>
                      <a:endParaRPr lang="en-US" dirty="0"/>
                    </a:p>
                  </a:txBody>
                  <a:tcPr marL="84525" marR="84525"/>
                </a:tc>
                <a:tc>
                  <a:txBody>
                    <a:bodyPr/>
                    <a:lstStyle/>
                    <a:p>
                      <a:r>
                        <a:rPr lang="en-US" dirty="0" smtClean="0"/>
                        <a:t>1</a:t>
                      </a:r>
                      <a:endParaRPr lang="en-US" dirty="0"/>
                    </a:p>
                  </a:txBody>
                  <a:tcPr marL="84525" marR="84525"/>
                </a:tc>
                <a:tc>
                  <a:txBody>
                    <a:bodyPr/>
                    <a:lstStyle/>
                    <a:p>
                      <a:r>
                        <a:rPr lang="en-US" dirty="0" smtClean="0"/>
                        <a:t>0.9</a:t>
                      </a:r>
                      <a:endParaRPr lang="en-US" dirty="0"/>
                    </a:p>
                  </a:txBody>
                  <a:tcPr marL="84525" marR="84525"/>
                </a:tc>
              </a:tr>
              <a:tr h="516819">
                <a:tc>
                  <a:txBody>
                    <a:bodyPr/>
                    <a:lstStyle/>
                    <a:p>
                      <a:r>
                        <a:rPr lang="en-US" dirty="0" smtClean="0"/>
                        <a:t>Unavailable</a:t>
                      </a:r>
                      <a:endParaRPr lang="en-US" dirty="0"/>
                    </a:p>
                  </a:txBody>
                  <a:tcPr marL="84525" marR="84525"/>
                </a:tc>
                <a:tc>
                  <a:txBody>
                    <a:bodyPr/>
                    <a:lstStyle/>
                    <a:p>
                      <a:r>
                        <a:rPr lang="en-US" dirty="0" smtClean="0"/>
                        <a:t>1.1</a:t>
                      </a:r>
                      <a:endParaRPr lang="en-US" dirty="0"/>
                    </a:p>
                  </a:txBody>
                  <a:tcPr marL="84525" marR="84525"/>
                </a:tc>
                <a:tc>
                  <a:txBody>
                    <a:bodyPr/>
                    <a:lstStyle/>
                    <a:p>
                      <a:r>
                        <a:rPr lang="en-US" dirty="0" smtClean="0"/>
                        <a:t>1.8</a:t>
                      </a:r>
                      <a:endParaRPr lang="en-US" dirty="0"/>
                    </a:p>
                  </a:txBody>
                  <a:tcPr marL="84525" marR="84525"/>
                </a:tc>
                <a:tc>
                  <a:txBody>
                    <a:bodyPr/>
                    <a:lstStyle/>
                    <a:p>
                      <a:r>
                        <a:rPr lang="en-US" dirty="0" smtClean="0"/>
                        <a:t>2.6</a:t>
                      </a:r>
                      <a:endParaRPr lang="en-US" dirty="0"/>
                    </a:p>
                  </a:txBody>
                  <a:tcPr marL="84525" marR="84525"/>
                </a:tc>
              </a:tr>
            </a:tbl>
          </a:graphicData>
        </a:graphic>
      </p:graphicFrame>
    </p:spTree>
    <p:extLst>
      <p:ext uri="{BB962C8B-B14F-4D97-AF65-F5344CB8AC3E}">
        <p14:creationId xmlns:p14="http://schemas.microsoft.com/office/powerpoint/2010/main" xmlns="" val="3552675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SOIL WATER</a:t>
            </a:r>
            <a:endParaRPr lang="en-US" b="1" i="1" dirty="0"/>
          </a:p>
        </p:txBody>
      </p:sp>
      <p:sp>
        <p:nvSpPr>
          <p:cNvPr id="3" name="Content Placeholder 2"/>
          <p:cNvSpPr>
            <a:spLocks noGrp="1"/>
          </p:cNvSpPr>
          <p:nvPr>
            <p:ph idx="1"/>
          </p:nvPr>
        </p:nvSpPr>
        <p:spPr/>
        <p:txBody>
          <a:bodyPr/>
          <a:lstStyle/>
          <a:p>
            <a:r>
              <a:rPr lang="en-US" dirty="0"/>
              <a:t>Soil acts as a sponge to take up and retain water</a:t>
            </a:r>
            <a:r>
              <a:rPr lang="en-US" dirty="0" smtClean="0"/>
              <a:t>.</a:t>
            </a:r>
          </a:p>
          <a:p>
            <a:r>
              <a:rPr lang="en-US" b="1" dirty="0" smtClean="0"/>
              <a:t>INFILTERATION</a:t>
            </a:r>
          </a:p>
          <a:p>
            <a:r>
              <a:rPr lang="en-US" dirty="0"/>
              <a:t>Movement of water into soil is called </a:t>
            </a:r>
            <a:r>
              <a:rPr lang="en-US" dirty="0" smtClean="0"/>
              <a:t>infiltration</a:t>
            </a:r>
          </a:p>
          <a:p>
            <a:r>
              <a:rPr lang="en-US" b="1" dirty="0" smtClean="0"/>
              <a:t>PERCOLATION</a:t>
            </a:r>
          </a:p>
          <a:p>
            <a:r>
              <a:rPr lang="en-US" dirty="0"/>
              <a:t>the downward movement of water within the soil is called percolation, permeability or hydraulic conductivity. </a:t>
            </a:r>
            <a:endParaRPr lang="en-US" dirty="0" smtClean="0"/>
          </a:p>
          <a:p>
            <a:r>
              <a:rPr lang="en-US" b="1" dirty="0" smtClean="0"/>
              <a:t>PORE SPACE</a:t>
            </a:r>
          </a:p>
          <a:p>
            <a:r>
              <a:rPr lang="en-US" dirty="0"/>
              <a:t>Pore space in soil is the conduit that allows water to infiltrate and percolate. It also serves as the storage compartment for water. </a:t>
            </a:r>
          </a:p>
          <a:p>
            <a:endParaRPr lang="en-US" dirty="0"/>
          </a:p>
        </p:txBody>
      </p:sp>
    </p:spTree>
    <p:extLst>
      <p:ext uri="{BB962C8B-B14F-4D97-AF65-F5344CB8AC3E}">
        <p14:creationId xmlns:p14="http://schemas.microsoft.com/office/powerpoint/2010/main" xmlns="" val="1375272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17844" t="7203" r="23087" b="18521"/>
          <a:stretch/>
        </p:blipFill>
        <p:spPr>
          <a:xfrm>
            <a:off x="1532586" y="1030310"/>
            <a:ext cx="7701566" cy="5215944"/>
          </a:xfrm>
        </p:spPr>
      </p:pic>
    </p:spTree>
    <p:extLst>
      <p:ext uri="{BB962C8B-B14F-4D97-AF65-F5344CB8AC3E}">
        <p14:creationId xmlns:p14="http://schemas.microsoft.com/office/powerpoint/2010/main" xmlns="" val="3544172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USE OF WATER HOLDING CAPACITY</a:t>
            </a:r>
            <a:endParaRPr lang="en-US" b="1" dirty="0"/>
          </a:p>
        </p:txBody>
      </p:sp>
      <p:sp>
        <p:nvSpPr>
          <p:cNvPr id="3" name="Content Placeholder 2"/>
          <p:cNvSpPr>
            <a:spLocks noGrp="1"/>
          </p:cNvSpPr>
          <p:nvPr>
            <p:ph idx="1"/>
          </p:nvPr>
        </p:nvSpPr>
        <p:spPr/>
        <p:txBody>
          <a:bodyPr/>
          <a:lstStyle/>
          <a:p>
            <a:r>
              <a:rPr lang="en-US" dirty="0"/>
              <a:t>Water holding capacity designates the ability of a soil to hold water</a:t>
            </a:r>
            <a:r>
              <a:rPr lang="en-US" dirty="0" smtClean="0"/>
              <a:t>.</a:t>
            </a:r>
          </a:p>
          <a:p>
            <a:r>
              <a:rPr lang="en-US" dirty="0" smtClean="0"/>
              <a:t> </a:t>
            </a:r>
            <a:r>
              <a:rPr lang="en-US" dirty="0"/>
              <a:t>It is useful information for irrigation scheduling, crop selection, groundwater contamination considerations, estimating runoff and determining when plants will become stressed. </a:t>
            </a:r>
            <a:endParaRPr lang="en-US" dirty="0" smtClean="0"/>
          </a:p>
          <a:p>
            <a:r>
              <a:rPr lang="en-US" dirty="0" smtClean="0"/>
              <a:t>Water </a:t>
            </a:r>
            <a:r>
              <a:rPr lang="en-US" dirty="0"/>
              <a:t>holding capacity varies by soil texture </a:t>
            </a:r>
          </a:p>
        </p:txBody>
      </p:sp>
    </p:spTree>
    <p:extLst>
      <p:ext uri="{BB962C8B-B14F-4D97-AF65-F5344CB8AC3E}">
        <p14:creationId xmlns:p14="http://schemas.microsoft.com/office/powerpoint/2010/main" xmlns="" val="2562774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13682" t="6723" r="19566" b="18201"/>
          <a:stretch/>
        </p:blipFill>
        <p:spPr>
          <a:xfrm>
            <a:off x="1712890" y="1081825"/>
            <a:ext cx="7598535" cy="4997003"/>
          </a:xfrm>
        </p:spPr>
      </p:pic>
    </p:spTree>
    <p:extLst>
      <p:ext uri="{BB962C8B-B14F-4D97-AF65-F5344CB8AC3E}">
        <p14:creationId xmlns:p14="http://schemas.microsoft.com/office/powerpoint/2010/main" xmlns="" val="1672379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PROBLEMS </a:t>
            </a:r>
            <a:endParaRPr lang="en-US" b="1" dirty="0"/>
          </a:p>
        </p:txBody>
      </p:sp>
      <p:sp>
        <p:nvSpPr>
          <p:cNvPr id="3" name="Content Placeholder 2"/>
          <p:cNvSpPr>
            <a:spLocks noGrp="1"/>
          </p:cNvSpPr>
          <p:nvPr>
            <p:ph idx="1"/>
          </p:nvPr>
        </p:nvSpPr>
        <p:spPr/>
        <p:txBody>
          <a:bodyPr/>
          <a:lstStyle/>
          <a:p>
            <a:r>
              <a:rPr lang="en-US" dirty="0"/>
              <a:t>Water relations are greatly affected by cultural practices, but the effect is largely indirect. </a:t>
            </a:r>
            <a:endParaRPr lang="en-US" dirty="0" smtClean="0"/>
          </a:p>
          <a:p>
            <a:r>
              <a:rPr lang="en-US" dirty="0" smtClean="0"/>
              <a:t>For </a:t>
            </a:r>
            <a:r>
              <a:rPr lang="en-US" dirty="0"/>
              <a:t>instance, tillage breaks down aggregates, decreasing the number of large pores</a:t>
            </a:r>
            <a:r>
              <a:rPr lang="en-US" dirty="0" smtClean="0"/>
              <a:t>.</a:t>
            </a:r>
          </a:p>
          <a:p>
            <a:r>
              <a:rPr lang="en-US" dirty="0" smtClean="0"/>
              <a:t> </a:t>
            </a:r>
            <a:r>
              <a:rPr lang="en-US" dirty="0"/>
              <a:t>This would cause a decrease in infiltration rate and percolation, the water content at field capacity would increase, and gravitational water would decrease. If compaction causes an increase in the number of very small pores, unavailable water may increase, and water holding capacity may decrease. As a result, the amount of plant available water would also decrease. </a:t>
            </a:r>
          </a:p>
          <a:p>
            <a:endParaRPr lang="en-US" dirty="0"/>
          </a:p>
        </p:txBody>
      </p:sp>
    </p:spTree>
    <p:extLst>
      <p:ext uri="{BB962C8B-B14F-4D97-AF65-F5344CB8AC3E}">
        <p14:creationId xmlns:p14="http://schemas.microsoft.com/office/powerpoint/2010/main" xmlns="" val="4131381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If compaction causes an increase in the number of very small pores, unavailable water may increase, and water holding capacity may decrease. </a:t>
            </a:r>
          </a:p>
          <a:p>
            <a:r>
              <a:rPr lang="en-US" dirty="0" smtClean="0"/>
              <a:t>As a result, the amount of plant available water would also decrease. </a:t>
            </a:r>
          </a:p>
          <a:p>
            <a:endParaRPr lang="en-US" dirty="0" smtClean="0"/>
          </a:p>
          <a:p>
            <a:endParaRPr lang="en-US" dirty="0"/>
          </a:p>
        </p:txBody>
      </p:sp>
    </p:spTree>
    <p:extLst>
      <p:ext uri="{BB962C8B-B14F-4D97-AF65-F5344CB8AC3E}">
        <p14:creationId xmlns:p14="http://schemas.microsoft.com/office/powerpoint/2010/main" xmlns="" val="1034739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l="18438" t="8046" r="24584" b="15386"/>
          <a:stretch/>
        </p:blipFill>
        <p:spPr>
          <a:xfrm>
            <a:off x="0" y="0"/>
            <a:ext cx="12192000" cy="6858000"/>
          </a:xfrm>
          <a:prstGeom prst="rect">
            <a:avLst/>
          </a:prstGeom>
        </p:spPr>
      </p:pic>
    </p:spTree>
    <p:extLst>
      <p:ext uri="{BB962C8B-B14F-4D97-AF65-F5344CB8AC3E}">
        <p14:creationId xmlns:p14="http://schemas.microsoft.com/office/powerpoint/2010/main" xmlns="" val="303959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INFILTRATION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13202" t="9445" r="17805" b="16280"/>
          <a:stretch/>
        </p:blipFill>
        <p:spPr>
          <a:xfrm>
            <a:off x="2112135" y="2408348"/>
            <a:ext cx="7263685" cy="3850783"/>
          </a:xfrm>
        </p:spPr>
      </p:pic>
    </p:spTree>
    <p:extLst>
      <p:ext uri="{BB962C8B-B14F-4D97-AF65-F5344CB8AC3E}">
        <p14:creationId xmlns:p14="http://schemas.microsoft.com/office/powerpoint/2010/main" xmlns="" val="648637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RATE OF INFILTERATION</a:t>
            </a:r>
            <a:endParaRPr lang="en-US" b="1" dirty="0"/>
          </a:p>
        </p:txBody>
      </p:sp>
      <p:sp>
        <p:nvSpPr>
          <p:cNvPr id="3" name="Content Placeholder 2"/>
          <p:cNvSpPr>
            <a:spLocks noGrp="1"/>
          </p:cNvSpPr>
          <p:nvPr>
            <p:ph idx="1"/>
          </p:nvPr>
        </p:nvSpPr>
        <p:spPr/>
        <p:txBody>
          <a:bodyPr/>
          <a:lstStyle/>
          <a:p>
            <a:r>
              <a:rPr lang="en-US" dirty="0" smtClean="0"/>
              <a:t>For clayey and compacted soils </a:t>
            </a:r>
            <a:r>
              <a:rPr lang="en-US" b="1" dirty="0" smtClean="0"/>
              <a:t>= </a:t>
            </a:r>
            <a:r>
              <a:rPr lang="en-US" dirty="0" smtClean="0"/>
              <a:t>nearly zero</a:t>
            </a:r>
          </a:p>
          <a:p>
            <a:pPr marL="0" indent="0">
              <a:buNone/>
            </a:pPr>
            <a:r>
              <a:rPr lang="en-US" dirty="0" smtClean="0"/>
              <a:t>Low </a:t>
            </a:r>
            <a:r>
              <a:rPr lang="en-US" dirty="0"/>
              <a:t>infiltration rates lead to ponding on nearly level ground and runoff on sloping ground</a:t>
            </a:r>
            <a:endParaRPr lang="en-US" dirty="0" smtClean="0"/>
          </a:p>
          <a:p>
            <a:r>
              <a:rPr lang="en-US" dirty="0" smtClean="0"/>
              <a:t>For sandy and well aggregated soils  </a:t>
            </a:r>
            <a:r>
              <a:rPr lang="en-US" b="1" dirty="0" smtClean="0"/>
              <a:t>=  more or less than 10 inches per hour</a:t>
            </a:r>
          </a:p>
          <a:p>
            <a:pPr marL="0" indent="0">
              <a:buNone/>
            </a:pPr>
            <a:r>
              <a:rPr lang="en-US" dirty="0"/>
              <a:t>Organic matter, especially crop residue and decaying roots, promotes aggregation so that larger soil pores develop, allowing water to infiltrate more readily. </a:t>
            </a:r>
          </a:p>
          <a:p>
            <a:pPr marL="0" indent="0">
              <a:buNone/>
            </a:pPr>
            <a:endParaRPr lang="en-US" b="1" dirty="0" smtClean="0"/>
          </a:p>
          <a:p>
            <a:pPr marL="0" indent="0">
              <a:buNone/>
            </a:pPr>
            <a:endParaRPr lang="en-US" b="1" dirty="0" smtClean="0"/>
          </a:p>
          <a:p>
            <a:endParaRPr lang="en-US" dirty="0"/>
          </a:p>
          <a:p>
            <a:endParaRPr lang="en-US" dirty="0" smtClean="0"/>
          </a:p>
          <a:p>
            <a:endParaRPr lang="en-US" dirty="0"/>
          </a:p>
        </p:txBody>
      </p:sp>
    </p:spTree>
    <p:extLst>
      <p:ext uri="{BB962C8B-B14F-4D97-AF65-F5344CB8AC3E}">
        <p14:creationId xmlns:p14="http://schemas.microsoft.com/office/powerpoint/2010/main" xmlns="" val="4208242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Rate of percolation</a:t>
            </a:r>
            <a:endParaRPr lang="en-US" b="1" dirty="0"/>
          </a:p>
        </p:txBody>
      </p:sp>
      <p:sp>
        <p:nvSpPr>
          <p:cNvPr id="3" name="Content Placeholder 2"/>
          <p:cNvSpPr>
            <a:spLocks noGrp="1"/>
          </p:cNvSpPr>
          <p:nvPr>
            <p:ph idx="1"/>
          </p:nvPr>
        </p:nvSpPr>
        <p:spPr/>
        <p:txBody>
          <a:bodyPr/>
          <a:lstStyle/>
          <a:p>
            <a:r>
              <a:rPr lang="en-US" dirty="0" smtClean="0"/>
              <a:t> </a:t>
            </a:r>
            <a:r>
              <a:rPr lang="en-US" dirty="0"/>
              <a:t>refers to the movement of water below the root zone. </a:t>
            </a:r>
            <a:endParaRPr lang="en-US" dirty="0" smtClean="0"/>
          </a:p>
          <a:p>
            <a:r>
              <a:rPr lang="en-US" dirty="0" smtClean="0"/>
              <a:t>Varies with soil texture and structure</a:t>
            </a:r>
          </a:p>
          <a:p>
            <a:r>
              <a:rPr lang="en-US" dirty="0" smtClean="0"/>
              <a:t>Generally rated from very rapid to very slow</a:t>
            </a:r>
            <a:endParaRPr lang="en-US" dirty="0"/>
          </a:p>
        </p:txBody>
      </p:sp>
    </p:spTree>
    <p:extLst>
      <p:ext uri="{BB962C8B-B14F-4D97-AF65-F5344CB8AC3E}">
        <p14:creationId xmlns:p14="http://schemas.microsoft.com/office/powerpoint/2010/main" xmlns="" val="1541998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PERCOLATION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23927" t="7203" r="29650" b="17240"/>
          <a:stretch/>
        </p:blipFill>
        <p:spPr>
          <a:xfrm>
            <a:off x="2730321" y="2432562"/>
            <a:ext cx="5731100" cy="4225816"/>
          </a:xfrm>
        </p:spPr>
      </p:pic>
    </p:spTree>
    <p:extLst>
      <p:ext uri="{BB962C8B-B14F-4D97-AF65-F5344CB8AC3E}">
        <p14:creationId xmlns:p14="http://schemas.microsoft.com/office/powerpoint/2010/main" xmlns="" val="2080320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PERMEABILITY CLASSIFICATION SYSTEM</a:t>
            </a:r>
            <a:endParaRPr lang="en-US" dirty="0"/>
          </a:p>
        </p:txBody>
      </p:sp>
      <p:pic>
        <p:nvPicPr>
          <p:cNvPr id="4" name="Content Placeholder 3"/>
          <p:cNvPicPr>
            <a:picLocks noGrp="1" noChangeAspect="1"/>
          </p:cNvPicPr>
          <p:nvPr>
            <p:ph idx="1"/>
          </p:nvPr>
        </p:nvPicPr>
        <p:blipFill>
          <a:blip r:embed="rId2"/>
          <a:stretch>
            <a:fillRect/>
          </a:stretch>
        </p:blipFill>
        <p:spPr>
          <a:xfrm>
            <a:off x="1802443" y="2526321"/>
            <a:ext cx="8163252" cy="3542083"/>
          </a:xfrm>
          <a:prstGeom prst="rect">
            <a:avLst/>
          </a:prstGeom>
        </p:spPr>
      </p:pic>
    </p:spTree>
    <p:extLst>
      <p:ext uri="{BB962C8B-B14F-4D97-AF65-F5344CB8AC3E}">
        <p14:creationId xmlns:p14="http://schemas.microsoft.com/office/powerpoint/2010/main" xmlns="" val="2244009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 content</a:t>
            </a:r>
            <a:endParaRPr lang="en-US" b="1" dirty="0"/>
          </a:p>
        </p:txBody>
      </p:sp>
      <p:sp>
        <p:nvSpPr>
          <p:cNvPr id="3" name="Content Placeholder 2"/>
          <p:cNvSpPr>
            <a:spLocks noGrp="1"/>
          </p:cNvSpPr>
          <p:nvPr>
            <p:ph idx="1"/>
          </p:nvPr>
        </p:nvSpPr>
        <p:spPr/>
        <p:txBody>
          <a:bodyPr/>
          <a:lstStyle/>
          <a:p>
            <a:r>
              <a:rPr lang="en-US" dirty="0"/>
              <a:t>Water held in a soil is described by the term water </a:t>
            </a:r>
            <a:r>
              <a:rPr lang="en-US" dirty="0" smtClean="0"/>
              <a:t>content</a:t>
            </a:r>
          </a:p>
          <a:p>
            <a:r>
              <a:rPr lang="en-US" dirty="0"/>
              <a:t>Water content can be quantified on both a </a:t>
            </a:r>
            <a:r>
              <a:rPr lang="en-US" b="1" dirty="0"/>
              <a:t>gravimetric</a:t>
            </a:r>
            <a:r>
              <a:rPr lang="en-US" dirty="0"/>
              <a:t> (g water/g soil) and </a:t>
            </a:r>
            <a:r>
              <a:rPr lang="en-US" b="1" dirty="0"/>
              <a:t>volumetric</a:t>
            </a:r>
            <a:r>
              <a:rPr lang="en-US" dirty="0"/>
              <a:t> (ml water/ml soil) </a:t>
            </a:r>
            <a:r>
              <a:rPr lang="en-US" dirty="0" smtClean="0"/>
              <a:t>basis.</a:t>
            </a:r>
          </a:p>
          <a:p>
            <a:r>
              <a:rPr lang="en-US" dirty="0" err="1" smtClean="0"/>
              <a:t>Volumertric</a:t>
            </a:r>
            <a:r>
              <a:rPr lang="en-US" dirty="0" smtClean="0"/>
              <a:t> expression is used most often.</a:t>
            </a:r>
            <a:endParaRPr lang="en-US" dirty="0"/>
          </a:p>
        </p:txBody>
      </p:sp>
    </p:spTree>
    <p:extLst>
      <p:ext uri="{BB962C8B-B14F-4D97-AF65-F5344CB8AC3E}">
        <p14:creationId xmlns:p14="http://schemas.microsoft.com/office/powerpoint/2010/main" xmlns="" val="11623608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561</TotalTime>
  <Words>1132</Words>
  <Application>Microsoft Office PowerPoint</Application>
  <PresentationFormat>Custom</PresentationFormat>
  <Paragraphs>122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Integral</vt:lpstr>
      <vt:lpstr>WATER IN SOIL</vt:lpstr>
      <vt:lpstr>WATER IN SOIL</vt:lpstr>
      <vt:lpstr>SOIL WATER</vt:lpstr>
      <vt:lpstr>INFILTRATION </vt:lpstr>
      <vt:lpstr>RATE OF INFILTERATION</vt:lpstr>
      <vt:lpstr>Rate of percolation</vt:lpstr>
      <vt:lpstr>PERCOLATION</vt:lpstr>
      <vt:lpstr>PERMEABILITY CLASSIFICATION SYSTEM</vt:lpstr>
      <vt:lpstr>Water content</vt:lpstr>
      <vt:lpstr>SATURATION</vt:lpstr>
      <vt:lpstr>Slide 11</vt:lpstr>
      <vt:lpstr>FIELD CAPACITY</vt:lpstr>
      <vt:lpstr>PERMAMENT WILTING POINT</vt:lpstr>
      <vt:lpstr>Slide 14</vt:lpstr>
      <vt:lpstr>Slide 15</vt:lpstr>
      <vt:lpstr>GRAVITATIONAL WATER</vt:lpstr>
      <vt:lpstr>WATER HOLDING CAPACITY</vt:lpstr>
      <vt:lpstr>Slide 18</vt:lpstr>
      <vt:lpstr>VOLUMETRIC WATER CONTENT</vt:lpstr>
      <vt:lpstr>EXAMPLE</vt:lpstr>
      <vt:lpstr>PROCEDURE</vt:lpstr>
      <vt:lpstr>Slide 22</vt:lpstr>
      <vt:lpstr>Slide 23</vt:lpstr>
      <vt:lpstr>WETTING FRONT</vt:lpstr>
      <vt:lpstr>Slide 25</vt:lpstr>
      <vt:lpstr>CONTINUE…</vt:lpstr>
      <vt:lpstr>Slide 27</vt:lpstr>
      <vt:lpstr>SIZE OF PORES</vt:lpstr>
      <vt:lpstr>Estimated soil water for three soil textures</vt:lpstr>
      <vt:lpstr>Slide 30</vt:lpstr>
      <vt:lpstr> USE OF WATER HOLDING CAPACITY</vt:lpstr>
      <vt:lpstr>Slide 32</vt:lpstr>
      <vt:lpstr>PROBLEMS </vt:lpstr>
      <vt:lpstr>CONTINUE……</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Hafsa</dc:creator>
  <cp:lastModifiedBy>Chemistry</cp:lastModifiedBy>
  <cp:revision>17</cp:revision>
  <dcterms:created xsi:type="dcterms:W3CDTF">2019-02-11T13:49:10Z</dcterms:created>
  <dcterms:modified xsi:type="dcterms:W3CDTF">2020-05-06T13:50:10Z</dcterms:modified>
</cp:coreProperties>
</file>