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0"/>
  </p:notesMasterIdLst>
  <p:sldIdLst>
    <p:sldId id="301" r:id="rId2"/>
    <p:sldId id="302" r:id="rId3"/>
    <p:sldId id="308" r:id="rId4"/>
    <p:sldId id="258" r:id="rId5"/>
    <p:sldId id="267" r:id="rId6"/>
    <p:sldId id="265" r:id="rId7"/>
    <p:sldId id="334" r:id="rId8"/>
    <p:sldId id="338" r:id="rId9"/>
    <p:sldId id="337" r:id="rId10"/>
    <p:sldId id="304" r:id="rId11"/>
    <p:sldId id="322" r:id="rId12"/>
    <p:sldId id="298" r:id="rId13"/>
    <p:sldId id="270" r:id="rId14"/>
    <p:sldId id="279" r:id="rId15"/>
    <p:sldId id="280" r:id="rId16"/>
    <p:sldId id="309" r:id="rId17"/>
    <p:sldId id="323" r:id="rId18"/>
    <p:sldId id="311" r:id="rId19"/>
    <p:sldId id="312" r:id="rId20"/>
    <p:sldId id="314" r:id="rId21"/>
    <p:sldId id="325" r:id="rId22"/>
    <p:sldId id="329" r:id="rId23"/>
    <p:sldId id="324" r:id="rId24"/>
    <p:sldId id="331" r:id="rId25"/>
    <p:sldId id="315" r:id="rId26"/>
    <p:sldId id="317" r:id="rId27"/>
    <p:sldId id="320" r:id="rId28"/>
    <p:sldId id="30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4434" autoAdjust="0"/>
  </p:normalViewPr>
  <p:slideViewPr>
    <p:cSldViewPr>
      <p:cViewPr varScale="1">
        <p:scale>
          <a:sx n="67" d="100"/>
          <a:sy n="67" d="100"/>
        </p:scale>
        <p:origin x="164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B1D61B-5A8B-4EA0-AD7F-D3642EFEBC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3410AAC-4ADA-450B-A982-B676231FE2EF}">
      <dgm:prSet>
        <dgm:style>
          <a:lnRef idx="1">
            <a:schemeClr val="accent4"/>
          </a:lnRef>
          <a:fillRef idx="3">
            <a:schemeClr val="accent4"/>
          </a:fillRef>
          <a:effectRef idx="2">
            <a:schemeClr val="accent4"/>
          </a:effectRef>
          <a:fontRef idx="minor">
            <a:schemeClr val="lt1"/>
          </a:fontRef>
        </dgm:style>
      </dgm:prSet>
      <dgm:spPr/>
      <dgm:t>
        <a:bodyPr/>
        <a:lstStyle/>
        <a:p>
          <a:pPr rtl="0"/>
          <a:r>
            <a:rPr lang="en-US" dirty="0" smtClean="0">
              <a:solidFill>
                <a:schemeClr val="accent3">
                  <a:lumMod val="50000"/>
                </a:schemeClr>
              </a:solidFill>
            </a:rPr>
            <a:t>ALLERGY</a:t>
          </a:r>
          <a:endParaRPr lang="en-US" dirty="0">
            <a:solidFill>
              <a:schemeClr val="accent3">
                <a:lumMod val="50000"/>
              </a:schemeClr>
            </a:solidFill>
          </a:endParaRPr>
        </a:p>
      </dgm:t>
    </dgm:pt>
    <dgm:pt modelId="{EE4C3BE7-D139-4EBD-A2A6-DB519DA5E4A8}" type="parTrans" cxnId="{5146FEBA-62D8-4E6A-8C42-21AA6A669638}">
      <dgm:prSet/>
      <dgm:spPr/>
      <dgm:t>
        <a:bodyPr/>
        <a:lstStyle/>
        <a:p>
          <a:endParaRPr lang="en-US"/>
        </a:p>
      </dgm:t>
    </dgm:pt>
    <dgm:pt modelId="{A739EE32-EC6C-4C50-BE82-7A8C2C998B1A}" type="sibTrans" cxnId="{5146FEBA-62D8-4E6A-8C42-21AA6A669638}">
      <dgm:prSet/>
      <dgm:spPr/>
      <dgm:t>
        <a:bodyPr/>
        <a:lstStyle/>
        <a:p>
          <a:endParaRPr lang="en-US"/>
        </a:p>
      </dgm:t>
    </dgm:pt>
    <dgm:pt modelId="{7F1A586A-7CE2-4C46-8272-AC764DFEDEC2}">
      <dgm:prSet custT="1">
        <dgm:style>
          <a:lnRef idx="0">
            <a:schemeClr val="accent4"/>
          </a:lnRef>
          <a:fillRef idx="3">
            <a:schemeClr val="accent4"/>
          </a:fillRef>
          <a:effectRef idx="3">
            <a:schemeClr val="accent4"/>
          </a:effectRef>
          <a:fontRef idx="minor">
            <a:schemeClr val="lt1"/>
          </a:fontRef>
        </dgm:style>
      </dgm:prSet>
      <dgm:spPr/>
      <dgm:t>
        <a:bodyPr/>
        <a:lstStyle/>
        <a:p>
          <a:pPr rtl="0"/>
          <a:r>
            <a:rPr lang="en-US" sz="3200" i="1" dirty="0" smtClean="0">
              <a:solidFill>
                <a:schemeClr val="tx1"/>
              </a:solidFill>
            </a:rPr>
            <a:t>By </a:t>
          </a:r>
          <a:r>
            <a:rPr lang="en-US" sz="3200" i="1" dirty="0" err="1" smtClean="0">
              <a:solidFill>
                <a:schemeClr val="tx1"/>
              </a:solidFill>
            </a:rPr>
            <a:t>Hafiza</a:t>
          </a:r>
          <a:r>
            <a:rPr lang="en-US" sz="3200" i="1" dirty="0" smtClean="0">
              <a:solidFill>
                <a:schemeClr val="tx1"/>
              </a:solidFill>
            </a:rPr>
            <a:t> Sara </a:t>
          </a:r>
          <a:r>
            <a:rPr lang="en-US" sz="3200" i="1" dirty="0" err="1" smtClean="0">
              <a:solidFill>
                <a:schemeClr val="tx1"/>
              </a:solidFill>
            </a:rPr>
            <a:t>Afzal</a:t>
          </a:r>
          <a:endParaRPr lang="en-US" sz="3200" i="1" dirty="0">
            <a:solidFill>
              <a:schemeClr val="tx1"/>
            </a:solidFill>
          </a:endParaRPr>
        </a:p>
      </dgm:t>
    </dgm:pt>
    <dgm:pt modelId="{61848CB2-C484-4B9B-9A40-72100F89F0C5}" type="parTrans" cxnId="{AE5F9E60-3E92-4707-9E9A-C460029FFBC2}">
      <dgm:prSet/>
      <dgm:spPr/>
      <dgm:t>
        <a:bodyPr/>
        <a:lstStyle/>
        <a:p>
          <a:endParaRPr lang="en-US"/>
        </a:p>
      </dgm:t>
    </dgm:pt>
    <dgm:pt modelId="{F2017AD0-F944-4663-A7B1-632ADB7DFF6A}" type="sibTrans" cxnId="{AE5F9E60-3E92-4707-9E9A-C460029FFBC2}">
      <dgm:prSet/>
      <dgm:spPr/>
      <dgm:t>
        <a:bodyPr/>
        <a:lstStyle/>
        <a:p>
          <a:endParaRPr lang="en-US"/>
        </a:p>
      </dgm:t>
    </dgm:pt>
    <dgm:pt modelId="{D254997C-1912-438D-B6D2-326B715C249B}" type="pres">
      <dgm:prSet presAssocID="{4BB1D61B-5A8B-4EA0-AD7F-D3642EFEBCC1}" presName="linear" presStyleCnt="0">
        <dgm:presLayoutVars>
          <dgm:animLvl val="lvl"/>
          <dgm:resizeHandles val="exact"/>
        </dgm:presLayoutVars>
      </dgm:prSet>
      <dgm:spPr/>
      <dgm:t>
        <a:bodyPr/>
        <a:lstStyle/>
        <a:p>
          <a:endParaRPr lang="en-US"/>
        </a:p>
      </dgm:t>
    </dgm:pt>
    <dgm:pt modelId="{C02DAF44-4018-4A6A-AEE6-86C9807F108B}" type="pres">
      <dgm:prSet presAssocID="{D3410AAC-4ADA-450B-A982-B676231FE2EF}" presName="parentText" presStyleLbl="node1" presStyleIdx="0" presStyleCnt="2" custScaleY="148823" custLinFactNeighborX="-1515" custLinFactNeighborY="22864">
        <dgm:presLayoutVars>
          <dgm:chMax val="0"/>
          <dgm:bulletEnabled val="1"/>
        </dgm:presLayoutVars>
      </dgm:prSet>
      <dgm:spPr/>
      <dgm:t>
        <a:bodyPr/>
        <a:lstStyle/>
        <a:p>
          <a:endParaRPr lang="en-US"/>
        </a:p>
      </dgm:t>
    </dgm:pt>
    <dgm:pt modelId="{73E31040-2542-4D2E-B4F0-EF9EE04C576D}" type="pres">
      <dgm:prSet presAssocID="{A739EE32-EC6C-4C50-BE82-7A8C2C998B1A}" presName="spacer" presStyleCnt="0"/>
      <dgm:spPr/>
    </dgm:pt>
    <dgm:pt modelId="{85EB9E36-FADC-46E1-B585-9D90DEAE27A7}" type="pres">
      <dgm:prSet presAssocID="{7F1A586A-7CE2-4C46-8272-AC764DFEDEC2}" presName="parentText" presStyleLbl="node1" presStyleIdx="1" presStyleCnt="2">
        <dgm:presLayoutVars>
          <dgm:chMax val="0"/>
          <dgm:bulletEnabled val="1"/>
        </dgm:presLayoutVars>
      </dgm:prSet>
      <dgm:spPr/>
      <dgm:t>
        <a:bodyPr/>
        <a:lstStyle/>
        <a:p>
          <a:endParaRPr lang="en-US"/>
        </a:p>
      </dgm:t>
    </dgm:pt>
  </dgm:ptLst>
  <dgm:cxnLst>
    <dgm:cxn modelId="{AE5F9E60-3E92-4707-9E9A-C460029FFBC2}" srcId="{4BB1D61B-5A8B-4EA0-AD7F-D3642EFEBCC1}" destId="{7F1A586A-7CE2-4C46-8272-AC764DFEDEC2}" srcOrd="1" destOrd="0" parTransId="{61848CB2-C484-4B9B-9A40-72100F89F0C5}" sibTransId="{F2017AD0-F944-4663-A7B1-632ADB7DFF6A}"/>
    <dgm:cxn modelId="{5146FEBA-62D8-4E6A-8C42-21AA6A669638}" srcId="{4BB1D61B-5A8B-4EA0-AD7F-D3642EFEBCC1}" destId="{D3410AAC-4ADA-450B-A982-B676231FE2EF}" srcOrd="0" destOrd="0" parTransId="{EE4C3BE7-D139-4EBD-A2A6-DB519DA5E4A8}" sibTransId="{A739EE32-EC6C-4C50-BE82-7A8C2C998B1A}"/>
    <dgm:cxn modelId="{6EB8D503-9A6F-467E-8949-CF4E0F04E7B0}" type="presOf" srcId="{D3410AAC-4ADA-450B-A982-B676231FE2EF}" destId="{C02DAF44-4018-4A6A-AEE6-86C9807F108B}" srcOrd="0" destOrd="0" presId="urn:microsoft.com/office/officeart/2005/8/layout/vList2"/>
    <dgm:cxn modelId="{BF9801B1-FA96-4737-8594-6092EB5611E1}" type="presOf" srcId="{7F1A586A-7CE2-4C46-8272-AC764DFEDEC2}" destId="{85EB9E36-FADC-46E1-B585-9D90DEAE27A7}" srcOrd="0" destOrd="0" presId="urn:microsoft.com/office/officeart/2005/8/layout/vList2"/>
    <dgm:cxn modelId="{F503383E-86CB-47DA-851E-ED66FDCCF403}" type="presOf" srcId="{4BB1D61B-5A8B-4EA0-AD7F-D3642EFEBCC1}" destId="{D254997C-1912-438D-B6D2-326B715C249B}" srcOrd="0" destOrd="0" presId="urn:microsoft.com/office/officeart/2005/8/layout/vList2"/>
    <dgm:cxn modelId="{CA1532F8-CD8F-4CAB-9942-1DC1AD87D173}" type="presParOf" srcId="{D254997C-1912-438D-B6D2-326B715C249B}" destId="{C02DAF44-4018-4A6A-AEE6-86C9807F108B}" srcOrd="0" destOrd="0" presId="urn:microsoft.com/office/officeart/2005/8/layout/vList2"/>
    <dgm:cxn modelId="{8F3DCA81-8192-4AF3-9101-C6D5BC58F4BD}" type="presParOf" srcId="{D254997C-1912-438D-B6D2-326B715C249B}" destId="{73E31040-2542-4D2E-B4F0-EF9EE04C576D}" srcOrd="1" destOrd="0" presId="urn:microsoft.com/office/officeart/2005/8/layout/vList2"/>
    <dgm:cxn modelId="{A59A407E-0820-4C8A-B931-8ADD14BDFD45}" type="presParOf" srcId="{D254997C-1912-438D-B6D2-326B715C249B}" destId="{85EB9E36-FADC-46E1-B585-9D90DEAE27A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67D3B2-0562-4373-9043-31EAAD88A028}" type="doc">
      <dgm:prSet loTypeId="urn:microsoft.com/office/officeart/2005/8/layout/hProcess9" loCatId="process" qsTypeId="urn:microsoft.com/office/officeart/2005/8/quickstyle/3d6" qsCatId="3D" csTypeId="urn:microsoft.com/office/officeart/2005/8/colors/colorful1#1" csCatId="colorful"/>
      <dgm:spPr/>
      <dgm:t>
        <a:bodyPr/>
        <a:lstStyle/>
        <a:p>
          <a:endParaRPr lang="en-US"/>
        </a:p>
      </dgm:t>
    </dgm:pt>
    <dgm:pt modelId="{B2631FD9-47D3-4683-94D8-B7B4279775EB}">
      <dgm:prSet/>
      <dgm:spPr/>
      <dgm:t>
        <a:bodyPr/>
        <a:lstStyle/>
        <a:p>
          <a:pPr rtl="0"/>
          <a:r>
            <a:rPr lang="en-US" b="1" dirty="0" smtClean="0">
              <a:solidFill>
                <a:schemeClr val="tx1"/>
              </a:solidFill>
            </a:rPr>
            <a:t>ALLERGY AND IMMUNOLOGY:</a:t>
          </a:r>
          <a:endParaRPr lang="en-US" b="1" dirty="0">
            <a:solidFill>
              <a:schemeClr val="tx1"/>
            </a:solidFill>
          </a:endParaRPr>
        </a:p>
      </dgm:t>
    </dgm:pt>
    <dgm:pt modelId="{28AF8DB4-9A88-4717-8891-F5E04E3AF24F}" type="parTrans" cxnId="{2BADB11B-255B-4BDD-9331-B89D6855B260}">
      <dgm:prSet/>
      <dgm:spPr/>
      <dgm:t>
        <a:bodyPr/>
        <a:lstStyle/>
        <a:p>
          <a:endParaRPr lang="en-US"/>
        </a:p>
      </dgm:t>
    </dgm:pt>
    <dgm:pt modelId="{6ED72E96-6BCE-4F15-BE7A-2E5D61BA4B4D}" type="sibTrans" cxnId="{2BADB11B-255B-4BDD-9331-B89D6855B260}">
      <dgm:prSet/>
      <dgm:spPr/>
      <dgm:t>
        <a:bodyPr/>
        <a:lstStyle/>
        <a:p>
          <a:endParaRPr lang="en-US"/>
        </a:p>
      </dgm:t>
    </dgm:pt>
    <dgm:pt modelId="{2F3F3079-181B-40ED-8FD0-A06B924CBECF}" type="pres">
      <dgm:prSet presAssocID="{6367D3B2-0562-4373-9043-31EAAD88A028}" presName="CompostProcess" presStyleCnt="0">
        <dgm:presLayoutVars>
          <dgm:dir/>
          <dgm:resizeHandles val="exact"/>
        </dgm:presLayoutVars>
      </dgm:prSet>
      <dgm:spPr/>
      <dgm:t>
        <a:bodyPr/>
        <a:lstStyle/>
        <a:p>
          <a:endParaRPr lang="en-US"/>
        </a:p>
      </dgm:t>
    </dgm:pt>
    <dgm:pt modelId="{D0BF4E7F-3BE7-43C4-B45F-7AD4AB512C9E}" type="pres">
      <dgm:prSet presAssocID="{6367D3B2-0562-4373-9043-31EAAD88A028}" presName="arrow" presStyleLbl="bgShp" presStyleIdx="0" presStyleCnt="1"/>
      <dgm:spPr/>
    </dgm:pt>
    <dgm:pt modelId="{118ED860-9809-4E5C-8509-C9A91331C564}" type="pres">
      <dgm:prSet presAssocID="{6367D3B2-0562-4373-9043-31EAAD88A028}" presName="linearProcess" presStyleCnt="0"/>
      <dgm:spPr/>
    </dgm:pt>
    <dgm:pt modelId="{84A33B83-61F6-47C2-BEF9-9D0EFE142006}" type="pres">
      <dgm:prSet presAssocID="{B2631FD9-47D3-4683-94D8-B7B4279775EB}" presName="textNode" presStyleLbl="node1" presStyleIdx="0" presStyleCnt="1">
        <dgm:presLayoutVars>
          <dgm:bulletEnabled val="1"/>
        </dgm:presLayoutVars>
      </dgm:prSet>
      <dgm:spPr/>
      <dgm:t>
        <a:bodyPr/>
        <a:lstStyle/>
        <a:p>
          <a:endParaRPr lang="en-US"/>
        </a:p>
      </dgm:t>
    </dgm:pt>
  </dgm:ptLst>
  <dgm:cxnLst>
    <dgm:cxn modelId="{2BADB11B-255B-4BDD-9331-B89D6855B260}" srcId="{6367D3B2-0562-4373-9043-31EAAD88A028}" destId="{B2631FD9-47D3-4683-94D8-B7B4279775EB}" srcOrd="0" destOrd="0" parTransId="{28AF8DB4-9A88-4717-8891-F5E04E3AF24F}" sibTransId="{6ED72E96-6BCE-4F15-BE7A-2E5D61BA4B4D}"/>
    <dgm:cxn modelId="{F2685DBF-C095-4871-8F31-0B120D12A65D}" type="presOf" srcId="{6367D3B2-0562-4373-9043-31EAAD88A028}" destId="{2F3F3079-181B-40ED-8FD0-A06B924CBECF}" srcOrd="0" destOrd="0" presId="urn:microsoft.com/office/officeart/2005/8/layout/hProcess9"/>
    <dgm:cxn modelId="{F4A51791-0F88-40CA-BE19-32A9F6A6475B}" type="presOf" srcId="{B2631FD9-47D3-4683-94D8-B7B4279775EB}" destId="{84A33B83-61F6-47C2-BEF9-9D0EFE142006}" srcOrd="0" destOrd="0" presId="urn:microsoft.com/office/officeart/2005/8/layout/hProcess9"/>
    <dgm:cxn modelId="{5916D69D-F6F1-454E-8C44-24B96C899F3F}" type="presParOf" srcId="{2F3F3079-181B-40ED-8FD0-A06B924CBECF}" destId="{D0BF4E7F-3BE7-43C4-B45F-7AD4AB512C9E}" srcOrd="0" destOrd="0" presId="urn:microsoft.com/office/officeart/2005/8/layout/hProcess9"/>
    <dgm:cxn modelId="{94054EFC-C177-4E1D-A5C1-E7A3C4FED92C}" type="presParOf" srcId="{2F3F3079-181B-40ED-8FD0-A06B924CBECF}" destId="{118ED860-9809-4E5C-8509-C9A91331C564}" srcOrd="1" destOrd="0" presId="urn:microsoft.com/office/officeart/2005/8/layout/hProcess9"/>
    <dgm:cxn modelId="{47AEC0F8-B5A2-4615-B938-3FBF46919986}" type="presParOf" srcId="{118ED860-9809-4E5C-8509-C9A91331C564}" destId="{84A33B83-61F6-47C2-BEF9-9D0EFE142006}"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EAA330-0037-4DD1-AAB5-ECA3F59B61BA}" type="doc">
      <dgm:prSet loTypeId="urn:microsoft.com/office/officeart/2005/8/layout/vList2" loCatId="list" qsTypeId="urn:microsoft.com/office/officeart/2005/8/quickstyle/3d8" qsCatId="3D" csTypeId="urn:microsoft.com/office/officeart/2005/8/colors/accent1_2" csCatId="accent1"/>
      <dgm:spPr/>
      <dgm:t>
        <a:bodyPr/>
        <a:lstStyle/>
        <a:p>
          <a:endParaRPr lang="en-US"/>
        </a:p>
      </dgm:t>
    </dgm:pt>
    <dgm:pt modelId="{2D42C458-E4F9-4DF8-9D84-EDC6A7FBD58A}">
      <dgm:prSet/>
      <dgm:spPr/>
      <dgm:t>
        <a:bodyPr/>
        <a:lstStyle/>
        <a:p>
          <a:pPr rtl="0"/>
          <a:r>
            <a:rPr lang="en-US" dirty="0" smtClean="0">
              <a:solidFill>
                <a:schemeClr val="bg1"/>
              </a:solidFill>
            </a:rPr>
            <a:t>Emerging immune targets for the therapy of allergic disease</a:t>
          </a:r>
          <a:r>
            <a:rPr lang="en-US" dirty="0" smtClean="0">
              <a:solidFill>
                <a:schemeClr val="tx1"/>
              </a:solidFill>
            </a:rPr>
            <a:t>:</a:t>
          </a:r>
          <a:endParaRPr lang="en-US" dirty="0">
            <a:solidFill>
              <a:schemeClr val="tx1"/>
            </a:solidFill>
          </a:endParaRPr>
        </a:p>
      </dgm:t>
    </dgm:pt>
    <dgm:pt modelId="{FC8B51A5-AB91-4855-BC45-31AA8501C01F}" type="parTrans" cxnId="{AACF17E3-6F76-4942-A453-1CFD186C1D18}">
      <dgm:prSet/>
      <dgm:spPr/>
      <dgm:t>
        <a:bodyPr/>
        <a:lstStyle/>
        <a:p>
          <a:endParaRPr lang="en-US"/>
        </a:p>
      </dgm:t>
    </dgm:pt>
    <dgm:pt modelId="{9BD91B73-9C14-43B9-93B4-7773031CFE11}" type="sibTrans" cxnId="{AACF17E3-6F76-4942-A453-1CFD186C1D18}">
      <dgm:prSet/>
      <dgm:spPr/>
      <dgm:t>
        <a:bodyPr/>
        <a:lstStyle/>
        <a:p>
          <a:endParaRPr lang="en-US"/>
        </a:p>
      </dgm:t>
    </dgm:pt>
    <dgm:pt modelId="{2CC9156B-D60B-4331-AF75-503587C4523C}" type="pres">
      <dgm:prSet presAssocID="{CBEAA330-0037-4DD1-AAB5-ECA3F59B61BA}" presName="linear" presStyleCnt="0">
        <dgm:presLayoutVars>
          <dgm:animLvl val="lvl"/>
          <dgm:resizeHandles val="exact"/>
        </dgm:presLayoutVars>
      </dgm:prSet>
      <dgm:spPr/>
      <dgm:t>
        <a:bodyPr/>
        <a:lstStyle/>
        <a:p>
          <a:endParaRPr lang="en-US"/>
        </a:p>
      </dgm:t>
    </dgm:pt>
    <dgm:pt modelId="{4D27F6FC-39C7-4BA6-8396-98E3AF1818CC}" type="pres">
      <dgm:prSet presAssocID="{2D42C458-E4F9-4DF8-9D84-EDC6A7FBD58A}" presName="parentText" presStyleLbl="node1" presStyleIdx="0" presStyleCnt="1">
        <dgm:presLayoutVars>
          <dgm:chMax val="0"/>
          <dgm:bulletEnabled val="1"/>
        </dgm:presLayoutVars>
      </dgm:prSet>
      <dgm:spPr/>
      <dgm:t>
        <a:bodyPr/>
        <a:lstStyle/>
        <a:p>
          <a:endParaRPr lang="en-US"/>
        </a:p>
      </dgm:t>
    </dgm:pt>
  </dgm:ptLst>
  <dgm:cxnLst>
    <dgm:cxn modelId="{AACF17E3-6F76-4942-A453-1CFD186C1D18}" srcId="{CBEAA330-0037-4DD1-AAB5-ECA3F59B61BA}" destId="{2D42C458-E4F9-4DF8-9D84-EDC6A7FBD58A}" srcOrd="0" destOrd="0" parTransId="{FC8B51A5-AB91-4855-BC45-31AA8501C01F}" sibTransId="{9BD91B73-9C14-43B9-93B4-7773031CFE11}"/>
    <dgm:cxn modelId="{8762E501-189D-423C-A842-804499845FA7}" type="presOf" srcId="{2D42C458-E4F9-4DF8-9D84-EDC6A7FBD58A}" destId="{4D27F6FC-39C7-4BA6-8396-98E3AF1818CC}" srcOrd="0" destOrd="0" presId="urn:microsoft.com/office/officeart/2005/8/layout/vList2"/>
    <dgm:cxn modelId="{0FA5CF17-23BB-4E08-902F-F707D2DBA52A}" type="presOf" srcId="{CBEAA330-0037-4DD1-AAB5-ECA3F59B61BA}" destId="{2CC9156B-D60B-4331-AF75-503587C4523C}" srcOrd="0" destOrd="0" presId="urn:microsoft.com/office/officeart/2005/8/layout/vList2"/>
    <dgm:cxn modelId="{BC4F8E61-C63E-426D-B065-57C475305E83}" type="presParOf" srcId="{2CC9156B-D60B-4331-AF75-503587C4523C}" destId="{4D27F6FC-39C7-4BA6-8396-98E3AF1818C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F09B85-716C-4CDD-A371-B1B633F976A2}" type="doc">
      <dgm:prSet loTypeId="urn:microsoft.com/office/officeart/2005/8/layout/hierarchy4" loCatId="hierarchy" qsTypeId="urn:microsoft.com/office/officeart/2005/8/quickstyle/3d8" qsCatId="3D" csTypeId="urn:microsoft.com/office/officeart/2005/8/colors/accent1_2" csCatId="accent1"/>
      <dgm:spPr/>
      <dgm:t>
        <a:bodyPr/>
        <a:lstStyle/>
        <a:p>
          <a:endParaRPr lang="en-US"/>
        </a:p>
      </dgm:t>
    </dgm:pt>
    <dgm:pt modelId="{30BD5301-3327-4B93-B25B-664ECB06808D}">
      <dgm:prSet/>
      <dgm:spPr/>
      <dgm:t>
        <a:bodyPr/>
        <a:lstStyle/>
        <a:p>
          <a:pPr rtl="0"/>
          <a:r>
            <a:rPr lang="en-US" dirty="0" smtClean="0">
              <a:solidFill>
                <a:schemeClr val="tx1"/>
              </a:solidFill>
            </a:rPr>
            <a:t>NEW TARGETS FOR THE TREATMENT OF ALLERGY:</a:t>
          </a:r>
          <a:endParaRPr lang="en-US" dirty="0">
            <a:solidFill>
              <a:schemeClr val="tx1"/>
            </a:solidFill>
          </a:endParaRPr>
        </a:p>
      </dgm:t>
    </dgm:pt>
    <dgm:pt modelId="{E360A389-9227-4242-8034-9DB4F0CC3330}" type="parTrans" cxnId="{21AC9D45-638B-484C-A809-6169F509E48F}">
      <dgm:prSet/>
      <dgm:spPr/>
      <dgm:t>
        <a:bodyPr/>
        <a:lstStyle/>
        <a:p>
          <a:endParaRPr lang="en-US"/>
        </a:p>
      </dgm:t>
    </dgm:pt>
    <dgm:pt modelId="{316C386B-00A6-4DC4-BADD-DF33F52537E8}" type="sibTrans" cxnId="{21AC9D45-638B-484C-A809-6169F509E48F}">
      <dgm:prSet/>
      <dgm:spPr/>
      <dgm:t>
        <a:bodyPr/>
        <a:lstStyle/>
        <a:p>
          <a:endParaRPr lang="en-US"/>
        </a:p>
      </dgm:t>
    </dgm:pt>
    <dgm:pt modelId="{CD0B12F3-D106-4A4B-821A-A6B8D3C502BD}" type="pres">
      <dgm:prSet presAssocID="{8AF09B85-716C-4CDD-A371-B1B633F976A2}" presName="Name0" presStyleCnt="0">
        <dgm:presLayoutVars>
          <dgm:chPref val="1"/>
          <dgm:dir/>
          <dgm:animOne val="branch"/>
          <dgm:animLvl val="lvl"/>
          <dgm:resizeHandles/>
        </dgm:presLayoutVars>
      </dgm:prSet>
      <dgm:spPr/>
      <dgm:t>
        <a:bodyPr/>
        <a:lstStyle/>
        <a:p>
          <a:endParaRPr lang="en-US"/>
        </a:p>
      </dgm:t>
    </dgm:pt>
    <dgm:pt modelId="{3E0D5BF1-7C90-4B0B-BB80-29A24AC36E5E}" type="pres">
      <dgm:prSet presAssocID="{30BD5301-3327-4B93-B25B-664ECB06808D}" presName="vertOne" presStyleCnt="0"/>
      <dgm:spPr/>
    </dgm:pt>
    <dgm:pt modelId="{5851ACC8-D360-4E55-B259-C4C2D97FDA93}" type="pres">
      <dgm:prSet presAssocID="{30BD5301-3327-4B93-B25B-664ECB06808D}" presName="txOne" presStyleLbl="node0" presStyleIdx="0" presStyleCnt="1">
        <dgm:presLayoutVars>
          <dgm:chPref val="3"/>
        </dgm:presLayoutVars>
      </dgm:prSet>
      <dgm:spPr/>
      <dgm:t>
        <a:bodyPr/>
        <a:lstStyle/>
        <a:p>
          <a:endParaRPr lang="en-US"/>
        </a:p>
      </dgm:t>
    </dgm:pt>
    <dgm:pt modelId="{43B2E5C3-C7E9-473F-BC23-941743026DC3}" type="pres">
      <dgm:prSet presAssocID="{30BD5301-3327-4B93-B25B-664ECB06808D}" presName="horzOne" presStyleCnt="0"/>
      <dgm:spPr/>
    </dgm:pt>
  </dgm:ptLst>
  <dgm:cxnLst>
    <dgm:cxn modelId="{21AC9D45-638B-484C-A809-6169F509E48F}" srcId="{8AF09B85-716C-4CDD-A371-B1B633F976A2}" destId="{30BD5301-3327-4B93-B25B-664ECB06808D}" srcOrd="0" destOrd="0" parTransId="{E360A389-9227-4242-8034-9DB4F0CC3330}" sibTransId="{316C386B-00A6-4DC4-BADD-DF33F52537E8}"/>
    <dgm:cxn modelId="{20B50739-2D44-49F7-BF3A-FBCE66943AAB}" type="presOf" srcId="{8AF09B85-716C-4CDD-A371-B1B633F976A2}" destId="{CD0B12F3-D106-4A4B-821A-A6B8D3C502BD}" srcOrd="0" destOrd="0" presId="urn:microsoft.com/office/officeart/2005/8/layout/hierarchy4"/>
    <dgm:cxn modelId="{11785F0B-463F-43DB-B520-4B0036FAC0EC}" type="presOf" srcId="{30BD5301-3327-4B93-B25B-664ECB06808D}" destId="{5851ACC8-D360-4E55-B259-C4C2D97FDA93}" srcOrd="0" destOrd="0" presId="urn:microsoft.com/office/officeart/2005/8/layout/hierarchy4"/>
    <dgm:cxn modelId="{9D61CBD0-AB50-4C73-8332-ECE2DCD84EF6}" type="presParOf" srcId="{CD0B12F3-D106-4A4B-821A-A6B8D3C502BD}" destId="{3E0D5BF1-7C90-4B0B-BB80-29A24AC36E5E}" srcOrd="0" destOrd="0" presId="urn:microsoft.com/office/officeart/2005/8/layout/hierarchy4"/>
    <dgm:cxn modelId="{000FD73A-30CE-4407-91AC-00A5ED889BD9}" type="presParOf" srcId="{3E0D5BF1-7C90-4B0B-BB80-29A24AC36E5E}" destId="{5851ACC8-D360-4E55-B259-C4C2D97FDA93}" srcOrd="0" destOrd="0" presId="urn:microsoft.com/office/officeart/2005/8/layout/hierarchy4"/>
    <dgm:cxn modelId="{EA15CB7A-C6F1-473B-A5D6-5454BACE787C}" type="presParOf" srcId="{3E0D5BF1-7C90-4B0B-BB80-29A24AC36E5E}" destId="{43B2E5C3-C7E9-473F-BC23-941743026DC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EBCBEF-A881-4CB4-9C47-83194CD4FBC9}" type="doc">
      <dgm:prSet loTypeId="urn:microsoft.com/office/officeart/2005/8/layout/vList2" loCatId="list" qsTypeId="urn:microsoft.com/office/officeart/2005/8/quickstyle/3d5" qsCatId="3D" csTypeId="urn:microsoft.com/office/officeart/2005/8/colors/accent5_3" csCatId="accent5"/>
      <dgm:spPr/>
      <dgm:t>
        <a:bodyPr/>
        <a:lstStyle/>
        <a:p>
          <a:endParaRPr lang="en-US"/>
        </a:p>
      </dgm:t>
    </dgm:pt>
    <dgm:pt modelId="{84E5B67C-9359-4BBB-A23F-9E6551DC4358}">
      <dgm:prSet/>
      <dgm:spPr/>
      <dgm:t>
        <a:bodyPr/>
        <a:lstStyle/>
        <a:p>
          <a:pPr rtl="0"/>
          <a:r>
            <a:rPr lang="en-US" dirty="0" smtClean="0">
              <a:solidFill>
                <a:schemeClr val="tx1"/>
              </a:solidFill>
            </a:rPr>
            <a:t>REFERENCES:</a:t>
          </a:r>
          <a:endParaRPr lang="en-US" dirty="0">
            <a:solidFill>
              <a:schemeClr val="tx1"/>
            </a:solidFill>
          </a:endParaRPr>
        </a:p>
      </dgm:t>
    </dgm:pt>
    <dgm:pt modelId="{FE1FB525-D0BB-40BF-A6FE-B2C265127E47}" type="parTrans" cxnId="{7B2638F7-7216-47ED-9386-063830A0C278}">
      <dgm:prSet/>
      <dgm:spPr/>
      <dgm:t>
        <a:bodyPr/>
        <a:lstStyle/>
        <a:p>
          <a:endParaRPr lang="en-US"/>
        </a:p>
      </dgm:t>
    </dgm:pt>
    <dgm:pt modelId="{6498F3D0-C14B-4CE7-A82D-A49007D67F6E}" type="sibTrans" cxnId="{7B2638F7-7216-47ED-9386-063830A0C278}">
      <dgm:prSet/>
      <dgm:spPr/>
      <dgm:t>
        <a:bodyPr/>
        <a:lstStyle/>
        <a:p>
          <a:endParaRPr lang="en-US"/>
        </a:p>
      </dgm:t>
    </dgm:pt>
    <dgm:pt modelId="{D1BCEDDA-52D7-48C8-9915-09A1BBA1876F}" type="pres">
      <dgm:prSet presAssocID="{18EBCBEF-A881-4CB4-9C47-83194CD4FBC9}" presName="linear" presStyleCnt="0">
        <dgm:presLayoutVars>
          <dgm:animLvl val="lvl"/>
          <dgm:resizeHandles val="exact"/>
        </dgm:presLayoutVars>
      </dgm:prSet>
      <dgm:spPr/>
      <dgm:t>
        <a:bodyPr/>
        <a:lstStyle/>
        <a:p>
          <a:endParaRPr lang="en-US"/>
        </a:p>
      </dgm:t>
    </dgm:pt>
    <dgm:pt modelId="{C8D0FD14-34C9-4437-A92D-8FADE877317F}" type="pres">
      <dgm:prSet presAssocID="{84E5B67C-9359-4BBB-A23F-9E6551DC4358}" presName="parentText" presStyleLbl="node1" presStyleIdx="0" presStyleCnt="1">
        <dgm:presLayoutVars>
          <dgm:chMax val="0"/>
          <dgm:bulletEnabled val="1"/>
        </dgm:presLayoutVars>
      </dgm:prSet>
      <dgm:spPr/>
      <dgm:t>
        <a:bodyPr/>
        <a:lstStyle/>
        <a:p>
          <a:endParaRPr lang="en-US"/>
        </a:p>
      </dgm:t>
    </dgm:pt>
  </dgm:ptLst>
  <dgm:cxnLst>
    <dgm:cxn modelId="{7B2638F7-7216-47ED-9386-063830A0C278}" srcId="{18EBCBEF-A881-4CB4-9C47-83194CD4FBC9}" destId="{84E5B67C-9359-4BBB-A23F-9E6551DC4358}" srcOrd="0" destOrd="0" parTransId="{FE1FB525-D0BB-40BF-A6FE-B2C265127E47}" sibTransId="{6498F3D0-C14B-4CE7-A82D-A49007D67F6E}"/>
    <dgm:cxn modelId="{498294F2-BF8F-4B91-9502-F97C73CF5FFA}" type="presOf" srcId="{84E5B67C-9359-4BBB-A23F-9E6551DC4358}" destId="{C8D0FD14-34C9-4437-A92D-8FADE877317F}" srcOrd="0" destOrd="0" presId="urn:microsoft.com/office/officeart/2005/8/layout/vList2"/>
    <dgm:cxn modelId="{514DDF06-6229-49E6-949B-FE975C3E8A8A}" type="presOf" srcId="{18EBCBEF-A881-4CB4-9C47-83194CD4FBC9}" destId="{D1BCEDDA-52D7-48C8-9915-09A1BBA1876F}" srcOrd="0" destOrd="0" presId="urn:microsoft.com/office/officeart/2005/8/layout/vList2"/>
    <dgm:cxn modelId="{66E41604-D520-4BE4-A239-E930EBAE758A}" type="presParOf" srcId="{D1BCEDDA-52D7-48C8-9915-09A1BBA1876F}" destId="{C8D0FD14-34C9-4437-A92D-8FADE877317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4ACA6F-334B-4302-86ED-709839C54E5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00F2DB5-6987-4FF2-9A4E-3756B6A4CB0C}">
      <dgm:prSet/>
      <dgm:spPr/>
      <dgm:t>
        <a:bodyPr/>
        <a:lstStyle/>
        <a:p>
          <a:pPr rtl="0"/>
          <a:r>
            <a:rPr lang="en-US" b="1" dirty="0" smtClean="0"/>
            <a:t>CONTENT:</a:t>
          </a:r>
          <a:endParaRPr lang="en-US" dirty="0"/>
        </a:p>
      </dgm:t>
    </dgm:pt>
    <dgm:pt modelId="{3C29269F-92C1-4BCE-A1B4-982E4FD27BAC}" type="parTrans" cxnId="{3C244258-F144-46D7-9B19-37B153EC5CE4}">
      <dgm:prSet/>
      <dgm:spPr/>
      <dgm:t>
        <a:bodyPr/>
        <a:lstStyle/>
        <a:p>
          <a:endParaRPr lang="en-US"/>
        </a:p>
      </dgm:t>
    </dgm:pt>
    <dgm:pt modelId="{5B9F8494-528E-4849-BC51-42FFD2D4234B}" type="sibTrans" cxnId="{3C244258-F144-46D7-9B19-37B153EC5CE4}">
      <dgm:prSet/>
      <dgm:spPr/>
      <dgm:t>
        <a:bodyPr/>
        <a:lstStyle/>
        <a:p>
          <a:endParaRPr lang="en-US"/>
        </a:p>
      </dgm:t>
    </dgm:pt>
    <dgm:pt modelId="{BE26EB93-CCD1-4B73-A232-27E40D2BE438}">
      <dgm:prSet/>
      <dgm:spPr/>
      <dgm:t>
        <a:bodyPr/>
        <a:lstStyle/>
        <a:p>
          <a:pPr rtl="0"/>
          <a:r>
            <a:rPr lang="en-US" i="1" dirty="0" smtClean="0"/>
            <a:t>DEFINITION</a:t>
          </a:r>
          <a:endParaRPr lang="en-US" dirty="0"/>
        </a:p>
      </dgm:t>
    </dgm:pt>
    <dgm:pt modelId="{1D002DA6-617C-4027-BD81-F5E527ABB10B}" type="parTrans" cxnId="{F6F59889-3CF3-424F-9079-84244AABF588}">
      <dgm:prSet/>
      <dgm:spPr/>
      <dgm:t>
        <a:bodyPr/>
        <a:lstStyle/>
        <a:p>
          <a:endParaRPr lang="en-US"/>
        </a:p>
      </dgm:t>
    </dgm:pt>
    <dgm:pt modelId="{C94F6EE2-3DC1-4812-B4BA-5CE2F7CA635E}" type="sibTrans" cxnId="{F6F59889-3CF3-424F-9079-84244AABF588}">
      <dgm:prSet/>
      <dgm:spPr/>
      <dgm:t>
        <a:bodyPr/>
        <a:lstStyle/>
        <a:p>
          <a:endParaRPr lang="en-US"/>
        </a:p>
      </dgm:t>
    </dgm:pt>
    <dgm:pt modelId="{93F19865-55EB-49E0-A90F-D1BAB947D43C}">
      <dgm:prSet/>
      <dgm:spPr/>
      <dgm:t>
        <a:bodyPr/>
        <a:lstStyle/>
        <a:p>
          <a:pPr rtl="0"/>
          <a:endParaRPr lang="en-US" dirty="0"/>
        </a:p>
      </dgm:t>
    </dgm:pt>
    <dgm:pt modelId="{939FBCDF-5F72-453F-BB8D-38B3A917A97E}" type="parTrans" cxnId="{B1AB533B-2725-4F44-BCFC-388171F73A16}">
      <dgm:prSet/>
      <dgm:spPr/>
      <dgm:t>
        <a:bodyPr/>
        <a:lstStyle/>
        <a:p>
          <a:endParaRPr lang="en-US"/>
        </a:p>
      </dgm:t>
    </dgm:pt>
    <dgm:pt modelId="{1D8E6D67-C2C4-4873-9E7B-51B732D32B14}" type="sibTrans" cxnId="{B1AB533B-2725-4F44-BCFC-388171F73A16}">
      <dgm:prSet/>
      <dgm:spPr/>
      <dgm:t>
        <a:bodyPr/>
        <a:lstStyle/>
        <a:p>
          <a:endParaRPr lang="en-US"/>
        </a:p>
      </dgm:t>
    </dgm:pt>
    <dgm:pt modelId="{08AD68F4-6152-45F7-9D1F-8E9D0F843598}">
      <dgm:prSet/>
      <dgm:spPr/>
      <dgm:t>
        <a:bodyPr/>
        <a:lstStyle/>
        <a:p>
          <a:pPr rtl="0"/>
          <a:endParaRPr lang="en-US" dirty="0"/>
        </a:p>
      </dgm:t>
    </dgm:pt>
    <dgm:pt modelId="{84E71C37-BD35-4A56-BFE3-5C1008B07C29}" type="parTrans" cxnId="{CBD2D91A-39EB-46B5-AD87-CE865F0D44BD}">
      <dgm:prSet/>
      <dgm:spPr/>
      <dgm:t>
        <a:bodyPr/>
        <a:lstStyle/>
        <a:p>
          <a:endParaRPr lang="en-US"/>
        </a:p>
      </dgm:t>
    </dgm:pt>
    <dgm:pt modelId="{C8ED5B0F-6384-4AEC-A2D1-65F60F196772}" type="sibTrans" cxnId="{CBD2D91A-39EB-46B5-AD87-CE865F0D44BD}">
      <dgm:prSet/>
      <dgm:spPr/>
      <dgm:t>
        <a:bodyPr/>
        <a:lstStyle/>
        <a:p>
          <a:endParaRPr lang="en-US"/>
        </a:p>
      </dgm:t>
    </dgm:pt>
    <dgm:pt modelId="{DA3CCC36-E1B4-4FB3-B9F1-917E46B7A3DC}">
      <dgm:prSet/>
      <dgm:spPr/>
      <dgm:t>
        <a:bodyPr/>
        <a:lstStyle/>
        <a:p>
          <a:pPr rtl="0"/>
          <a:r>
            <a:rPr lang="en-US" dirty="0" smtClean="0"/>
            <a:t>DIAGNOSIS</a:t>
          </a:r>
          <a:endParaRPr lang="en-US" dirty="0"/>
        </a:p>
      </dgm:t>
    </dgm:pt>
    <dgm:pt modelId="{94C5E442-7F5C-4C7B-907E-899C3413DBA0}" type="sibTrans" cxnId="{00A5C6BD-FA53-49F6-8A4F-3443A564EABA}">
      <dgm:prSet/>
      <dgm:spPr/>
      <dgm:t>
        <a:bodyPr/>
        <a:lstStyle/>
        <a:p>
          <a:endParaRPr lang="en-US"/>
        </a:p>
      </dgm:t>
    </dgm:pt>
    <dgm:pt modelId="{4E75C15E-CF68-42D1-B854-2537062F2A2E}" type="parTrans" cxnId="{00A5C6BD-FA53-49F6-8A4F-3443A564EABA}">
      <dgm:prSet/>
      <dgm:spPr/>
      <dgm:t>
        <a:bodyPr/>
        <a:lstStyle/>
        <a:p>
          <a:endParaRPr lang="en-US"/>
        </a:p>
      </dgm:t>
    </dgm:pt>
    <dgm:pt modelId="{41EAA231-9B2A-4A51-B8E4-7C3A0F2A1670}">
      <dgm:prSet/>
      <dgm:spPr/>
      <dgm:t>
        <a:bodyPr/>
        <a:lstStyle/>
        <a:p>
          <a:pPr rtl="0"/>
          <a:r>
            <a:rPr lang="en-US" dirty="0" smtClean="0"/>
            <a:t>TARGETS</a:t>
          </a:r>
          <a:endParaRPr lang="en-US" dirty="0"/>
        </a:p>
      </dgm:t>
    </dgm:pt>
    <dgm:pt modelId="{F43EB446-BBAA-43C1-8B87-3D730E160E81}" type="sibTrans" cxnId="{CE742FB8-D99F-432B-9302-DFDF3436ED18}">
      <dgm:prSet/>
      <dgm:spPr/>
      <dgm:t>
        <a:bodyPr/>
        <a:lstStyle/>
        <a:p>
          <a:endParaRPr lang="en-US"/>
        </a:p>
      </dgm:t>
    </dgm:pt>
    <dgm:pt modelId="{E5781FF9-B1BE-42AF-99B7-91F7AC954897}" type="parTrans" cxnId="{CE742FB8-D99F-432B-9302-DFDF3436ED18}">
      <dgm:prSet/>
      <dgm:spPr/>
      <dgm:t>
        <a:bodyPr/>
        <a:lstStyle/>
        <a:p>
          <a:endParaRPr lang="en-US"/>
        </a:p>
      </dgm:t>
    </dgm:pt>
    <dgm:pt modelId="{99784AD8-37A4-49FD-A308-F347E0F2BEE2}">
      <dgm:prSet/>
      <dgm:spPr/>
      <dgm:t>
        <a:bodyPr/>
        <a:lstStyle/>
        <a:p>
          <a:pPr rtl="0"/>
          <a:r>
            <a:rPr lang="en-US" i="1" smtClean="0"/>
            <a:t>PATHOPHYSIOLOGY</a:t>
          </a:r>
          <a:endParaRPr lang="en-US" dirty="0"/>
        </a:p>
      </dgm:t>
    </dgm:pt>
    <dgm:pt modelId="{F141EC2B-F750-43DD-B4FB-A26D1744BFAA}" type="sibTrans" cxnId="{609AFF92-EC7F-4B48-9E00-D3905F481BFC}">
      <dgm:prSet/>
      <dgm:spPr/>
      <dgm:t>
        <a:bodyPr/>
        <a:lstStyle/>
        <a:p>
          <a:endParaRPr lang="en-US"/>
        </a:p>
      </dgm:t>
    </dgm:pt>
    <dgm:pt modelId="{BA62D13D-FC91-48AC-A567-4840A330E279}" type="parTrans" cxnId="{609AFF92-EC7F-4B48-9E00-D3905F481BFC}">
      <dgm:prSet/>
      <dgm:spPr/>
      <dgm:t>
        <a:bodyPr/>
        <a:lstStyle/>
        <a:p>
          <a:endParaRPr lang="en-US"/>
        </a:p>
      </dgm:t>
    </dgm:pt>
    <dgm:pt modelId="{EB8C762A-8E7F-4D32-AF79-D92F7929030C}">
      <dgm:prSet/>
      <dgm:spPr/>
      <dgm:t>
        <a:bodyPr/>
        <a:lstStyle/>
        <a:p>
          <a:pPr rtl="0"/>
          <a:r>
            <a:rPr lang="en-US" i="1" smtClean="0"/>
            <a:t>PREVALENCE</a:t>
          </a:r>
          <a:endParaRPr lang="en-US" dirty="0"/>
        </a:p>
      </dgm:t>
    </dgm:pt>
    <dgm:pt modelId="{0A209F21-EE12-4DE7-BC88-87149ED7999B}" type="sibTrans" cxnId="{6664F6A8-1807-4925-83A0-C3F60A0F7BB9}">
      <dgm:prSet/>
      <dgm:spPr/>
      <dgm:t>
        <a:bodyPr/>
        <a:lstStyle/>
        <a:p>
          <a:endParaRPr lang="en-US"/>
        </a:p>
      </dgm:t>
    </dgm:pt>
    <dgm:pt modelId="{4972C8F6-6295-4960-B8F4-BACC8C90454C}" type="parTrans" cxnId="{6664F6A8-1807-4925-83A0-C3F60A0F7BB9}">
      <dgm:prSet/>
      <dgm:spPr/>
      <dgm:t>
        <a:bodyPr/>
        <a:lstStyle/>
        <a:p>
          <a:endParaRPr lang="en-US"/>
        </a:p>
      </dgm:t>
    </dgm:pt>
    <dgm:pt modelId="{6B40CA6E-A62E-46A1-926D-94F3E58C1593}">
      <dgm:prSet/>
      <dgm:spPr/>
      <dgm:t>
        <a:bodyPr/>
        <a:lstStyle/>
        <a:p>
          <a:pPr rtl="0"/>
          <a:r>
            <a:rPr lang="en-US" dirty="0" smtClean="0"/>
            <a:t>TREATMENT</a:t>
          </a:r>
          <a:endParaRPr lang="en-US" dirty="0"/>
        </a:p>
      </dgm:t>
    </dgm:pt>
    <dgm:pt modelId="{06D01152-9BB9-4619-B2C6-A1004A4E52DC}" type="sibTrans" cxnId="{2C899762-1F79-4EAB-86C2-0D83DEF01780}">
      <dgm:prSet/>
      <dgm:spPr/>
      <dgm:t>
        <a:bodyPr/>
        <a:lstStyle/>
        <a:p>
          <a:endParaRPr lang="en-US"/>
        </a:p>
      </dgm:t>
    </dgm:pt>
    <dgm:pt modelId="{40ABC2D4-D537-4B46-9027-D4EFA2CAD874}" type="parTrans" cxnId="{2C899762-1F79-4EAB-86C2-0D83DEF01780}">
      <dgm:prSet/>
      <dgm:spPr/>
      <dgm:t>
        <a:bodyPr/>
        <a:lstStyle/>
        <a:p>
          <a:endParaRPr lang="en-US"/>
        </a:p>
      </dgm:t>
    </dgm:pt>
    <dgm:pt modelId="{4CB40425-579B-411D-9BE7-6DAB8E6C371E}" type="pres">
      <dgm:prSet presAssocID="{7D4ACA6F-334B-4302-86ED-709839C54E50}" presName="compositeShape" presStyleCnt="0">
        <dgm:presLayoutVars>
          <dgm:chMax val="7"/>
          <dgm:dir/>
          <dgm:resizeHandles val="exact"/>
        </dgm:presLayoutVars>
      </dgm:prSet>
      <dgm:spPr/>
      <dgm:t>
        <a:bodyPr/>
        <a:lstStyle/>
        <a:p>
          <a:endParaRPr lang="en-US"/>
        </a:p>
      </dgm:t>
    </dgm:pt>
    <dgm:pt modelId="{D979831F-C977-499A-A92A-A85B21264F2F}" type="pres">
      <dgm:prSet presAssocID="{700F2DB5-6987-4FF2-9A4E-3756B6A4CB0C}" presName="circ1" presStyleLbl="vennNode1" presStyleIdx="0" presStyleCnt="7"/>
      <dgm:spPr/>
    </dgm:pt>
    <dgm:pt modelId="{C3F86EA8-7EC1-4CE9-AB00-370D2CD2B88D}" type="pres">
      <dgm:prSet presAssocID="{700F2DB5-6987-4FF2-9A4E-3756B6A4CB0C}" presName="circ1Tx" presStyleLbl="revTx" presStyleIdx="0" presStyleCnt="0">
        <dgm:presLayoutVars>
          <dgm:chMax val="0"/>
          <dgm:chPref val="0"/>
          <dgm:bulletEnabled val="1"/>
        </dgm:presLayoutVars>
      </dgm:prSet>
      <dgm:spPr/>
      <dgm:t>
        <a:bodyPr/>
        <a:lstStyle/>
        <a:p>
          <a:endParaRPr lang="en-US"/>
        </a:p>
      </dgm:t>
    </dgm:pt>
    <dgm:pt modelId="{94E3ECCF-64BD-415F-8451-110E825BEB46}" type="pres">
      <dgm:prSet presAssocID="{BE26EB93-CCD1-4B73-A232-27E40D2BE438}" presName="circ2" presStyleLbl="vennNode1" presStyleIdx="1" presStyleCnt="7"/>
      <dgm:spPr/>
    </dgm:pt>
    <dgm:pt modelId="{581624EA-D0CE-41D4-AA19-C1857B6D23E8}" type="pres">
      <dgm:prSet presAssocID="{BE26EB93-CCD1-4B73-A232-27E40D2BE438}" presName="circ2Tx" presStyleLbl="revTx" presStyleIdx="0" presStyleCnt="0">
        <dgm:presLayoutVars>
          <dgm:chMax val="0"/>
          <dgm:chPref val="0"/>
          <dgm:bulletEnabled val="1"/>
        </dgm:presLayoutVars>
      </dgm:prSet>
      <dgm:spPr/>
      <dgm:t>
        <a:bodyPr/>
        <a:lstStyle/>
        <a:p>
          <a:endParaRPr lang="en-US"/>
        </a:p>
      </dgm:t>
    </dgm:pt>
    <dgm:pt modelId="{8F1F5BBE-DBC4-4C9F-A8BF-ECAC805FE30E}" type="pres">
      <dgm:prSet presAssocID="{DA3CCC36-E1B4-4FB3-B9F1-917E46B7A3DC}" presName="circ3" presStyleLbl="vennNode1" presStyleIdx="2" presStyleCnt="7"/>
      <dgm:spPr/>
    </dgm:pt>
    <dgm:pt modelId="{AE568E4B-142E-4FCE-A992-C691E3D0A2BE}" type="pres">
      <dgm:prSet presAssocID="{DA3CCC36-E1B4-4FB3-B9F1-917E46B7A3DC}" presName="circ3Tx" presStyleLbl="revTx" presStyleIdx="0" presStyleCnt="0">
        <dgm:presLayoutVars>
          <dgm:chMax val="0"/>
          <dgm:chPref val="0"/>
          <dgm:bulletEnabled val="1"/>
        </dgm:presLayoutVars>
      </dgm:prSet>
      <dgm:spPr/>
      <dgm:t>
        <a:bodyPr/>
        <a:lstStyle/>
        <a:p>
          <a:endParaRPr lang="en-US"/>
        </a:p>
      </dgm:t>
    </dgm:pt>
    <dgm:pt modelId="{DA54F708-10FD-45F7-AD02-60E2FD48C9F0}" type="pres">
      <dgm:prSet presAssocID="{41EAA231-9B2A-4A51-B8E4-7C3A0F2A1670}" presName="circ4" presStyleLbl="vennNode1" presStyleIdx="3" presStyleCnt="7"/>
      <dgm:spPr/>
    </dgm:pt>
    <dgm:pt modelId="{C5592439-70F2-471C-8A65-397ED3C49828}" type="pres">
      <dgm:prSet presAssocID="{41EAA231-9B2A-4A51-B8E4-7C3A0F2A1670}" presName="circ4Tx" presStyleLbl="revTx" presStyleIdx="0" presStyleCnt="0">
        <dgm:presLayoutVars>
          <dgm:chMax val="0"/>
          <dgm:chPref val="0"/>
          <dgm:bulletEnabled val="1"/>
        </dgm:presLayoutVars>
      </dgm:prSet>
      <dgm:spPr/>
      <dgm:t>
        <a:bodyPr/>
        <a:lstStyle/>
        <a:p>
          <a:endParaRPr lang="en-US"/>
        </a:p>
      </dgm:t>
    </dgm:pt>
    <dgm:pt modelId="{58AFCA71-FCEE-4BE3-B8C6-4C1498DC1FDC}" type="pres">
      <dgm:prSet presAssocID="{99784AD8-37A4-49FD-A308-F347E0F2BEE2}" presName="circ5" presStyleLbl="vennNode1" presStyleIdx="4" presStyleCnt="7"/>
      <dgm:spPr/>
    </dgm:pt>
    <dgm:pt modelId="{95E376E2-B9DD-4D54-8878-890330863DEF}" type="pres">
      <dgm:prSet presAssocID="{99784AD8-37A4-49FD-A308-F347E0F2BEE2}" presName="circ5Tx" presStyleLbl="revTx" presStyleIdx="0" presStyleCnt="0">
        <dgm:presLayoutVars>
          <dgm:chMax val="0"/>
          <dgm:chPref val="0"/>
          <dgm:bulletEnabled val="1"/>
        </dgm:presLayoutVars>
      </dgm:prSet>
      <dgm:spPr/>
      <dgm:t>
        <a:bodyPr/>
        <a:lstStyle/>
        <a:p>
          <a:endParaRPr lang="en-US"/>
        </a:p>
      </dgm:t>
    </dgm:pt>
    <dgm:pt modelId="{B20123E5-8114-4616-8776-05CCDBBBE64E}" type="pres">
      <dgm:prSet presAssocID="{EB8C762A-8E7F-4D32-AF79-D92F7929030C}" presName="circ6" presStyleLbl="vennNode1" presStyleIdx="5" presStyleCnt="7"/>
      <dgm:spPr/>
    </dgm:pt>
    <dgm:pt modelId="{A52E1536-5474-4C8E-8883-26E35E9691C7}" type="pres">
      <dgm:prSet presAssocID="{EB8C762A-8E7F-4D32-AF79-D92F7929030C}" presName="circ6Tx" presStyleLbl="revTx" presStyleIdx="0" presStyleCnt="0">
        <dgm:presLayoutVars>
          <dgm:chMax val="0"/>
          <dgm:chPref val="0"/>
          <dgm:bulletEnabled val="1"/>
        </dgm:presLayoutVars>
      </dgm:prSet>
      <dgm:spPr/>
      <dgm:t>
        <a:bodyPr/>
        <a:lstStyle/>
        <a:p>
          <a:endParaRPr lang="en-US"/>
        </a:p>
      </dgm:t>
    </dgm:pt>
    <dgm:pt modelId="{CB9EECBC-F076-4B7C-9E0A-1B65AF333AE6}" type="pres">
      <dgm:prSet presAssocID="{6B40CA6E-A62E-46A1-926D-94F3E58C1593}" presName="circ7" presStyleLbl="vennNode1" presStyleIdx="6" presStyleCnt="7" custLinFactNeighborX="6139" custLinFactNeighborY="-4563"/>
      <dgm:spPr/>
    </dgm:pt>
    <dgm:pt modelId="{DC3F2BFD-E5FC-4398-BCE5-8C317A791A8B}" type="pres">
      <dgm:prSet presAssocID="{6B40CA6E-A62E-46A1-926D-94F3E58C1593}" presName="circ7Tx" presStyleLbl="revTx" presStyleIdx="0" presStyleCnt="0">
        <dgm:presLayoutVars>
          <dgm:chMax val="0"/>
          <dgm:chPref val="0"/>
          <dgm:bulletEnabled val="1"/>
        </dgm:presLayoutVars>
      </dgm:prSet>
      <dgm:spPr/>
      <dgm:t>
        <a:bodyPr/>
        <a:lstStyle/>
        <a:p>
          <a:endParaRPr lang="en-US"/>
        </a:p>
      </dgm:t>
    </dgm:pt>
  </dgm:ptLst>
  <dgm:cxnLst>
    <dgm:cxn modelId="{609AFF92-EC7F-4B48-9E00-D3905F481BFC}" srcId="{7D4ACA6F-334B-4302-86ED-709839C54E50}" destId="{99784AD8-37A4-49FD-A308-F347E0F2BEE2}" srcOrd="4" destOrd="0" parTransId="{BA62D13D-FC91-48AC-A567-4840A330E279}" sibTransId="{F141EC2B-F750-43DD-B4FB-A26D1744BFAA}"/>
    <dgm:cxn modelId="{FB80E1E2-1D3B-4335-8824-D6D31D0D5963}" type="presOf" srcId="{EB8C762A-8E7F-4D32-AF79-D92F7929030C}" destId="{A52E1536-5474-4C8E-8883-26E35E9691C7}" srcOrd="0" destOrd="0" presId="urn:microsoft.com/office/officeart/2005/8/layout/venn1"/>
    <dgm:cxn modelId="{EE8424F4-2F6F-48A0-9DFD-D1B5B2122094}" type="presOf" srcId="{BE26EB93-CCD1-4B73-A232-27E40D2BE438}" destId="{581624EA-D0CE-41D4-AA19-C1857B6D23E8}" srcOrd="0" destOrd="0" presId="urn:microsoft.com/office/officeart/2005/8/layout/venn1"/>
    <dgm:cxn modelId="{F6F59889-3CF3-424F-9079-84244AABF588}" srcId="{7D4ACA6F-334B-4302-86ED-709839C54E50}" destId="{BE26EB93-CCD1-4B73-A232-27E40D2BE438}" srcOrd="1" destOrd="0" parTransId="{1D002DA6-617C-4027-BD81-F5E527ABB10B}" sibTransId="{C94F6EE2-3DC1-4812-B4BA-5CE2F7CA635E}"/>
    <dgm:cxn modelId="{3C244258-F144-46D7-9B19-37B153EC5CE4}" srcId="{7D4ACA6F-334B-4302-86ED-709839C54E50}" destId="{700F2DB5-6987-4FF2-9A4E-3756B6A4CB0C}" srcOrd="0" destOrd="0" parTransId="{3C29269F-92C1-4BCE-A1B4-982E4FD27BAC}" sibTransId="{5B9F8494-528E-4849-BC51-42FFD2D4234B}"/>
    <dgm:cxn modelId="{D37B3238-4001-45CC-B65B-871058DFB21D}" type="presOf" srcId="{700F2DB5-6987-4FF2-9A4E-3756B6A4CB0C}" destId="{C3F86EA8-7EC1-4CE9-AB00-370D2CD2B88D}" srcOrd="0" destOrd="0" presId="urn:microsoft.com/office/officeart/2005/8/layout/venn1"/>
    <dgm:cxn modelId="{AFE658E9-53BB-435D-B9B1-E5F01804AB7E}" type="presOf" srcId="{7D4ACA6F-334B-4302-86ED-709839C54E50}" destId="{4CB40425-579B-411D-9BE7-6DAB8E6C371E}" srcOrd="0" destOrd="0" presId="urn:microsoft.com/office/officeart/2005/8/layout/venn1"/>
    <dgm:cxn modelId="{CBD2D91A-39EB-46B5-AD87-CE865F0D44BD}" srcId="{7D4ACA6F-334B-4302-86ED-709839C54E50}" destId="{08AD68F4-6152-45F7-9D1F-8E9D0F843598}" srcOrd="8" destOrd="0" parTransId="{84E71C37-BD35-4A56-BFE3-5C1008B07C29}" sibTransId="{C8ED5B0F-6384-4AEC-A2D1-65F60F196772}"/>
    <dgm:cxn modelId="{6611D1E8-B48D-4EBE-BE9F-B19FDB27CF49}" type="presOf" srcId="{DA3CCC36-E1B4-4FB3-B9F1-917E46B7A3DC}" destId="{AE568E4B-142E-4FCE-A992-C691E3D0A2BE}" srcOrd="0" destOrd="0" presId="urn:microsoft.com/office/officeart/2005/8/layout/venn1"/>
    <dgm:cxn modelId="{B1AB533B-2725-4F44-BCFC-388171F73A16}" srcId="{7D4ACA6F-334B-4302-86ED-709839C54E50}" destId="{93F19865-55EB-49E0-A90F-D1BAB947D43C}" srcOrd="7" destOrd="0" parTransId="{939FBCDF-5F72-453F-BB8D-38B3A917A97E}" sibTransId="{1D8E6D67-C2C4-4873-9E7B-51B732D32B14}"/>
    <dgm:cxn modelId="{00A5C6BD-FA53-49F6-8A4F-3443A564EABA}" srcId="{7D4ACA6F-334B-4302-86ED-709839C54E50}" destId="{DA3CCC36-E1B4-4FB3-B9F1-917E46B7A3DC}" srcOrd="2" destOrd="0" parTransId="{4E75C15E-CF68-42D1-B854-2537062F2A2E}" sibTransId="{94C5E442-7F5C-4C7B-907E-899C3413DBA0}"/>
    <dgm:cxn modelId="{CE742FB8-D99F-432B-9302-DFDF3436ED18}" srcId="{7D4ACA6F-334B-4302-86ED-709839C54E50}" destId="{41EAA231-9B2A-4A51-B8E4-7C3A0F2A1670}" srcOrd="3" destOrd="0" parTransId="{E5781FF9-B1BE-42AF-99B7-91F7AC954897}" sibTransId="{F43EB446-BBAA-43C1-8B87-3D730E160E81}"/>
    <dgm:cxn modelId="{5112053C-4AE9-45BE-AC32-4F4E1A653A5D}" type="presOf" srcId="{6B40CA6E-A62E-46A1-926D-94F3E58C1593}" destId="{DC3F2BFD-E5FC-4398-BCE5-8C317A791A8B}" srcOrd="0" destOrd="0" presId="urn:microsoft.com/office/officeart/2005/8/layout/venn1"/>
    <dgm:cxn modelId="{6664F6A8-1807-4925-83A0-C3F60A0F7BB9}" srcId="{7D4ACA6F-334B-4302-86ED-709839C54E50}" destId="{EB8C762A-8E7F-4D32-AF79-D92F7929030C}" srcOrd="5" destOrd="0" parTransId="{4972C8F6-6295-4960-B8F4-BACC8C90454C}" sibTransId="{0A209F21-EE12-4DE7-BC88-87149ED7999B}"/>
    <dgm:cxn modelId="{2C899762-1F79-4EAB-86C2-0D83DEF01780}" srcId="{7D4ACA6F-334B-4302-86ED-709839C54E50}" destId="{6B40CA6E-A62E-46A1-926D-94F3E58C1593}" srcOrd="6" destOrd="0" parTransId="{40ABC2D4-D537-4B46-9027-D4EFA2CAD874}" sibTransId="{06D01152-9BB9-4619-B2C6-A1004A4E52DC}"/>
    <dgm:cxn modelId="{AB6EA736-46C3-4835-B622-7FA5693A7E3F}" type="presOf" srcId="{99784AD8-37A4-49FD-A308-F347E0F2BEE2}" destId="{95E376E2-B9DD-4D54-8878-890330863DEF}" srcOrd="0" destOrd="0" presId="urn:microsoft.com/office/officeart/2005/8/layout/venn1"/>
    <dgm:cxn modelId="{039358A9-AF92-419F-962B-2FC671AD1C8E}" type="presOf" srcId="{41EAA231-9B2A-4A51-B8E4-7C3A0F2A1670}" destId="{C5592439-70F2-471C-8A65-397ED3C49828}" srcOrd="0" destOrd="0" presId="urn:microsoft.com/office/officeart/2005/8/layout/venn1"/>
    <dgm:cxn modelId="{E37F3A5B-F3A8-411C-B19F-FBA15E565775}" type="presParOf" srcId="{4CB40425-579B-411D-9BE7-6DAB8E6C371E}" destId="{D979831F-C977-499A-A92A-A85B21264F2F}" srcOrd="0" destOrd="0" presId="urn:microsoft.com/office/officeart/2005/8/layout/venn1"/>
    <dgm:cxn modelId="{87CA777F-98BA-4A39-BED2-CF6B3ECB705E}" type="presParOf" srcId="{4CB40425-579B-411D-9BE7-6DAB8E6C371E}" destId="{C3F86EA8-7EC1-4CE9-AB00-370D2CD2B88D}" srcOrd="1" destOrd="0" presId="urn:microsoft.com/office/officeart/2005/8/layout/venn1"/>
    <dgm:cxn modelId="{7D23228A-FBB2-4825-9528-E6BDB77967B7}" type="presParOf" srcId="{4CB40425-579B-411D-9BE7-6DAB8E6C371E}" destId="{94E3ECCF-64BD-415F-8451-110E825BEB46}" srcOrd="2" destOrd="0" presId="urn:microsoft.com/office/officeart/2005/8/layout/venn1"/>
    <dgm:cxn modelId="{624A6BAC-37C4-4F97-BF40-64AF3FF46D90}" type="presParOf" srcId="{4CB40425-579B-411D-9BE7-6DAB8E6C371E}" destId="{581624EA-D0CE-41D4-AA19-C1857B6D23E8}" srcOrd="3" destOrd="0" presId="urn:microsoft.com/office/officeart/2005/8/layout/venn1"/>
    <dgm:cxn modelId="{67835EA0-C097-4EFE-9097-E0FFF0C8296F}" type="presParOf" srcId="{4CB40425-579B-411D-9BE7-6DAB8E6C371E}" destId="{8F1F5BBE-DBC4-4C9F-A8BF-ECAC805FE30E}" srcOrd="4" destOrd="0" presId="urn:microsoft.com/office/officeart/2005/8/layout/venn1"/>
    <dgm:cxn modelId="{24164476-2FDD-4786-9B3D-C6B2BCFD39EB}" type="presParOf" srcId="{4CB40425-579B-411D-9BE7-6DAB8E6C371E}" destId="{AE568E4B-142E-4FCE-A992-C691E3D0A2BE}" srcOrd="5" destOrd="0" presId="urn:microsoft.com/office/officeart/2005/8/layout/venn1"/>
    <dgm:cxn modelId="{2D687F23-4B5C-4D2B-A543-B1C36063EECC}" type="presParOf" srcId="{4CB40425-579B-411D-9BE7-6DAB8E6C371E}" destId="{DA54F708-10FD-45F7-AD02-60E2FD48C9F0}" srcOrd="6" destOrd="0" presId="urn:microsoft.com/office/officeart/2005/8/layout/venn1"/>
    <dgm:cxn modelId="{0F8B8033-837D-42C9-BD0B-035FBDA2494D}" type="presParOf" srcId="{4CB40425-579B-411D-9BE7-6DAB8E6C371E}" destId="{C5592439-70F2-471C-8A65-397ED3C49828}" srcOrd="7" destOrd="0" presId="urn:microsoft.com/office/officeart/2005/8/layout/venn1"/>
    <dgm:cxn modelId="{F2A7C3CB-A480-4728-ADBF-2E4073C67BE6}" type="presParOf" srcId="{4CB40425-579B-411D-9BE7-6DAB8E6C371E}" destId="{58AFCA71-FCEE-4BE3-B8C6-4C1498DC1FDC}" srcOrd="8" destOrd="0" presId="urn:microsoft.com/office/officeart/2005/8/layout/venn1"/>
    <dgm:cxn modelId="{3550A618-67DD-4458-B954-1D9922BAAF5A}" type="presParOf" srcId="{4CB40425-579B-411D-9BE7-6DAB8E6C371E}" destId="{95E376E2-B9DD-4D54-8878-890330863DEF}" srcOrd="9" destOrd="0" presId="urn:microsoft.com/office/officeart/2005/8/layout/venn1"/>
    <dgm:cxn modelId="{14FD6B22-620C-4BCF-B55A-406E3ED99908}" type="presParOf" srcId="{4CB40425-579B-411D-9BE7-6DAB8E6C371E}" destId="{B20123E5-8114-4616-8776-05CCDBBBE64E}" srcOrd="10" destOrd="0" presId="urn:microsoft.com/office/officeart/2005/8/layout/venn1"/>
    <dgm:cxn modelId="{3204A656-0B49-4FC8-A7FB-0D4FDDD776DC}" type="presParOf" srcId="{4CB40425-579B-411D-9BE7-6DAB8E6C371E}" destId="{A52E1536-5474-4C8E-8883-26E35E9691C7}" srcOrd="11" destOrd="0" presId="urn:microsoft.com/office/officeart/2005/8/layout/venn1"/>
    <dgm:cxn modelId="{ABAB98F3-0BD1-4018-8E23-335E7DBEABC7}" type="presParOf" srcId="{4CB40425-579B-411D-9BE7-6DAB8E6C371E}" destId="{CB9EECBC-F076-4B7C-9E0A-1B65AF333AE6}" srcOrd="12" destOrd="0" presId="urn:microsoft.com/office/officeart/2005/8/layout/venn1"/>
    <dgm:cxn modelId="{8F4579CB-2564-44AC-AAF4-7D09D78FB845}" type="presParOf" srcId="{4CB40425-579B-411D-9BE7-6DAB8E6C371E}" destId="{DC3F2BFD-E5FC-4398-BCE5-8C317A791A8B}"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C81024-187D-4868-B8A4-AAAADCE00BBA}" type="doc">
      <dgm:prSet loTypeId="urn:microsoft.com/office/officeart/2005/8/layout/default#1" loCatId="list" qsTypeId="urn:microsoft.com/office/officeart/2005/8/quickstyle/3d9" qsCatId="3D" csTypeId="urn:microsoft.com/office/officeart/2005/8/colors/accent1_2" csCatId="accent1" phldr="1"/>
      <dgm:spPr/>
      <dgm:t>
        <a:bodyPr/>
        <a:lstStyle/>
        <a:p>
          <a:endParaRPr lang="en-US"/>
        </a:p>
      </dgm:t>
    </dgm:pt>
    <dgm:pt modelId="{F4FB345A-0F39-4BE6-A790-001CCDC781A3}">
      <dgm:prSet>
        <dgm:style>
          <a:lnRef idx="1">
            <a:schemeClr val="accent1"/>
          </a:lnRef>
          <a:fillRef idx="2">
            <a:schemeClr val="accent1"/>
          </a:fillRef>
          <a:effectRef idx="1">
            <a:schemeClr val="accent1"/>
          </a:effectRef>
          <a:fontRef idx="minor">
            <a:schemeClr val="dk1"/>
          </a:fontRef>
        </dgm:style>
      </dgm:prSet>
      <dgm:spPr/>
      <dgm:t>
        <a:bodyPr/>
        <a:lstStyle/>
        <a:p>
          <a:pPr rtl="0"/>
          <a:r>
            <a:rPr lang="en-US" dirty="0" smtClean="0">
              <a:solidFill>
                <a:schemeClr val="accent3">
                  <a:lumMod val="50000"/>
                </a:schemeClr>
              </a:solidFill>
            </a:rPr>
            <a:t>ALLERGY</a:t>
          </a:r>
          <a:endParaRPr lang="en-US" dirty="0">
            <a:solidFill>
              <a:schemeClr val="accent3">
                <a:lumMod val="50000"/>
              </a:schemeClr>
            </a:solidFill>
          </a:endParaRPr>
        </a:p>
      </dgm:t>
    </dgm:pt>
    <dgm:pt modelId="{71DA7F43-B0C8-42D9-98FB-82B0BDD93A36}" type="parTrans" cxnId="{AC1E8033-1730-4F13-9483-1204BCA736AD}">
      <dgm:prSet/>
      <dgm:spPr/>
      <dgm:t>
        <a:bodyPr/>
        <a:lstStyle/>
        <a:p>
          <a:endParaRPr lang="en-US"/>
        </a:p>
      </dgm:t>
    </dgm:pt>
    <dgm:pt modelId="{0F7B22AF-67AF-42FB-83EA-EF3CDC81BDF4}" type="sibTrans" cxnId="{AC1E8033-1730-4F13-9483-1204BCA736AD}">
      <dgm:prSet/>
      <dgm:spPr/>
      <dgm:t>
        <a:bodyPr/>
        <a:lstStyle/>
        <a:p>
          <a:endParaRPr lang="en-US"/>
        </a:p>
      </dgm:t>
    </dgm:pt>
    <dgm:pt modelId="{0BB3E9DB-02D2-4EAE-9E10-74B2866E4899}" type="pres">
      <dgm:prSet presAssocID="{4BC81024-187D-4868-B8A4-AAAADCE00BBA}" presName="diagram" presStyleCnt="0">
        <dgm:presLayoutVars>
          <dgm:dir/>
          <dgm:resizeHandles val="exact"/>
        </dgm:presLayoutVars>
      </dgm:prSet>
      <dgm:spPr/>
      <dgm:t>
        <a:bodyPr/>
        <a:lstStyle/>
        <a:p>
          <a:endParaRPr lang="en-US"/>
        </a:p>
      </dgm:t>
    </dgm:pt>
    <dgm:pt modelId="{AD4E467B-FD5C-4D50-9ECD-77E4629DBFC5}" type="pres">
      <dgm:prSet presAssocID="{F4FB345A-0F39-4BE6-A790-001CCDC781A3}" presName="node" presStyleLbl="node1" presStyleIdx="0" presStyleCnt="1">
        <dgm:presLayoutVars>
          <dgm:bulletEnabled val="1"/>
        </dgm:presLayoutVars>
      </dgm:prSet>
      <dgm:spPr/>
      <dgm:t>
        <a:bodyPr/>
        <a:lstStyle/>
        <a:p>
          <a:endParaRPr lang="en-US"/>
        </a:p>
      </dgm:t>
    </dgm:pt>
  </dgm:ptLst>
  <dgm:cxnLst>
    <dgm:cxn modelId="{AC1E8033-1730-4F13-9483-1204BCA736AD}" srcId="{4BC81024-187D-4868-B8A4-AAAADCE00BBA}" destId="{F4FB345A-0F39-4BE6-A790-001CCDC781A3}" srcOrd="0" destOrd="0" parTransId="{71DA7F43-B0C8-42D9-98FB-82B0BDD93A36}" sibTransId="{0F7B22AF-67AF-42FB-83EA-EF3CDC81BDF4}"/>
    <dgm:cxn modelId="{381CD609-E2B0-4E3B-8197-02EF34884844}" type="presOf" srcId="{F4FB345A-0F39-4BE6-A790-001CCDC781A3}" destId="{AD4E467B-FD5C-4D50-9ECD-77E4629DBFC5}" srcOrd="0" destOrd="0" presId="urn:microsoft.com/office/officeart/2005/8/layout/default#1"/>
    <dgm:cxn modelId="{09B375BF-6FF2-4475-9882-82119CBCC90A}" type="presOf" srcId="{4BC81024-187D-4868-B8A4-AAAADCE00BBA}" destId="{0BB3E9DB-02D2-4EAE-9E10-74B2866E4899}" srcOrd="0" destOrd="0" presId="urn:microsoft.com/office/officeart/2005/8/layout/default#1"/>
    <dgm:cxn modelId="{15E95D4C-2C99-4074-B121-DC7452C1E8BC}" type="presParOf" srcId="{0BB3E9DB-02D2-4EAE-9E10-74B2866E4899}" destId="{AD4E467B-FD5C-4D50-9ECD-77E4629DBFC5}"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8552E4-0EBC-4C18-84E5-3BF5577BF94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589A0F67-31B5-4712-BA26-50E1CA090E98}">
      <dgm:prSet>
        <dgm:style>
          <a:lnRef idx="1">
            <a:schemeClr val="accent3"/>
          </a:lnRef>
          <a:fillRef idx="2">
            <a:schemeClr val="accent3"/>
          </a:fillRef>
          <a:effectRef idx="1">
            <a:schemeClr val="accent3"/>
          </a:effectRef>
          <a:fontRef idx="minor">
            <a:schemeClr val="dk1"/>
          </a:fontRef>
        </dgm:style>
      </dgm:prSet>
      <dgm:spPr/>
      <dgm:t>
        <a:bodyPr/>
        <a:lstStyle/>
        <a:p>
          <a:pPr rtl="0"/>
          <a:r>
            <a:rPr lang="en-US" dirty="0" smtClean="0"/>
            <a:t>HISTORY OF ALLERGY:</a:t>
          </a:r>
          <a:endParaRPr lang="en-US" dirty="0"/>
        </a:p>
      </dgm:t>
    </dgm:pt>
    <dgm:pt modelId="{1C9E78A0-D43A-499F-97F6-3BA89FD2EB1B}" type="parTrans" cxnId="{E1038A02-F323-436C-8693-413339F07A84}">
      <dgm:prSet/>
      <dgm:spPr/>
      <dgm:t>
        <a:bodyPr/>
        <a:lstStyle/>
        <a:p>
          <a:endParaRPr lang="en-US"/>
        </a:p>
      </dgm:t>
    </dgm:pt>
    <dgm:pt modelId="{07D53CFC-1C27-4100-A03D-03189165139D}" type="sibTrans" cxnId="{E1038A02-F323-436C-8693-413339F07A84}">
      <dgm:prSet/>
      <dgm:spPr/>
      <dgm:t>
        <a:bodyPr/>
        <a:lstStyle/>
        <a:p>
          <a:endParaRPr lang="en-US"/>
        </a:p>
      </dgm:t>
    </dgm:pt>
    <dgm:pt modelId="{F1C7198F-2881-4E58-991D-9F4FE1120D4C}" type="pres">
      <dgm:prSet presAssocID="{238552E4-0EBC-4C18-84E5-3BF5577BF946}" presName="compositeShape" presStyleCnt="0">
        <dgm:presLayoutVars>
          <dgm:chMax val="7"/>
          <dgm:dir/>
          <dgm:resizeHandles val="exact"/>
        </dgm:presLayoutVars>
      </dgm:prSet>
      <dgm:spPr/>
      <dgm:t>
        <a:bodyPr/>
        <a:lstStyle/>
        <a:p>
          <a:endParaRPr lang="en-US"/>
        </a:p>
      </dgm:t>
    </dgm:pt>
    <dgm:pt modelId="{A94D09C1-C3BA-41C1-9AD5-9DC6A1F855CC}" type="pres">
      <dgm:prSet presAssocID="{589A0F67-31B5-4712-BA26-50E1CA090E98}" presName="circ1TxSh" presStyleLbl="vennNode1" presStyleIdx="0" presStyleCnt="1" custScaleX="224224" custLinFactNeighborX="-56625"/>
      <dgm:spPr/>
      <dgm:t>
        <a:bodyPr/>
        <a:lstStyle/>
        <a:p>
          <a:endParaRPr lang="en-US"/>
        </a:p>
      </dgm:t>
    </dgm:pt>
  </dgm:ptLst>
  <dgm:cxnLst>
    <dgm:cxn modelId="{E1038A02-F323-436C-8693-413339F07A84}" srcId="{238552E4-0EBC-4C18-84E5-3BF5577BF946}" destId="{589A0F67-31B5-4712-BA26-50E1CA090E98}" srcOrd="0" destOrd="0" parTransId="{1C9E78A0-D43A-499F-97F6-3BA89FD2EB1B}" sibTransId="{07D53CFC-1C27-4100-A03D-03189165139D}"/>
    <dgm:cxn modelId="{4FFEE34A-76A6-48FC-B360-42D2BF668898}" type="presOf" srcId="{589A0F67-31B5-4712-BA26-50E1CA090E98}" destId="{A94D09C1-C3BA-41C1-9AD5-9DC6A1F855CC}" srcOrd="0" destOrd="0" presId="urn:microsoft.com/office/officeart/2005/8/layout/venn1"/>
    <dgm:cxn modelId="{85B84294-35B7-4FF1-81C2-892592BDA1BE}" type="presOf" srcId="{238552E4-0EBC-4C18-84E5-3BF5577BF946}" destId="{F1C7198F-2881-4E58-991D-9F4FE1120D4C}" srcOrd="0" destOrd="0" presId="urn:microsoft.com/office/officeart/2005/8/layout/venn1"/>
    <dgm:cxn modelId="{90E0D40C-417C-444B-B358-4A0E88FB15A4}" type="presParOf" srcId="{F1C7198F-2881-4E58-991D-9F4FE1120D4C}" destId="{A94D09C1-C3BA-41C1-9AD5-9DC6A1F855CC}"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A78DC2-415C-4D6B-B1DA-53905125690C}" type="doc">
      <dgm:prSet loTypeId="urn:microsoft.com/office/officeart/2005/8/layout/vList2" loCatId="list" qsTypeId="urn:microsoft.com/office/officeart/2005/8/quickstyle/3d7" qsCatId="3D" csTypeId="urn:microsoft.com/office/officeart/2005/8/colors/accent1_2" csCatId="accent1"/>
      <dgm:spPr/>
      <dgm:t>
        <a:bodyPr/>
        <a:lstStyle/>
        <a:p>
          <a:endParaRPr lang="en-US"/>
        </a:p>
      </dgm:t>
    </dgm:pt>
    <dgm:pt modelId="{D81A0B58-E3E5-4D80-B3D8-524D38E25259}">
      <dgm:prSet/>
      <dgm:spPr/>
      <dgm:t>
        <a:bodyPr/>
        <a:lstStyle/>
        <a:p>
          <a:pPr rtl="0"/>
          <a:r>
            <a:rPr lang="en-US" dirty="0" smtClean="0"/>
            <a:t>DIAGNSOIS:</a:t>
          </a:r>
          <a:endParaRPr lang="en-US" dirty="0"/>
        </a:p>
      </dgm:t>
    </dgm:pt>
    <dgm:pt modelId="{64921469-4A29-4E75-A8FF-54F43C4AD123}" type="parTrans" cxnId="{E6AE6D4F-9889-4191-8A78-3CC9BB69F20D}">
      <dgm:prSet/>
      <dgm:spPr/>
      <dgm:t>
        <a:bodyPr/>
        <a:lstStyle/>
        <a:p>
          <a:endParaRPr lang="en-US"/>
        </a:p>
      </dgm:t>
    </dgm:pt>
    <dgm:pt modelId="{87E506CE-E978-487F-851C-C8D50C1ACF4E}" type="sibTrans" cxnId="{E6AE6D4F-9889-4191-8A78-3CC9BB69F20D}">
      <dgm:prSet/>
      <dgm:spPr/>
      <dgm:t>
        <a:bodyPr/>
        <a:lstStyle/>
        <a:p>
          <a:endParaRPr lang="en-US"/>
        </a:p>
      </dgm:t>
    </dgm:pt>
    <dgm:pt modelId="{56344D23-E2E0-41E2-948E-8146E4624AFE}" type="pres">
      <dgm:prSet presAssocID="{ADA78DC2-415C-4D6B-B1DA-53905125690C}" presName="linear" presStyleCnt="0">
        <dgm:presLayoutVars>
          <dgm:animLvl val="lvl"/>
          <dgm:resizeHandles val="exact"/>
        </dgm:presLayoutVars>
      </dgm:prSet>
      <dgm:spPr/>
      <dgm:t>
        <a:bodyPr/>
        <a:lstStyle/>
        <a:p>
          <a:endParaRPr lang="en-US"/>
        </a:p>
      </dgm:t>
    </dgm:pt>
    <dgm:pt modelId="{E4D2EF7A-46B8-4CDC-914E-5F1093270D63}" type="pres">
      <dgm:prSet presAssocID="{D81A0B58-E3E5-4D80-B3D8-524D38E25259}" presName="parentText" presStyleLbl="node1" presStyleIdx="0" presStyleCnt="1" custLinFactNeighborX="-21839" custLinFactNeighborY="-14391">
        <dgm:presLayoutVars>
          <dgm:chMax val="0"/>
          <dgm:bulletEnabled val="1"/>
        </dgm:presLayoutVars>
      </dgm:prSet>
      <dgm:spPr/>
      <dgm:t>
        <a:bodyPr/>
        <a:lstStyle/>
        <a:p>
          <a:endParaRPr lang="en-US"/>
        </a:p>
      </dgm:t>
    </dgm:pt>
  </dgm:ptLst>
  <dgm:cxnLst>
    <dgm:cxn modelId="{E6AE6D4F-9889-4191-8A78-3CC9BB69F20D}" srcId="{ADA78DC2-415C-4D6B-B1DA-53905125690C}" destId="{D81A0B58-E3E5-4D80-B3D8-524D38E25259}" srcOrd="0" destOrd="0" parTransId="{64921469-4A29-4E75-A8FF-54F43C4AD123}" sibTransId="{87E506CE-E978-487F-851C-C8D50C1ACF4E}"/>
    <dgm:cxn modelId="{C0CA03C3-4D36-477D-80F6-912BE5E7C3C2}" type="presOf" srcId="{D81A0B58-E3E5-4D80-B3D8-524D38E25259}" destId="{E4D2EF7A-46B8-4CDC-914E-5F1093270D63}" srcOrd="0" destOrd="0" presId="urn:microsoft.com/office/officeart/2005/8/layout/vList2"/>
    <dgm:cxn modelId="{C0CEC16B-1447-40A9-930E-173CFB988A5F}" type="presOf" srcId="{ADA78DC2-415C-4D6B-B1DA-53905125690C}" destId="{56344D23-E2E0-41E2-948E-8146E4624AFE}" srcOrd="0" destOrd="0" presId="urn:microsoft.com/office/officeart/2005/8/layout/vList2"/>
    <dgm:cxn modelId="{BB447990-90C0-43D0-A279-55233AA005AE}" type="presParOf" srcId="{56344D23-E2E0-41E2-948E-8146E4624AFE}" destId="{E4D2EF7A-46B8-4CDC-914E-5F1093270D6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13257A-1AF3-4FA8-839D-9B40F7AA03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1F4959-C3F5-4E71-ABD4-531F9D582047}">
      <dgm:prSet>
        <dgm:style>
          <a:lnRef idx="1">
            <a:schemeClr val="accent4"/>
          </a:lnRef>
          <a:fillRef idx="2">
            <a:schemeClr val="accent4"/>
          </a:fillRef>
          <a:effectRef idx="1">
            <a:schemeClr val="accent4"/>
          </a:effectRef>
          <a:fontRef idx="minor">
            <a:schemeClr val="dk1"/>
          </a:fontRef>
        </dgm:style>
      </dgm:prSet>
      <dgm:spPr/>
      <dgm:t>
        <a:bodyPr/>
        <a:lstStyle/>
        <a:p>
          <a:pPr rtl="0"/>
          <a:r>
            <a:rPr lang="en-US" dirty="0" smtClean="0"/>
            <a:t>Allergic reactions on drugs includes 4 types of hypersensitivity reactions:</a:t>
          </a:r>
          <a:endParaRPr lang="en-US" dirty="0"/>
        </a:p>
      </dgm:t>
    </dgm:pt>
    <dgm:pt modelId="{DACA98C3-592F-4A72-8DBB-24276320AE20}" type="parTrans" cxnId="{545B9DA6-5AC8-41C3-A59D-29F356FAD917}">
      <dgm:prSet/>
      <dgm:spPr/>
      <dgm:t>
        <a:bodyPr/>
        <a:lstStyle/>
        <a:p>
          <a:endParaRPr lang="en-US"/>
        </a:p>
      </dgm:t>
    </dgm:pt>
    <dgm:pt modelId="{85A2E524-7AD9-4CB3-82F7-31C29862F47A}" type="sibTrans" cxnId="{545B9DA6-5AC8-41C3-A59D-29F356FAD917}">
      <dgm:prSet/>
      <dgm:spPr/>
      <dgm:t>
        <a:bodyPr/>
        <a:lstStyle/>
        <a:p>
          <a:endParaRPr lang="en-US"/>
        </a:p>
      </dgm:t>
    </dgm:pt>
    <dgm:pt modelId="{B9138883-F826-47A3-A74A-0748E6DA7C98}" type="pres">
      <dgm:prSet presAssocID="{3F13257A-1AF3-4FA8-839D-9B40F7AA0386}" presName="linear" presStyleCnt="0">
        <dgm:presLayoutVars>
          <dgm:animLvl val="lvl"/>
          <dgm:resizeHandles val="exact"/>
        </dgm:presLayoutVars>
      </dgm:prSet>
      <dgm:spPr/>
      <dgm:t>
        <a:bodyPr/>
        <a:lstStyle/>
        <a:p>
          <a:endParaRPr lang="en-US"/>
        </a:p>
      </dgm:t>
    </dgm:pt>
    <dgm:pt modelId="{F5EB99C6-8316-44BE-8C8B-AA0DA0EA8DD5}" type="pres">
      <dgm:prSet presAssocID="{BD1F4959-C3F5-4E71-ABD4-531F9D582047}" presName="parentText" presStyleLbl="node1" presStyleIdx="0" presStyleCnt="1" custLinFactNeighborX="-2727" custLinFactNeighborY="-35068">
        <dgm:presLayoutVars>
          <dgm:chMax val="0"/>
          <dgm:bulletEnabled val="1"/>
        </dgm:presLayoutVars>
      </dgm:prSet>
      <dgm:spPr/>
      <dgm:t>
        <a:bodyPr/>
        <a:lstStyle/>
        <a:p>
          <a:endParaRPr lang="en-US"/>
        </a:p>
      </dgm:t>
    </dgm:pt>
  </dgm:ptLst>
  <dgm:cxnLst>
    <dgm:cxn modelId="{CE95193E-7E83-4FB8-AC9E-18091772809A}" type="presOf" srcId="{BD1F4959-C3F5-4E71-ABD4-531F9D582047}" destId="{F5EB99C6-8316-44BE-8C8B-AA0DA0EA8DD5}" srcOrd="0" destOrd="0" presId="urn:microsoft.com/office/officeart/2005/8/layout/vList2"/>
    <dgm:cxn modelId="{3710BBC3-756A-4A4F-95A6-CC1DF8C2495E}" type="presOf" srcId="{3F13257A-1AF3-4FA8-839D-9B40F7AA0386}" destId="{B9138883-F826-47A3-A74A-0748E6DA7C98}" srcOrd="0" destOrd="0" presId="urn:microsoft.com/office/officeart/2005/8/layout/vList2"/>
    <dgm:cxn modelId="{545B9DA6-5AC8-41C3-A59D-29F356FAD917}" srcId="{3F13257A-1AF3-4FA8-839D-9B40F7AA0386}" destId="{BD1F4959-C3F5-4E71-ABD4-531F9D582047}" srcOrd="0" destOrd="0" parTransId="{DACA98C3-592F-4A72-8DBB-24276320AE20}" sibTransId="{85A2E524-7AD9-4CB3-82F7-31C29862F47A}"/>
    <dgm:cxn modelId="{427F4B09-0E66-4178-905E-C2F8452DF995}" type="presParOf" srcId="{B9138883-F826-47A3-A74A-0748E6DA7C98}" destId="{F5EB99C6-8316-44BE-8C8B-AA0DA0EA8DD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DFD63B-6B51-421D-A8E9-3A7A98BF311D}" type="doc">
      <dgm:prSet loTypeId="urn:microsoft.com/office/officeart/2005/8/layout/vList2" loCatId="list" qsTypeId="urn:microsoft.com/office/officeart/2005/8/quickstyle/3d7" qsCatId="3D" csTypeId="urn:microsoft.com/office/officeart/2005/8/colors/accent4_3" csCatId="accent4"/>
      <dgm:spPr/>
      <dgm:t>
        <a:bodyPr/>
        <a:lstStyle/>
        <a:p>
          <a:endParaRPr lang="en-US"/>
        </a:p>
      </dgm:t>
    </dgm:pt>
    <dgm:pt modelId="{4F3DDCC2-8BA5-4EEA-BE5C-C777D30E6A6C}">
      <dgm:prSet/>
      <dgm:spPr/>
      <dgm:t>
        <a:bodyPr/>
        <a:lstStyle/>
        <a:p>
          <a:pPr rtl="0"/>
          <a:r>
            <a:rPr lang="en-US" dirty="0" smtClean="0"/>
            <a:t>PREVALENCE OF ALLERGIC DISEASE:</a:t>
          </a:r>
          <a:endParaRPr lang="en-US" dirty="0"/>
        </a:p>
      </dgm:t>
    </dgm:pt>
    <dgm:pt modelId="{492D8312-65EB-4D97-9A33-554B79F31760}" type="parTrans" cxnId="{14837468-86E9-4953-A7B9-96DB0AC544B7}">
      <dgm:prSet/>
      <dgm:spPr/>
      <dgm:t>
        <a:bodyPr/>
        <a:lstStyle/>
        <a:p>
          <a:endParaRPr lang="en-US"/>
        </a:p>
      </dgm:t>
    </dgm:pt>
    <dgm:pt modelId="{E5934359-FDC2-44FD-B2F3-F39A45FF555D}" type="sibTrans" cxnId="{14837468-86E9-4953-A7B9-96DB0AC544B7}">
      <dgm:prSet/>
      <dgm:spPr/>
      <dgm:t>
        <a:bodyPr/>
        <a:lstStyle/>
        <a:p>
          <a:endParaRPr lang="en-US"/>
        </a:p>
      </dgm:t>
    </dgm:pt>
    <dgm:pt modelId="{3FBCF7DC-4D70-429D-A1E3-3DE6777F14B7}" type="pres">
      <dgm:prSet presAssocID="{EFDFD63B-6B51-421D-A8E9-3A7A98BF311D}" presName="linear" presStyleCnt="0">
        <dgm:presLayoutVars>
          <dgm:animLvl val="lvl"/>
          <dgm:resizeHandles val="exact"/>
        </dgm:presLayoutVars>
      </dgm:prSet>
      <dgm:spPr/>
      <dgm:t>
        <a:bodyPr/>
        <a:lstStyle/>
        <a:p>
          <a:endParaRPr lang="en-US"/>
        </a:p>
      </dgm:t>
    </dgm:pt>
    <dgm:pt modelId="{57AC8BBC-D95F-4ACA-A4BA-C99ABFC87487}" type="pres">
      <dgm:prSet presAssocID="{4F3DDCC2-8BA5-4EEA-BE5C-C777D30E6A6C}" presName="parentText" presStyleLbl="node1" presStyleIdx="0" presStyleCnt="1" custLinFactNeighborX="-10256" custLinFactNeighborY="-99">
        <dgm:presLayoutVars>
          <dgm:chMax val="0"/>
          <dgm:bulletEnabled val="1"/>
        </dgm:presLayoutVars>
      </dgm:prSet>
      <dgm:spPr/>
      <dgm:t>
        <a:bodyPr/>
        <a:lstStyle/>
        <a:p>
          <a:endParaRPr lang="en-US"/>
        </a:p>
      </dgm:t>
    </dgm:pt>
  </dgm:ptLst>
  <dgm:cxnLst>
    <dgm:cxn modelId="{D3F834EA-C9FB-4571-82FC-B499D2642ED4}" type="presOf" srcId="{4F3DDCC2-8BA5-4EEA-BE5C-C777D30E6A6C}" destId="{57AC8BBC-D95F-4ACA-A4BA-C99ABFC87487}" srcOrd="0" destOrd="0" presId="urn:microsoft.com/office/officeart/2005/8/layout/vList2"/>
    <dgm:cxn modelId="{9047CE13-5FA8-4403-A204-445E5D8F943B}" type="presOf" srcId="{EFDFD63B-6B51-421D-A8E9-3A7A98BF311D}" destId="{3FBCF7DC-4D70-429D-A1E3-3DE6777F14B7}" srcOrd="0" destOrd="0" presId="urn:microsoft.com/office/officeart/2005/8/layout/vList2"/>
    <dgm:cxn modelId="{14837468-86E9-4953-A7B9-96DB0AC544B7}" srcId="{EFDFD63B-6B51-421D-A8E9-3A7A98BF311D}" destId="{4F3DDCC2-8BA5-4EEA-BE5C-C777D30E6A6C}" srcOrd="0" destOrd="0" parTransId="{492D8312-65EB-4D97-9A33-554B79F31760}" sibTransId="{E5934359-FDC2-44FD-B2F3-F39A45FF555D}"/>
    <dgm:cxn modelId="{42569BD6-DE40-42C6-93F4-8EE2367E920E}" type="presParOf" srcId="{3FBCF7DC-4D70-429D-A1E3-3DE6777F14B7}" destId="{57AC8BBC-D95F-4ACA-A4BA-C99ABFC8748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792EC6-F64E-4D33-AC40-79B0D7841AC3}" type="doc">
      <dgm:prSet loTypeId="urn:microsoft.com/office/officeart/2005/8/layout/vList2" loCatId="list" qsTypeId="urn:microsoft.com/office/officeart/2005/8/quickstyle/simple1" qsCatId="simple" csTypeId="urn:microsoft.com/office/officeart/2005/8/colors/accent5_3" csCatId="accent5"/>
      <dgm:spPr/>
      <dgm:t>
        <a:bodyPr/>
        <a:lstStyle/>
        <a:p>
          <a:endParaRPr lang="en-US"/>
        </a:p>
      </dgm:t>
    </dgm:pt>
    <dgm:pt modelId="{8D8AE42A-3D10-4D67-A4AE-B809FB4FCFE7}">
      <dgm:prSet/>
      <dgm:spPr/>
      <dgm:t>
        <a:bodyPr/>
        <a:lstStyle/>
        <a:p>
          <a:pPr rtl="0"/>
          <a:r>
            <a:rPr lang="en-US" b="1" dirty="0" smtClean="0">
              <a:solidFill>
                <a:schemeClr val="bg1"/>
              </a:solidFill>
            </a:rPr>
            <a:t>ALLERGIC PREVALENCE IN PAKISTAN</a:t>
          </a:r>
          <a:r>
            <a:rPr lang="en-US" b="1" dirty="0" smtClean="0">
              <a:solidFill>
                <a:schemeClr val="tx1"/>
              </a:solidFill>
            </a:rPr>
            <a:t>:</a:t>
          </a:r>
          <a:endParaRPr lang="en-US" dirty="0">
            <a:solidFill>
              <a:schemeClr val="tx1"/>
            </a:solidFill>
          </a:endParaRPr>
        </a:p>
      </dgm:t>
    </dgm:pt>
    <dgm:pt modelId="{11A93A4B-F919-483B-836E-6217FD8D14FB}" type="parTrans" cxnId="{10777C69-79D4-4C15-8493-A8BFCF205DAB}">
      <dgm:prSet/>
      <dgm:spPr/>
      <dgm:t>
        <a:bodyPr/>
        <a:lstStyle/>
        <a:p>
          <a:endParaRPr lang="en-US"/>
        </a:p>
      </dgm:t>
    </dgm:pt>
    <dgm:pt modelId="{1CCF9825-CEF8-4980-ACAE-E5C0D37E6CF1}" type="sibTrans" cxnId="{10777C69-79D4-4C15-8493-A8BFCF205DAB}">
      <dgm:prSet/>
      <dgm:spPr/>
      <dgm:t>
        <a:bodyPr/>
        <a:lstStyle/>
        <a:p>
          <a:endParaRPr lang="en-US"/>
        </a:p>
      </dgm:t>
    </dgm:pt>
    <dgm:pt modelId="{5F00455D-1701-473F-807E-B60E4D44056F}" type="pres">
      <dgm:prSet presAssocID="{57792EC6-F64E-4D33-AC40-79B0D7841AC3}" presName="linear" presStyleCnt="0">
        <dgm:presLayoutVars>
          <dgm:animLvl val="lvl"/>
          <dgm:resizeHandles val="exact"/>
        </dgm:presLayoutVars>
      </dgm:prSet>
      <dgm:spPr/>
      <dgm:t>
        <a:bodyPr/>
        <a:lstStyle/>
        <a:p>
          <a:endParaRPr lang="en-US"/>
        </a:p>
      </dgm:t>
    </dgm:pt>
    <dgm:pt modelId="{46743E8B-6A02-4D72-BC27-7C6C18B645B2}" type="pres">
      <dgm:prSet presAssocID="{8D8AE42A-3D10-4D67-A4AE-B809FB4FCFE7}" presName="parentText" presStyleLbl="node1" presStyleIdx="0" presStyleCnt="1" custLinFactNeighborY="17107">
        <dgm:presLayoutVars>
          <dgm:chMax val="0"/>
          <dgm:bulletEnabled val="1"/>
        </dgm:presLayoutVars>
      </dgm:prSet>
      <dgm:spPr/>
      <dgm:t>
        <a:bodyPr/>
        <a:lstStyle/>
        <a:p>
          <a:endParaRPr lang="en-US"/>
        </a:p>
      </dgm:t>
    </dgm:pt>
  </dgm:ptLst>
  <dgm:cxnLst>
    <dgm:cxn modelId="{10777C69-79D4-4C15-8493-A8BFCF205DAB}" srcId="{57792EC6-F64E-4D33-AC40-79B0D7841AC3}" destId="{8D8AE42A-3D10-4D67-A4AE-B809FB4FCFE7}" srcOrd="0" destOrd="0" parTransId="{11A93A4B-F919-483B-836E-6217FD8D14FB}" sibTransId="{1CCF9825-CEF8-4980-ACAE-E5C0D37E6CF1}"/>
    <dgm:cxn modelId="{6286FADC-B41D-428D-ABE5-652DB9E104CD}" type="presOf" srcId="{8D8AE42A-3D10-4D67-A4AE-B809FB4FCFE7}" destId="{46743E8B-6A02-4D72-BC27-7C6C18B645B2}" srcOrd="0" destOrd="0" presId="urn:microsoft.com/office/officeart/2005/8/layout/vList2"/>
    <dgm:cxn modelId="{DC2B9988-99DF-447A-9A74-86A34E558C21}" type="presOf" srcId="{57792EC6-F64E-4D33-AC40-79B0D7841AC3}" destId="{5F00455D-1701-473F-807E-B60E4D44056F}" srcOrd="0" destOrd="0" presId="urn:microsoft.com/office/officeart/2005/8/layout/vList2"/>
    <dgm:cxn modelId="{5E886AAC-F811-4980-83B6-E0B67C91D3B0}" type="presParOf" srcId="{5F00455D-1701-473F-807E-B60E4D44056F}" destId="{46743E8B-6A02-4D72-BC27-7C6C18B645B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28EDF4-03DB-4EFE-A4ED-A7FE0249F30B}" type="doc">
      <dgm:prSet loTypeId="urn:microsoft.com/office/officeart/2005/8/layout/vList2" loCatId="list" qsTypeId="urn:microsoft.com/office/officeart/2005/8/quickstyle/3d5" qsCatId="3D" csTypeId="urn:microsoft.com/office/officeart/2005/8/colors/colorful4" csCatId="colorful" phldr="1"/>
      <dgm:spPr/>
      <dgm:t>
        <a:bodyPr/>
        <a:lstStyle/>
        <a:p>
          <a:endParaRPr lang="en-US"/>
        </a:p>
      </dgm:t>
    </dgm:pt>
    <dgm:pt modelId="{1A0EF5DA-1F1B-4F05-BA59-79E515289AD5}">
      <dgm:prSet>
        <dgm:style>
          <a:lnRef idx="3">
            <a:schemeClr val="lt1"/>
          </a:lnRef>
          <a:fillRef idx="1">
            <a:schemeClr val="accent2"/>
          </a:fillRef>
          <a:effectRef idx="1">
            <a:schemeClr val="accent2"/>
          </a:effectRef>
          <a:fontRef idx="minor">
            <a:schemeClr val="lt1"/>
          </a:fontRef>
        </dgm:style>
      </dgm:prSet>
      <dgm:spPr/>
      <dgm:t>
        <a:bodyPr/>
        <a:lstStyle/>
        <a:p>
          <a:pPr rtl="0"/>
          <a:r>
            <a:rPr lang="en-US" b="1" dirty="0" smtClean="0">
              <a:solidFill>
                <a:schemeClr val="tx1"/>
              </a:solidFill>
            </a:rPr>
            <a:t>FREQUENCY OF VARIOUS TYPES OF ALLERGIES ON RISE:</a:t>
          </a:r>
          <a:endParaRPr lang="en-US" b="1" dirty="0">
            <a:solidFill>
              <a:schemeClr val="tx1"/>
            </a:solidFill>
          </a:endParaRPr>
        </a:p>
      </dgm:t>
    </dgm:pt>
    <dgm:pt modelId="{9B737AC4-78FF-48EB-A0D4-199C4AAEBCEE}" type="parTrans" cxnId="{D4A97E34-3AC2-4876-80EF-F3B3F693A14A}">
      <dgm:prSet/>
      <dgm:spPr/>
      <dgm:t>
        <a:bodyPr/>
        <a:lstStyle/>
        <a:p>
          <a:endParaRPr lang="en-US"/>
        </a:p>
      </dgm:t>
    </dgm:pt>
    <dgm:pt modelId="{19F285F9-F8E7-44A8-B483-C4346ED93D46}" type="sibTrans" cxnId="{D4A97E34-3AC2-4876-80EF-F3B3F693A14A}">
      <dgm:prSet/>
      <dgm:spPr/>
      <dgm:t>
        <a:bodyPr/>
        <a:lstStyle/>
        <a:p>
          <a:endParaRPr lang="en-US"/>
        </a:p>
      </dgm:t>
    </dgm:pt>
    <dgm:pt modelId="{21C76601-16E0-413A-9CA6-F83C8AA2CFA3}" type="pres">
      <dgm:prSet presAssocID="{A728EDF4-03DB-4EFE-A4ED-A7FE0249F30B}" presName="linear" presStyleCnt="0">
        <dgm:presLayoutVars>
          <dgm:animLvl val="lvl"/>
          <dgm:resizeHandles val="exact"/>
        </dgm:presLayoutVars>
      </dgm:prSet>
      <dgm:spPr/>
      <dgm:t>
        <a:bodyPr/>
        <a:lstStyle/>
        <a:p>
          <a:endParaRPr lang="en-US"/>
        </a:p>
      </dgm:t>
    </dgm:pt>
    <dgm:pt modelId="{B930F968-880A-4211-9952-3F756A29B8C9}" type="pres">
      <dgm:prSet presAssocID="{1A0EF5DA-1F1B-4F05-BA59-79E515289AD5}" presName="parentText" presStyleLbl="node1" presStyleIdx="0" presStyleCnt="1">
        <dgm:presLayoutVars>
          <dgm:chMax val="0"/>
          <dgm:bulletEnabled val="1"/>
        </dgm:presLayoutVars>
      </dgm:prSet>
      <dgm:spPr/>
      <dgm:t>
        <a:bodyPr/>
        <a:lstStyle/>
        <a:p>
          <a:endParaRPr lang="en-US"/>
        </a:p>
      </dgm:t>
    </dgm:pt>
  </dgm:ptLst>
  <dgm:cxnLst>
    <dgm:cxn modelId="{D4A97E34-3AC2-4876-80EF-F3B3F693A14A}" srcId="{A728EDF4-03DB-4EFE-A4ED-A7FE0249F30B}" destId="{1A0EF5DA-1F1B-4F05-BA59-79E515289AD5}" srcOrd="0" destOrd="0" parTransId="{9B737AC4-78FF-48EB-A0D4-199C4AAEBCEE}" sibTransId="{19F285F9-F8E7-44A8-B483-C4346ED93D46}"/>
    <dgm:cxn modelId="{D6E4B5CE-E006-451E-90A4-EA53936FC169}" type="presOf" srcId="{1A0EF5DA-1F1B-4F05-BA59-79E515289AD5}" destId="{B930F968-880A-4211-9952-3F756A29B8C9}" srcOrd="0" destOrd="0" presId="urn:microsoft.com/office/officeart/2005/8/layout/vList2"/>
    <dgm:cxn modelId="{3BCACB51-5C1F-4625-B973-C4BD6DB1D6BB}" type="presOf" srcId="{A728EDF4-03DB-4EFE-A4ED-A7FE0249F30B}" destId="{21C76601-16E0-413A-9CA6-F83C8AA2CFA3}" srcOrd="0" destOrd="0" presId="urn:microsoft.com/office/officeart/2005/8/layout/vList2"/>
    <dgm:cxn modelId="{80288F80-88E2-454B-A064-709F1F396990}" type="presParOf" srcId="{21C76601-16E0-413A-9CA6-F83C8AA2CFA3}" destId="{B930F968-880A-4211-9952-3F756A29B8C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DAF44-4018-4A6A-AEE6-86C9807F108B}">
      <dsp:nvSpPr>
        <dsp:cNvPr id="0" name=""/>
        <dsp:cNvSpPr/>
      </dsp:nvSpPr>
      <dsp:spPr>
        <a:xfrm>
          <a:off x="0" y="647702"/>
          <a:ext cx="5029199" cy="2263597"/>
        </a:xfrm>
        <a:prstGeom prst="roundRect">
          <a:avLst/>
        </a:prstGeom>
        <a:gradFill rotWithShape="1">
          <a:gsLst>
            <a:gs pos="0">
              <a:schemeClr val="accent4">
                <a:tint val="92000"/>
                <a:satMod val="170000"/>
              </a:schemeClr>
            </a:gs>
            <a:gs pos="15000">
              <a:schemeClr val="accent4">
                <a:tint val="92000"/>
                <a:shade val="99000"/>
                <a:satMod val="170000"/>
              </a:schemeClr>
            </a:gs>
            <a:gs pos="62000">
              <a:schemeClr val="accent4">
                <a:tint val="96000"/>
                <a:shade val="80000"/>
                <a:satMod val="170000"/>
              </a:schemeClr>
            </a:gs>
            <a:gs pos="97000">
              <a:schemeClr val="accent4">
                <a:tint val="98000"/>
                <a:shade val="63000"/>
                <a:satMod val="170000"/>
              </a:schemeClr>
            </a:gs>
            <a:gs pos="100000">
              <a:schemeClr val="accent4">
                <a:shade val="62000"/>
                <a:satMod val="170000"/>
              </a:schemeClr>
            </a:gs>
          </a:gsLst>
          <a:path path="circle">
            <a:fillToRect l="50000" t="50000" r="50000" b="50000"/>
          </a:path>
        </a:gradFill>
        <a:ln w="9525" cap="flat" cmpd="sng" algn="ctr">
          <a:solidFill>
            <a:schemeClr val="accent4"/>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shade val="80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solidFill>
                <a:schemeClr val="accent3">
                  <a:lumMod val="50000"/>
                </a:schemeClr>
              </a:solidFill>
            </a:rPr>
            <a:t>ALLERGY</a:t>
          </a:r>
          <a:endParaRPr lang="en-US" sz="6500" kern="1200" dirty="0">
            <a:solidFill>
              <a:schemeClr val="accent3">
                <a:lumMod val="50000"/>
              </a:schemeClr>
            </a:solidFill>
          </a:endParaRPr>
        </a:p>
      </dsp:txBody>
      <dsp:txXfrm>
        <a:off x="110500" y="758202"/>
        <a:ext cx="4808199" cy="2042597"/>
      </dsp:txXfrm>
    </dsp:sp>
    <dsp:sp modelId="{85EB9E36-FADC-46E1-B585-9D90DEAE27A7}">
      <dsp:nvSpPr>
        <dsp:cNvPr id="0" name=""/>
        <dsp:cNvSpPr/>
      </dsp:nvSpPr>
      <dsp:spPr>
        <a:xfrm>
          <a:off x="0" y="3055698"/>
          <a:ext cx="5029199" cy="1521000"/>
        </a:xfrm>
        <a:prstGeom prst="roundRect">
          <a:avLst/>
        </a:prstGeom>
        <a:gradFill rotWithShape="1">
          <a:gsLst>
            <a:gs pos="0">
              <a:schemeClr val="accent4">
                <a:tint val="92000"/>
                <a:satMod val="170000"/>
              </a:schemeClr>
            </a:gs>
            <a:gs pos="15000">
              <a:schemeClr val="accent4">
                <a:tint val="92000"/>
                <a:shade val="99000"/>
                <a:satMod val="170000"/>
              </a:schemeClr>
            </a:gs>
            <a:gs pos="62000">
              <a:schemeClr val="accent4">
                <a:tint val="96000"/>
                <a:shade val="80000"/>
                <a:satMod val="170000"/>
              </a:schemeClr>
            </a:gs>
            <a:gs pos="97000">
              <a:schemeClr val="accent4">
                <a:tint val="98000"/>
                <a:shade val="63000"/>
                <a:satMod val="170000"/>
              </a:schemeClr>
            </a:gs>
            <a:gs pos="100000">
              <a:schemeClr val="accent4">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i="1" kern="1200" dirty="0" smtClean="0">
              <a:solidFill>
                <a:schemeClr val="tx1"/>
              </a:solidFill>
            </a:rPr>
            <a:t>By </a:t>
          </a:r>
          <a:r>
            <a:rPr lang="en-US" sz="3200" i="1" kern="1200" dirty="0" err="1" smtClean="0">
              <a:solidFill>
                <a:schemeClr val="tx1"/>
              </a:solidFill>
            </a:rPr>
            <a:t>Hafiza</a:t>
          </a:r>
          <a:r>
            <a:rPr lang="en-US" sz="3200" i="1" kern="1200" dirty="0" smtClean="0">
              <a:solidFill>
                <a:schemeClr val="tx1"/>
              </a:solidFill>
            </a:rPr>
            <a:t> Sara </a:t>
          </a:r>
          <a:r>
            <a:rPr lang="en-US" sz="3200" i="1" kern="1200" dirty="0" err="1" smtClean="0">
              <a:solidFill>
                <a:schemeClr val="tx1"/>
              </a:solidFill>
            </a:rPr>
            <a:t>Afzal</a:t>
          </a:r>
          <a:endParaRPr lang="en-US" sz="3200" i="1" kern="1200" dirty="0">
            <a:solidFill>
              <a:schemeClr val="tx1"/>
            </a:solidFill>
          </a:endParaRPr>
        </a:p>
      </dsp:txBody>
      <dsp:txXfrm>
        <a:off x="74249" y="3129947"/>
        <a:ext cx="4880701" cy="13725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F4E7F-3BE7-43C4-B45F-7AD4AB512C9E}">
      <dsp:nvSpPr>
        <dsp:cNvPr id="0" name=""/>
        <dsp:cNvSpPr/>
      </dsp:nvSpPr>
      <dsp:spPr>
        <a:xfrm>
          <a:off x="514349" y="0"/>
          <a:ext cx="5829300" cy="1447800"/>
        </a:xfrm>
        <a:prstGeom prst="rightArrow">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84A33B83-61F6-47C2-BEF9-9D0EFE142006}">
      <dsp:nvSpPr>
        <dsp:cNvPr id="0" name=""/>
        <dsp:cNvSpPr/>
      </dsp:nvSpPr>
      <dsp:spPr>
        <a:xfrm>
          <a:off x="825103" y="434340"/>
          <a:ext cx="5207793" cy="579120"/>
        </a:xfrm>
        <a:prstGeom prst="roundRect">
          <a:avLst/>
        </a:prstGeom>
        <a:solidFill>
          <a:schemeClr val="accent2">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dirty="0" smtClean="0">
              <a:solidFill>
                <a:schemeClr val="tx1"/>
              </a:solidFill>
            </a:rPr>
            <a:t>ALLERGY AND IMMUNOLOGY:</a:t>
          </a:r>
          <a:endParaRPr lang="en-US" sz="2500" b="1" kern="1200" dirty="0">
            <a:solidFill>
              <a:schemeClr val="tx1"/>
            </a:solidFill>
          </a:endParaRPr>
        </a:p>
      </dsp:txBody>
      <dsp:txXfrm>
        <a:off x="853373" y="462610"/>
        <a:ext cx="5151253" cy="5225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7F6FC-39C7-4BA6-8396-98E3AF1818CC}">
      <dsp:nvSpPr>
        <dsp:cNvPr id="0" name=""/>
        <dsp:cNvSpPr/>
      </dsp:nvSpPr>
      <dsp:spPr>
        <a:xfrm>
          <a:off x="0" y="6921"/>
          <a:ext cx="8153400" cy="1235520"/>
        </a:xfrm>
        <a:prstGeom prst="roundRect">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bg1"/>
              </a:solidFill>
            </a:rPr>
            <a:t>Emerging immune targets for the therapy of allergic disease</a:t>
          </a:r>
          <a:r>
            <a:rPr lang="en-US" sz="3200" kern="1200" dirty="0" smtClean="0">
              <a:solidFill>
                <a:schemeClr val="tx1"/>
              </a:solidFill>
            </a:rPr>
            <a:t>:</a:t>
          </a:r>
          <a:endParaRPr lang="en-US" sz="3200" kern="1200" dirty="0">
            <a:solidFill>
              <a:schemeClr val="tx1"/>
            </a:solidFill>
          </a:endParaRPr>
        </a:p>
      </dsp:txBody>
      <dsp:txXfrm>
        <a:off x="60313" y="67234"/>
        <a:ext cx="8032774" cy="11148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1ACC8-D360-4E55-B259-C4C2D97FDA93}">
      <dsp:nvSpPr>
        <dsp:cNvPr id="0" name=""/>
        <dsp:cNvSpPr/>
      </dsp:nvSpPr>
      <dsp:spPr>
        <a:xfrm>
          <a:off x="0" y="0"/>
          <a:ext cx="8153400" cy="1630362"/>
        </a:xfrm>
        <a:prstGeom prst="roundRect">
          <a:avLst>
            <a:gd name="adj" fmla="val 10000"/>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kern="1200" dirty="0" smtClean="0">
              <a:solidFill>
                <a:schemeClr val="tx1"/>
              </a:solidFill>
            </a:rPr>
            <a:t>NEW TARGETS FOR THE TREATMENT OF ALLERGY:</a:t>
          </a:r>
          <a:endParaRPr lang="en-US" sz="4400" kern="1200" dirty="0">
            <a:solidFill>
              <a:schemeClr val="tx1"/>
            </a:solidFill>
          </a:endParaRPr>
        </a:p>
      </dsp:txBody>
      <dsp:txXfrm>
        <a:off x="47752" y="47752"/>
        <a:ext cx="8057896" cy="15348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0FD14-34C9-4437-A92D-8FADE877317F}">
      <dsp:nvSpPr>
        <dsp:cNvPr id="0" name=""/>
        <dsp:cNvSpPr/>
      </dsp:nvSpPr>
      <dsp:spPr>
        <a:xfrm>
          <a:off x="0" y="8150"/>
          <a:ext cx="2377440" cy="538200"/>
        </a:xfrm>
        <a:prstGeom prst="roundRect">
          <a:avLst/>
        </a:prstGeom>
        <a:solidFill>
          <a:schemeClr val="accent5">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1"/>
              </a:solidFill>
            </a:rPr>
            <a:t>REFERENCES:</a:t>
          </a:r>
          <a:endParaRPr lang="en-US" sz="2300" kern="1200" dirty="0">
            <a:solidFill>
              <a:schemeClr val="tx1"/>
            </a:solidFill>
          </a:endParaRPr>
        </a:p>
      </dsp:txBody>
      <dsp:txXfrm>
        <a:off x="26273" y="34423"/>
        <a:ext cx="2324894" cy="485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9831F-C977-499A-A92A-A85B21264F2F}">
      <dsp:nvSpPr>
        <dsp:cNvPr id="0" name=""/>
        <dsp:cNvSpPr/>
      </dsp:nvSpPr>
      <dsp:spPr>
        <a:xfrm>
          <a:off x="2966158" y="1222232"/>
          <a:ext cx="1565763" cy="15659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3F86EA8-7EC1-4CE9-AB00-370D2CD2B88D}">
      <dsp:nvSpPr>
        <dsp:cNvPr id="0" name=""/>
        <dsp:cNvSpPr/>
      </dsp:nvSpPr>
      <dsp:spPr>
        <a:xfrm>
          <a:off x="2851987" y="0"/>
          <a:ext cx="1794104" cy="9601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US" sz="1700" b="1" kern="1200" dirty="0" smtClean="0"/>
            <a:t>CONTENT:</a:t>
          </a:r>
          <a:endParaRPr lang="en-US" sz="1700" kern="1200" dirty="0"/>
        </a:p>
      </dsp:txBody>
      <dsp:txXfrm>
        <a:off x="2851987" y="0"/>
        <a:ext cx="1794104" cy="960120"/>
      </dsp:txXfrm>
    </dsp:sp>
    <dsp:sp modelId="{94E3ECCF-64BD-415F-8451-110E825BEB46}">
      <dsp:nvSpPr>
        <dsp:cNvPr id="0" name=""/>
        <dsp:cNvSpPr/>
      </dsp:nvSpPr>
      <dsp:spPr>
        <a:xfrm>
          <a:off x="3425448" y="1443060"/>
          <a:ext cx="1565763" cy="15659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81624EA-D0CE-41D4-AA19-C1857B6D23E8}">
      <dsp:nvSpPr>
        <dsp:cNvPr id="0" name=""/>
        <dsp:cNvSpPr/>
      </dsp:nvSpPr>
      <dsp:spPr>
        <a:xfrm>
          <a:off x="5184323" y="912114"/>
          <a:ext cx="1696244" cy="10561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US" sz="1700" i="1" kern="1200" dirty="0" smtClean="0"/>
            <a:t>DEFINITION</a:t>
          </a:r>
          <a:endParaRPr lang="en-US" sz="1700" kern="1200" dirty="0"/>
        </a:p>
      </dsp:txBody>
      <dsp:txXfrm>
        <a:off x="5184323" y="912114"/>
        <a:ext cx="1696244" cy="1056132"/>
      </dsp:txXfrm>
    </dsp:sp>
    <dsp:sp modelId="{8F1F5BBE-DBC4-4C9F-A8BF-ECAC805FE30E}">
      <dsp:nvSpPr>
        <dsp:cNvPr id="0" name=""/>
        <dsp:cNvSpPr/>
      </dsp:nvSpPr>
      <dsp:spPr>
        <a:xfrm>
          <a:off x="3538314" y="1939922"/>
          <a:ext cx="1565763" cy="15659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E568E4B-142E-4FCE-A992-C691E3D0A2BE}">
      <dsp:nvSpPr>
        <dsp:cNvPr id="0" name=""/>
        <dsp:cNvSpPr/>
      </dsp:nvSpPr>
      <dsp:spPr>
        <a:xfrm>
          <a:off x="5347423" y="2256282"/>
          <a:ext cx="1663623" cy="11281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US" sz="1700" kern="1200" dirty="0" smtClean="0"/>
            <a:t>DIAGNOSIS</a:t>
          </a:r>
          <a:endParaRPr lang="en-US" sz="1700" kern="1200" dirty="0"/>
        </a:p>
      </dsp:txBody>
      <dsp:txXfrm>
        <a:off x="5347423" y="2256282"/>
        <a:ext cx="1663623" cy="1128141"/>
      </dsp:txXfrm>
    </dsp:sp>
    <dsp:sp modelId="{DA54F708-10FD-45F7-AD02-60E2FD48C9F0}">
      <dsp:nvSpPr>
        <dsp:cNvPr id="0" name=""/>
        <dsp:cNvSpPr/>
      </dsp:nvSpPr>
      <dsp:spPr>
        <a:xfrm>
          <a:off x="3220594" y="2338372"/>
          <a:ext cx="1565763" cy="15659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5592439-70F2-471C-8A65-397ED3C49828}">
      <dsp:nvSpPr>
        <dsp:cNvPr id="0" name=""/>
        <dsp:cNvSpPr/>
      </dsp:nvSpPr>
      <dsp:spPr>
        <a:xfrm>
          <a:off x="4629782" y="3768471"/>
          <a:ext cx="1794104" cy="10321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US" sz="1700" kern="1200" dirty="0" smtClean="0"/>
            <a:t>TARGETS</a:t>
          </a:r>
          <a:endParaRPr lang="en-US" sz="1700" kern="1200" dirty="0"/>
        </a:p>
      </dsp:txBody>
      <dsp:txXfrm>
        <a:off x="4629782" y="3768471"/>
        <a:ext cx="1794104" cy="1032129"/>
      </dsp:txXfrm>
    </dsp:sp>
    <dsp:sp modelId="{58AFCA71-FCEE-4BE3-B8C6-4C1498DC1FDC}">
      <dsp:nvSpPr>
        <dsp:cNvPr id="0" name=""/>
        <dsp:cNvSpPr/>
      </dsp:nvSpPr>
      <dsp:spPr>
        <a:xfrm>
          <a:off x="2711721" y="2338372"/>
          <a:ext cx="1565763" cy="15659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5E376E2-B9DD-4D54-8878-890330863DEF}">
      <dsp:nvSpPr>
        <dsp:cNvPr id="0" name=""/>
        <dsp:cNvSpPr/>
      </dsp:nvSpPr>
      <dsp:spPr>
        <a:xfrm>
          <a:off x="1074193" y="3768471"/>
          <a:ext cx="1794104" cy="10321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US" sz="1700" i="1" kern="1200" smtClean="0"/>
            <a:t>PATHOPHYSIOLOGY</a:t>
          </a:r>
          <a:endParaRPr lang="en-US" sz="1700" kern="1200" dirty="0"/>
        </a:p>
      </dsp:txBody>
      <dsp:txXfrm>
        <a:off x="1074193" y="3768471"/>
        <a:ext cx="1794104" cy="1032129"/>
      </dsp:txXfrm>
    </dsp:sp>
    <dsp:sp modelId="{B20123E5-8114-4616-8776-05CCDBBBE64E}">
      <dsp:nvSpPr>
        <dsp:cNvPr id="0" name=""/>
        <dsp:cNvSpPr/>
      </dsp:nvSpPr>
      <dsp:spPr>
        <a:xfrm>
          <a:off x="2394002" y="1939922"/>
          <a:ext cx="1565763" cy="15659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52E1536-5474-4C8E-8883-26E35E9691C7}">
      <dsp:nvSpPr>
        <dsp:cNvPr id="0" name=""/>
        <dsp:cNvSpPr/>
      </dsp:nvSpPr>
      <dsp:spPr>
        <a:xfrm>
          <a:off x="487032" y="2256282"/>
          <a:ext cx="1663623" cy="11281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US" sz="1700" i="1" kern="1200" smtClean="0"/>
            <a:t>PREVALENCE</a:t>
          </a:r>
          <a:endParaRPr lang="en-US" sz="1700" kern="1200" dirty="0"/>
        </a:p>
      </dsp:txBody>
      <dsp:txXfrm>
        <a:off x="487032" y="2256282"/>
        <a:ext cx="1663623" cy="1128141"/>
      </dsp:txXfrm>
    </dsp:sp>
    <dsp:sp modelId="{CB9EECBC-F076-4B7C-9E0A-1B65AF333AE6}">
      <dsp:nvSpPr>
        <dsp:cNvPr id="0" name=""/>
        <dsp:cNvSpPr/>
      </dsp:nvSpPr>
      <dsp:spPr>
        <a:xfrm>
          <a:off x="2602989" y="1371605"/>
          <a:ext cx="1565763" cy="15659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C3F2BFD-E5FC-4398-BCE5-8C317A791A8B}">
      <dsp:nvSpPr>
        <dsp:cNvPr id="0" name=""/>
        <dsp:cNvSpPr/>
      </dsp:nvSpPr>
      <dsp:spPr>
        <a:xfrm>
          <a:off x="617512" y="912114"/>
          <a:ext cx="1696244" cy="10561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n-US" sz="1700" kern="1200" dirty="0" smtClean="0"/>
            <a:t>TREATMENT</a:t>
          </a:r>
          <a:endParaRPr lang="en-US" sz="1700" kern="1200" dirty="0"/>
        </a:p>
      </dsp:txBody>
      <dsp:txXfrm>
        <a:off x="617512" y="912114"/>
        <a:ext cx="1696244" cy="1056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E467B-FD5C-4D50-9ECD-77E4629DBFC5}">
      <dsp:nvSpPr>
        <dsp:cNvPr id="0" name=""/>
        <dsp:cNvSpPr/>
      </dsp:nvSpPr>
      <dsp:spPr>
        <a:xfrm>
          <a:off x="2045791" y="654"/>
          <a:ext cx="2537817" cy="1522690"/>
        </a:xfrm>
        <a:prstGeom prst="rect">
          <a:avLst/>
        </a:prstGeom>
        <a:gradFill rotWithShape="1">
          <a:gsLst>
            <a:gs pos="0">
              <a:schemeClr val="accent1">
                <a:tint val="35000"/>
                <a:satMod val="253000"/>
              </a:schemeClr>
            </a:gs>
            <a:gs pos="50000">
              <a:schemeClr val="accent1">
                <a:tint val="42000"/>
                <a:satMod val="255000"/>
              </a:schemeClr>
            </a:gs>
            <a:gs pos="97000">
              <a:schemeClr val="accent1">
                <a:tint val="53000"/>
                <a:satMod val="260000"/>
              </a:schemeClr>
            </a:gs>
            <a:gs pos="100000">
              <a:schemeClr val="accent1">
                <a:tint val="56000"/>
                <a:satMod val="275000"/>
              </a:schemeClr>
            </a:gs>
          </a:gsLst>
          <a:path path="circle">
            <a:fillToRect l="50000" t="50000" r="50000" b="50000"/>
          </a:path>
        </a:gradFill>
        <a:ln w="9525" cap="flat" cmpd="sng" algn="ctr">
          <a:solidFill>
            <a:schemeClr val="accent1"/>
          </a:solidFill>
          <a:prstDash val="solid"/>
        </a:ln>
        <a:effectLst>
          <a:outerShdw blurRad="63500" dist="25400" dir="5400000" rotWithShape="0">
            <a:srgbClr val="000000">
              <a:alpha val="43137"/>
            </a:srgbClr>
          </a:outerShdw>
        </a:effectLst>
        <a:sp3d extrusionH="152250"/>
      </dsp:spPr>
      <dsp:style>
        <a:lnRef idx="1">
          <a:schemeClr val="accent1"/>
        </a:lnRef>
        <a:fillRef idx="2">
          <a:schemeClr val="accent1"/>
        </a:fillRef>
        <a:effectRef idx="1">
          <a:schemeClr val="accent1"/>
        </a:effectRef>
        <a:fontRef idx="minor">
          <a:schemeClr val="dk1"/>
        </a:fontRef>
      </dsp:style>
      <dsp:txBody>
        <a:bodyPr spcFirstLastPara="0" vert="horz" wrap="square" lIns="160020" tIns="160020" rIns="160020" bIns="160020" numCol="1" spcCol="1270" anchor="ctr" anchorCtr="0">
          <a:noAutofit/>
          <a:sp3d extrusionH="28000" prstMaterial="matte"/>
        </a:bodyPr>
        <a:lstStyle/>
        <a:p>
          <a:pPr lvl="0" algn="ctr" defTabSz="1866900" rtl="0">
            <a:lnSpc>
              <a:spcPct val="90000"/>
            </a:lnSpc>
            <a:spcBef>
              <a:spcPct val="0"/>
            </a:spcBef>
            <a:spcAft>
              <a:spcPct val="35000"/>
            </a:spcAft>
          </a:pPr>
          <a:r>
            <a:rPr lang="en-US" sz="4200" kern="1200" dirty="0" smtClean="0">
              <a:solidFill>
                <a:schemeClr val="accent3">
                  <a:lumMod val="50000"/>
                </a:schemeClr>
              </a:solidFill>
            </a:rPr>
            <a:t>ALLERGY</a:t>
          </a:r>
          <a:endParaRPr lang="en-US" sz="4200" kern="1200" dirty="0">
            <a:solidFill>
              <a:schemeClr val="accent3">
                <a:lumMod val="50000"/>
              </a:schemeClr>
            </a:solidFill>
          </a:endParaRPr>
        </a:p>
      </dsp:txBody>
      <dsp:txXfrm>
        <a:off x="2045791" y="654"/>
        <a:ext cx="2537817" cy="15226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D09C1-C3BA-41C1-9AD5-9DC6A1F855CC}">
      <dsp:nvSpPr>
        <dsp:cNvPr id="0" name=""/>
        <dsp:cNvSpPr/>
      </dsp:nvSpPr>
      <dsp:spPr>
        <a:xfrm>
          <a:off x="1219200" y="0"/>
          <a:ext cx="3300989" cy="1472184"/>
        </a:xfrm>
        <a:prstGeom prst="ellipse">
          <a:avLst/>
        </a:prstGeom>
        <a:gradFill rotWithShape="1">
          <a:gsLst>
            <a:gs pos="0">
              <a:schemeClr val="accent3">
                <a:tint val="35000"/>
                <a:satMod val="253000"/>
              </a:schemeClr>
            </a:gs>
            <a:gs pos="50000">
              <a:schemeClr val="accent3">
                <a:tint val="42000"/>
                <a:satMod val="255000"/>
              </a:schemeClr>
            </a:gs>
            <a:gs pos="97000">
              <a:schemeClr val="accent3">
                <a:tint val="53000"/>
                <a:satMod val="260000"/>
              </a:schemeClr>
            </a:gs>
            <a:gs pos="100000">
              <a:schemeClr val="accent3">
                <a:tint val="56000"/>
                <a:satMod val="275000"/>
              </a:schemeClr>
            </a:gs>
          </a:gsLst>
          <a:path path="circle">
            <a:fillToRect l="50000" t="50000" r="50000" b="50000"/>
          </a:path>
        </a:gradFill>
        <a:ln w="9525" cap="flat" cmpd="sng" algn="ctr">
          <a:solidFill>
            <a:schemeClr val="accent3"/>
          </a:solidFill>
          <a:prstDash val="solid"/>
        </a:ln>
        <a:effectLst>
          <a:outerShdw blurRad="63500" dist="25400" dir="5400000" rotWithShape="0">
            <a:srgbClr val="000000">
              <a:alpha val="43137"/>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lvl="0" algn="ctr" defTabSz="1466850" rtl="0">
            <a:lnSpc>
              <a:spcPct val="90000"/>
            </a:lnSpc>
            <a:spcBef>
              <a:spcPct val="0"/>
            </a:spcBef>
            <a:spcAft>
              <a:spcPct val="35000"/>
            </a:spcAft>
          </a:pPr>
          <a:r>
            <a:rPr lang="en-US" sz="3300" kern="1200" dirty="0" smtClean="0"/>
            <a:t>HISTORY OF ALLERGY:</a:t>
          </a:r>
          <a:endParaRPr lang="en-US" sz="3300" kern="1200" dirty="0"/>
        </a:p>
      </dsp:txBody>
      <dsp:txXfrm>
        <a:off x="1702619" y="215596"/>
        <a:ext cx="2334151" cy="1040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2EF7A-46B8-4CDC-914E-5F1093270D63}">
      <dsp:nvSpPr>
        <dsp:cNvPr id="0" name=""/>
        <dsp:cNvSpPr/>
      </dsp:nvSpPr>
      <dsp:spPr>
        <a:xfrm>
          <a:off x="0" y="0"/>
          <a:ext cx="8839200" cy="748800"/>
        </a:xfrm>
        <a:prstGeom prst="roundRect">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DIAGNSOIS:</a:t>
          </a:r>
          <a:endParaRPr lang="en-US" sz="3200" kern="1200" dirty="0"/>
        </a:p>
      </dsp:txBody>
      <dsp:txXfrm>
        <a:off x="36553" y="36553"/>
        <a:ext cx="8766094" cy="675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B99C6-8316-44BE-8C8B-AA0DA0EA8DD5}">
      <dsp:nvSpPr>
        <dsp:cNvPr id="0" name=""/>
        <dsp:cNvSpPr/>
      </dsp:nvSpPr>
      <dsp:spPr>
        <a:xfrm>
          <a:off x="0" y="0"/>
          <a:ext cx="7924800" cy="1119690"/>
        </a:xfrm>
        <a:prstGeom prst="roundRect">
          <a:avLst/>
        </a:prstGeom>
        <a:gradFill rotWithShape="1">
          <a:gsLst>
            <a:gs pos="0">
              <a:schemeClr val="accent4">
                <a:tint val="35000"/>
                <a:satMod val="253000"/>
              </a:schemeClr>
            </a:gs>
            <a:gs pos="50000">
              <a:schemeClr val="accent4">
                <a:tint val="42000"/>
                <a:satMod val="255000"/>
              </a:schemeClr>
            </a:gs>
            <a:gs pos="97000">
              <a:schemeClr val="accent4">
                <a:tint val="53000"/>
                <a:satMod val="260000"/>
              </a:schemeClr>
            </a:gs>
            <a:gs pos="100000">
              <a:schemeClr val="accent4">
                <a:tint val="56000"/>
                <a:satMod val="275000"/>
              </a:schemeClr>
            </a:gs>
          </a:gsLst>
          <a:path path="circle">
            <a:fillToRect l="50000" t="50000" r="50000" b="50000"/>
          </a:path>
        </a:gradFill>
        <a:ln w="9525" cap="flat" cmpd="sng" algn="ctr">
          <a:solidFill>
            <a:schemeClr val="accent4"/>
          </a:solidFill>
          <a:prstDash val="solid"/>
        </a:ln>
        <a:effectLst>
          <a:outerShdw blurRad="63500" dist="25400" dir="5400000" rotWithShape="0">
            <a:srgbClr val="000000">
              <a:alpha val="43137"/>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t>Allergic reactions on drugs includes 4 types of hypersensitivity reactions:</a:t>
          </a:r>
          <a:endParaRPr lang="en-US" sz="2900" kern="1200" dirty="0"/>
        </a:p>
      </dsp:txBody>
      <dsp:txXfrm>
        <a:off x="54659" y="54659"/>
        <a:ext cx="7815482" cy="10103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C8BBC-D95F-4ACA-A4BA-C99ABFC87487}">
      <dsp:nvSpPr>
        <dsp:cNvPr id="0" name=""/>
        <dsp:cNvSpPr/>
      </dsp:nvSpPr>
      <dsp:spPr>
        <a:xfrm>
          <a:off x="0" y="46889"/>
          <a:ext cx="7696200" cy="818999"/>
        </a:xfrm>
        <a:prstGeom prst="roundRect">
          <a:avLst/>
        </a:prstGeom>
        <a:solidFill>
          <a:schemeClr val="accent4">
            <a:shade val="80000"/>
            <a:hueOff val="0"/>
            <a:satOff val="0"/>
            <a:lumOff val="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PREVALENCE OF ALLERGIC DISEASE:</a:t>
          </a:r>
          <a:endParaRPr lang="en-US" sz="3500" kern="1200" dirty="0"/>
        </a:p>
      </dsp:txBody>
      <dsp:txXfrm>
        <a:off x="39980" y="86869"/>
        <a:ext cx="7616240" cy="7390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43E8B-6A02-4D72-BC27-7C6C18B645B2}">
      <dsp:nvSpPr>
        <dsp:cNvPr id="0" name=""/>
        <dsp:cNvSpPr/>
      </dsp:nvSpPr>
      <dsp:spPr>
        <a:xfrm>
          <a:off x="0" y="21269"/>
          <a:ext cx="8153400" cy="1274130"/>
        </a:xfrm>
        <a:prstGeom prst="round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solidFill>
                <a:schemeClr val="bg1"/>
              </a:solidFill>
            </a:rPr>
            <a:t>ALLERGIC PREVALENCE IN PAKISTAN</a:t>
          </a:r>
          <a:r>
            <a:rPr lang="en-US" sz="3300" b="1" kern="1200" dirty="0" smtClean="0">
              <a:solidFill>
                <a:schemeClr val="tx1"/>
              </a:solidFill>
            </a:rPr>
            <a:t>:</a:t>
          </a:r>
          <a:endParaRPr lang="en-US" sz="3300" kern="1200" dirty="0">
            <a:solidFill>
              <a:schemeClr val="tx1"/>
            </a:solidFill>
          </a:endParaRPr>
        </a:p>
      </dsp:txBody>
      <dsp:txXfrm>
        <a:off x="62198" y="83467"/>
        <a:ext cx="8029004" cy="11497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0F968-880A-4211-9952-3F756A29B8C9}">
      <dsp:nvSpPr>
        <dsp:cNvPr id="0" name=""/>
        <dsp:cNvSpPr/>
      </dsp:nvSpPr>
      <dsp:spPr>
        <a:xfrm>
          <a:off x="0" y="79721"/>
          <a:ext cx="7406640" cy="1312740"/>
        </a:xfrm>
        <a:prstGeom prst="roundRect">
          <a:avLst/>
        </a:prstGeom>
        <a:solidFill>
          <a:schemeClr val="accent2"/>
        </a:solidFill>
        <a:ln w="25400" cap="flat" cmpd="sng" algn="ctr">
          <a:solidFill>
            <a:schemeClr val="lt1"/>
          </a:solidFill>
          <a:prstDash val="solid"/>
        </a:ln>
        <a:effectLst>
          <a:outerShdw blurRad="63500" dist="25400" dir="5400000" rotWithShape="0">
            <a:srgbClr val="000000">
              <a:alpha val="43137"/>
            </a:srgbClr>
          </a:outerShdw>
        </a:effectLst>
        <a:sp3d extrusionH="381000"/>
      </dsp:spPr>
      <dsp:style>
        <a:lnRef idx="3">
          <a:schemeClr val="lt1"/>
        </a:lnRef>
        <a:fillRef idx="1">
          <a:schemeClr val="accent2"/>
        </a:fillRef>
        <a:effectRef idx="1">
          <a:schemeClr val="accent2"/>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kern="1200" dirty="0" smtClean="0">
              <a:solidFill>
                <a:schemeClr val="tx1"/>
              </a:solidFill>
            </a:rPr>
            <a:t>FREQUENCY OF VARIOUS TYPES OF ALLERGIES ON RISE:</a:t>
          </a:r>
          <a:endParaRPr lang="en-US" sz="3400" b="1" kern="1200" dirty="0">
            <a:solidFill>
              <a:schemeClr val="tx1"/>
            </a:solidFill>
          </a:endParaRPr>
        </a:p>
      </dsp:txBody>
      <dsp:txXfrm>
        <a:off x="64083" y="143804"/>
        <a:ext cx="7278474" cy="11845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38076-7C20-43E5-9AF7-A49B89493399}" type="datetimeFigureOut">
              <a:rPr lang="en-US" smtClean="0"/>
              <a:pPr/>
              <a:t>4/27/2020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27A13-5D22-4630-B33D-20B0E1AB92FA}" type="slidenum">
              <a:rPr lang="en-US" smtClean="0"/>
              <a:pPr/>
              <a:t>‹#›</a:t>
            </a:fld>
            <a:endParaRPr lang="en-US"/>
          </a:p>
        </p:txBody>
      </p:sp>
    </p:spTree>
    <p:extLst>
      <p:ext uri="{BB962C8B-B14F-4D97-AF65-F5344CB8AC3E}">
        <p14:creationId xmlns:p14="http://schemas.microsoft.com/office/powerpoint/2010/main" val="123469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127A13-5D22-4630-B33D-20B0E1AB92FA}" type="slidenum">
              <a:rPr lang="en-US" smtClean="0"/>
              <a:pPr/>
              <a:t>4</a:t>
            </a:fld>
            <a:endParaRPr lang="en-US"/>
          </a:p>
        </p:txBody>
      </p:sp>
    </p:spTree>
    <p:extLst>
      <p:ext uri="{BB962C8B-B14F-4D97-AF65-F5344CB8AC3E}">
        <p14:creationId xmlns:p14="http://schemas.microsoft.com/office/powerpoint/2010/main" val="50072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27A13-5D22-4630-B33D-20B0E1AB92FA}" type="slidenum">
              <a:rPr lang="en-US" smtClean="0"/>
              <a:pPr/>
              <a:t>26</a:t>
            </a:fld>
            <a:endParaRPr lang="en-US"/>
          </a:p>
        </p:txBody>
      </p:sp>
    </p:spTree>
    <p:extLst>
      <p:ext uri="{BB962C8B-B14F-4D97-AF65-F5344CB8AC3E}">
        <p14:creationId xmlns:p14="http://schemas.microsoft.com/office/powerpoint/2010/main" val="250641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12F1D69-BCD9-4BB3-A539-73D92CC6BAF8}" type="datetime1">
              <a:rPr lang="en-US" smtClean="0"/>
              <a:t>4/27/2020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EEA0889-DECD-4A6B-9E55-CF34A4E569E7}" type="datetime1">
              <a:rPr lang="en-US" smtClean="0"/>
              <a:t>4/27/2020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06DB55-463D-45B7-B5B5-AFA97D2F22ED}" type="datetime1">
              <a:rPr lang="en-US" smtClean="0"/>
              <a:t>4/27/2020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3D8D78C-1194-4AA1-97E9-E699D7F3B478}" type="datetime1">
              <a:rPr lang="en-US" smtClean="0"/>
              <a:t>4/27/2020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201C3FF-4DD9-498C-9EF8-44EE15C2204B}" type="datetime1">
              <a:rPr lang="en-US" smtClean="0"/>
              <a:t>4/27/2020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90EA8A-D72C-41A5-BC44-CCC2342F5EA0}" type="datetime1">
              <a:rPr lang="en-US" smtClean="0"/>
              <a:t>4/27/2020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A1EFD8D-8CB8-49B1-A374-2BCC23183953}" type="datetime1">
              <a:rPr lang="en-US" smtClean="0"/>
              <a:t>4/27/2020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FA012ED-5898-4B93-9BDC-3855B57276DE}" type="datetime1">
              <a:rPr lang="en-US" smtClean="0"/>
              <a:t>4/27/2020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FD4307C-BCF1-4190-A209-6582FF8DC5DB}" type="datetime1">
              <a:rPr lang="en-US" smtClean="0"/>
              <a:t>4/27/2020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B8416C-F7F0-4863-BBC5-FB8CC9C2C615}" type="datetime1">
              <a:rPr lang="en-US" smtClean="0"/>
              <a:t>4/27/2020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1CC7DBF-C82C-4BFC-8211-3F46BFC708E7}" type="datetime1">
              <a:rPr lang="en-US" smtClean="0"/>
              <a:t>4/27/2020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6226BA8-64CC-482E-9DE2-8C12EC197673}" type="datetime1">
              <a:rPr lang="en-US" smtClean="0"/>
              <a:t>4/27/2020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Bismillah-AANIS PRODUCTION-IP1004 - YouTub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90600" y="381000"/>
          <a:ext cx="7924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990600" y="1752600"/>
            <a:ext cx="8153400" cy="4245936"/>
          </a:xfrm>
        </p:spPr>
        <p:txBody>
          <a:bodyPr>
            <a:noAutofit/>
          </a:bodyPr>
          <a:lstStyle/>
          <a:p>
            <a:pPr marL="484632" indent="-457200" algn="just">
              <a:buFont typeface="+mj-lt"/>
              <a:buAutoNum type="arabicPeriod"/>
            </a:pPr>
            <a:r>
              <a:rPr lang="en-US" sz="2000" b="1" dirty="0" smtClean="0"/>
              <a:t>Type I: </a:t>
            </a:r>
            <a:r>
              <a:rPr lang="en-US" sz="2000" dirty="0" err="1" smtClean="0"/>
              <a:t>IgE</a:t>
            </a:r>
            <a:r>
              <a:rPr lang="en-US" sz="2000" dirty="0" smtClean="0"/>
              <a:t>/Immediate Hypersensitivity (Anaphylactic Reaction) These allergic reactions are systemic or localized, as in allergic dermatitis (e.g., hives, wheal and </a:t>
            </a:r>
            <a:r>
              <a:rPr lang="en-US" sz="2000" dirty="0" err="1" smtClean="0"/>
              <a:t>erythema</a:t>
            </a:r>
            <a:r>
              <a:rPr lang="en-US" sz="2000" dirty="0" smtClean="0"/>
              <a:t> reactions). </a:t>
            </a:r>
          </a:p>
          <a:p>
            <a:pPr marL="484632" indent="-457200" algn="just">
              <a:buFont typeface="+mj-lt"/>
              <a:buAutoNum type="arabicPeriod"/>
            </a:pPr>
            <a:r>
              <a:rPr lang="en-US" sz="2000" b="1" dirty="0" smtClean="0"/>
              <a:t>Type II: </a:t>
            </a:r>
            <a:r>
              <a:rPr lang="en-US" sz="2000" dirty="0" err="1" smtClean="0"/>
              <a:t>IgG</a:t>
            </a:r>
            <a:r>
              <a:rPr lang="en-US" sz="2000" dirty="0" smtClean="0"/>
              <a:t>/</a:t>
            </a:r>
            <a:r>
              <a:rPr lang="en-US" sz="2000" dirty="0" err="1" smtClean="0"/>
              <a:t>Cytotoxic</a:t>
            </a:r>
            <a:r>
              <a:rPr lang="en-US" sz="2000" dirty="0" smtClean="0"/>
              <a:t>/</a:t>
            </a:r>
            <a:r>
              <a:rPr lang="en-US" sz="2000" dirty="0" err="1" smtClean="0"/>
              <a:t>cytolytic</a:t>
            </a:r>
            <a:r>
              <a:rPr lang="en-US" sz="2000" dirty="0" smtClean="0"/>
              <a:t> Reaction (Antibody-dependent) an antibody mediated process in which </a:t>
            </a:r>
            <a:r>
              <a:rPr lang="en-US" sz="2000" dirty="0" err="1" smtClean="0"/>
              <a:t>IgG</a:t>
            </a:r>
            <a:r>
              <a:rPr lang="en-US" sz="2000" dirty="0" smtClean="0"/>
              <a:t> and </a:t>
            </a:r>
            <a:r>
              <a:rPr lang="en-US" sz="2000" dirty="0" err="1" smtClean="0"/>
              <a:t>IgM</a:t>
            </a:r>
            <a:r>
              <a:rPr lang="en-US" sz="2000" dirty="0" smtClean="0"/>
              <a:t> antibodies are directed against antigens on cells (such as circulating red blood cells) or extracellular material (such as basement membrane).</a:t>
            </a:r>
          </a:p>
          <a:p>
            <a:pPr marL="484632" indent="-457200" algn="just">
              <a:buFont typeface="+mj-lt"/>
              <a:buAutoNum type="arabicPeriod"/>
            </a:pPr>
            <a:r>
              <a:rPr lang="en-US" sz="2000" b="1" dirty="0" smtClean="0"/>
              <a:t>Type III: </a:t>
            </a:r>
            <a:r>
              <a:rPr lang="en-US" sz="2000" dirty="0" smtClean="0"/>
              <a:t>Immune Complex Reaction/</a:t>
            </a:r>
            <a:r>
              <a:rPr lang="en-US" sz="2000" dirty="0" err="1" smtClean="0"/>
              <a:t>retarted</a:t>
            </a:r>
            <a:r>
              <a:rPr lang="en-US" sz="2000" dirty="0" smtClean="0"/>
              <a:t> reaction are characterized by tissue damage caused by the activation of complement in response to antigen-antibody (immune) complexes that are deposited in tissues.</a:t>
            </a:r>
          </a:p>
          <a:p>
            <a:pPr marL="484632" indent="-457200" algn="just">
              <a:buFont typeface="+mj-lt"/>
              <a:buAutoNum type="arabicPeriod"/>
            </a:pPr>
            <a:r>
              <a:rPr lang="en-US" sz="2000" b="1" dirty="0" smtClean="0"/>
              <a:t>Type IV: </a:t>
            </a:r>
            <a:r>
              <a:rPr lang="en-US" sz="2000" dirty="0" smtClean="0"/>
              <a:t>Cell-Mediated (Delayed Hypersensitivity) is mediated by </a:t>
            </a:r>
            <a:r>
              <a:rPr lang="en-US" sz="2000" dirty="0" err="1" smtClean="0"/>
              <a:t>effector</a:t>
            </a:r>
            <a:r>
              <a:rPr lang="en-US" sz="2000" dirty="0" smtClean="0"/>
              <a:t> T cells, macrophages and other leukocytes that infiltrate a site of antigen exposure and induce a delayed form of inflammatory tissue damage.</a:t>
            </a:r>
          </a:p>
          <a:p>
            <a:endParaRPr lang="en-US"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Antigens:&#10;a) components of membranes of own cells (unchanged and changed under the action of&#10;different factors);&#10;b) ant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990600" y="0"/>
            <a:ext cx="8153400" cy="6858000"/>
          </a:xfrm>
        </p:spPr>
        <p:txBody>
          <a:bodyPr>
            <a:noAutofit/>
          </a:bodyPr>
          <a:lstStyle/>
          <a:p>
            <a:pPr algn="just" fontAlgn="base"/>
            <a:r>
              <a:rPr lang="en-US" sz="2000" b="1" u="sng" dirty="0" smtClean="0"/>
              <a:t>Immediate phase reaction (type 1 hypersensitivity)</a:t>
            </a:r>
          </a:p>
          <a:p>
            <a:pPr algn="just" fontAlgn="base">
              <a:buFont typeface="Arial" pitchFamily="34" charset="0"/>
              <a:buChar char="•"/>
            </a:pPr>
            <a:r>
              <a:rPr lang="en-US" sz="2000" dirty="0" smtClean="0"/>
              <a:t>Once the mast cells and/or </a:t>
            </a:r>
            <a:r>
              <a:rPr lang="en-US" sz="2000" dirty="0" err="1" smtClean="0"/>
              <a:t>basophils</a:t>
            </a:r>
            <a:r>
              <a:rPr lang="en-US" sz="2000" dirty="0" smtClean="0"/>
              <a:t> have released their chemicals, the </a:t>
            </a:r>
            <a:r>
              <a:rPr lang="en-US" sz="2000" b="1" dirty="0" smtClean="0"/>
              <a:t>allergic reaction</a:t>
            </a:r>
            <a:r>
              <a:rPr lang="en-US" sz="2000" dirty="0" smtClean="0"/>
              <a:t> occurs rather quickly. </a:t>
            </a:r>
          </a:p>
          <a:p>
            <a:pPr algn="just" fontAlgn="base">
              <a:buFont typeface="Arial" pitchFamily="34" charset="0"/>
              <a:buChar char="•"/>
            </a:pPr>
            <a:r>
              <a:rPr lang="en-US" sz="2000" dirty="0" smtClean="0"/>
              <a:t>This part of the </a:t>
            </a:r>
            <a:r>
              <a:rPr lang="en-US" sz="2000" b="1" dirty="0" smtClean="0"/>
              <a:t>reaction</a:t>
            </a:r>
            <a:r>
              <a:rPr lang="en-US" sz="2000" dirty="0" smtClean="0"/>
              <a:t> is called the </a:t>
            </a:r>
            <a:r>
              <a:rPr lang="en-US" sz="2000" b="1" dirty="0" smtClean="0"/>
              <a:t>immediate reaction</a:t>
            </a:r>
          </a:p>
          <a:p>
            <a:pPr algn="just" fontAlgn="base"/>
            <a:r>
              <a:rPr lang="en-US" sz="2000" b="1" u="sng" dirty="0" smtClean="0"/>
              <a:t>Late phase reaction (allergic inflammation)</a:t>
            </a:r>
            <a:endParaRPr lang="en-US" sz="2000" b="1" dirty="0" smtClean="0"/>
          </a:p>
          <a:p>
            <a:pPr algn="just" fontAlgn="base">
              <a:buFont typeface="Arial" pitchFamily="34" charset="0"/>
              <a:buChar char="•"/>
            </a:pPr>
            <a:r>
              <a:rPr lang="en-US" sz="2000" dirty="0" smtClean="0"/>
              <a:t>About 50% of the time, the </a:t>
            </a:r>
            <a:r>
              <a:rPr lang="en-US" sz="2000" b="1" dirty="0" smtClean="0"/>
              <a:t>allergic reaction</a:t>
            </a:r>
            <a:r>
              <a:rPr lang="en-US" sz="2000" dirty="0" smtClean="0"/>
              <a:t> progresses into a "</a:t>
            </a:r>
            <a:r>
              <a:rPr lang="en-US" sz="2000" b="1" dirty="0" smtClean="0"/>
              <a:t>late phase</a:t>
            </a:r>
            <a:r>
              <a:rPr lang="en-US" sz="2000" dirty="0" smtClean="0"/>
              <a:t>." This </a:t>
            </a:r>
            <a:r>
              <a:rPr lang="en-US" sz="2000" b="1" dirty="0" smtClean="0"/>
              <a:t>late phase</a:t>
            </a:r>
            <a:r>
              <a:rPr lang="en-US" sz="2000" dirty="0" smtClean="0"/>
              <a:t> occurs about four to six hours after the exposure. </a:t>
            </a:r>
          </a:p>
          <a:p>
            <a:pPr algn="just" fontAlgn="base">
              <a:buFont typeface="Arial" pitchFamily="34" charset="0"/>
              <a:buChar char="•"/>
            </a:pPr>
            <a:r>
              <a:rPr lang="en-US" sz="2000" dirty="0" smtClean="0"/>
              <a:t>In the </a:t>
            </a:r>
            <a:r>
              <a:rPr lang="en-US" sz="2000" b="1" dirty="0" smtClean="0"/>
              <a:t>late phase reaction</a:t>
            </a:r>
            <a:r>
              <a:rPr lang="en-US" sz="2000" dirty="0" smtClean="0"/>
              <a:t>, there is tissues redness and swelling due to the arrival of other cells to the area, including the </a:t>
            </a:r>
            <a:r>
              <a:rPr lang="en-US" sz="2000" dirty="0" err="1" smtClean="0"/>
              <a:t>eosinophils</a:t>
            </a:r>
            <a:r>
              <a:rPr lang="en-US" sz="2000" dirty="0" smtClean="0"/>
              <a:t>, </a:t>
            </a:r>
            <a:r>
              <a:rPr lang="en-US" sz="2000" dirty="0" err="1" smtClean="0"/>
              <a:t>neutrophils</a:t>
            </a:r>
            <a:r>
              <a:rPr lang="en-US" sz="2000" dirty="0" smtClean="0"/>
              <a:t>, and lymphocytes.</a:t>
            </a:r>
            <a:endParaRPr lang="en-US" sz="2000" dirty="0"/>
          </a:p>
        </p:txBody>
      </p:sp>
      <p:pic>
        <p:nvPicPr>
          <p:cNvPr id="21508" name="Picture 4" descr="Mild to moderate allergic reactions | Inclusive Education"/>
          <p:cNvPicPr>
            <a:picLocks noChangeAspect="1" noChangeArrowheads="1"/>
          </p:cNvPicPr>
          <p:nvPr/>
        </p:nvPicPr>
        <p:blipFill>
          <a:blip r:embed="rId2"/>
          <a:srcRect/>
          <a:stretch>
            <a:fillRect/>
          </a:stretch>
        </p:blipFill>
        <p:spPr bwMode="auto">
          <a:xfrm>
            <a:off x="990600" y="3505200"/>
            <a:ext cx="8153400" cy="33528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66800" y="304800"/>
          <a:ext cx="76962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990600" y="1524000"/>
            <a:ext cx="7772400" cy="5562600"/>
          </a:xfrm>
        </p:spPr>
        <p:txBody>
          <a:bodyPr>
            <a:noAutofit/>
          </a:bodyPr>
          <a:lstStyle/>
          <a:p>
            <a:pPr algn="just">
              <a:buFont typeface="Wingdings" pitchFamily="2" charset="2"/>
              <a:buChar char="v"/>
            </a:pPr>
            <a:r>
              <a:rPr lang="en-US" sz="2000" dirty="0" smtClean="0"/>
              <a:t>The prevalence of diseases associated with </a:t>
            </a:r>
            <a:r>
              <a:rPr lang="en-US" sz="2000" dirty="0" err="1" smtClean="0"/>
              <a:t>atopy</a:t>
            </a:r>
            <a:r>
              <a:rPr lang="en-US" sz="2000" dirty="0" smtClean="0"/>
              <a:t> has increased in many parts of the world over the past 20 to 30 years. </a:t>
            </a:r>
          </a:p>
          <a:p>
            <a:pPr algn="just">
              <a:buFont typeface="Wingdings" pitchFamily="2" charset="2"/>
              <a:buChar char="v"/>
            </a:pPr>
            <a:r>
              <a:rPr lang="en-US" sz="2000" dirty="0" smtClean="0"/>
              <a:t>In the United </a:t>
            </a:r>
            <a:r>
              <a:rPr lang="en-US" sz="2000" dirty="0" err="1" smtClean="0"/>
              <a:t>Kingdom,Sweden</a:t>
            </a:r>
            <a:r>
              <a:rPr lang="en-US" sz="2000" dirty="0" smtClean="0"/>
              <a:t>, Switzerland, Norway, the United States, Australia, New Zealand and Taipei. the prevalence of diagnosed asthma and symptoms strongly suggestive of asthma in children has increased at a rate of about 5% a year. </a:t>
            </a:r>
          </a:p>
          <a:p>
            <a:pPr algn="just">
              <a:buFont typeface="Wingdings" pitchFamily="2" charset="2"/>
              <a:buChar char="v"/>
            </a:pPr>
            <a:r>
              <a:rPr lang="en-US" sz="2000" dirty="0" smtClean="0"/>
              <a:t>Few reported serial surveys have examined the prevalence of asthma in adults, although the proportion of military enlist with asthma has increased in Finland, Sweden, and Israel.</a:t>
            </a:r>
          </a:p>
          <a:p>
            <a:pPr marL="27432" lvl="8" algn="just">
              <a:spcBef>
                <a:spcPts val="600"/>
              </a:spcBef>
              <a:buClr>
                <a:schemeClr val="accent1"/>
              </a:buClr>
              <a:buSzPct val="80000"/>
              <a:buFont typeface="Wingdings" pitchFamily="2" charset="2"/>
              <a:buChar char="v"/>
            </a:pPr>
            <a:r>
              <a:rPr lang="en-US" dirty="0" smtClean="0"/>
              <a:t>In the United Kingdom, results from the three national birth cohorts (samples of people born in 1946, 1958, and 1970) have shown a marked increase (5.1%, 7.3%, and 12.2% respectively) in the prevalence of eczema as reported by the mother in children aged under 5.</a:t>
            </a:r>
          </a:p>
          <a:p>
            <a:pPr marL="27432" lvl="8" algn="just">
              <a:spcBef>
                <a:spcPts val="600"/>
              </a:spcBef>
              <a:buClr>
                <a:schemeClr val="accent1"/>
              </a:buClr>
              <a:buSzPct val="80000"/>
            </a:pPr>
            <a:endParaRPr lang="en-US" dirty="0" smtClean="0"/>
          </a:p>
          <a:p>
            <a:pPr marL="27432" lvl="8" algn="just">
              <a:spcBef>
                <a:spcPts val="600"/>
              </a:spcBef>
              <a:buClr>
                <a:schemeClr val="accent1"/>
              </a:buClr>
              <a:buSzPct val="80000"/>
              <a:buFont typeface="Wingdings" pitchFamily="2" charset="2"/>
              <a:buChar char="v"/>
            </a:pPr>
            <a:endParaRPr lang="en-US" dirty="0" smtClean="0"/>
          </a:p>
          <a:p>
            <a:pPr algn="just">
              <a:buFont typeface="Wingdings" pitchFamily="2" charset="2"/>
              <a:buChar char="v"/>
            </a:pPr>
            <a:endParaRPr lang="en-US"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18678591"/>
              </p:ext>
            </p:extLst>
          </p:nvPr>
        </p:nvGraphicFramePr>
        <p:xfrm>
          <a:off x="990600" y="0"/>
          <a:ext cx="81534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914400" y="1447800"/>
            <a:ext cx="7924800" cy="2154864"/>
          </a:xfrm>
        </p:spPr>
        <p:txBody>
          <a:bodyPr>
            <a:noAutofit/>
          </a:bodyPr>
          <a:lstStyle/>
          <a:p>
            <a:pPr algn="just">
              <a:buFont typeface="Wingdings" pitchFamily="2" charset="2"/>
              <a:buChar char="Ø"/>
            </a:pPr>
            <a:r>
              <a:rPr lang="en-US" sz="2000" dirty="0" smtClean="0"/>
              <a:t>Overall prevalence in Pakistan, according to the study, is 24.6 % for allergic rhinitis,24.04% for  </a:t>
            </a:r>
            <a:r>
              <a:rPr lang="en-US" sz="2000" dirty="0" err="1" smtClean="0"/>
              <a:t>urticaria</a:t>
            </a:r>
            <a:r>
              <a:rPr lang="en-US" sz="2000" dirty="0" smtClean="0"/>
              <a:t>, 19.4% for bronchial asthma and 8.4% for eczema in age group of 12-55 years</a:t>
            </a:r>
            <a:r>
              <a:rPr lang="en-US" sz="2000" i="1" dirty="0" smtClean="0"/>
              <a:t>. </a:t>
            </a:r>
          </a:p>
          <a:p>
            <a:pPr algn="just">
              <a:buFont typeface="Wingdings" pitchFamily="2" charset="2"/>
              <a:buChar char="Ø"/>
            </a:pPr>
            <a:r>
              <a:rPr lang="en-US" sz="2000" dirty="0" smtClean="0"/>
              <a:t>When city and province data was analyzed it was found that allergic rhinitis was the main allergic disease of Islamabad, </a:t>
            </a:r>
            <a:r>
              <a:rPr lang="en-US" sz="2000" dirty="0" smtClean="0"/>
              <a:t>KPK </a:t>
            </a:r>
            <a:r>
              <a:rPr lang="en-US" sz="2000" dirty="0" smtClean="0"/>
              <a:t>(Khyber  Pakhtunkhwa) and Sindh. </a:t>
            </a:r>
          </a:p>
          <a:p>
            <a:pPr algn="just">
              <a:buFont typeface="Wingdings" pitchFamily="2" charset="2"/>
              <a:buChar char="Ø"/>
            </a:pPr>
            <a:r>
              <a:rPr lang="en-US" sz="2000" dirty="0" smtClean="0"/>
              <a:t>Similarly </a:t>
            </a:r>
            <a:r>
              <a:rPr lang="en-US" sz="2000" dirty="0" err="1" smtClean="0"/>
              <a:t>urticaria</a:t>
            </a:r>
            <a:r>
              <a:rPr lang="en-US" sz="2000" dirty="0" smtClean="0"/>
              <a:t> was the commonest allergic disease of Rawalpindi and Baluchistan. </a:t>
            </a:r>
          </a:p>
          <a:p>
            <a:pPr algn="just">
              <a:buFont typeface="Wingdings" pitchFamily="2" charset="2"/>
              <a:buChar char="Ø"/>
            </a:pPr>
            <a:r>
              <a:rPr lang="en-US" sz="2000" dirty="0" smtClean="0"/>
              <a:t>Mixed cases of respiratory Diseases were common in Punjab and NWFP (Khyber  </a:t>
            </a:r>
            <a:r>
              <a:rPr lang="en-US" sz="2000" dirty="0" err="1" smtClean="0"/>
              <a:t>Pakhtunkhwa</a:t>
            </a:r>
            <a:r>
              <a:rPr lang="en-US" sz="2000" dirty="0" smtClean="0"/>
              <a:t>). </a:t>
            </a:r>
          </a:p>
          <a:p>
            <a:pPr algn="just">
              <a:buFont typeface="Wingdings" pitchFamily="2" charset="2"/>
              <a:buChar char="Ø"/>
            </a:pPr>
            <a:r>
              <a:rPr lang="en-US" sz="2000" b="1" dirty="0" smtClean="0"/>
              <a:t>KARACHI - Allergic Rhinitis or Hay Fever </a:t>
            </a:r>
            <a:r>
              <a:rPr lang="en-US" sz="2000" dirty="0" smtClean="0"/>
              <a:t>is the most common allergy in Pakistan, affecting 24.62 percent Pakistanis while </a:t>
            </a:r>
            <a:r>
              <a:rPr lang="en-US" sz="2000" dirty="0" err="1" smtClean="0"/>
              <a:t>Sindh</a:t>
            </a:r>
            <a:r>
              <a:rPr lang="en-US" sz="2000" dirty="0" smtClean="0"/>
              <a:t> being on top with 27.92 percent prevalence.</a:t>
            </a:r>
          </a:p>
          <a:p>
            <a:pPr algn="just">
              <a:buFont typeface="Wingdings" pitchFamily="2" charset="2"/>
              <a:buChar char="Ø"/>
            </a:pPr>
            <a:endParaRPr lang="en-US" sz="2000" dirty="0" smtClean="0"/>
          </a:p>
          <a:p>
            <a:pPr algn="just"/>
            <a:endParaRPr lang="en-US"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32560" y="359898"/>
          <a:ext cx="7406640" cy="1472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990600" y="2133600"/>
            <a:ext cx="8153400" cy="4724400"/>
          </a:xfrm>
        </p:spPr>
        <p:txBody>
          <a:bodyPr>
            <a:noAutofit/>
          </a:bodyPr>
          <a:lstStyle/>
          <a:p>
            <a:pPr algn="just">
              <a:buFont typeface="Wingdings" pitchFamily="2" charset="2"/>
              <a:buChar char="Ø"/>
            </a:pPr>
            <a:r>
              <a:rPr lang="en-US" sz="2000" dirty="0" smtClean="0"/>
              <a:t>The incidence of various types of allergies—including nasal, eye and skin—have been on increase by 30 to 40 per cent in the winter season every year, and there is no allergy test facility available in the government sector hospitals of the </a:t>
            </a:r>
            <a:r>
              <a:rPr lang="en-US" sz="2000" dirty="0" err="1" smtClean="0"/>
              <a:t>Sindh</a:t>
            </a:r>
            <a:r>
              <a:rPr lang="en-US" sz="2000" dirty="0" smtClean="0"/>
              <a:t> province.</a:t>
            </a:r>
          </a:p>
          <a:p>
            <a:pPr algn="just">
              <a:buFont typeface="Wingdings" pitchFamily="2" charset="2"/>
              <a:buChar char="Ø"/>
            </a:pPr>
            <a:r>
              <a:rPr lang="en-US" sz="2000" dirty="0" smtClean="0"/>
              <a:t>Renowned ENT Surgeon</a:t>
            </a:r>
            <a:r>
              <a:rPr lang="en-US" sz="2000" b="1" dirty="0" smtClean="0"/>
              <a:t>, Dr </a:t>
            </a:r>
            <a:r>
              <a:rPr lang="en-US" sz="2000" b="1" dirty="0" err="1" smtClean="0"/>
              <a:t>Jawaid</a:t>
            </a:r>
            <a:r>
              <a:rPr lang="en-US" sz="2000" b="1" dirty="0" smtClean="0"/>
              <a:t> </a:t>
            </a:r>
            <a:r>
              <a:rPr lang="en-US" sz="2000" b="1" dirty="0" err="1" smtClean="0"/>
              <a:t>Akhtar</a:t>
            </a:r>
            <a:r>
              <a:rPr lang="en-US" sz="2000" b="1" dirty="0" smtClean="0"/>
              <a:t> </a:t>
            </a:r>
            <a:r>
              <a:rPr lang="en-US" sz="2000" b="1" dirty="0" err="1" smtClean="0"/>
              <a:t>Jamali</a:t>
            </a:r>
            <a:r>
              <a:rPr lang="en-US" sz="2000" dirty="0" smtClean="0"/>
              <a:t>, while talking to PPI, said due to the prevailing cold and dry weather conditions, the incidence of allergy due to air pollution, dust and dry weather in varied forms suffering from skin rashes, flu, cough, sneezing and asthma had risen increases by 30 to 40 percent in this season.</a:t>
            </a:r>
          </a:p>
          <a:p>
            <a:pPr algn="just">
              <a:buFont typeface="Wingdings" pitchFamily="2" charset="2"/>
              <a:buChar char="Ø"/>
            </a:pPr>
            <a:r>
              <a:rPr lang="en-US" sz="2000" dirty="0" smtClean="0"/>
              <a:t>. When contacted, Another ENT Surgeon Pakistan Medical Association (PMA) leader, Dr SM </a:t>
            </a:r>
            <a:r>
              <a:rPr lang="en-US" sz="2000" b="1" dirty="0" err="1" smtClean="0"/>
              <a:t>Qaiser</a:t>
            </a:r>
            <a:r>
              <a:rPr lang="en-US" sz="2000" b="1" dirty="0" smtClean="0"/>
              <a:t> </a:t>
            </a:r>
            <a:r>
              <a:rPr lang="en-US" sz="2000" b="1" dirty="0" err="1" smtClean="0"/>
              <a:t>Sajjad</a:t>
            </a:r>
            <a:r>
              <a:rPr lang="en-US" sz="2000" b="1" dirty="0" smtClean="0"/>
              <a:t>, </a:t>
            </a:r>
            <a:r>
              <a:rPr lang="en-US" sz="2000" dirty="0" smtClean="0"/>
              <a:t>said allergy cases are on the rise in Karachi due to dry weather air pollution, dust, smoke and chemicals among the elderly and children.</a:t>
            </a:r>
          </a:p>
          <a:p>
            <a:pPr algn="just">
              <a:buFont typeface="Wingdings" pitchFamily="2" charset="2"/>
              <a:buChar char="Ø"/>
            </a:pPr>
            <a:endParaRPr lang="en-US"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371600" y="381000"/>
          <a:ext cx="68580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90600" y="1447800"/>
            <a:ext cx="7943088" cy="4800600"/>
          </a:xfrm>
        </p:spPr>
        <p:txBody>
          <a:bodyPr>
            <a:normAutofit/>
          </a:bodyPr>
          <a:lstStyle/>
          <a:p>
            <a:pPr algn="just">
              <a:buNone/>
            </a:pPr>
            <a:r>
              <a:rPr lang="en-US" sz="2000" dirty="0" smtClean="0"/>
              <a:t> </a:t>
            </a:r>
            <a:endParaRPr lang="en-US" sz="2200" dirty="0" smtClean="0"/>
          </a:p>
          <a:p>
            <a:pPr algn="just">
              <a:buFont typeface="Wingdings" pitchFamily="2" charset="2"/>
              <a:buChar char="Ø"/>
            </a:pPr>
            <a:endParaRPr lang="en-US" sz="2200" dirty="0"/>
          </a:p>
        </p:txBody>
      </p:sp>
      <p:sp>
        <p:nvSpPr>
          <p:cNvPr id="4" name="Rectangle 3"/>
          <p:cNvSpPr/>
          <p:nvPr/>
        </p:nvSpPr>
        <p:spPr>
          <a:xfrm>
            <a:off x="990600" y="1828800"/>
            <a:ext cx="8153400" cy="4401205"/>
          </a:xfrm>
          <a:prstGeom prst="rect">
            <a:avLst/>
          </a:prstGeom>
        </p:spPr>
        <p:txBody>
          <a:bodyPr wrap="square">
            <a:spAutoFit/>
          </a:bodyPr>
          <a:lstStyle/>
          <a:p>
            <a:pPr algn="just"/>
            <a:r>
              <a:rPr lang="en-US" sz="2000" dirty="0" smtClean="0"/>
              <a:t>Allergy and immunology involves the management of disorders related to the immune system. These conditions range from the very common to the very rare, spanning all ages and encompassing various organ systems. Diseases typically seen by an allergist/immunologist (often referred to simply as an "allergist") include:</a:t>
            </a:r>
          </a:p>
          <a:p>
            <a:pPr algn="just">
              <a:buFont typeface="Wingdings" pitchFamily="2" charset="2"/>
              <a:buChar char="v"/>
            </a:pPr>
            <a:r>
              <a:rPr lang="en-US" sz="2000" dirty="0" smtClean="0"/>
              <a:t>Allergic diseases of the eye, such as allergic conjunctivitis</a:t>
            </a:r>
          </a:p>
          <a:p>
            <a:pPr algn="just">
              <a:buFont typeface="Wingdings" pitchFamily="2" charset="2"/>
              <a:buChar char="v"/>
            </a:pPr>
            <a:r>
              <a:rPr lang="en-US" sz="2000" dirty="0" smtClean="0"/>
              <a:t>Respiratory tract-related conditions such as allergic rhinitis, sinusitis, asthma, hypersensitivity </a:t>
            </a:r>
            <a:r>
              <a:rPr lang="en-US" sz="2000" dirty="0" err="1" smtClean="0"/>
              <a:t>pneumonitis</a:t>
            </a:r>
            <a:r>
              <a:rPr lang="en-US" sz="2000" dirty="0" smtClean="0"/>
              <a:t> and occupational lung diseases</a:t>
            </a:r>
          </a:p>
          <a:p>
            <a:pPr algn="just">
              <a:buFont typeface="Wingdings" pitchFamily="2" charset="2"/>
              <a:buChar char="v"/>
            </a:pPr>
            <a:r>
              <a:rPr lang="en-US" sz="2000" dirty="0" smtClean="0"/>
              <a:t>Gastrointestinal disorders caused by immune responses to foods, including  gastroenteritis, and food protein-induced </a:t>
            </a:r>
            <a:r>
              <a:rPr lang="en-US" sz="2000" dirty="0" err="1" smtClean="0"/>
              <a:t>enteropathies</a:t>
            </a:r>
            <a:endParaRPr lang="en-US" sz="2000" dirty="0" smtClean="0"/>
          </a:p>
          <a:p>
            <a:pPr algn="just">
              <a:buFont typeface="Wingdings" pitchFamily="2" charset="2"/>
              <a:buChar char="v"/>
            </a:pPr>
            <a:r>
              <a:rPr lang="en-US" sz="2000" dirty="0" smtClean="0"/>
              <a:t>Skin-related allergic conditions such as atopic dermatitis, contact dermatitis, acute and chronic </a:t>
            </a:r>
            <a:r>
              <a:rPr lang="en-US" sz="2000" dirty="0" err="1" smtClean="0"/>
              <a:t>urticaria</a:t>
            </a:r>
            <a:r>
              <a:rPr lang="en-US" sz="2000" dirty="0" smtClean="0"/>
              <a:t>, or </a:t>
            </a:r>
            <a:r>
              <a:rPr lang="en-US" sz="2000" dirty="0" err="1" smtClean="0"/>
              <a:t>angioedema</a:t>
            </a:r>
            <a:endParaRPr lang="en-US" sz="2000" dirty="0" smtClean="0"/>
          </a:p>
          <a:p>
            <a:pPr algn="just">
              <a:buFont typeface="Wingdings" pitchFamily="2" charset="2"/>
              <a:buChar char="v"/>
            </a:pPr>
            <a:r>
              <a:rPr lang="en-US" sz="2000" dirty="0" smtClean="0"/>
              <a:t>Adverse reactions to foods, drugs, vaccines, stinging insects and other agents</a:t>
            </a:r>
            <a:endParaRPr lang="en-US"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295400"/>
            <a:ext cx="7620000" cy="2307264"/>
          </a:xfrm>
        </p:spPr>
        <p:txBody>
          <a:bodyPr>
            <a:noAutofit/>
          </a:bodyPr>
          <a:lstStyle/>
          <a:p>
            <a:pPr algn="just">
              <a:buFont typeface="Wingdings" pitchFamily="2" charset="2"/>
              <a:buChar char="v"/>
            </a:pPr>
            <a:r>
              <a:rPr lang="en-US" sz="2000" dirty="0" smtClean="0"/>
              <a:t>Diseases primarily affecting the immune system, including primary immune deficiencies such as severe combined immune deficiency syndromes, antibody deficiencies, complement deficiency, </a:t>
            </a:r>
            <a:r>
              <a:rPr lang="en-US" sz="2000" dirty="0" err="1" smtClean="0"/>
              <a:t>phagocytic</a:t>
            </a:r>
            <a:r>
              <a:rPr lang="en-US" sz="2000" dirty="0" smtClean="0"/>
              <a:t> cell abnormalities, or other impairments in innate immunity and acquired immune deficiency</a:t>
            </a:r>
          </a:p>
          <a:p>
            <a:pPr algn="just">
              <a:buFont typeface="Wingdings" pitchFamily="2" charset="2"/>
              <a:buChar char="v"/>
            </a:pPr>
            <a:r>
              <a:rPr lang="en-US" sz="2000" dirty="0" smtClean="0"/>
              <a:t>Systemic diseases including anaphylaxis and systemic diseases involving mast cells or </a:t>
            </a:r>
            <a:r>
              <a:rPr lang="en-US" sz="2000" dirty="0" err="1" smtClean="0"/>
              <a:t>eosinophils</a:t>
            </a:r>
            <a:endParaRPr lang="en-US" sz="2000" dirty="0" smtClean="0"/>
          </a:p>
          <a:p>
            <a:pPr algn="just">
              <a:buFont typeface="Wingdings" pitchFamily="2" charset="2"/>
              <a:buChar char="v"/>
            </a:pPr>
            <a:r>
              <a:rPr lang="en-US" sz="2000" dirty="0" smtClean="0"/>
              <a:t>Diseases associated with autoimmune responses to self-antigens, such as auto-inflammatory syndromes</a:t>
            </a:r>
          </a:p>
          <a:p>
            <a:pPr algn="just">
              <a:buFont typeface="Wingdings" pitchFamily="2" charset="2"/>
              <a:buChar char="v"/>
            </a:pPr>
            <a:r>
              <a:rPr lang="en-US" sz="2000" dirty="0" smtClean="0"/>
              <a:t>Stem cell, bone marrow and/or organ transplantation</a:t>
            </a:r>
          </a:p>
          <a:p>
            <a:pPr algn="just">
              <a:buFont typeface="Wingdings" pitchFamily="2" charset="2"/>
              <a:buChar char="q"/>
            </a:pPr>
            <a:r>
              <a:rPr lang="en-US" sz="2000" dirty="0" smtClean="0"/>
              <a:t>Allergies can affect anyone, regardless of age, gender, race, or socioeconomic status. Generally, allergies are more common in children due to weak immunity.</a:t>
            </a:r>
          </a:p>
          <a:p>
            <a:pPr algn="just">
              <a:buFont typeface="Wingdings" pitchFamily="2" charset="2"/>
              <a:buChar char="v"/>
            </a:pP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22438917"/>
              </p:ext>
            </p:extLst>
          </p:nvPr>
        </p:nvGraphicFramePr>
        <p:xfrm>
          <a:off x="990600" y="274638"/>
          <a:ext cx="8153400" cy="1249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90600" y="1905000"/>
            <a:ext cx="7943088" cy="3657600"/>
          </a:xfrm>
        </p:spPr>
        <p:txBody>
          <a:bodyPr>
            <a:normAutofit lnSpcReduction="10000"/>
          </a:bodyPr>
          <a:lstStyle/>
          <a:p>
            <a:pPr algn="just">
              <a:buNone/>
            </a:pPr>
            <a:r>
              <a:rPr lang="en-US" sz="2000" dirty="0" smtClean="0"/>
              <a:t>1.The Study authors conclude that </a:t>
            </a:r>
            <a:r>
              <a:rPr lang="en-US" sz="2000" b="1" dirty="0" smtClean="0"/>
              <a:t>Tfh13 cells </a:t>
            </a:r>
            <a:r>
              <a:rPr lang="en-US" sz="2000" dirty="0" smtClean="0"/>
              <a:t>are responsible for directing antibody-producing B cells to create high-affinity </a:t>
            </a:r>
            <a:r>
              <a:rPr lang="en-US" sz="2000" dirty="0" err="1" smtClean="0"/>
              <a:t>IgE</a:t>
            </a:r>
            <a:r>
              <a:rPr lang="en-US" sz="2000" dirty="0" smtClean="0"/>
              <a:t> and that Tfh13 cells may be required for allergic disease, including anaphylaxis.</a:t>
            </a:r>
          </a:p>
          <a:p>
            <a:pPr algn="just">
              <a:buNone/>
            </a:pPr>
            <a:r>
              <a:rPr lang="en-US" sz="2000" dirty="0" smtClean="0"/>
              <a:t>2.The most promising approaches might be those that selectively remove or inactivate </a:t>
            </a:r>
            <a:r>
              <a:rPr lang="en-US" sz="2000" b="1" dirty="0" smtClean="0"/>
              <a:t>TH2 cells </a:t>
            </a:r>
            <a:r>
              <a:rPr lang="en-US" sz="2000" dirty="0" smtClean="0"/>
              <a:t>through the targeting of cell surface molecules such as T1, </a:t>
            </a:r>
            <a:r>
              <a:rPr lang="en-US" sz="2000" dirty="0" err="1" smtClean="0"/>
              <a:t>chemokine</a:t>
            </a:r>
            <a:r>
              <a:rPr lang="en-US" sz="2000" dirty="0" smtClean="0"/>
              <a:t> (C-C) motif receptor 8 (CCR8) and CCR4.</a:t>
            </a:r>
          </a:p>
          <a:p>
            <a:pPr algn="just"/>
            <a:r>
              <a:rPr lang="en-US" sz="2000" dirty="0" smtClean="0"/>
              <a:t>People with allergies have large numbers of </a:t>
            </a:r>
            <a:r>
              <a:rPr lang="en-US" sz="2000" b="1" dirty="0" smtClean="0"/>
              <a:t>TH2A cells </a:t>
            </a:r>
            <a:r>
              <a:rPr lang="en-US" sz="2000" dirty="0" smtClean="0"/>
              <a:t>circulating in their bodies, people without allergies do not, </a:t>
            </a:r>
            <a:r>
              <a:rPr lang="en-US" sz="2000" dirty="0" err="1" smtClean="0"/>
              <a:t>Wambre</a:t>
            </a:r>
            <a:r>
              <a:rPr lang="en-US" sz="2000" dirty="0" smtClean="0"/>
              <a:t> says</a:t>
            </a:r>
          </a:p>
          <a:p>
            <a:pPr algn="just">
              <a:buNone/>
            </a:pPr>
            <a:r>
              <a:rPr lang="en-US" sz="2000" b="1" dirty="0" smtClean="0"/>
              <a:t>3.GATA-binding protein 3 (GATA3); or CD4.</a:t>
            </a:r>
            <a:r>
              <a:rPr lang="en-US" sz="2000" dirty="0" smtClean="0"/>
              <a:t>In addition to these new molecules, new approaches to blocking them will be developed, including soluble receptors, </a:t>
            </a:r>
            <a:r>
              <a:rPr lang="en-US" sz="2000" dirty="0" err="1" smtClean="0"/>
              <a:t>immunotoxin</a:t>
            </a:r>
            <a:r>
              <a:rPr lang="en-US" sz="2000" dirty="0" smtClean="0"/>
              <a:t> antibodies and gene therapy.</a:t>
            </a:r>
          </a:p>
          <a:p>
            <a:pPr algn="just">
              <a:buFont typeface="Wingdings" pitchFamily="2" charset="2"/>
              <a:buChar char="Ø"/>
            </a:pPr>
            <a:endParaRPr lang="en-US" sz="2000"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533400"/>
            <a:ext cx="7943088" cy="6019800"/>
          </a:xfrm>
        </p:spPr>
        <p:txBody>
          <a:bodyPr>
            <a:normAutofit/>
          </a:bodyPr>
          <a:lstStyle/>
          <a:p>
            <a:endParaRPr lang="en-US" sz="2000" dirty="0" smtClean="0"/>
          </a:p>
          <a:p>
            <a:pPr algn="just">
              <a:buNone/>
            </a:pPr>
            <a:r>
              <a:rPr lang="en-US" sz="2000" dirty="0" smtClean="0"/>
              <a:t>4.Several potential immune targets seem to have limited therapeutic potential in allergic asthma include </a:t>
            </a:r>
            <a:r>
              <a:rPr lang="en-US" sz="2000" b="1" dirty="0" smtClean="0"/>
              <a:t>IL-5, </a:t>
            </a:r>
            <a:r>
              <a:rPr lang="en-US" sz="2000" dirty="0" smtClean="0"/>
              <a:t>the more widely shared cytokine-receptor </a:t>
            </a:r>
            <a:r>
              <a:rPr lang="en-US" sz="2000" dirty="0" err="1" smtClean="0"/>
              <a:t>signalling</a:t>
            </a:r>
            <a:r>
              <a:rPr lang="en-US" sz="2000" dirty="0" smtClean="0"/>
              <a:t> moieties, many transcription factors, including nuclear factor-</a:t>
            </a:r>
            <a:r>
              <a:rPr lang="en-US" sz="2000" dirty="0" err="1" smtClean="0"/>
              <a:t>κB</a:t>
            </a:r>
            <a:r>
              <a:rPr lang="en-US" sz="2000" dirty="0" smtClean="0"/>
              <a:t> </a:t>
            </a:r>
            <a:r>
              <a:rPr lang="en-US" sz="2000" b="1" dirty="0" smtClean="0"/>
              <a:t>(NF-</a:t>
            </a:r>
            <a:r>
              <a:rPr lang="en-US" sz="2000" b="1" dirty="0" err="1" smtClean="0"/>
              <a:t>κB</a:t>
            </a:r>
            <a:r>
              <a:rPr lang="en-US" sz="2000" b="1" dirty="0" smtClean="0"/>
              <a:t>) </a:t>
            </a:r>
            <a:r>
              <a:rPr lang="en-US" sz="2000" dirty="0" smtClean="0"/>
              <a:t>and most of the signal transducer and activator of transcription </a:t>
            </a:r>
            <a:r>
              <a:rPr lang="en-US" sz="2000" b="1" dirty="0" smtClean="0"/>
              <a:t>(STAT) factors</a:t>
            </a:r>
            <a:r>
              <a:rPr lang="en-US" sz="2000" dirty="0" smtClean="0"/>
              <a:t>, and the Janus-associated </a:t>
            </a:r>
            <a:r>
              <a:rPr lang="en-US" sz="2000" dirty="0" err="1" smtClean="0"/>
              <a:t>kinase</a:t>
            </a:r>
            <a:r>
              <a:rPr lang="en-US" sz="2000" dirty="0" smtClean="0"/>
              <a:t> </a:t>
            </a:r>
            <a:r>
              <a:rPr lang="en-US" sz="2000" b="1" dirty="0" smtClean="0"/>
              <a:t>(JAK) </a:t>
            </a:r>
            <a:r>
              <a:rPr lang="en-US" sz="2000" dirty="0" smtClean="0"/>
              <a:t>family of tyrosine </a:t>
            </a:r>
            <a:r>
              <a:rPr lang="en-US" sz="2000" dirty="0" err="1" smtClean="0"/>
              <a:t>kinases</a:t>
            </a:r>
            <a:r>
              <a:rPr lang="en-US" sz="2000" dirty="0" smtClean="0"/>
              <a:t>.</a:t>
            </a:r>
          </a:p>
          <a:p>
            <a:pPr algn="just">
              <a:buNone/>
            </a:pPr>
            <a:r>
              <a:rPr lang="en-US" sz="2000" dirty="0" smtClean="0"/>
              <a:t>5.The keystone cytokines in type 2 immune response include </a:t>
            </a:r>
            <a:r>
              <a:rPr lang="en-US" sz="2000" b="1" dirty="0" smtClean="0"/>
              <a:t>interleukin</a:t>
            </a:r>
            <a:r>
              <a:rPr lang="en-US" sz="2000" dirty="0" smtClean="0"/>
              <a:t> (IL) 4, IL-5, IL-9, and IL-13</a:t>
            </a:r>
          </a:p>
          <a:p>
            <a:pPr algn="just"/>
            <a:r>
              <a:rPr lang="en-US" sz="2000" dirty="0" smtClean="0"/>
              <a:t>IL-5 and IL-9 are responsible for the activation and recruitment of </a:t>
            </a:r>
            <a:r>
              <a:rPr lang="en-US" sz="2000" dirty="0" err="1" smtClean="0"/>
              <a:t>eosinophils</a:t>
            </a:r>
            <a:r>
              <a:rPr lang="en-US" sz="2000" dirty="0" smtClean="0"/>
              <a:t> and mast cells, while IL-13 induces goblet cell hyperplasia, mucus hyper-secretion and airway hyper-responsiveness</a:t>
            </a:r>
          </a:p>
          <a:p>
            <a:pPr algn="just">
              <a:buNone/>
            </a:pPr>
            <a:r>
              <a:rPr lang="en-US" sz="2000" b="1" dirty="0" smtClean="0"/>
              <a:t>6.Neuro-immune signaling </a:t>
            </a:r>
            <a:r>
              <a:rPr lang="en-US" sz="2000" dirty="0" smtClean="0"/>
              <a:t>may play a central role in the </a:t>
            </a:r>
            <a:r>
              <a:rPr lang="en-US" sz="2000" dirty="0" err="1" smtClean="0"/>
              <a:t>pathophysiology</a:t>
            </a:r>
            <a:r>
              <a:rPr lang="en-US" sz="2000" dirty="0" smtClean="0"/>
              <a:t> of allergic diseases including atopic dermatitis, asthma and food allergies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 </a:t>
            </a:r>
            <a:endParaRPr lang="en-US" dirty="0">
              <a:solidFill>
                <a:schemeClr val="tx1"/>
              </a:solidFill>
            </a:endParaRPr>
          </a:p>
        </p:txBody>
      </p:sp>
      <p:graphicFrame>
        <p:nvGraphicFramePr>
          <p:cNvPr id="5" name="Diagram 4"/>
          <p:cNvGraphicFramePr/>
          <p:nvPr/>
        </p:nvGraphicFramePr>
        <p:xfrm>
          <a:off x="2514600" y="1295400"/>
          <a:ext cx="502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19200"/>
            <a:ext cx="7943088" cy="5029200"/>
          </a:xfrm>
        </p:spPr>
        <p:txBody>
          <a:bodyPr>
            <a:normAutofit/>
          </a:bodyPr>
          <a:lstStyle/>
          <a:p>
            <a:pPr algn="just">
              <a:buNone/>
            </a:pPr>
            <a:r>
              <a:rPr lang="en-US" sz="2000" dirty="0" smtClean="0"/>
              <a:t>7.Immune cells release </a:t>
            </a:r>
            <a:r>
              <a:rPr lang="en-US" sz="2000" b="1" dirty="0" smtClean="0"/>
              <a:t>inflammatory mediators </a:t>
            </a:r>
            <a:r>
              <a:rPr lang="en-US" sz="2000" dirty="0" smtClean="0"/>
              <a:t>including histamine, cytokines or </a:t>
            </a:r>
            <a:r>
              <a:rPr lang="en-US" sz="2000" dirty="0" err="1" smtClean="0"/>
              <a:t>neurotrophins</a:t>
            </a:r>
            <a:r>
              <a:rPr lang="en-US" sz="2000" dirty="0" smtClean="0"/>
              <a:t> that directly activate sensory neurons to transmit itch in the skin, cough/sneezing and </a:t>
            </a:r>
            <a:r>
              <a:rPr lang="en-US" sz="2000" dirty="0" err="1" smtClean="0"/>
              <a:t>bronchoconstriction</a:t>
            </a:r>
            <a:r>
              <a:rPr lang="en-US" sz="2000" dirty="0" smtClean="0"/>
              <a:t> in the respiratory tract and motility in the GI tract. </a:t>
            </a:r>
          </a:p>
          <a:p>
            <a:pPr algn="just">
              <a:buNone/>
            </a:pPr>
            <a:r>
              <a:rPr lang="en-US" sz="2000" dirty="0" smtClean="0"/>
              <a:t>8.Somatosensory and visceral afferent neurons release </a:t>
            </a:r>
            <a:r>
              <a:rPr lang="en-US" sz="2000" b="1" dirty="0" err="1" smtClean="0"/>
              <a:t>neuropeptides</a:t>
            </a:r>
            <a:r>
              <a:rPr lang="en-US" sz="2000" dirty="0" smtClean="0"/>
              <a:t> including </a:t>
            </a:r>
            <a:r>
              <a:rPr lang="en-US" sz="2000" dirty="0" err="1" smtClean="0"/>
              <a:t>calcitonin</a:t>
            </a:r>
            <a:r>
              <a:rPr lang="en-US" sz="2000" dirty="0" smtClean="0"/>
              <a:t> gene-related peptide, substance P and </a:t>
            </a:r>
            <a:r>
              <a:rPr lang="en-US" sz="2000" dirty="0" err="1" smtClean="0"/>
              <a:t>vasoactive</a:t>
            </a:r>
            <a:r>
              <a:rPr lang="en-US" sz="2000" dirty="0" smtClean="0"/>
              <a:t> intestinal peptide, which can act on type 2 immune cells to drive allergic inflammation.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blob:https://web.whatsapp.com/588c5c4d-dd28-4b49-9fb1-9b1e49b85a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08" name="AutoShape 4" descr="blob:https://web.whatsapp.com/588c5c4d-dd28-4b49-9fb1-9b1e49b85a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0" name="AutoShape 6" descr="blob:https://web.whatsapp.com/588c5c4d-dd28-4b49-9fb1-9b1e49b85a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2" name="AutoShape 8" descr="blob:https://web.whatsapp.com/588c5c4d-dd28-4b49-9fb1-9b1e49b85a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14" name="Picture 10" descr="Allergies - Allergic Reactions | SheCar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re Home Remedies the Best Treatment for Allergies? | SheCar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6565392" cy="1325562"/>
          </a:xfrm>
        </p:spPr>
        <p:style>
          <a:lnRef idx="1">
            <a:schemeClr val="dk1"/>
          </a:lnRef>
          <a:fillRef idx="2">
            <a:schemeClr val="dk1"/>
          </a:fillRef>
          <a:effectRef idx="1">
            <a:schemeClr val="dk1"/>
          </a:effectRef>
          <a:fontRef idx="minor">
            <a:schemeClr val="dk1"/>
          </a:fontRef>
        </p:style>
        <p:txBody>
          <a:bodyPr>
            <a:normAutofit fontScale="90000"/>
          </a:bodyPr>
          <a:lstStyle/>
          <a:p>
            <a:r>
              <a:rPr lang="en-US" b="1" dirty="0" smtClean="0">
                <a:ln w="12700">
                  <a:solidFill>
                    <a:schemeClr val="accent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PRESCRIPTION OPTIONS:</a:t>
            </a:r>
            <a:endParaRPr lang="en-US" b="1" dirty="0">
              <a:ln w="12700">
                <a:solidFill>
                  <a:schemeClr val="accent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990600" y="1752600"/>
            <a:ext cx="7943088" cy="4495800"/>
          </a:xfrm>
        </p:spPr>
        <p:txBody>
          <a:bodyPr>
            <a:normAutofit/>
          </a:bodyPr>
          <a:lstStyle/>
          <a:p>
            <a:pPr algn="just"/>
            <a:r>
              <a:rPr lang="en-US" sz="2000" dirty="0" smtClean="0"/>
              <a:t>There are two types of allergy treatment:</a:t>
            </a:r>
          </a:p>
          <a:p>
            <a:pPr marL="596646" indent="-514350" algn="just">
              <a:buAutoNum type="arabicPeriod"/>
            </a:pPr>
            <a:r>
              <a:rPr lang="en-US" sz="2000" b="1" dirty="0" err="1" smtClean="0"/>
              <a:t>MEDICATION:</a:t>
            </a:r>
            <a:r>
              <a:rPr lang="en-US" sz="2000" dirty="0" err="1" smtClean="0"/>
              <a:t>Decongestant</a:t>
            </a:r>
            <a:r>
              <a:rPr lang="en-US" sz="2000" dirty="0" smtClean="0"/>
              <a:t> and antihistamines are the most </a:t>
            </a:r>
            <a:r>
              <a:rPr lang="en-US" sz="2000" dirty="0" err="1" smtClean="0"/>
              <a:t>common.They</a:t>
            </a:r>
            <a:r>
              <a:rPr lang="en-US" sz="2000" dirty="0" smtClean="0"/>
              <a:t> help to reduce a stuffy </a:t>
            </a:r>
            <a:r>
              <a:rPr lang="en-US" sz="2000" dirty="0" err="1" smtClean="0"/>
              <a:t>nose,runny</a:t>
            </a:r>
            <a:r>
              <a:rPr lang="en-US" sz="2000" dirty="0" smtClean="0"/>
              <a:t> </a:t>
            </a:r>
            <a:r>
              <a:rPr lang="en-US" sz="2000" dirty="0" err="1" smtClean="0"/>
              <a:t>nose,sneezing</a:t>
            </a:r>
            <a:r>
              <a:rPr lang="en-US" sz="2000" dirty="0" smtClean="0"/>
              <a:t> and </a:t>
            </a:r>
            <a:r>
              <a:rPr lang="en-US" sz="2000" dirty="0" err="1" smtClean="0"/>
              <a:t>itching.Corticosteroids</a:t>
            </a:r>
            <a:r>
              <a:rPr lang="en-US" sz="2000" dirty="0" smtClean="0"/>
              <a:t> treat inflammation in the </a:t>
            </a:r>
            <a:r>
              <a:rPr lang="en-US" sz="2000" dirty="0" err="1" smtClean="0"/>
              <a:t>nose.Non</a:t>
            </a:r>
            <a:r>
              <a:rPr lang="en-US" sz="2000" dirty="0" smtClean="0"/>
              <a:t>-steroidal anti-inflammatory medications (NSAIDs) may also be used to help temporarily reduce pain, swelling, and cramping caused by allergies.</a:t>
            </a:r>
            <a:r>
              <a:rPr lang="en-US" sz="2000" b="1" dirty="0" smtClean="0"/>
              <a:t> </a:t>
            </a:r>
            <a:endParaRPr lang="en-US" sz="2000" dirty="0" smtClean="0"/>
          </a:p>
          <a:p>
            <a:pPr marL="596646" indent="-514350" algn="just">
              <a:buAutoNum type="arabicPeriod"/>
            </a:pPr>
            <a:r>
              <a:rPr lang="en-US" sz="2000" b="1" dirty="0" smtClean="0"/>
              <a:t>IMMUNOTHERAPY:</a:t>
            </a:r>
            <a:r>
              <a:rPr lang="en-US" sz="2000" dirty="0" smtClean="0"/>
              <a:t>A preventive treatment for allergic reactions that involves giving gradual increases doses of the </a:t>
            </a:r>
            <a:r>
              <a:rPr lang="en-US" sz="2000" dirty="0" err="1" smtClean="0"/>
              <a:t>allergen.The</a:t>
            </a:r>
            <a:r>
              <a:rPr lang="en-US" sz="2000" dirty="0" smtClean="0"/>
              <a:t> slow increase of the allergen allows the immune system to become less sensitive to the allergen.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LLERGIES AND IMMUNOLOGY - ppt video online downloa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990600" y="274638"/>
          <a:ext cx="8153400" cy="163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990600" y="2057400"/>
            <a:ext cx="8153400" cy="3886200"/>
          </a:xfrm>
        </p:spPr>
        <p:txBody>
          <a:bodyPr>
            <a:noAutofit/>
          </a:bodyPr>
          <a:lstStyle/>
          <a:p>
            <a:pPr algn="just">
              <a:buNone/>
            </a:pPr>
            <a:r>
              <a:rPr lang="en-US" sz="2000" b="1" dirty="0" smtClean="0"/>
              <a:t>1</a:t>
            </a:r>
            <a:r>
              <a:rPr lang="en-US" sz="2000" dirty="0" smtClean="0"/>
              <a:t>.Researchers have identified several </a:t>
            </a:r>
            <a:r>
              <a:rPr lang="en-US" sz="2000" b="1" dirty="0" smtClean="0"/>
              <a:t>mast cell molecules </a:t>
            </a:r>
            <a:r>
              <a:rPr lang="en-US" sz="2000" dirty="0" smtClean="0"/>
              <a:t>which can be targets of new drugs.</a:t>
            </a:r>
          </a:p>
          <a:p>
            <a:pPr algn="just">
              <a:buFont typeface="Wingdings" pitchFamily="2" charset="2"/>
              <a:buChar char="Ø"/>
            </a:pPr>
            <a:r>
              <a:rPr lang="en-US" sz="2000" dirty="0" smtClean="0"/>
              <a:t>These targets include, for example, </a:t>
            </a:r>
            <a:r>
              <a:rPr lang="en-US" sz="2000" b="1" dirty="0" smtClean="0"/>
              <a:t>serine </a:t>
            </a:r>
            <a:r>
              <a:rPr lang="en-US" sz="2000" b="1" dirty="0" err="1" smtClean="0"/>
              <a:t>proteinases</a:t>
            </a:r>
            <a:r>
              <a:rPr lang="en-US" sz="2000" b="1" dirty="0" smtClean="0"/>
              <a:t> </a:t>
            </a:r>
            <a:r>
              <a:rPr lang="en-US" sz="2000" b="1" dirty="0" err="1" smtClean="0"/>
              <a:t>tryptase</a:t>
            </a:r>
            <a:r>
              <a:rPr lang="en-US" sz="2000" dirty="0" smtClean="0"/>
              <a:t>, </a:t>
            </a:r>
            <a:r>
              <a:rPr lang="en-US" sz="2000" b="1" dirty="0" err="1" smtClean="0"/>
              <a:t>chymase</a:t>
            </a:r>
            <a:r>
              <a:rPr lang="en-US" sz="2000" b="1" dirty="0" smtClean="0"/>
              <a:t>,</a:t>
            </a:r>
            <a:r>
              <a:rPr lang="en-US" sz="2000" dirty="0" smtClean="0"/>
              <a:t> which are enzymes that break down proteins, as well as 5-lipoxygenase-activating protein , </a:t>
            </a:r>
            <a:r>
              <a:rPr lang="en-US" sz="2000" b="1" dirty="0" smtClean="0"/>
              <a:t>prostaglandin-D2,</a:t>
            </a:r>
            <a:r>
              <a:rPr lang="en-US" sz="2000" dirty="0" smtClean="0"/>
              <a:t> </a:t>
            </a:r>
            <a:r>
              <a:rPr lang="en-US" sz="2000" b="1" dirty="0" smtClean="0"/>
              <a:t>and </a:t>
            </a:r>
            <a:r>
              <a:rPr lang="en-US" sz="2000" b="1" dirty="0" err="1" smtClean="0"/>
              <a:t>proinflammatory</a:t>
            </a:r>
            <a:r>
              <a:rPr lang="en-US" sz="2000" b="1" dirty="0" smtClean="0"/>
              <a:t> cytokines </a:t>
            </a:r>
            <a:r>
              <a:rPr lang="en-US" sz="2000" dirty="0" smtClean="0"/>
              <a:t>such as TNF-alpha, IL-4, IL-6 and IL-17.</a:t>
            </a:r>
          </a:p>
          <a:p>
            <a:pPr algn="just">
              <a:buNone/>
            </a:pPr>
            <a:r>
              <a:rPr lang="en-US" sz="2000" dirty="0" smtClean="0"/>
              <a:t>2.Monophosphoryl lipid, a </a:t>
            </a:r>
            <a:r>
              <a:rPr lang="en-US" sz="2000" b="1" dirty="0" smtClean="0"/>
              <a:t>TLR4 agonist </a:t>
            </a:r>
            <a:r>
              <a:rPr lang="en-US" sz="2000" dirty="0" smtClean="0"/>
              <a:t>and the latter contains, </a:t>
            </a:r>
            <a:r>
              <a:rPr lang="en-US" sz="2000" b="1" dirty="0" err="1" smtClean="0"/>
              <a:t>CpG</a:t>
            </a:r>
            <a:r>
              <a:rPr lang="en-US" sz="2000" b="1" dirty="0" smtClean="0"/>
              <a:t> motifs </a:t>
            </a:r>
            <a:r>
              <a:rPr lang="en-US" sz="2000" dirty="0" smtClean="0"/>
              <a:t>activating the TLR9 cascade. </a:t>
            </a:r>
          </a:p>
          <a:p>
            <a:pPr algn="just">
              <a:buFont typeface="Wingdings" pitchFamily="2" charset="2"/>
              <a:buChar char="Ø"/>
            </a:pPr>
            <a:r>
              <a:rPr lang="en-US" sz="2000" dirty="0" err="1" smtClean="0"/>
              <a:t>Preseasonal</a:t>
            </a:r>
            <a:r>
              <a:rPr lang="en-US" sz="2000" dirty="0" smtClean="0"/>
              <a:t> subcutaneous injection of both of these allergy vaccines has been safe and efficacious in control of nasal symptoms of patients with allergic rhinitis. </a:t>
            </a:r>
          </a:p>
          <a:p>
            <a:pPr algn="just">
              <a:buNone/>
            </a:pPr>
            <a:r>
              <a:rPr lang="en-US" sz="2000" dirty="0" smtClean="0"/>
              <a:t>.</a:t>
            </a:r>
          </a:p>
          <a:p>
            <a:pPr algn="just">
              <a:buFont typeface="Wingdings" pitchFamily="2" charset="2"/>
              <a:buChar char="Ø"/>
            </a:pPr>
            <a:endParaRPr lang="en-US" sz="2000"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912" y="685800"/>
            <a:ext cx="7714488" cy="5638800"/>
          </a:xfrm>
        </p:spPr>
        <p:txBody>
          <a:bodyPr>
            <a:noAutofit/>
          </a:bodyPr>
          <a:lstStyle/>
          <a:p>
            <a:pPr algn="just">
              <a:buNone/>
            </a:pPr>
            <a:r>
              <a:rPr lang="en-US" sz="2000" dirty="0" smtClean="0"/>
              <a:t>3.Chemokines that target </a:t>
            </a:r>
            <a:r>
              <a:rPr lang="en-US" sz="2000" b="1" dirty="0" smtClean="0"/>
              <a:t>CCR3 </a:t>
            </a:r>
            <a:r>
              <a:rPr lang="en-US" sz="2000" dirty="0" smtClean="0"/>
              <a:t>in concert with </a:t>
            </a:r>
            <a:r>
              <a:rPr lang="en-US" sz="2000" b="1" dirty="0" smtClean="0"/>
              <a:t>Th2 cytokines </a:t>
            </a:r>
            <a:r>
              <a:rPr lang="en-US" sz="2000" dirty="0" smtClean="0"/>
              <a:t>appear to play a pathogenic role in allergy. </a:t>
            </a:r>
          </a:p>
          <a:p>
            <a:pPr algn="just">
              <a:buFont typeface="Wingdings" pitchFamily="2" charset="2"/>
              <a:buChar char="Ø"/>
            </a:pPr>
            <a:r>
              <a:rPr lang="en-US" sz="2000" dirty="0" smtClean="0"/>
              <a:t>In contrast, </a:t>
            </a:r>
            <a:r>
              <a:rPr lang="en-US" sz="2000" dirty="0" err="1" smtClean="0"/>
              <a:t>chemokines</a:t>
            </a:r>
            <a:r>
              <a:rPr lang="en-US" sz="2000" dirty="0" smtClean="0"/>
              <a:t> that target CXCR3 in concert with Th1 cytokine appear to play a beneficial role. </a:t>
            </a:r>
          </a:p>
          <a:p>
            <a:pPr algn="just">
              <a:buFont typeface="Wingdings" pitchFamily="2" charset="2"/>
              <a:buChar char="Ø"/>
            </a:pPr>
            <a:r>
              <a:rPr lang="en-US" sz="2000" dirty="0" smtClean="0"/>
              <a:t>Inhibiting CCR3/Th2 pathway using CCR3 antagonists is viewed as a potentially useful strategy for anti-allergy drug development. </a:t>
            </a:r>
          </a:p>
          <a:p>
            <a:pPr algn="just">
              <a:buFont typeface="Wingdings" pitchFamily="2" charset="2"/>
              <a:buChar char="Ø"/>
            </a:pPr>
            <a:r>
              <a:rPr lang="en-US" sz="2000" dirty="0" smtClean="0"/>
              <a:t>In contrast, the idea of using CXCR3 agonists to inhibiting allergic response by promoting CXCR3/Th1 pathway faces serious concerns of their potential pro-inflammatory activities in vivo.</a:t>
            </a:r>
          </a:p>
          <a:p>
            <a:pPr algn="just">
              <a:buNone/>
            </a:pPr>
            <a:r>
              <a:rPr lang="en-US" sz="2000" dirty="0" smtClean="0"/>
              <a:t>4.Researchers have identified an </a:t>
            </a:r>
            <a:r>
              <a:rPr lang="en-US" sz="2000" b="1" dirty="0" smtClean="0"/>
              <a:t>enzyme known as Cyp11a1</a:t>
            </a:r>
            <a:r>
              <a:rPr lang="en-US" sz="2000" dirty="0" smtClean="0"/>
              <a:t>, as a potential target for treatment of increasingly common and potentially deadly food allergy. </a:t>
            </a:r>
            <a:r>
              <a:rPr lang="en-US" sz="2000" dirty="0" err="1" smtClean="0"/>
              <a:t>e.g</a:t>
            </a:r>
            <a:r>
              <a:rPr lang="en-US" sz="2000" dirty="0" smtClean="0"/>
              <a:t>: peanuts</a:t>
            </a:r>
          </a:p>
          <a:p>
            <a:pPr algn="just">
              <a:buFont typeface="Wingdings" pitchFamily="2" charset="2"/>
              <a:buChar char="Ø"/>
            </a:pPr>
            <a:r>
              <a:rPr lang="en-US" sz="2000" dirty="0" smtClean="0"/>
              <a:t>Blocking the enzyme's activity in sensitized mice prevented diarrhea and inflammation, and reduced levels of several proteins associated with allergies</a:t>
            </a:r>
          </a:p>
          <a:p>
            <a:pPr algn="just">
              <a:buNone/>
            </a:pPr>
            <a:endParaRPr lang="en-US" sz="20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7943088" cy="5334000"/>
          </a:xfrm>
        </p:spPr>
        <p:txBody>
          <a:bodyPr>
            <a:noAutofit/>
          </a:bodyPr>
          <a:lstStyle/>
          <a:p>
            <a:pPr algn="just">
              <a:buNone/>
            </a:pPr>
            <a:r>
              <a:rPr lang="en-US" sz="2000" dirty="0" smtClean="0"/>
              <a:t>5.Drug therapy for allergy is based on the use of non-sedative antihistamines, i.e. </a:t>
            </a:r>
            <a:r>
              <a:rPr lang="en-US" sz="2000" b="1" dirty="0" smtClean="0"/>
              <a:t>blocking of the histamine H1 receptors</a:t>
            </a:r>
            <a:r>
              <a:rPr lang="en-US" sz="2000" dirty="0" smtClean="0"/>
              <a:t>, but sometimes additional help is obtained from </a:t>
            </a:r>
            <a:r>
              <a:rPr lang="en-US" sz="2000" b="1" dirty="0" smtClean="0"/>
              <a:t>blockers of the </a:t>
            </a:r>
            <a:r>
              <a:rPr lang="en-US" sz="2000" b="1" dirty="0" err="1" smtClean="0"/>
              <a:t>cysteinyl</a:t>
            </a:r>
            <a:r>
              <a:rPr lang="en-US" sz="2000" b="1" dirty="0" smtClean="0"/>
              <a:t> </a:t>
            </a:r>
            <a:r>
              <a:rPr lang="en-US" sz="2000" b="1" dirty="0" err="1" smtClean="0"/>
              <a:t>leukotriene</a:t>
            </a:r>
            <a:r>
              <a:rPr lang="en-US" sz="2000" b="1" dirty="0" smtClean="0"/>
              <a:t> receptor-1.</a:t>
            </a:r>
          </a:p>
          <a:p>
            <a:pPr algn="just">
              <a:buFont typeface="Wingdings" pitchFamily="2" charset="2"/>
              <a:buChar char="Ø"/>
            </a:pPr>
            <a:r>
              <a:rPr lang="en-US" sz="2000" b="1" dirty="0" smtClean="0"/>
              <a:t>3.Vitamin D</a:t>
            </a:r>
            <a:r>
              <a:rPr lang="en-US" sz="2000" dirty="0" smtClean="0"/>
              <a:t> is a potent immune modulator, increase the immune system to respond  to allergic inflammation. </a:t>
            </a:r>
          </a:p>
          <a:p>
            <a:pPr algn="just">
              <a:buFont typeface="Wingdings" pitchFamily="2" charset="2"/>
              <a:buChar char="Ø"/>
            </a:pPr>
            <a:r>
              <a:rPr lang="en-US" sz="2000" dirty="0" smtClean="0"/>
              <a:t>The vitamin D receptor is also expressed on airway smooth muscle where higher concentrations of vitamin D relax the smooth muscle and prevent its proliferation.</a:t>
            </a:r>
          </a:p>
          <a:p>
            <a:pPr algn="just">
              <a:buFont typeface="Wingdings" pitchFamily="2" charset="2"/>
              <a:buChar char="Ø"/>
            </a:pPr>
            <a:r>
              <a:rPr lang="en-US" sz="2000" dirty="0" smtClean="0"/>
              <a:t> Vitamin D also </a:t>
            </a:r>
            <a:r>
              <a:rPr lang="en-US" sz="2000" dirty="0" err="1" smtClean="0"/>
              <a:t>upregulates</a:t>
            </a:r>
            <a:r>
              <a:rPr lang="en-US" sz="2000" dirty="0" smtClean="0"/>
              <a:t> the absorption of inhaled corticosteroid across the airway epithelium and also used in childhood asthma.</a:t>
            </a:r>
          </a:p>
          <a:p>
            <a:pPr algn="just">
              <a:buNone/>
            </a:pP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432560" y="359898"/>
          <a:ext cx="2377440" cy="554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990600" y="1295400"/>
            <a:ext cx="7772400" cy="2612064"/>
          </a:xfrm>
        </p:spPr>
        <p:txBody>
          <a:bodyPr>
            <a:noAutofit/>
          </a:bodyPr>
          <a:lstStyle/>
          <a:p>
            <a:pPr marL="484632" indent="-457200" algn="just"/>
            <a:r>
              <a:rPr lang="en-US" sz="2000" dirty="0" smtClean="0"/>
              <a:t>1.Ishizaka K, Ishizaka T, </a:t>
            </a:r>
            <a:r>
              <a:rPr lang="en-US" sz="2000" dirty="0" err="1" smtClean="0"/>
              <a:t>Hornbrook</a:t>
            </a:r>
            <a:r>
              <a:rPr lang="en-US" sz="2000" dirty="0" smtClean="0"/>
              <a:t> MM. </a:t>
            </a:r>
            <a:r>
              <a:rPr lang="en-US" sz="2000" dirty="0" err="1" smtClean="0"/>
              <a:t>Physico</a:t>
            </a:r>
            <a:r>
              <a:rPr lang="en-US" sz="2000" dirty="0" smtClean="0"/>
              <a:t>-chemical properties of human </a:t>
            </a:r>
            <a:r>
              <a:rPr lang="en-US" sz="2000" dirty="0" err="1" smtClean="0"/>
              <a:t>reaginic</a:t>
            </a:r>
            <a:r>
              <a:rPr lang="en-US" sz="2000" dirty="0" smtClean="0"/>
              <a:t> antibody. IV. Presence of a unique immunoglobulin as a carrier of </a:t>
            </a:r>
            <a:r>
              <a:rPr lang="en-US" sz="2000" dirty="0" err="1" smtClean="0"/>
              <a:t>reaginic</a:t>
            </a:r>
            <a:r>
              <a:rPr lang="en-US" sz="2000" dirty="0" smtClean="0"/>
              <a:t> activity. </a:t>
            </a:r>
            <a:r>
              <a:rPr lang="en-US" sz="2000" i="1" dirty="0" smtClean="0"/>
              <a:t>J </a:t>
            </a:r>
            <a:r>
              <a:rPr lang="en-US" sz="2000" i="1" dirty="0" err="1" smtClean="0"/>
              <a:t>Immunol</a:t>
            </a:r>
            <a:r>
              <a:rPr lang="en-US" sz="2000" dirty="0" smtClean="0"/>
              <a:t> 1966; 97(1): 75–85. </a:t>
            </a:r>
          </a:p>
          <a:p>
            <a:pPr marL="484632" indent="-457200"/>
            <a:r>
              <a:rPr lang="en-US" sz="2000" dirty="0" smtClean="0"/>
              <a:t>2. Chapter 4: </a:t>
            </a:r>
            <a:r>
              <a:rPr lang="en-US" sz="2000" i="1" dirty="0" smtClean="0"/>
              <a:t>The Extent and Burden of Allergy in the United Kingdom</a:t>
            </a:r>
            <a:r>
              <a:rPr lang="en-US" sz="2000" dirty="0" smtClean="0"/>
              <a:t>. House of Lords – Science and Technology. Report number: 6, 2007.</a:t>
            </a:r>
          </a:p>
          <a:p>
            <a:pPr marL="484632" indent="-457200"/>
            <a:r>
              <a:rPr lang="en-US" sz="2000" dirty="0" smtClean="0"/>
              <a:t>3. Abramson M, </a:t>
            </a:r>
            <a:r>
              <a:rPr lang="en-US" sz="2000" dirty="0" err="1" smtClean="0"/>
              <a:t>Puy</a:t>
            </a:r>
            <a:r>
              <a:rPr lang="en-US" sz="2000" dirty="0" smtClean="0"/>
              <a:t> R, Weiner J. Immunotherapy in asthma: an updated systematic review. </a:t>
            </a:r>
            <a:r>
              <a:rPr lang="en-US" sz="2000" i="1" dirty="0" smtClean="0"/>
              <a:t>Allergy</a:t>
            </a:r>
            <a:r>
              <a:rPr lang="en-US" sz="2000" dirty="0" smtClean="0"/>
              <a:t> 1999; 54(10): 1022-1041.</a:t>
            </a:r>
          </a:p>
          <a:p>
            <a:pPr marL="484632" indent="-457200"/>
            <a:r>
              <a:rPr lang="en-US" sz="2000" dirty="0" smtClean="0"/>
              <a:t>4. </a:t>
            </a:r>
            <a:r>
              <a:rPr lang="en-US" sz="2000" dirty="0" err="1" smtClean="0"/>
              <a:t>Creticos</a:t>
            </a:r>
            <a:r>
              <a:rPr lang="en-US" sz="2000" dirty="0" smtClean="0"/>
              <a:t> PS, Van </a:t>
            </a:r>
            <a:r>
              <a:rPr lang="en-US" sz="2000" dirty="0" err="1" smtClean="0"/>
              <a:t>Metre</a:t>
            </a:r>
            <a:r>
              <a:rPr lang="en-US" sz="2000" dirty="0" smtClean="0"/>
              <a:t> TE, </a:t>
            </a:r>
            <a:r>
              <a:rPr lang="en-US" sz="2000" dirty="0" err="1" smtClean="0"/>
              <a:t>Mardiney</a:t>
            </a:r>
            <a:r>
              <a:rPr lang="en-US" sz="2000" dirty="0" smtClean="0"/>
              <a:t> MR, Rosenberg GL, Norman PS, </a:t>
            </a:r>
            <a:r>
              <a:rPr lang="en-US" sz="2000" dirty="0" err="1" smtClean="0"/>
              <a:t>Adkinson</a:t>
            </a:r>
            <a:r>
              <a:rPr lang="en-US" sz="2000" dirty="0" smtClean="0"/>
              <a:t> NF Jr. Dose response of </a:t>
            </a:r>
            <a:r>
              <a:rPr lang="en-US" sz="2000" dirty="0" err="1" smtClean="0"/>
              <a:t>IgE</a:t>
            </a:r>
            <a:r>
              <a:rPr lang="en-US" sz="2000" dirty="0" smtClean="0"/>
              <a:t> and </a:t>
            </a:r>
            <a:r>
              <a:rPr lang="en-US" sz="2000" dirty="0" err="1" smtClean="0"/>
              <a:t>IgG</a:t>
            </a:r>
            <a:r>
              <a:rPr lang="en-US" sz="2000" dirty="0" smtClean="0"/>
              <a:t> antibodies during ragweed immunotherapy. </a:t>
            </a:r>
            <a:r>
              <a:rPr lang="en-US" sz="2000" i="1" dirty="0" smtClean="0"/>
              <a:t>J Allergy </a:t>
            </a:r>
            <a:r>
              <a:rPr lang="en-US" sz="2000" i="1" dirty="0" err="1" smtClean="0"/>
              <a:t>Clin</a:t>
            </a:r>
            <a:r>
              <a:rPr lang="en-US" sz="2000" i="1" dirty="0" smtClean="0"/>
              <a:t> </a:t>
            </a:r>
            <a:r>
              <a:rPr lang="en-US" sz="2000" i="1" dirty="0" err="1" smtClean="0"/>
              <a:t>Immunol</a:t>
            </a:r>
            <a:r>
              <a:rPr lang="en-US" sz="2000" dirty="0" smtClean="0"/>
              <a:t> 1984; 73(1 Pt 1): 94-104.</a:t>
            </a:r>
          </a:p>
          <a:p>
            <a:pPr marL="484632" indent="-457200"/>
            <a:r>
              <a:rPr lang="en-US" sz="2000" dirty="0" smtClean="0"/>
              <a:t>5. </a:t>
            </a:r>
            <a:r>
              <a:rPr lang="en-US" sz="2000" dirty="0" err="1" smtClean="0"/>
              <a:t>Schulten</a:t>
            </a:r>
            <a:r>
              <a:rPr lang="en-US" sz="2000" dirty="0" smtClean="0"/>
              <a:t> V, </a:t>
            </a:r>
            <a:r>
              <a:rPr lang="en-US" sz="2000" dirty="0" err="1" smtClean="0"/>
              <a:t>Westernberg</a:t>
            </a:r>
            <a:r>
              <a:rPr lang="en-US" sz="2000" dirty="0" smtClean="0"/>
              <a:t> L, </a:t>
            </a:r>
            <a:r>
              <a:rPr lang="en-US" sz="2000" dirty="0" err="1" smtClean="0"/>
              <a:t>Birrueta</a:t>
            </a:r>
            <a:r>
              <a:rPr lang="en-US" sz="2000" dirty="0" smtClean="0"/>
              <a:t> G, Sidney J, Paul S, </a:t>
            </a:r>
            <a:r>
              <a:rPr lang="en-US" sz="2000" dirty="0" err="1" smtClean="0"/>
              <a:t>Busse</a:t>
            </a:r>
            <a:r>
              <a:rPr lang="en-US" sz="2000" dirty="0" smtClean="0"/>
              <a:t> P, et al. . Allergen and </a:t>
            </a:r>
            <a:r>
              <a:rPr lang="en-US" sz="2000" dirty="0" err="1" smtClean="0"/>
              <a:t>epitope</a:t>
            </a:r>
            <a:r>
              <a:rPr lang="en-US" sz="2000" dirty="0" smtClean="0"/>
              <a:t> targets of mouse-specific T cell responses in allergy and asthma. Front </a:t>
            </a:r>
            <a:r>
              <a:rPr lang="en-US" sz="2000" dirty="0" err="1" smtClean="0"/>
              <a:t>Immunol</a:t>
            </a:r>
            <a:r>
              <a:rPr lang="en-US" sz="2000" dirty="0" smtClean="0"/>
              <a:t>. (2018)</a:t>
            </a:r>
            <a:endParaRPr lang="en-US"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676400" y="685800"/>
          <a:ext cx="66294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990600" y="2438400"/>
            <a:ext cx="8153400" cy="4419600"/>
          </a:xfrm>
        </p:spPr>
        <p:txBody>
          <a:bodyPr>
            <a:noAutofit/>
          </a:bodyPr>
          <a:lstStyle/>
          <a:p>
            <a:pPr algn="just">
              <a:buFont typeface="Wingdings" pitchFamily="2" charset="2"/>
              <a:buChar char="v"/>
            </a:pPr>
            <a:r>
              <a:rPr lang="en-US" sz="2000" dirty="0" smtClean="0">
                <a:solidFill>
                  <a:schemeClr val="tx1"/>
                </a:solidFill>
              </a:rPr>
              <a:t>An allergy is an abnormal reaction to a normally harmless substance (allergen).</a:t>
            </a:r>
          </a:p>
          <a:p>
            <a:pPr algn="just">
              <a:buFont typeface="Wingdings" pitchFamily="2" charset="2"/>
              <a:buChar char="v"/>
            </a:pPr>
            <a:r>
              <a:rPr lang="en-US" sz="2000" dirty="0" smtClean="0">
                <a:solidFill>
                  <a:schemeClr val="tx1"/>
                </a:solidFill>
              </a:rPr>
              <a:t>Depending on the allergy, reactions occur seasonally or throughout the year. If you are allergic, you produce too much </a:t>
            </a:r>
            <a:r>
              <a:rPr lang="en-US" sz="2000" dirty="0" err="1" smtClean="0">
                <a:solidFill>
                  <a:schemeClr val="tx1"/>
                </a:solidFill>
              </a:rPr>
              <a:t>IgE</a:t>
            </a:r>
            <a:r>
              <a:rPr lang="en-US" sz="2000" dirty="0" smtClean="0">
                <a:solidFill>
                  <a:schemeClr val="tx1"/>
                </a:solidFill>
              </a:rPr>
              <a:t> antibody in response to a foreign substance (allergen). </a:t>
            </a:r>
          </a:p>
          <a:p>
            <a:pPr algn="just">
              <a:buFont typeface="Wingdings" pitchFamily="2" charset="2"/>
              <a:buChar char="v"/>
            </a:pPr>
            <a:r>
              <a:rPr lang="en-US" sz="2000" dirty="0" smtClean="0">
                <a:solidFill>
                  <a:schemeClr val="tx1"/>
                </a:solidFill>
              </a:rPr>
              <a:t>When </a:t>
            </a:r>
            <a:r>
              <a:rPr lang="en-US" sz="2000" dirty="0" err="1" smtClean="0">
                <a:solidFill>
                  <a:schemeClr val="tx1"/>
                </a:solidFill>
              </a:rPr>
              <a:t>IgE</a:t>
            </a:r>
            <a:r>
              <a:rPr lang="en-US" sz="2000" dirty="0" smtClean="0">
                <a:solidFill>
                  <a:schemeClr val="tx1"/>
                </a:solidFill>
              </a:rPr>
              <a:t> antibodies react with an allergen (substance to which you are allergic), your body releases chemicals that cause specific allergic symptoms.</a:t>
            </a:r>
          </a:p>
          <a:p>
            <a:pPr marL="27432" lvl="1" algn="just">
              <a:spcBef>
                <a:spcPts val="600"/>
              </a:spcBef>
              <a:buSzPct val="80000"/>
              <a:buFont typeface="Wingdings" pitchFamily="2" charset="2"/>
              <a:buChar char="v"/>
            </a:pPr>
            <a:r>
              <a:rPr lang="en-US" sz="2000" dirty="0" smtClean="0"/>
              <a:t>Histamine is one of these </a:t>
            </a:r>
            <a:r>
              <a:rPr lang="en-US" sz="2000" dirty="0" err="1" smtClean="0"/>
              <a:t>chemicals.It</a:t>
            </a:r>
            <a:r>
              <a:rPr lang="en-US" sz="2000" dirty="0" smtClean="0"/>
              <a:t> causes the muscles in the airways and walls of the blood vessels to tighten. It also instructs the lining of the nose to produce more mucus.</a:t>
            </a:r>
          </a:p>
          <a:p>
            <a:pPr algn="just">
              <a:buFont typeface="Wingdings" pitchFamily="2" charset="2"/>
              <a:buChar char="v"/>
            </a:pPr>
            <a:endParaRPr lang="en-US" sz="2000" dirty="0" smtClean="0">
              <a:solidFill>
                <a:schemeClr val="tx1"/>
              </a:solidFill>
            </a:endParaRPr>
          </a:p>
          <a:p>
            <a:pPr algn="just">
              <a:buFont typeface="Wingdings" pitchFamily="2" charset="2"/>
              <a:buChar char="v"/>
            </a:pPr>
            <a:endParaRPr lang="en-US" sz="2000" dirty="0" smtClean="0">
              <a:solidFill>
                <a:schemeClr val="tx1"/>
              </a:solidFill>
            </a:endParaRPr>
          </a:p>
          <a:p>
            <a:pPr algn="just">
              <a:buFont typeface="Wingdings" pitchFamily="2" charset="2"/>
              <a:buChar char="v"/>
            </a:pPr>
            <a:endParaRPr lang="en-US" sz="2000" dirty="0" smtClean="0"/>
          </a:p>
          <a:p>
            <a:pPr algn="just"/>
            <a:endParaRPr lang="en-US" sz="2000" dirty="0" smtClean="0"/>
          </a:p>
          <a:p>
            <a:pPr algn="just"/>
            <a:endParaRPr lang="en-US" sz="2000"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371600" y="457200"/>
          <a:ext cx="7406640" cy="1472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990600" y="2133600"/>
            <a:ext cx="7848600" cy="3810000"/>
          </a:xfrm>
        </p:spPr>
        <p:txBody>
          <a:bodyPr>
            <a:noAutofit/>
          </a:bodyPr>
          <a:lstStyle/>
          <a:p>
            <a:pPr algn="just">
              <a:buFont typeface="Wingdings" pitchFamily="2" charset="2"/>
              <a:buChar char="v"/>
            </a:pPr>
            <a:r>
              <a:rPr lang="en-US" sz="2000" b="1" dirty="0" smtClean="0">
                <a:solidFill>
                  <a:schemeClr val="tx1"/>
                </a:solidFill>
              </a:rPr>
              <a:t>Allergies</a:t>
            </a:r>
            <a:r>
              <a:rPr lang="en-US" sz="2000" dirty="0" smtClean="0">
                <a:solidFill>
                  <a:schemeClr val="tx1"/>
                </a:solidFill>
              </a:rPr>
              <a:t> were discovered over 150 years ago, however despite </a:t>
            </a:r>
            <a:r>
              <a:rPr lang="en-US" sz="2000" b="1" dirty="0" smtClean="0">
                <a:solidFill>
                  <a:schemeClr val="tx1"/>
                </a:solidFill>
              </a:rPr>
              <a:t>historical</a:t>
            </a:r>
            <a:r>
              <a:rPr lang="en-US" sz="2000" dirty="0" smtClean="0">
                <a:solidFill>
                  <a:schemeClr val="tx1"/>
                </a:solidFill>
              </a:rPr>
              <a:t> developments mankind is still searching for  a cure.</a:t>
            </a:r>
          </a:p>
          <a:p>
            <a:pPr algn="just">
              <a:buFont typeface="Wingdings" pitchFamily="2" charset="2"/>
              <a:buChar char="v"/>
            </a:pPr>
            <a:r>
              <a:rPr lang="en-US" sz="2000" dirty="0" smtClean="0">
                <a:solidFill>
                  <a:schemeClr val="tx1"/>
                </a:solidFill>
              </a:rPr>
              <a:t> Though </a:t>
            </a:r>
            <a:r>
              <a:rPr lang="en-US" sz="2000" b="1" dirty="0" smtClean="0">
                <a:solidFill>
                  <a:schemeClr val="tx1"/>
                </a:solidFill>
              </a:rPr>
              <a:t>allergic</a:t>
            </a:r>
            <a:r>
              <a:rPr lang="en-US" sz="2000" dirty="0" smtClean="0">
                <a:solidFill>
                  <a:schemeClr val="tx1"/>
                </a:solidFill>
              </a:rPr>
              <a:t> reactions have been documented in ancient Greek and Roman </a:t>
            </a:r>
            <a:r>
              <a:rPr lang="en-US" sz="2000" b="1" dirty="0" smtClean="0">
                <a:solidFill>
                  <a:schemeClr val="tx1"/>
                </a:solidFill>
              </a:rPr>
              <a:t>history</a:t>
            </a:r>
            <a:r>
              <a:rPr lang="en-US" sz="2000" dirty="0" smtClean="0">
                <a:solidFill>
                  <a:schemeClr val="tx1"/>
                </a:solidFill>
              </a:rPr>
              <a:t>, the modern era of the study of </a:t>
            </a:r>
            <a:r>
              <a:rPr lang="en-US" sz="2000" b="1" i="1" dirty="0" smtClean="0">
                <a:solidFill>
                  <a:schemeClr val="tx1"/>
                </a:solidFill>
              </a:rPr>
              <a:t>allergies</a:t>
            </a:r>
            <a:r>
              <a:rPr lang="en-US" sz="2000" i="1" dirty="0" smtClean="0">
                <a:solidFill>
                  <a:schemeClr val="tx1"/>
                </a:solidFill>
              </a:rPr>
              <a:t> </a:t>
            </a:r>
            <a:r>
              <a:rPr lang="en-US" sz="2000" dirty="0" smtClean="0">
                <a:solidFill>
                  <a:schemeClr val="tx1"/>
                </a:solidFill>
              </a:rPr>
              <a:t>really began in the 1800's when hay fever was described by Dr. John </a:t>
            </a:r>
            <a:r>
              <a:rPr lang="en-US" sz="2000" dirty="0" err="1" smtClean="0">
                <a:solidFill>
                  <a:schemeClr val="tx1"/>
                </a:solidFill>
              </a:rPr>
              <a:t>Bostock</a:t>
            </a:r>
            <a:r>
              <a:rPr lang="en-US" sz="2000" dirty="0" smtClean="0">
                <a:solidFill>
                  <a:schemeClr val="tx1"/>
                </a:solidFill>
              </a:rPr>
              <a:t> in </a:t>
            </a:r>
            <a:r>
              <a:rPr lang="en-US" sz="2000" b="1" dirty="0" smtClean="0">
                <a:solidFill>
                  <a:schemeClr val="tx1"/>
                </a:solidFill>
              </a:rPr>
              <a:t>1819.</a:t>
            </a:r>
            <a:r>
              <a:rPr lang="en-US" sz="2000" dirty="0" smtClean="0">
                <a:solidFill>
                  <a:schemeClr val="tx1"/>
                </a:solidFill>
              </a:rPr>
              <a:t> </a:t>
            </a:r>
          </a:p>
          <a:p>
            <a:pPr algn="just">
              <a:buFont typeface="Wingdings" pitchFamily="2" charset="2"/>
              <a:buChar char="v"/>
            </a:pPr>
            <a:r>
              <a:rPr lang="en-US" sz="2000" dirty="0" smtClean="0">
                <a:solidFill>
                  <a:schemeClr val="tx1"/>
                </a:solidFill>
              </a:rPr>
              <a:t>In </a:t>
            </a:r>
            <a:r>
              <a:rPr lang="en-US" sz="2000" b="1" dirty="0" smtClean="0">
                <a:solidFill>
                  <a:schemeClr val="tx1"/>
                </a:solidFill>
              </a:rPr>
              <a:t>1859,</a:t>
            </a:r>
            <a:r>
              <a:rPr lang="en-US" sz="2000" dirty="0" smtClean="0">
                <a:solidFill>
                  <a:schemeClr val="tx1"/>
                </a:solidFill>
              </a:rPr>
              <a:t> Charles Harrison </a:t>
            </a:r>
            <a:r>
              <a:rPr lang="en-US" sz="2000" dirty="0" err="1" smtClean="0">
                <a:solidFill>
                  <a:schemeClr val="tx1"/>
                </a:solidFill>
              </a:rPr>
              <a:t>Blackley</a:t>
            </a:r>
            <a:r>
              <a:rPr lang="en-US" sz="2000" dirty="0" smtClean="0">
                <a:solidFill>
                  <a:schemeClr val="tx1"/>
                </a:solidFill>
              </a:rPr>
              <a:t> sneezed. A doctor in Manchester, England, </a:t>
            </a:r>
            <a:r>
              <a:rPr lang="en-US" sz="2000" dirty="0" err="1" smtClean="0">
                <a:solidFill>
                  <a:schemeClr val="tx1"/>
                </a:solidFill>
              </a:rPr>
              <a:t>Blackley</a:t>
            </a:r>
            <a:r>
              <a:rPr lang="en-US" sz="2000" dirty="0" smtClean="0">
                <a:solidFill>
                  <a:schemeClr val="tx1"/>
                </a:solidFill>
              </a:rPr>
              <a:t> suffered from what were called summer colds, with seasonal sneezing, watery eyes, and a runny nose.</a:t>
            </a:r>
          </a:p>
          <a:p>
            <a:pPr algn="just">
              <a:buFont typeface="Wingdings" pitchFamily="2" charset="2"/>
              <a:buChar char="v"/>
            </a:pPr>
            <a:r>
              <a:rPr lang="en-US" sz="2000" dirty="0" smtClean="0">
                <a:solidFill>
                  <a:schemeClr val="tx1"/>
                </a:solidFill>
              </a:rPr>
              <a:t> </a:t>
            </a:r>
            <a:r>
              <a:rPr lang="en-US" sz="2000" b="1" dirty="0" smtClean="0">
                <a:solidFill>
                  <a:schemeClr val="tx1"/>
                </a:solidFill>
              </a:rPr>
              <a:t>In 1948 </a:t>
            </a:r>
            <a:r>
              <a:rPr lang="en-US" sz="2000" dirty="0" smtClean="0">
                <a:solidFill>
                  <a:schemeClr val="tx1"/>
                </a:solidFill>
              </a:rPr>
              <a:t>corticosteroids were first used to treat asthma and </a:t>
            </a:r>
            <a:r>
              <a:rPr lang="en-US" sz="2000" b="1" dirty="0" smtClean="0">
                <a:solidFill>
                  <a:schemeClr val="tx1"/>
                </a:solidFill>
              </a:rPr>
              <a:t>allergic</a:t>
            </a:r>
            <a:r>
              <a:rPr lang="en-US" sz="2000" dirty="0" smtClean="0">
                <a:solidFill>
                  <a:schemeClr val="tx1"/>
                </a:solidFill>
              </a:rPr>
              <a:t> reactions</a:t>
            </a:r>
            <a:r>
              <a:rPr lang="en-US" sz="2000" dirty="0" smtClean="0"/>
              <a:t>.</a:t>
            </a:r>
            <a:endParaRPr lang="en-US" sz="20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8930640" cy="990600"/>
          </a:xfrm>
        </p:spPr>
        <p:txBody>
          <a:bodyPr>
            <a:normAutofit/>
          </a:bodyPr>
          <a:lstStyle/>
          <a:p>
            <a:pPr algn="just"/>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sp>
        <p:nvSpPr>
          <p:cNvPr id="3" name="Subtitle 2"/>
          <p:cNvSpPr>
            <a:spLocks noGrp="1"/>
          </p:cNvSpPr>
          <p:nvPr>
            <p:ph type="subTitle" idx="1"/>
          </p:nvPr>
        </p:nvSpPr>
        <p:spPr>
          <a:xfrm>
            <a:off x="990600" y="533400"/>
            <a:ext cx="8153400" cy="6096000"/>
          </a:xfrm>
        </p:spPr>
        <p:txBody>
          <a:bodyPr>
            <a:normAutofit fontScale="25000" lnSpcReduction="20000"/>
          </a:bodyPr>
          <a:lstStyle/>
          <a:p>
            <a:pPr algn="just"/>
            <a:r>
              <a:rPr lang="en-US" sz="8000" b="1" dirty="0" smtClean="0">
                <a:solidFill>
                  <a:schemeClr val="tx1"/>
                </a:solidFill>
              </a:rPr>
              <a:t>  ALLERGEN:</a:t>
            </a:r>
            <a:r>
              <a:rPr lang="en-US" sz="8000" dirty="0" smtClean="0">
                <a:solidFill>
                  <a:schemeClr val="tx1"/>
                </a:solidFill>
              </a:rPr>
              <a:t/>
            </a:r>
            <a:br>
              <a:rPr lang="en-US" sz="8000" dirty="0" smtClean="0">
                <a:solidFill>
                  <a:schemeClr val="tx1"/>
                </a:solidFill>
              </a:rPr>
            </a:br>
            <a:r>
              <a:rPr lang="en-US" sz="8000" dirty="0" smtClean="0">
                <a:solidFill>
                  <a:schemeClr val="tx1"/>
                </a:solidFill>
              </a:rPr>
              <a:t>An </a:t>
            </a:r>
            <a:r>
              <a:rPr lang="en-US" sz="8000" b="1" dirty="0" smtClean="0">
                <a:solidFill>
                  <a:schemeClr val="tx1"/>
                </a:solidFill>
              </a:rPr>
              <a:t>allergen</a:t>
            </a:r>
            <a:r>
              <a:rPr lang="en-US" sz="8000" dirty="0" smtClean="0">
                <a:solidFill>
                  <a:schemeClr val="tx1"/>
                </a:solidFill>
              </a:rPr>
              <a:t> is a usually harmless substance capable of triggering a response that starts in the immune system and results </a:t>
            </a:r>
            <a:r>
              <a:rPr lang="en-US" sz="8000" dirty="0" smtClean="0">
                <a:solidFill>
                  <a:schemeClr val="tx1"/>
                </a:solidFill>
              </a:rPr>
              <a:t>in </a:t>
            </a:r>
            <a:r>
              <a:rPr lang="en-US" sz="8000" dirty="0" smtClean="0">
                <a:solidFill>
                  <a:schemeClr val="tx1"/>
                </a:solidFill>
              </a:rPr>
              <a:t>an </a:t>
            </a:r>
            <a:r>
              <a:rPr lang="en-US" sz="8000" b="1" dirty="0" smtClean="0">
                <a:solidFill>
                  <a:schemeClr val="tx1"/>
                </a:solidFill>
              </a:rPr>
              <a:t>allergic</a:t>
            </a:r>
            <a:r>
              <a:rPr lang="en-US" sz="8000" dirty="0" smtClean="0">
                <a:solidFill>
                  <a:schemeClr val="tx1"/>
                </a:solidFill>
              </a:rPr>
              <a:t> reaction.</a:t>
            </a:r>
          </a:p>
          <a:p>
            <a:pPr algn="just"/>
            <a:r>
              <a:rPr lang="en-US" sz="8000" dirty="0" smtClean="0">
                <a:solidFill>
                  <a:schemeClr val="tx1"/>
                </a:solidFill>
              </a:rPr>
              <a:t/>
            </a:r>
            <a:br>
              <a:rPr lang="en-US" sz="8000" dirty="0" smtClean="0">
                <a:solidFill>
                  <a:schemeClr val="tx1"/>
                </a:solidFill>
              </a:rPr>
            </a:br>
            <a:r>
              <a:rPr lang="en-US" sz="8000" b="1" dirty="0" smtClean="0">
                <a:solidFill>
                  <a:schemeClr val="tx1"/>
                </a:solidFill>
              </a:rPr>
              <a:t>                                               ANAPHYLAXIS:</a:t>
            </a:r>
          </a:p>
          <a:p>
            <a:pPr algn="just"/>
            <a:r>
              <a:rPr lang="en-US" sz="8000" b="1" dirty="0" smtClean="0">
                <a:solidFill>
                  <a:schemeClr val="tx1"/>
                </a:solidFill>
              </a:rPr>
              <a:t>Anaphylaxis</a:t>
            </a:r>
            <a:r>
              <a:rPr lang="en-US" sz="8000" dirty="0" smtClean="0">
                <a:solidFill>
                  <a:schemeClr val="tx1"/>
                </a:solidFill>
              </a:rPr>
              <a:t> is a serious </a:t>
            </a:r>
            <a:r>
              <a:rPr lang="en-US" sz="8000" b="1" dirty="0" smtClean="0">
                <a:solidFill>
                  <a:schemeClr val="tx1"/>
                </a:solidFill>
              </a:rPr>
              <a:t>allergic reaction</a:t>
            </a:r>
            <a:r>
              <a:rPr lang="en-US" sz="8000" dirty="0" smtClean="0">
                <a:solidFill>
                  <a:schemeClr val="tx1"/>
                </a:solidFill>
              </a:rPr>
              <a:t> that causes an itchy rash, throat or tongue swelling, shortness of breath, vomiting, lightheadedness, and low blood pressure. </a:t>
            </a:r>
            <a:r>
              <a:rPr lang="en-US" sz="8000" b="1" dirty="0" smtClean="0">
                <a:solidFill>
                  <a:schemeClr val="tx1"/>
                </a:solidFill>
              </a:rPr>
              <a:t>                               </a:t>
            </a:r>
          </a:p>
          <a:p>
            <a:pPr algn="just"/>
            <a:r>
              <a:rPr lang="en-US" sz="8000" b="1" dirty="0" smtClean="0">
                <a:solidFill>
                  <a:schemeClr val="tx1"/>
                </a:solidFill>
              </a:rPr>
              <a:t>                                               ANGIOEDEMA:</a:t>
            </a:r>
          </a:p>
          <a:p>
            <a:pPr algn="just"/>
            <a:r>
              <a:rPr lang="en-US" sz="8000" b="1" dirty="0" err="1" smtClean="0">
                <a:solidFill>
                  <a:schemeClr val="tx1"/>
                </a:solidFill>
              </a:rPr>
              <a:t>Angioedema</a:t>
            </a:r>
            <a:r>
              <a:rPr lang="en-US" sz="8000" dirty="0" smtClean="0">
                <a:solidFill>
                  <a:schemeClr val="tx1"/>
                </a:solidFill>
              </a:rPr>
              <a:t> is swelling in the deep layers of the skin, often seen with </a:t>
            </a:r>
            <a:r>
              <a:rPr lang="en-US" sz="8000" dirty="0" err="1" smtClean="0">
                <a:solidFill>
                  <a:schemeClr val="tx1"/>
                </a:solidFill>
              </a:rPr>
              <a:t>urticaria</a:t>
            </a:r>
            <a:r>
              <a:rPr lang="en-US" sz="8000" dirty="0" smtClean="0">
                <a:solidFill>
                  <a:schemeClr val="tx1"/>
                </a:solidFill>
              </a:rPr>
              <a:t> (hives).</a:t>
            </a:r>
            <a:endParaRPr lang="en-US" sz="8000" b="1" dirty="0" smtClean="0"/>
          </a:p>
          <a:p>
            <a:pPr algn="just"/>
            <a:r>
              <a:rPr lang="en-US" sz="8000" b="1" dirty="0" smtClean="0"/>
              <a:t>ATOPY:</a:t>
            </a:r>
            <a:br>
              <a:rPr lang="en-US" sz="8000" b="1" dirty="0" smtClean="0"/>
            </a:br>
            <a:r>
              <a:rPr lang="en-US" sz="8000" b="1" dirty="0" err="1" smtClean="0"/>
              <a:t>Atopy</a:t>
            </a:r>
            <a:r>
              <a:rPr lang="en-US" sz="8000" dirty="0" smtClean="0"/>
              <a:t> refers to the genetic tendency to develop </a:t>
            </a:r>
            <a:r>
              <a:rPr lang="en-US" sz="8000" b="1" dirty="0" smtClean="0"/>
              <a:t>allergic</a:t>
            </a:r>
            <a:r>
              <a:rPr lang="en-US" sz="8000" dirty="0" smtClean="0"/>
              <a:t> diseases such as </a:t>
            </a:r>
            <a:r>
              <a:rPr lang="en-US" sz="8000" b="1" dirty="0" smtClean="0"/>
              <a:t>allergic</a:t>
            </a:r>
            <a:r>
              <a:rPr lang="en-US" sz="8000" dirty="0" smtClean="0"/>
              <a:t> rhinitis, asthma and </a:t>
            </a:r>
            <a:r>
              <a:rPr lang="en-US" sz="8000" b="1" dirty="0" smtClean="0"/>
              <a:t>atopic</a:t>
            </a:r>
            <a:r>
              <a:rPr lang="en-US" sz="8000" dirty="0" smtClean="0"/>
              <a:t> dermatitis (eczema).</a:t>
            </a:r>
          </a:p>
          <a:p>
            <a:pPr algn="just"/>
            <a:endParaRPr lang="en-US" sz="8000" dirty="0" smtClean="0"/>
          </a:p>
          <a:p>
            <a:pPr algn="just"/>
            <a:r>
              <a:rPr lang="en-US" sz="8000" dirty="0" smtClean="0"/>
              <a:t> </a:t>
            </a:r>
            <a:r>
              <a:rPr lang="en-US" sz="8000" b="1" dirty="0" smtClean="0"/>
              <a:t>URTICARIA:</a:t>
            </a:r>
            <a:r>
              <a:rPr lang="en-US" sz="8000" dirty="0" smtClean="0"/>
              <a:t/>
            </a:r>
            <a:br>
              <a:rPr lang="en-US" sz="8000" dirty="0" smtClean="0"/>
            </a:br>
            <a:r>
              <a:rPr lang="en-US" sz="8000" dirty="0" smtClean="0"/>
              <a:t> Another name for </a:t>
            </a:r>
            <a:r>
              <a:rPr lang="en-US" sz="8000" b="1" dirty="0" smtClean="0"/>
              <a:t>hives</a:t>
            </a:r>
            <a:r>
              <a:rPr lang="en-US" sz="8000" dirty="0" smtClean="0"/>
              <a:t>. Raised, itchy areas of </a:t>
            </a:r>
            <a:r>
              <a:rPr lang="en-US" sz="8000" b="1" dirty="0" smtClean="0"/>
              <a:t>skin</a:t>
            </a:r>
            <a:r>
              <a:rPr lang="en-US" sz="8000" dirty="0" smtClean="0"/>
              <a:t> that are usually a sign of an </a:t>
            </a:r>
            <a:r>
              <a:rPr lang="en-US" sz="8000" b="1" dirty="0" smtClean="0"/>
              <a:t>allergic</a:t>
            </a:r>
            <a:r>
              <a:rPr lang="en-US" sz="8000" dirty="0" smtClean="0"/>
              <a:t> reaction. They reflect circumscribed dermal edema (local swelling of the </a:t>
            </a:r>
            <a:r>
              <a:rPr lang="en-US" sz="8000" b="1" dirty="0" smtClean="0"/>
              <a:t>skin</a:t>
            </a:r>
            <a:r>
              <a:rPr lang="en-US" sz="8000" dirty="0" smtClean="0"/>
              <a:t>).</a:t>
            </a:r>
          </a:p>
          <a:p>
            <a:pPr algn="just"/>
            <a:endParaRPr lang="en-US" sz="8000" dirty="0" smtClean="0">
              <a:solidFill>
                <a:schemeClr val="tx1"/>
              </a:solidFill>
            </a:endParaRPr>
          </a:p>
          <a:p>
            <a:pPr algn="just"/>
            <a:endParaRPr lang="en-US" sz="800" b="1" dirty="0" smtClean="0">
              <a:solidFill>
                <a:schemeClr val="tx1"/>
              </a:solidFill>
            </a:endParaRPr>
          </a:p>
          <a:p>
            <a:pPr algn="just"/>
            <a:endParaRPr lang="en-US" sz="8000" dirty="0" smtClean="0"/>
          </a:p>
          <a:p>
            <a:pPr algn="just"/>
            <a:endParaRPr lang="en-US" sz="8000" dirty="0" smtClean="0"/>
          </a:p>
          <a:p>
            <a:pPr algn="just"/>
            <a:r>
              <a:rPr lang="en-US" sz="8000" dirty="0" smtClean="0"/>
              <a:t> </a:t>
            </a:r>
          </a:p>
          <a:p>
            <a:endParaRPr lang="en-US" sz="8000" dirty="0" smtClean="0"/>
          </a:p>
          <a:p>
            <a:r>
              <a:rPr lang="en-US" sz="8000" dirty="0" smtClean="0"/>
              <a:t/>
            </a:r>
            <a:br>
              <a:rPr lang="en-US" sz="8000" dirty="0" smtClean="0"/>
            </a:br>
            <a:r>
              <a:rPr lang="en-US" sz="8000" dirty="0" smtClean="0"/>
              <a:t> </a:t>
            </a:r>
            <a:r>
              <a:rPr lang="en-US" dirty="0" smtClean="0"/>
              <a:t/>
            </a:r>
            <a:br>
              <a:rPr lang="en-US" dirty="0" smtClean="0"/>
            </a:br>
            <a:endParaRPr lang="en-US" dirty="0"/>
          </a:p>
        </p:txBody>
      </p:sp>
      <p:sp>
        <p:nvSpPr>
          <p:cNvPr id="5" name="Rectangle 4"/>
          <p:cNvSpPr/>
          <p:nvPr/>
        </p:nvSpPr>
        <p:spPr>
          <a:xfrm>
            <a:off x="2514600" y="533400"/>
            <a:ext cx="6172200" cy="369332"/>
          </a:xfrm>
          <a:prstGeom prst="rect">
            <a:avLst/>
          </a:prstGeom>
        </p:spPr>
        <p:txBody>
          <a:bodyPr wrap="square">
            <a:spAutoFit/>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Allergy vs. coronavirus symptoms: What do I have?"/>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blob:https://web.whatsapp.com/235e9332-4b07-40e1-9f37-a636e45922d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blob:https://web.whatsapp.com/235e9332-4b07-40e1-9f37-a636e45922d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Most Common Allergies: Symptoms and Solutions | SheCare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0"/>
          <a:ext cx="88392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p:txBody>
          <a:bodyPr/>
          <a:lstStyle/>
          <a:p>
            <a:endParaRPr lang="en-US" dirty="0"/>
          </a:p>
        </p:txBody>
      </p:sp>
      <p:pic>
        <p:nvPicPr>
          <p:cNvPr id="4" name="Picture 2" descr="How to Diagnose Urticaria and Hives"/>
          <p:cNvPicPr>
            <a:picLocks noChangeAspect="1" noChangeArrowheads="1"/>
          </p:cNvPicPr>
          <p:nvPr/>
        </p:nvPicPr>
        <p:blipFill>
          <a:blip r:embed="rId7"/>
          <a:srcRect/>
          <a:stretch>
            <a:fillRect/>
          </a:stretch>
        </p:blipFill>
        <p:spPr bwMode="auto">
          <a:xfrm>
            <a:off x="0" y="762000"/>
            <a:ext cx="9144000" cy="6096000"/>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4306</TotalTime>
  <Words>1581</Words>
  <Application>Microsoft Office PowerPoint</Application>
  <PresentationFormat>On-screen Show (4:3)</PresentationFormat>
  <Paragraphs>149</Paragraphs>
  <Slides>28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Gill Sans MT</vt:lpstr>
      <vt:lpstr>Verdana</vt:lpstr>
      <vt:lpstr>Wingdings</vt:lpstr>
      <vt:lpstr>Wingdings 2</vt:lpstr>
      <vt:lpstr>Solstice</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PRESCRIPTION OPTIONS: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Multi Laptop 88 G</dc:creator>
  <cp:lastModifiedBy>Administrator</cp:lastModifiedBy>
  <cp:revision>128</cp:revision>
  <dcterms:created xsi:type="dcterms:W3CDTF">2006-08-16T00:00:00Z</dcterms:created>
  <dcterms:modified xsi:type="dcterms:W3CDTF">2020-04-27T14:30:54Z</dcterms:modified>
</cp:coreProperties>
</file>