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5">
  <p:sldMasterIdLst>
    <p:sldMasterId id="2147483923" r:id="rId2"/>
  </p:sldMasterIdLst>
  <p:notesMasterIdLst>
    <p:notesMasterId r:id="rId44"/>
  </p:notesMasterIdLst>
  <p:handoutMasterIdLst>
    <p:handoutMasterId r:id="rId45"/>
  </p:handoutMasterIdLst>
  <p:sldIdLst>
    <p:sldId id="269" r:id="rId3"/>
    <p:sldId id="257" r:id="rId4"/>
    <p:sldId id="330" r:id="rId5"/>
    <p:sldId id="340" r:id="rId6"/>
    <p:sldId id="336" r:id="rId7"/>
    <p:sldId id="304" r:id="rId8"/>
    <p:sldId id="331" r:id="rId9"/>
    <p:sldId id="332" r:id="rId10"/>
    <p:sldId id="326" r:id="rId11"/>
    <p:sldId id="303" r:id="rId12"/>
    <p:sldId id="337" r:id="rId13"/>
    <p:sldId id="338" r:id="rId14"/>
    <p:sldId id="339" r:id="rId15"/>
    <p:sldId id="305" r:id="rId16"/>
    <p:sldId id="306" r:id="rId17"/>
    <p:sldId id="307" r:id="rId18"/>
    <p:sldId id="334" r:id="rId19"/>
    <p:sldId id="335" r:id="rId20"/>
    <p:sldId id="333" r:id="rId21"/>
    <p:sldId id="311" r:id="rId22"/>
    <p:sldId id="314" r:id="rId23"/>
    <p:sldId id="313" r:id="rId24"/>
    <p:sldId id="315" r:id="rId25"/>
    <p:sldId id="281" r:id="rId26"/>
    <p:sldId id="321" r:id="rId27"/>
    <p:sldId id="320" r:id="rId28"/>
    <p:sldId id="318" r:id="rId29"/>
    <p:sldId id="319" r:id="rId30"/>
    <p:sldId id="323" r:id="rId31"/>
    <p:sldId id="324" r:id="rId32"/>
    <p:sldId id="325" r:id="rId33"/>
    <p:sldId id="316" r:id="rId34"/>
    <p:sldId id="327" r:id="rId35"/>
    <p:sldId id="310" r:id="rId36"/>
    <p:sldId id="309" r:id="rId37"/>
    <p:sldId id="308" r:id="rId38"/>
    <p:sldId id="312" r:id="rId39"/>
    <p:sldId id="341" r:id="rId40"/>
    <p:sldId id="342" r:id="rId41"/>
    <p:sldId id="329" r:id="rId42"/>
    <p:sldId id="302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12-15T03:53:53.760" idx="5">
    <p:pos x="7450" y="176"/>
    <p:text>See page 64 book 2 example for subtracting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pPr/>
              <a:t>10/19/2020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Hira College                                                                                                Morris Mono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pPr/>
              <a:t>10/19/2020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Hira College                                                                                                Morris Mono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Hira College                                                                                                Morris Mono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6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7187-0722-46AF-B987-F284323B3603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55146-7168-4016-B92C-8CE68C824C5C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9ED1-B526-4BC7-946C-1482947A0416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6"/>
            <a:ext cx="5734051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6"/>
            <a:ext cx="573405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5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8012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007E-6A7F-4E8C-B647-75F72D43896A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490D-5B53-4E67-BA36-63CA0E516935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B88B7-AAC0-4BEE-B965-A7156467E8D3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C887-7BB5-4A34-ADA0-06A3F3F0A2EF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63D-983D-416C-84EE-052CF458C609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ECDEB-91A6-4353-8EA8-C8261CCFFD16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BBAB-D6A2-44C7-BB63-89397E3B6961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212F-67E9-487F-91E3-78955E631CE5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Hira College Sargodha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41DAEF-5977-4ED4-9FEE-FFF8D3BA862C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/>
              <a:t>Hira College Sargodha 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</p:sldLayoutIdLst>
  <p:transition spd="med"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96216"/>
            <a:ext cx="3725839" cy="296214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400" b="1" dirty="0"/>
              <a:t>Lecture 4: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/>
              <a:t>Boolean Algebra &amp; Expressions</a:t>
            </a:r>
            <a:br>
              <a:rPr lang="en-US" sz="2400" b="1" dirty="0"/>
            </a:br>
            <a:endParaRPr lang="en-US" sz="2400" b="1" dirty="0"/>
          </a:p>
          <a:p>
            <a:pPr eaLnBrk="1" hangingPunct="1">
              <a:lnSpc>
                <a:spcPct val="80000"/>
              </a:lnSpc>
            </a:pPr>
            <a:endParaRPr lang="en-US" sz="1000" b="1" dirty="0"/>
          </a:p>
          <a:p>
            <a:pPr eaLnBrk="1" hangingPunct="1">
              <a:lnSpc>
                <a:spcPct val="80000"/>
              </a:lnSpc>
            </a:pPr>
            <a:endParaRPr lang="en-US" b="1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6477" y="6043411"/>
            <a:ext cx="5734051" cy="678402"/>
          </a:xfrm>
        </p:spPr>
        <p:txBody>
          <a:bodyPr>
            <a:normAutofit/>
          </a:bodyPr>
          <a:lstStyle/>
          <a:p>
            <a:r>
              <a:rPr lang="en-US" dirty="0">
                <a:ln>
                  <a:solidFill>
                    <a:srgbClr val="FF0000"/>
                  </a:solidFill>
                </a:ln>
              </a:rPr>
              <a:t>Engr. Muhammad </a:t>
            </a:r>
            <a:r>
              <a:rPr lang="en-US" dirty="0" err="1">
                <a:ln>
                  <a:solidFill>
                    <a:srgbClr val="FF0000"/>
                  </a:solidFill>
                </a:ln>
              </a:rPr>
              <a:t>SaadUllah</a:t>
            </a:r>
            <a:endParaRPr lang="en-US" dirty="0">
              <a:ln>
                <a:solidFill>
                  <a:srgbClr val="FF0000"/>
                </a:solidFill>
              </a:ln>
            </a:endParaRPr>
          </a:p>
          <a:p>
            <a:endParaRPr lang="en-US" dirty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253" y="944791"/>
            <a:ext cx="5853249" cy="46271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9381184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029461" y="1974598"/>
            <a:ext cx="9980683" cy="4031166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62669" y="853831"/>
            <a:ext cx="73968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Laws &amp; Rules of Boolean Algebra</a:t>
            </a:r>
          </a:p>
        </p:txBody>
      </p:sp>
      <p:sp>
        <p:nvSpPr>
          <p:cNvPr id="9" name="Rectangle 8"/>
          <p:cNvSpPr/>
          <p:nvPr/>
        </p:nvSpPr>
        <p:spPr>
          <a:xfrm>
            <a:off x="1754776" y="2097316"/>
            <a:ext cx="856488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/>
              <a:t>The basic laws of Boolean algebra:</a:t>
            </a:r>
          </a:p>
          <a:p>
            <a:pPr lvl="1">
              <a:buFont typeface="Wingdings" pitchFamily="2" charset="2"/>
              <a:buChar char="Ø"/>
              <a:defRPr/>
            </a:pP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Commutative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 laws </a:t>
            </a:r>
          </a:p>
          <a:p>
            <a:pPr lvl="1">
              <a:buFont typeface="Wingdings" pitchFamily="2" charset="2"/>
              <a:buChar char="Ø"/>
              <a:defRPr/>
            </a:pP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Associative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 laws</a:t>
            </a:r>
            <a:r>
              <a:rPr lang="th-TH" sz="4000" dirty="0">
                <a:solidFill>
                  <a:schemeClr val="accent1">
                    <a:lumMod val="75000"/>
                  </a:schemeClr>
                </a:solidFill>
                <a:cs typeface="Angsana New" panose="02020603050405020304" pitchFamily="18" charset="-34"/>
              </a:rPr>
              <a:t> </a:t>
            </a:r>
            <a:endParaRPr lang="en-US" sz="4000" dirty="0">
              <a:solidFill>
                <a:schemeClr val="accent1">
                  <a:lumMod val="75000"/>
                </a:schemeClr>
              </a:solidFill>
              <a:cs typeface="Angsana New" panose="02020603050405020304" pitchFamily="18" charset="-34"/>
            </a:endParaRPr>
          </a:p>
          <a:p>
            <a:pPr lvl="1">
              <a:buFont typeface="Wingdings" pitchFamily="2" charset="2"/>
              <a:buChar char="Ø"/>
              <a:defRPr/>
            </a:pPr>
            <a:endParaRPr lang="en-US" sz="4000" dirty="0">
              <a:solidFill>
                <a:schemeClr val="accent1">
                  <a:lumMod val="75000"/>
                </a:schemeClr>
              </a:solidFill>
              <a:cs typeface="Angsana New" panose="02020603050405020304" pitchFamily="18" charset="-34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Distributive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 laws</a:t>
            </a:r>
            <a:endParaRPr lang="en-US" sz="4000" dirty="0">
              <a:solidFill>
                <a:schemeClr val="accent1">
                  <a:lumMod val="75000"/>
                </a:schemeClr>
              </a:solidFill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18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31863" y="6311746"/>
            <a:ext cx="1016000" cy="365125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Rectangle 7"/>
          <p:cNvSpPr>
            <a:spLocks noGrp="1" noRot="1" noChangeArrowheads="1"/>
          </p:cNvSpPr>
          <p:nvPr/>
        </p:nvSpPr>
        <p:spPr bwMode="auto">
          <a:xfrm>
            <a:off x="871963" y="434547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/>
              <a:t>Commutative Laws</a:t>
            </a: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1646662" y="1577548"/>
            <a:ext cx="9013903" cy="4732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dirty="0"/>
              <a:t>The </a:t>
            </a:r>
            <a:r>
              <a:rPr lang="en-US" i="1" dirty="0"/>
              <a:t>commutative law of addition</a:t>
            </a:r>
            <a:r>
              <a:rPr lang="en-US" dirty="0"/>
              <a:t> for two variables is written as: </a:t>
            </a:r>
            <a:r>
              <a:rPr lang="en-US" i="1" dirty="0"/>
              <a:t>A+B = B+A</a:t>
            </a:r>
          </a:p>
          <a:p>
            <a:pPr eaLnBrk="1" hangingPunct="1">
              <a:defRPr/>
            </a:pPr>
            <a:endParaRPr lang="en-US" i="1" dirty="0"/>
          </a:p>
          <a:p>
            <a:pPr eaLnBrk="1" hangingPunct="1">
              <a:defRPr/>
            </a:pPr>
            <a:endParaRPr lang="en-US" i="1" dirty="0"/>
          </a:p>
          <a:p>
            <a:pPr eaLnBrk="1" hangingPunct="1">
              <a:defRPr/>
            </a:pPr>
            <a:r>
              <a:rPr lang="en-US" dirty="0"/>
              <a:t>The </a:t>
            </a:r>
            <a:r>
              <a:rPr lang="en-US" i="1" dirty="0"/>
              <a:t>commutative law of multiplication</a:t>
            </a:r>
            <a:r>
              <a:rPr lang="en-US" dirty="0"/>
              <a:t> for two variables is written as: </a:t>
            </a:r>
            <a:r>
              <a:rPr lang="en-US" i="1" dirty="0"/>
              <a:t>AB = BA</a:t>
            </a: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10" name="Picture 9" descr="or-ga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06457" y="2877188"/>
            <a:ext cx="4460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or-ga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06757" y="2877188"/>
            <a:ext cx="4460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284963" y="3151032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284963" y="3379632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B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478763" y="3274857"/>
            <a:ext cx="508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A+B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5690026" y="3155794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B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5690026" y="3384394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6883826" y="3279619"/>
            <a:ext cx="508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B+A</a:t>
            </a:r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813" y="3200244"/>
            <a:ext cx="3714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294488" y="5246532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3294488" y="5475132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B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4488288" y="5370357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AB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5699551" y="5251294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B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699551" y="5479894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6893351" y="5375119"/>
            <a:ext cx="3994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latin typeface="Courier" pitchFamily="49" charset="0"/>
              </a:rPr>
              <a:t>BA</a:t>
            </a:r>
          </a:p>
        </p:txBody>
      </p:sp>
      <p:pic>
        <p:nvPicPr>
          <p:cNvPr id="25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879" y="5325906"/>
            <a:ext cx="3714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" name="Picture 25" descr="and-ga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14394" y="4975863"/>
            <a:ext cx="4460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6" descr="and-ga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19457" y="4975863"/>
            <a:ext cx="4460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146879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31142" y="6492875"/>
            <a:ext cx="1016000" cy="365125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Rectangle 7"/>
          <p:cNvSpPr>
            <a:spLocks noGrp="1" noRot="1" noChangeArrowheads="1"/>
          </p:cNvSpPr>
          <p:nvPr/>
        </p:nvSpPr>
        <p:spPr bwMode="auto">
          <a:xfrm>
            <a:off x="1445942" y="639761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/>
              <a:t>Associative Laws</a:t>
            </a: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1445942" y="1965323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dirty="0"/>
              <a:t>The </a:t>
            </a:r>
            <a:r>
              <a:rPr lang="en-US" i="1" dirty="0"/>
              <a:t>associative law of addition</a:t>
            </a:r>
            <a:r>
              <a:rPr lang="en-US" dirty="0"/>
              <a:t> for 3 variables is written as: </a:t>
            </a:r>
            <a:r>
              <a:rPr lang="en-US" i="1" dirty="0"/>
              <a:t>A+(B+C) = (A+B)+C</a:t>
            </a:r>
          </a:p>
          <a:p>
            <a:pPr eaLnBrk="1" hangingPunct="1">
              <a:defRPr/>
            </a:pPr>
            <a:endParaRPr lang="en-US" i="1" dirty="0"/>
          </a:p>
          <a:p>
            <a:pPr eaLnBrk="1" hangingPunct="1">
              <a:defRPr/>
            </a:pPr>
            <a:endParaRPr lang="en-US" i="1" dirty="0"/>
          </a:p>
          <a:p>
            <a:pPr eaLnBrk="1" hangingPunct="1">
              <a:defRPr/>
            </a:pPr>
            <a:r>
              <a:rPr lang="en-US" dirty="0"/>
              <a:t>The </a:t>
            </a:r>
            <a:r>
              <a:rPr lang="en-US" i="1" dirty="0"/>
              <a:t>associative law of multiplication</a:t>
            </a:r>
            <a:r>
              <a:rPr lang="en-US" dirty="0"/>
              <a:t> for 3 variables is written as: </a:t>
            </a:r>
            <a:r>
              <a:rPr lang="en-US" i="1" dirty="0"/>
              <a:t>A(BC) = (AB)C</a:t>
            </a:r>
          </a:p>
        </p:txBody>
      </p:sp>
      <p:pic>
        <p:nvPicPr>
          <p:cNvPr id="10" name="Picture 9" descr="or_ass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95329" y="2714220"/>
            <a:ext cx="8286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or_ass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6464029" y="2693986"/>
            <a:ext cx="8286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041255" y="3360736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041255" y="3646486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B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278042" y="3484561"/>
            <a:ext cx="93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A+(B+C)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036492" y="3913186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C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5622655" y="3341686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5622655" y="3627436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B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7888017" y="3751261"/>
            <a:ext cx="93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latin typeface="Courier" pitchFamily="49" charset="0"/>
              </a:rPr>
              <a:t>(A+B)+C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5617892" y="3894136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C</a:t>
            </a:r>
          </a:p>
        </p:txBody>
      </p:sp>
      <p:pic>
        <p:nvPicPr>
          <p:cNvPr id="20" name="Picture 19" descr="and_ass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23136" y="4817267"/>
            <a:ext cx="839787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2250805" y="5484811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250805" y="5770561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B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4544742" y="5594348"/>
            <a:ext cx="723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latin typeface="Courier" pitchFamily="49" charset="0"/>
              </a:rPr>
              <a:t>A(BC)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2246042" y="6037261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C</a:t>
            </a:r>
          </a:p>
        </p:txBody>
      </p:sp>
      <p:pic>
        <p:nvPicPr>
          <p:cNvPr id="25" name="Picture 24" descr="and_ass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6447361" y="4812504"/>
            <a:ext cx="839788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5589317" y="5480048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A</a:t>
            </a: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5589317" y="5765798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B</a:t>
            </a: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7854680" y="5889623"/>
            <a:ext cx="723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latin typeface="Courier" pitchFamily="49" charset="0"/>
              </a:rPr>
              <a:t>(AB)C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5584555" y="6032498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Courier" pitchFamily="49" charset="0"/>
              </a:rPr>
              <a:t>C</a:t>
            </a:r>
          </a:p>
        </p:txBody>
      </p:sp>
      <p:pic>
        <p:nvPicPr>
          <p:cNvPr id="30" name="Picture 2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67" y="3524248"/>
            <a:ext cx="3714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" name="Picture 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505" y="5619748"/>
            <a:ext cx="3714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3108055" y="3913186"/>
            <a:ext cx="508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FF9900"/>
                </a:solidFill>
                <a:latin typeface="Courier" pitchFamily="49" charset="0"/>
              </a:rPr>
              <a:t>B+C</a:t>
            </a: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6703743" y="3295648"/>
            <a:ext cx="508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FF9900"/>
                </a:solidFill>
                <a:latin typeface="Courier" pitchFamily="49" charset="0"/>
              </a:rPr>
              <a:t>A+B</a:t>
            </a: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3346180" y="6051548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FF9900"/>
                </a:solidFill>
                <a:latin typeface="Courier" pitchFamily="49" charset="0"/>
              </a:rPr>
              <a:t>BC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6613255" y="5351460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FF9900"/>
                </a:solidFill>
                <a:latin typeface="Courier" pitchFamily="49" charset="0"/>
              </a:rPr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9058196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3" grpId="0"/>
      <p:bldP spid="28" grpId="0"/>
      <p:bldP spid="32" grpId="0"/>
      <p:bldP spid="33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/>
          <p:cNvSpPr>
            <a:spLocks noGrp="1" noRot="1" noChangeArrowheads="1"/>
          </p:cNvSpPr>
          <p:nvPr/>
        </p:nvSpPr>
        <p:spPr bwMode="auto">
          <a:xfrm>
            <a:off x="2036762" y="503237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/>
              <a:t>Distributive Laws</a:t>
            </a: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646772" y="1828799"/>
            <a:ext cx="991962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2800" dirty="0"/>
              <a:t>The </a:t>
            </a:r>
            <a:r>
              <a:rPr lang="en-US" sz="2800" i="1" dirty="0"/>
              <a:t>distributive law</a:t>
            </a:r>
            <a:r>
              <a:rPr lang="en-US" sz="2800" dirty="0"/>
              <a:t> is written for 3 variables as follows:  </a:t>
            </a:r>
            <a:r>
              <a:rPr lang="en-US" sz="2800" i="1" dirty="0"/>
              <a:t>A(B+C) = AB + AC</a:t>
            </a:r>
            <a:endParaRPr lang="en-US" sz="2800" dirty="0"/>
          </a:p>
        </p:txBody>
      </p:sp>
      <p:pic>
        <p:nvPicPr>
          <p:cNvPr id="10" name="Picture 9" descr="dist_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01973" y="2778124"/>
            <a:ext cx="1106487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dist_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17451" y="2787649"/>
            <a:ext cx="1547813" cy="279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930400" y="3543299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" pitchFamily="49" charset="0"/>
              </a:rPr>
              <a:t>B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925637" y="3910012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" pitchFamily="49" charset="0"/>
              </a:rPr>
              <a:t>C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925637" y="4281487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" pitchFamily="49" charset="0"/>
              </a:rPr>
              <a:t>A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468687" y="3624262"/>
            <a:ext cx="593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FF9900"/>
                </a:solidFill>
                <a:latin typeface="Courier" pitchFamily="49" charset="0"/>
              </a:rPr>
              <a:t>B+C</a:t>
            </a:r>
          </a:p>
        </p:txBody>
      </p:sp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4033837"/>
            <a:ext cx="428625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6611937" y="3452812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" pitchFamily="49" charset="0"/>
              </a:rPr>
              <a:t>A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607175" y="3819524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" pitchFamily="49" charset="0"/>
              </a:rPr>
              <a:t>B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6621462" y="4619624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" pitchFamily="49" charset="0"/>
              </a:rPr>
              <a:t>C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607175" y="4233862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" pitchFamily="49" charset="0"/>
              </a:rPr>
              <a:t>A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9713912" y="3990974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" pitchFamily="49" charset="0"/>
              </a:rPr>
              <a:t>X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5064125" y="4119562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" pitchFamily="49" charset="0"/>
              </a:rPr>
              <a:t>X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8107362" y="3462337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FF9900"/>
                </a:solidFill>
                <a:latin typeface="Courier" pitchFamily="49" charset="0"/>
              </a:rPr>
              <a:t>AB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8102600" y="4600574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FF9900"/>
                </a:solidFill>
                <a:latin typeface="Courier" pitchFamily="49" charset="0"/>
              </a:rPr>
              <a:t>AC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4193380" y="4738687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" pitchFamily="49" charset="0"/>
              </a:rPr>
              <a:t>X=A(B+C)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9676749" y="4391024"/>
            <a:ext cx="1462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urier" pitchFamily="49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" pitchFamily="49" charset="0"/>
              </a:rPr>
              <a:t>X=AB+AC</a:t>
            </a:r>
          </a:p>
        </p:txBody>
      </p:sp>
    </p:spTree>
    <p:extLst>
      <p:ext uri="{BB962C8B-B14F-4D97-AF65-F5344CB8AC3E}">
        <p14:creationId xmlns:p14="http://schemas.microsoft.com/office/powerpoint/2010/main" val="7765581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85009" y="1283060"/>
            <a:ext cx="9980683" cy="374808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19752" y="906602"/>
            <a:ext cx="10445940" cy="581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TenLTStd-Bold"/>
              </a:rPr>
              <a:t>2. </a:t>
            </a: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  <a:latin typeface="TimesTenLTStd-Italic"/>
              </a:rPr>
              <a:t>Associative law. </a:t>
            </a:r>
          </a:p>
          <a:p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A binary operator </a:t>
            </a:r>
            <a:r>
              <a:rPr lang="en-US" sz="3600" dirty="0">
                <a:solidFill>
                  <a:srgbClr val="231F20"/>
                </a:solidFill>
                <a:latin typeface="PearsonMATH11"/>
              </a:rPr>
              <a:t>* </a:t>
            </a: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on a set 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S </a:t>
            </a: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is said to be associative whenever</a:t>
            </a:r>
            <a:br>
              <a:rPr lang="en-US" sz="3600" dirty="0">
                <a:solidFill>
                  <a:srgbClr val="231F20"/>
                </a:solidFill>
                <a:latin typeface="TimesTenLTStd-Roman"/>
              </a:rPr>
            </a:b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(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x </a:t>
            </a:r>
            <a:r>
              <a:rPr lang="en-US" sz="3600" dirty="0">
                <a:solidFill>
                  <a:srgbClr val="231F20"/>
                </a:solidFill>
                <a:latin typeface="PearsonMATH11"/>
              </a:rPr>
              <a:t>* 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y</a:t>
            </a: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) </a:t>
            </a:r>
            <a:r>
              <a:rPr lang="en-US" sz="3600" dirty="0">
                <a:solidFill>
                  <a:srgbClr val="231F20"/>
                </a:solidFill>
                <a:latin typeface="PearsonMATH11"/>
              </a:rPr>
              <a:t>* 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z </a:t>
            </a:r>
            <a:r>
              <a:rPr lang="en-US" sz="3600" dirty="0">
                <a:solidFill>
                  <a:srgbClr val="231F20"/>
                </a:solidFill>
                <a:latin typeface="PearsonMATH08"/>
              </a:rPr>
              <a:t>= 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x </a:t>
            </a:r>
            <a:r>
              <a:rPr lang="en-US" sz="3600" dirty="0">
                <a:solidFill>
                  <a:srgbClr val="231F20"/>
                </a:solidFill>
                <a:latin typeface="PearsonMATH11"/>
              </a:rPr>
              <a:t>* </a:t>
            </a: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(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y </a:t>
            </a:r>
            <a:r>
              <a:rPr lang="en-US" sz="3600" dirty="0">
                <a:solidFill>
                  <a:srgbClr val="231F20"/>
                </a:solidFill>
                <a:latin typeface="PearsonMATH11"/>
              </a:rPr>
              <a:t>* 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z</a:t>
            </a: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) for all 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x</a:t>
            </a: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, 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y</a:t>
            </a: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, 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z</a:t>
            </a: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, </a:t>
            </a:r>
            <a:r>
              <a:rPr lang="en-US" sz="3600" dirty="0">
                <a:solidFill>
                  <a:srgbClr val="231F20"/>
                </a:solidFill>
                <a:latin typeface="Optr2k"/>
              </a:rPr>
              <a:t>€</a:t>
            </a:r>
            <a:r>
              <a:rPr lang="en-US" sz="3600" i="1" dirty="0">
                <a:solidFill>
                  <a:srgbClr val="231F20"/>
                </a:solidFill>
                <a:latin typeface="TimesTenLTStd-Italic"/>
              </a:rPr>
              <a:t>S</a:t>
            </a:r>
          </a:p>
          <a:p>
            <a:endParaRPr lang="en-US" sz="3600" i="1" dirty="0">
              <a:solidFill>
                <a:srgbClr val="231F20"/>
              </a:solidFill>
              <a:latin typeface="TimesTenLTStd-Italic"/>
            </a:endParaRPr>
          </a:p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</a:rPr>
              <a:t>Commutative law. </a:t>
            </a:r>
          </a:p>
          <a:p>
            <a:r>
              <a:rPr lang="en-US" sz="3600" dirty="0"/>
              <a:t>A binary operator * on a set </a:t>
            </a:r>
            <a:r>
              <a:rPr lang="en-US" sz="3600" i="1" dirty="0"/>
              <a:t>S </a:t>
            </a:r>
            <a:r>
              <a:rPr lang="en-US" sz="3600" dirty="0"/>
              <a:t>is said to be commutative whenever</a:t>
            </a:r>
            <a:br>
              <a:rPr lang="en-US" sz="3600" dirty="0"/>
            </a:br>
            <a:r>
              <a:rPr lang="en-US" sz="3600" i="1" dirty="0"/>
              <a:t>x </a:t>
            </a:r>
            <a:r>
              <a:rPr lang="en-US" sz="3600" dirty="0"/>
              <a:t>* </a:t>
            </a:r>
            <a:r>
              <a:rPr lang="en-US" sz="3600" i="1" dirty="0"/>
              <a:t>y </a:t>
            </a:r>
            <a:r>
              <a:rPr lang="en-US" sz="3600" dirty="0"/>
              <a:t>= </a:t>
            </a:r>
            <a:r>
              <a:rPr lang="en-US" sz="3600" i="1" dirty="0"/>
              <a:t>y </a:t>
            </a:r>
            <a:r>
              <a:rPr lang="en-US" sz="3600" dirty="0"/>
              <a:t>* </a:t>
            </a:r>
            <a:r>
              <a:rPr lang="en-US" sz="3600" i="1" dirty="0"/>
              <a:t>x </a:t>
            </a:r>
            <a:r>
              <a:rPr lang="en-US" sz="3600" dirty="0"/>
              <a:t>for all </a:t>
            </a:r>
            <a:r>
              <a:rPr lang="en-US" sz="3600" i="1" dirty="0"/>
              <a:t>x</a:t>
            </a:r>
            <a:r>
              <a:rPr lang="en-US" sz="3600" dirty="0"/>
              <a:t>, </a:t>
            </a:r>
            <a:r>
              <a:rPr lang="en-US" sz="3600" i="1" dirty="0"/>
              <a:t>y </a:t>
            </a:r>
            <a:r>
              <a:rPr lang="en-US" sz="3600" dirty="0">
                <a:solidFill>
                  <a:srgbClr val="231F20"/>
                </a:solidFill>
                <a:latin typeface="TimesTenLTStd-Roman"/>
              </a:rPr>
              <a:t>, </a:t>
            </a:r>
            <a:r>
              <a:rPr lang="en-US" sz="3600" dirty="0">
                <a:solidFill>
                  <a:srgbClr val="231F20"/>
                </a:solidFill>
                <a:latin typeface="Optr2k"/>
              </a:rPr>
              <a:t>€</a:t>
            </a:r>
            <a:r>
              <a:rPr lang="en-US" sz="3600" dirty="0"/>
              <a:t> </a:t>
            </a:r>
            <a:r>
              <a:rPr lang="en-US" sz="3600" i="1" dirty="0"/>
              <a:t>S</a:t>
            </a:r>
            <a:br>
              <a:rPr lang="en-US" dirty="0"/>
            </a:br>
            <a:br>
              <a:rPr lang="en-US" dirty="0">
                <a:solidFill>
                  <a:srgbClr val="231F20"/>
                </a:solidFill>
                <a:latin typeface="Optr2k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6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31901" y="959005"/>
            <a:ext cx="11389113" cy="616662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en-US" sz="4000" i="1" dirty="0">
                <a:solidFill>
                  <a:schemeClr val="accent1">
                    <a:lumMod val="75000"/>
                  </a:schemeClr>
                </a:solidFill>
              </a:rPr>
              <a:t>Identity element</a:t>
            </a:r>
            <a:r>
              <a:rPr lang="en-US" sz="3600" i="1" dirty="0"/>
              <a:t>.</a:t>
            </a:r>
          </a:p>
          <a:p>
            <a:endParaRPr lang="en-US" sz="3600" i="1" dirty="0"/>
          </a:p>
          <a:p>
            <a:r>
              <a:rPr lang="en-US" sz="3600" i="1" dirty="0"/>
              <a:t> </a:t>
            </a:r>
            <a:r>
              <a:rPr lang="en-US" sz="3600" dirty="0"/>
              <a:t>A set </a:t>
            </a:r>
            <a:r>
              <a:rPr lang="en-US" sz="3600" i="1" dirty="0"/>
              <a:t>S </a:t>
            </a:r>
            <a:r>
              <a:rPr lang="en-US" sz="3600" dirty="0"/>
              <a:t>is said to have an identity element with respect to a binary operation * on </a:t>
            </a:r>
            <a:r>
              <a:rPr lang="en-US" sz="3600" i="1" dirty="0"/>
              <a:t>S </a:t>
            </a:r>
            <a:r>
              <a:rPr lang="en-US" sz="3600" dirty="0"/>
              <a:t>if there exists an element </a:t>
            </a:r>
            <a:r>
              <a:rPr lang="en-US" sz="3600" i="1" dirty="0"/>
              <a:t>e </a:t>
            </a:r>
            <a:r>
              <a:rPr lang="en-US" sz="3600" dirty="0"/>
              <a:t>€ </a:t>
            </a:r>
            <a:r>
              <a:rPr lang="en-US" sz="3600" i="1" dirty="0"/>
              <a:t>S </a:t>
            </a:r>
            <a:r>
              <a:rPr lang="en-US" sz="3600" dirty="0"/>
              <a:t>with the property that</a:t>
            </a:r>
          </a:p>
          <a:p>
            <a:br>
              <a:rPr lang="en-US" sz="3600" dirty="0"/>
            </a:br>
            <a:r>
              <a:rPr lang="en-US" sz="3600" dirty="0"/>
              <a:t>	</a:t>
            </a:r>
            <a:r>
              <a:rPr lang="en-US" sz="3600" i="1" dirty="0"/>
              <a:t>e </a:t>
            </a:r>
            <a:r>
              <a:rPr lang="en-US" sz="3600" dirty="0"/>
              <a:t>* </a:t>
            </a:r>
            <a:r>
              <a:rPr lang="en-US" sz="3600" i="1" dirty="0"/>
              <a:t>x </a:t>
            </a:r>
            <a:r>
              <a:rPr lang="en-US" sz="3600" dirty="0"/>
              <a:t>= </a:t>
            </a:r>
            <a:r>
              <a:rPr lang="en-US" sz="3600" i="1" dirty="0"/>
              <a:t>x </a:t>
            </a:r>
            <a:r>
              <a:rPr lang="en-US" sz="3600" dirty="0"/>
              <a:t>* </a:t>
            </a:r>
            <a:r>
              <a:rPr lang="en-US" sz="3600" i="1" dirty="0"/>
              <a:t>e </a:t>
            </a:r>
            <a:r>
              <a:rPr lang="en-US" sz="3600" dirty="0"/>
              <a:t>= </a:t>
            </a:r>
            <a:r>
              <a:rPr lang="en-US" sz="3600" i="1" dirty="0"/>
              <a:t>x </a:t>
            </a:r>
            <a:r>
              <a:rPr lang="en-US" sz="3600" dirty="0"/>
              <a:t>for every </a:t>
            </a:r>
            <a:r>
              <a:rPr lang="en-US" sz="3600" i="1" dirty="0"/>
              <a:t>x </a:t>
            </a:r>
            <a:r>
              <a:rPr lang="en-US" sz="3600" dirty="0"/>
              <a:t>€ </a:t>
            </a:r>
            <a:r>
              <a:rPr lang="en-US" sz="3600" i="1" dirty="0"/>
              <a:t>S</a:t>
            </a:r>
          </a:p>
          <a:p>
            <a:pPr marL="0" indent="0">
              <a:buNone/>
            </a:pP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809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4469" y="746169"/>
            <a:ext cx="11240430" cy="5788446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5. </a:t>
            </a: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</a:rPr>
              <a:t>Inverse</a:t>
            </a:r>
            <a:r>
              <a:rPr lang="en-US" sz="3600" i="1" dirty="0"/>
              <a:t>. </a:t>
            </a:r>
          </a:p>
          <a:p>
            <a:r>
              <a:rPr lang="en-US" sz="3200" dirty="0"/>
              <a:t>A set </a:t>
            </a:r>
            <a:r>
              <a:rPr lang="en-US" sz="3200" i="1" dirty="0"/>
              <a:t>S </a:t>
            </a:r>
            <a:r>
              <a:rPr lang="en-US" sz="3200" dirty="0"/>
              <a:t>having the identity element </a:t>
            </a:r>
            <a:r>
              <a:rPr lang="en-US" sz="3200" i="1" dirty="0"/>
              <a:t>e </a:t>
            </a:r>
            <a:r>
              <a:rPr lang="en-US" sz="3200" dirty="0"/>
              <a:t>with respect to a binary operator * is said to have an inverse whenever, for every </a:t>
            </a:r>
            <a:r>
              <a:rPr lang="en-US" sz="3200" i="1" dirty="0"/>
              <a:t>x </a:t>
            </a:r>
            <a:r>
              <a:rPr lang="en-US" sz="3200" dirty="0"/>
              <a:t>€ </a:t>
            </a:r>
            <a:r>
              <a:rPr lang="en-US" sz="3200" i="1" dirty="0"/>
              <a:t>S</a:t>
            </a:r>
            <a:r>
              <a:rPr lang="en-US" sz="3200" dirty="0"/>
              <a:t>, there exists an element </a:t>
            </a:r>
            <a:r>
              <a:rPr lang="en-US" sz="3200" i="1" dirty="0"/>
              <a:t>y </a:t>
            </a:r>
            <a:r>
              <a:rPr lang="en-US" sz="3200" dirty="0"/>
              <a:t>€ </a:t>
            </a:r>
            <a:r>
              <a:rPr lang="en-US" sz="3200" i="1" dirty="0"/>
              <a:t>S</a:t>
            </a:r>
            <a:br>
              <a:rPr lang="en-US" sz="3200" dirty="0"/>
            </a:br>
            <a:r>
              <a:rPr lang="en-US" sz="3200" dirty="0"/>
              <a:t>such that</a:t>
            </a:r>
            <a:br>
              <a:rPr lang="en-US" sz="3200" dirty="0"/>
            </a:br>
            <a:r>
              <a:rPr lang="en-US" sz="3600" i="1" dirty="0"/>
              <a:t>x </a:t>
            </a:r>
            <a:r>
              <a:rPr lang="en-US" sz="3600" dirty="0"/>
              <a:t>* </a:t>
            </a:r>
            <a:r>
              <a:rPr lang="en-US" sz="3600" i="1" dirty="0"/>
              <a:t>y </a:t>
            </a:r>
            <a:r>
              <a:rPr lang="en-US" sz="3600" dirty="0"/>
              <a:t>= </a:t>
            </a:r>
            <a:r>
              <a:rPr lang="en-US" sz="3600" i="1" dirty="0"/>
              <a:t>e</a:t>
            </a:r>
            <a:br>
              <a:rPr lang="en-US" sz="3600" dirty="0"/>
            </a:br>
            <a:r>
              <a:rPr lang="en-US" sz="3600" i="1" dirty="0"/>
              <a:t>Example: </a:t>
            </a:r>
          </a:p>
          <a:p>
            <a:pPr marL="0" indent="0">
              <a:buNone/>
            </a:pPr>
            <a:r>
              <a:rPr lang="en-US" sz="3200" dirty="0"/>
              <a:t>	the inverse of an element </a:t>
            </a:r>
            <a:r>
              <a:rPr lang="en-US" sz="3200" i="1" dirty="0"/>
              <a:t>a </a:t>
            </a:r>
            <a:r>
              <a:rPr lang="en-US" sz="3200" dirty="0"/>
              <a:t>is (-</a:t>
            </a:r>
            <a:r>
              <a:rPr lang="en-US" sz="3200" i="1" dirty="0"/>
              <a:t>a</a:t>
            </a:r>
            <a:r>
              <a:rPr lang="en-US" sz="3200" dirty="0"/>
              <a:t>),</a:t>
            </a:r>
          </a:p>
          <a:p>
            <a:pPr marL="0" indent="0">
              <a:buNone/>
            </a:pPr>
            <a:r>
              <a:rPr lang="en-US" sz="3200" dirty="0"/>
              <a:t> since </a:t>
            </a:r>
          </a:p>
          <a:p>
            <a:pPr marL="0" indent="0">
              <a:buNone/>
            </a:pPr>
            <a:r>
              <a:rPr lang="en-US" sz="3200" i="1" dirty="0"/>
              <a:t>		a </a:t>
            </a:r>
            <a:r>
              <a:rPr lang="en-US" sz="3200" dirty="0"/>
              <a:t>+ (-</a:t>
            </a:r>
            <a:r>
              <a:rPr lang="en-US" sz="3200" i="1" dirty="0"/>
              <a:t>a</a:t>
            </a:r>
            <a:r>
              <a:rPr lang="en-US" sz="3200" dirty="0"/>
              <a:t>) = 0.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19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847494"/>
            <a:ext cx="11299902" cy="530798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4400" i="1" dirty="0">
                <a:solidFill>
                  <a:schemeClr val="accent1">
                    <a:lumMod val="75000"/>
                  </a:schemeClr>
                </a:solidFill>
              </a:rPr>
              <a:t>Distributive law</a:t>
            </a:r>
            <a:r>
              <a:rPr lang="en-US" sz="4400" i="1" dirty="0"/>
              <a:t>.</a:t>
            </a:r>
          </a:p>
          <a:p>
            <a:r>
              <a:rPr lang="en-US" sz="4400" i="1" dirty="0"/>
              <a:t> </a:t>
            </a:r>
          </a:p>
          <a:p>
            <a:r>
              <a:rPr lang="en-US" sz="4400" dirty="0"/>
              <a:t>If * and . are two binary operators on a set </a:t>
            </a:r>
            <a:r>
              <a:rPr lang="en-US" sz="4400" i="1" dirty="0"/>
              <a:t>S</a:t>
            </a:r>
            <a:r>
              <a:rPr lang="en-US" sz="4400" dirty="0"/>
              <a:t>, * is said to be distributive over . Whenever</a:t>
            </a:r>
          </a:p>
          <a:p>
            <a:pPr marL="0" indent="0">
              <a:buNone/>
            </a:pPr>
            <a:br>
              <a:rPr lang="en-US" sz="4400" dirty="0"/>
            </a:br>
            <a:r>
              <a:rPr lang="en-US" sz="4400" dirty="0"/>
              <a:t>	</a:t>
            </a:r>
            <a:r>
              <a:rPr lang="en-US" sz="4400" i="1" dirty="0"/>
              <a:t>x </a:t>
            </a:r>
            <a:r>
              <a:rPr lang="en-US" sz="4400" dirty="0"/>
              <a:t>* (</a:t>
            </a:r>
            <a:r>
              <a:rPr lang="en-US" sz="4400" i="1" dirty="0"/>
              <a:t>y </a:t>
            </a:r>
            <a:r>
              <a:rPr lang="en-US" sz="4400" dirty="0"/>
              <a:t>. </a:t>
            </a:r>
            <a:r>
              <a:rPr lang="en-US" sz="4400" i="1" dirty="0"/>
              <a:t>z</a:t>
            </a:r>
            <a:r>
              <a:rPr lang="en-US" sz="4400" dirty="0"/>
              <a:t>) = (</a:t>
            </a:r>
            <a:r>
              <a:rPr lang="en-US" sz="4400" i="1" dirty="0"/>
              <a:t>x </a:t>
            </a:r>
            <a:r>
              <a:rPr lang="en-US" sz="4400" dirty="0"/>
              <a:t>* </a:t>
            </a:r>
            <a:r>
              <a:rPr lang="en-US" sz="4400" i="1" dirty="0"/>
              <a:t>y</a:t>
            </a:r>
            <a:r>
              <a:rPr lang="en-US" sz="4400" dirty="0"/>
              <a:t>) . (</a:t>
            </a:r>
            <a:r>
              <a:rPr lang="en-US" sz="4400" i="1" dirty="0"/>
              <a:t>x </a:t>
            </a:r>
            <a:r>
              <a:rPr lang="en-US" sz="4400" dirty="0"/>
              <a:t>* </a:t>
            </a:r>
            <a:r>
              <a:rPr lang="en-US" sz="4400" i="1" dirty="0"/>
              <a:t>z</a:t>
            </a:r>
            <a:r>
              <a:rPr lang="en-US" sz="4400" dirty="0"/>
              <a:t>)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5162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0904" y="512956"/>
            <a:ext cx="11225561" cy="6208520"/>
          </a:xfrm>
        </p:spPr>
        <p:txBody>
          <a:bodyPr/>
          <a:lstStyle/>
          <a:p>
            <a:r>
              <a:rPr lang="en-US" sz="2800" dirty="0"/>
              <a:t>The operators and postulates have the following meanings:</a:t>
            </a:r>
          </a:p>
          <a:p>
            <a:br>
              <a:rPr lang="en-US" sz="2600" dirty="0"/>
            </a:br>
            <a:r>
              <a:rPr lang="en-US" sz="2600" dirty="0"/>
              <a:t>1. The binary operator + defines addition.</a:t>
            </a:r>
            <a:br>
              <a:rPr lang="en-US" sz="2600" dirty="0"/>
            </a:br>
            <a:r>
              <a:rPr lang="en-US" sz="2600" dirty="0"/>
              <a:t>2. The additive identity is 0.</a:t>
            </a:r>
            <a:br>
              <a:rPr lang="en-US" sz="2600" dirty="0"/>
            </a:br>
            <a:r>
              <a:rPr lang="en-US" sz="2600" dirty="0"/>
              <a:t>3. The additive inverse defines subtraction.</a:t>
            </a:r>
            <a:br>
              <a:rPr lang="en-US" sz="2600" dirty="0"/>
            </a:br>
            <a:r>
              <a:rPr lang="en-US" sz="2600" dirty="0"/>
              <a:t>4. The binary operator . defines multiplication.</a:t>
            </a:r>
            <a:br>
              <a:rPr lang="en-US" sz="2600" dirty="0"/>
            </a:br>
            <a:r>
              <a:rPr lang="en-US" sz="2600" dirty="0"/>
              <a:t>5. The multiplicative identity is 1.</a:t>
            </a:r>
            <a:br>
              <a:rPr lang="en-US" sz="2600" dirty="0"/>
            </a:br>
            <a:r>
              <a:rPr lang="en-US" sz="2600" dirty="0"/>
              <a:t>For </a:t>
            </a:r>
            <a:r>
              <a:rPr lang="en-US" sz="2600" i="1" dirty="0"/>
              <a:t>a </a:t>
            </a:r>
            <a:r>
              <a:rPr lang="en-US" sz="2600" dirty="0"/>
              <a:t>≠ 0, the multiplicative inverse of </a:t>
            </a:r>
            <a:r>
              <a:rPr lang="en-US" sz="2600" i="1" dirty="0"/>
              <a:t>a </a:t>
            </a:r>
            <a:r>
              <a:rPr lang="en-US" sz="2600" dirty="0"/>
              <a:t>= 1&gt;</a:t>
            </a:r>
            <a:r>
              <a:rPr lang="en-US" sz="2600" i="1" dirty="0"/>
              <a:t>a </a:t>
            </a:r>
            <a:r>
              <a:rPr lang="en-US" sz="2600" dirty="0"/>
              <a:t>defines division (i.e., </a:t>
            </a:r>
            <a:r>
              <a:rPr lang="en-US" sz="2600" i="1" dirty="0"/>
              <a:t>a .</a:t>
            </a:r>
            <a:r>
              <a:rPr lang="en-US" sz="2600" dirty="0"/>
              <a:t> 1&gt;</a:t>
            </a:r>
            <a:r>
              <a:rPr lang="en-US" sz="2600" i="1" dirty="0"/>
              <a:t>a </a:t>
            </a:r>
            <a:r>
              <a:rPr lang="en-US" sz="2600" dirty="0"/>
              <a:t>= 1 ).</a:t>
            </a:r>
          </a:p>
          <a:p>
            <a:r>
              <a:rPr lang="en-US" sz="2600" dirty="0"/>
              <a:t>6. The only distributive law applicable is that of . over +:</a:t>
            </a:r>
            <a:br>
              <a:rPr lang="en-US" sz="2600" dirty="0"/>
            </a:br>
            <a:r>
              <a:rPr lang="en-US" sz="2600" dirty="0"/>
              <a:t>	</a:t>
            </a:r>
            <a:r>
              <a:rPr lang="en-US" sz="2600" i="1" dirty="0"/>
              <a:t>a .</a:t>
            </a:r>
            <a:r>
              <a:rPr lang="en-US" sz="2600" dirty="0"/>
              <a:t> (</a:t>
            </a:r>
            <a:r>
              <a:rPr lang="en-US" sz="2600" i="1" dirty="0"/>
              <a:t>b </a:t>
            </a:r>
            <a:r>
              <a:rPr lang="en-US" sz="2600" dirty="0"/>
              <a:t>+ </a:t>
            </a:r>
            <a:r>
              <a:rPr lang="en-US" sz="2600" i="1" dirty="0"/>
              <a:t>c</a:t>
            </a:r>
            <a:r>
              <a:rPr lang="en-US" sz="2600" dirty="0"/>
              <a:t>) = (</a:t>
            </a:r>
            <a:r>
              <a:rPr lang="en-US" sz="2600" i="1" dirty="0"/>
              <a:t>a .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dirty="0"/>
              <a:t>) + (</a:t>
            </a:r>
            <a:r>
              <a:rPr lang="en-US" sz="2600" i="1" dirty="0"/>
              <a:t>a .</a:t>
            </a:r>
            <a:r>
              <a:rPr lang="en-US" sz="2600" dirty="0"/>
              <a:t> </a:t>
            </a:r>
            <a:r>
              <a:rPr lang="en-US" sz="2600" i="1" dirty="0"/>
              <a:t>c</a:t>
            </a:r>
            <a:r>
              <a:rPr lang="en-US" sz="2600" dirty="0"/>
              <a:t>)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167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0020" y="777240"/>
            <a:ext cx="12031980" cy="650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231F20"/>
                </a:solidFill>
                <a:latin typeface="TimesTenLTStd-Roman"/>
              </a:rPr>
              <a:t>Boolean algebra is an algebraic structure defined by a set of elements, </a:t>
            </a:r>
            <a:r>
              <a:rPr lang="en-US" sz="2800" i="1" dirty="0">
                <a:solidFill>
                  <a:srgbClr val="231F20"/>
                </a:solidFill>
                <a:latin typeface="TimesTenLTStd-Italic"/>
              </a:rPr>
              <a:t>B</a:t>
            </a:r>
            <a:r>
              <a:rPr lang="en-US" sz="2800" dirty="0">
                <a:solidFill>
                  <a:srgbClr val="231F20"/>
                </a:solidFill>
                <a:latin typeface="TimesTenLTStd-Roman"/>
              </a:rPr>
              <a:t>, together with two binary operators, </a:t>
            </a:r>
            <a:r>
              <a:rPr lang="en-US" sz="2800" dirty="0">
                <a:solidFill>
                  <a:srgbClr val="231F20"/>
                </a:solidFill>
                <a:latin typeface="PearsonMATH02"/>
              </a:rPr>
              <a:t>+</a:t>
            </a:r>
            <a:r>
              <a:rPr lang="en-US" sz="2800" dirty="0">
                <a:solidFill>
                  <a:srgbClr val="231F20"/>
                </a:solidFill>
                <a:latin typeface="TimesTenLTStd-Roman"/>
              </a:rPr>
              <a:t>and .</a:t>
            </a:r>
            <a:r>
              <a:rPr lang="en-US" sz="2800" dirty="0">
                <a:solidFill>
                  <a:srgbClr val="231F20"/>
                </a:solidFill>
                <a:latin typeface="PearsonMATH02"/>
              </a:rPr>
              <a:t> </a:t>
            </a:r>
            <a:r>
              <a:rPr lang="en-US" sz="2800" dirty="0">
                <a:solidFill>
                  <a:srgbClr val="231F20"/>
                </a:solidFill>
                <a:latin typeface="TimesTenLTStd-Roman"/>
              </a:rPr>
              <a:t>, provided that the following (Huntington) postulates are satisfied:</a:t>
            </a:r>
          </a:p>
          <a:p>
            <a:endParaRPr lang="en-US" sz="2800" dirty="0">
              <a:solidFill>
                <a:srgbClr val="231F20"/>
              </a:solidFill>
              <a:latin typeface="TimesTenLTStd-Roman"/>
            </a:endParaRPr>
          </a:p>
          <a:p>
            <a:pPr marL="514350" indent="-514350">
              <a:buAutoNum type="arabicPeriod"/>
            </a:pPr>
            <a:r>
              <a:rPr lang="en-US" sz="2800" dirty="0"/>
              <a:t>(a) The structure is closed with respect to the operator +.</a:t>
            </a:r>
            <a:br>
              <a:rPr lang="en-US" sz="2800" dirty="0"/>
            </a:br>
            <a:r>
              <a:rPr lang="en-US" sz="2800" dirty="0"/>
              <a:t>	(b) The structure is closed with respect to the operator . .</a:t>
            </a:r>
          </a:p>
          <a:p>
            <a:pPr marL="514350" indent="-514350">
              <a:buAutoNum type="arabicPeriod"/>
            </a:pPr>
            <a:r>
              <a:rPr lang="en-US" sz="2800" dirty="0"/>
              <a:t> (a) The element 0 is an identity element with respect to +; that is,</a:t>
            </a:r>
          </a:p>
          <a:p>
            <a:r>
              <a:rPr lang="en-US" sz="2800" dirty="0"/>
              <a:t>			 </a:t>
            </a:r>
            <a:r>
              <a:rPr lang="en-US" sz="2800" i="1" dirty="0"/>
              <a:t>x </a:t>
            </a:r>
            <a:r>
              <a:rPr lang="en-US" sz="2800" dirty="0"/>
              <a:t>+ 0 =0 + </a:t>
            </a:r>
            <a:r>
              <a:rPr lang="en-US" sz="2800" i="1" dirty="0"/>
              <a:t>x </a:t>
            </a:r>
            <a:r>
              <a:rPr lang="en-US" sz="2800" dirty="0"/>
              <a:t>= </a:t>
            </a:r>
            <a:r>
              <a:rPr lang="en-US" sz="2800" i="1" dirty="0"/>
              <a:t>x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	(b) The element 1 is an identity element with respect to . ; that is, </a:t>
            </a:r>
          </a:p>
          <a:p>
            <a:r>
              <a:rPr lang="en-US" sz="2800" i="1" dirty="0"/>
              <a:t>			x .</a:t>
            </a:r>
            <a:r>
              <a:rPr lang="en-US" sz="2800" dirty="0"/>
              <a:t> 1 = 1 . </a:t>
            </a:r>
            <a:r>
              <a:rPr lang="en-US" sz="2800" i="1" dirty="0"/>
              <a:t>x </a:t>
            </a:r>
            <a:r>
              <a:rPr lang="en-US" sz="2800" dirty="0"/>
              <a:t>= </a:t>
            </a:r>
            <a:r>
              <a:rPr lang="en-US" sz="2800" i="1" dirty="0"/>
              <a:t>x</a:t>
            </a:r>
            <a:r>
              <a:rPr lang="en-US" sz="2800" dirty="0"/>
              <a:t>.</a:t>
            </a:r>
          </a:p>
          <a:p>
            <a:r>
              <a:rPr lang="en-US" sz="2800" b="1" dirty="0"/>
              <a:t>3. </a:t>
            </a:r>
            <a:r>
              <a:rPr lang="en-US" sz="2800" dirty="0"/>
              <a:t>(a) The structure is commutative with respect to +; that is, </a:t>
            </a:r>
          </a:p>
          <a:p>
            <a:r>
              <a:rPr lang="en-US" sz="2800" i="1" dirty="0"/>
              <a:t>			x </a:t>
            </a:r>
            <a:r>
              <a:rPr lang="en-US" sz="2800" dirty="0"/>
              <a:t>+ </a:t>
            </a:r>
            <a:r>
              <a:rPr lang="en-US" sz="2800" i="1" dirty="0"/>
              <a:t>y </a:t>
            </a:r>
            <a:r>
              <a:rPr lang="en-US" sz="2800" dirty="0"/>
              <a:t>= </a:t>
            </a:r>
            <a:r>
              <a:rPr lang="en-US" sz="2800" i="1" dirty="0"/>
              <a:t>y </a:t>
            </a:r>
            <a:r>
              <a:rPr lang="en-US" sz="2800" dirty="0"/>
              <a:t>+ </a:t>
            </a:r>
            <a:r>
              <a:rPr lang="en-US" sz="2800" i="1" dirty="0"/>
              <a:t>x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(b) The structure is commutative with respect to . ; that is, </a:t>
            </a:r>
            <a:r>
              <a:rPr lang="en-US" sz="2800" i="1" dirty="0"/>
              <a:t>x .</a:t>
            </a:r>
            <a:r>
              <a:rPr lang="en-US" sz="2800" dirty="0"/>
              <a:t> </a:t>
            </a:r>
            <a:r>
              <a:rPr lang="en-US" sz="2800" i="1" dirty="0"/>
              <a:t>y </a:t>
            </a:r>
            <a:r>
              <a:rPr lang="en-US" sz="2800" dirty="0"/>
              <a:t>= </a:t>
            </a:r>
            <a:r>
              <a:rPr lang="en-US" sz="2800" i="1" dirty="0"/>
              <a:t>y .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br>
              <a:rPr lang="en-US" sz="2800" dirty="0"/>
            </a:br>
            <a:br>
              <a:rPr lang="en-US" sz="2800" dirty="0">
                <a:solidFill>
                  <a:srgbClr val="231F20"/>
                </a:solidFill>
                <a:latin typeface="PearsonMATH02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035010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85552" y="596858"/>
            <a:ext cx="9980683" cy="10969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Out Line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41413" y="1909733"/>
            <a:ext cx="9905999" cy="3541714"/>
          </a:xfrm>
        </p:spPr>
        <p:txBody>
          <a:bodyPr>
            <a:normAutofit/>
          </a:bodyPr>
          <a:lstStyle/>
          <a:p>
            <a:r>
              <a:rPr lang="en-US" dirty="0"/>
              <a:t>Introduction to Boolean algebra</a:t>
            </a:r>
          </a:p>
          <a:p>
            <a:r>
              <a:rPr lang="en-US" dirty="0"/>
              <a:t>Theorems and Postulates </a:t>
            </a:r>
          </a:p>
          <a:p>
            <a:r>
              <a:rPr lang="en-US" dirty="0"/>
              <a:t>Prove of Theorems </a:t>
            </a:r>
          </a:p>
          <a:p>
            <a:r>
              <a:rPr lang="en-US" dirty="0"/>
              <a:t>Gates circuits</a:t>
            </a:r>
          </a:p>
          <a:p>
            <a:r>
              <a:rPr lang="en-US" dirty="0"/>
              <a:t>Assignment </a:t>
            </a:r>
          </a:p>
          <a:p>
            <a:r>
              <a:rPr lang="en-US" dirty="0"/>
              <a:t>Question &amp; Answers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985805"/>
            <a:ext cx="11637328" cy="5553108"/>
          </a:xfrm>
        </p:spPr>
        <p:txBody>
          <a:bodyPr>
            <a:noAutofit/>
          </a:bodyPr>
          <a:lstStyle/>
          <a:p>
            <a:r>
              <a:rPr lang="en-US" sz="3600" b="1" dirty="0"/>
              <a:t>4. </a:t>
            </a:r>
            <a:r>
              <a:rPr lang="en-US" sz="3600" dirty="0"/>
              <a:t>(a) The operator . is distributive over +; that is,</a:t>
            </a:r>
          </a:p>
          <a:p>
            <a:r>
              <a:rPr lang="en-US" sz="3600" dirty="0"/>
              <a:t>            </a:t>
            </a:r>
            <a:r>
              <a:rPr lang="en-US" sz="3600" i="1" dirty="0"/>
              <a:t>x .</a:t>
            </a:r>
            <a:r>
              <a:rPr lang="en-US" sz="3600" dirty="0"/>
              <a:t> (</a:t>
            </a:r>
            <a:r>
              <a:rPr lang="en-US" sz="3600" i="1" dirty="0"/>
              <a:t>y </a:t>
            </a:r>
            <a:r>
              <a:rPr lang="en-US" sz="3600" dirty="0"/>
              <a:t>+ </a:t>
            </a:r>
            <a:r>
              <a:rPr lang="en-US" sz="3600" i="1" dirty="0"/>
              <a:t>z</a:t>
            </a:r>
            <a:r>
              <a:rPr lang="en-US" sz="3600" dirty="0"/>
              <a:t>) = (</a:t>
            </a:r>
            <a:r>
              <a:rPr lang="en-US" sz="3600" i="1" dirty="0"/>
              <a:t>x .</a:t>
            </a:r>
            <a:r>
              <a:rPr lang="en-US" sz="3600" dirty="0"/>
              <a:t> </a:t>
            </a:r>
            <a:r>
              <a:rPr lang="en-US" sz="3600" i="1" dirty="0"/>
              <a:t>y</a:t>
            </a:r>
            <a:r>
              <a:rPr lang="en-US" sz="3600" dirty="0"/>
              <a:t>) + (</a:t>
            </a:r>
            <a:r>
              <a:rPr lang="en-US" sz="3600" i="1" dirty="0"/>
              <a:t>x .</a:t>
            </a:r>
            <a:r>
              <a:rPr lang="en-US" sz="3600" dirty="0"/>
              <a:t> </a:t>
            </a:r>
            <a:r>
              <a:rPr lang="en-US" sz="3600" i="1" dirty="0"/>
              <a:t>z</a:t>
            </a:r>
            <a:r>
              <a:rPr lang="en-US" sz="3600" dirty="0"/>
              <a:t>)</a:t>
            </a:r>
            <a:br>
              <a:rPr lang="en-US" sz="3600" dirty="0"/>
            </a:br>
            <a:r>
              <a:rPr lang="en-US" sz="3600" dirty="0"/>
              <a:t>(b) The operator + is distributive over . ; that is, </a:t>
            </a:r>
          </a:p>
          <a:p>
            <a:r>
              <a:rPr lang="en-US" sz="3600" i="1" dirty="0"/>
              <a:t>            x </a:t>
            </a:r>
            <a:r>
              <a:rPr lang="en-US" sz="3600" dirty="0"/>
              <a:t>+ (</a:t>
            </a:r>
            <a:r>
              <a:rPr lang="en-US" sz="3600" i="1" dirty="0"/>
              <a:t>y .</a:t>
            </a:r>
            <a:r>
              <a:rPr lang="en-US" sz="3600" dirty="0"/>
              <a:t> </a:t>
            </a:r>
            <a:r>
              <a:rPr lang="en-US" sz="3600" i="1" dirty="0"/>
              <a:t>z</a:t>
            </a:r>
            <a:r>
              <a:rPr lang="en-US" sz="3600" dirty="0"/>
              <a:t>) = (</a:t>
            </a:r>
            <a:r>
              <a:rPr lang="en-US" sz="3600" i="1" dirty="0"/>
              <a:t>x </a:t>
            </a:r>
            <a:r>
              <a:rPr lang="en-US" sz="3600" dirty="0"/>
              <a:t>+ </a:t>
            </a:r>
            <a:r>
              <a:rPr lang="en-US" sz="3600" i="1" dirty="0"/>
              <a:t>y</a:t>
            </a:r>
            <a:r>
              <a:rPr lang="en-US" sz="3600" dirty="0"/>
              <a:t>) . (</a:t>
            </a:r>
            <a:r>
              <a:rPr lang="en-US" sz="3600" i="1" dirty="0"/>
              <a:t>x </a:t>
            </a:r>
            <a:r>
              <a:rPr lang="en-US" sz="3600" dirty="0"/>
              <a:t>+ </a:t>
            </a:r>
            <a:r>
              <a:rPr lang="en-US" sz="3600" i="1" dirty="0"/>
              <a:t>z</a:t>
            </a:r>
            <a:r>
              <a:rPr lang="en-US" sz="3600" dirty="0"/>
              <a:t>)</a:t>
            </a:r>
            <a:br>
              <a:rPr lang="en-US" sz="3600" dirty="0"/>
            </a:br>
            <a:r>
              <a:rPr lang="en-US" sz="3600" b="1" dirty="0"/>
              <a:t>5. </a:t>
            </a:r>
            <a:r>
              <a:rPr lang="en-US" sz="3600" dirty="0"/>
              <a:t>For every element </a:t>
            </a:r>
            <a:r>
              <a:rPr lang="en-US" sz="3600" i="1" dirty="0"/>
              <a:t>x €</a:t>
            </a:r>
            <a:r>
              <a:rPr lang="en-US" sz="3600" dirty="0"/>
              <a:t> </a:t>
            </a:r>
            <a:r>
              <a:rPr lang="en-US" sz="3600" i="1" dirty="0"/>
              <a:t>B</a:t>
            </a:r>
            <a:r>
              <a:rPr lang="en-US" sz="3600" dirty="0"/>
              <a:t>, there exists an element </a:t>
            </a:r>
            <a:r>
              <a:rPr lang="en-US" sz="3600" i="1" dirty="0"/>
              <a:t>x</a:t>
            </a:r>
            <a:r>
              <a:rPr lang="en-US" sz="3600" dirty="0"/>
              <a:t> </a:t>
            </a:r>
            <a:r>
              <a:rPr lang="en-US" sz="3600" i="1" dirty="0"/>
              <a:t>€</a:t>
            </a:r>
            <a:r>
              <a:rPr lang="en-US" sz="3600" dirty="0"/>
              <a:t> </a:t>
            </a:r>
            <a:r>
              <a:rPr lang="en-US" sz="3600" i="1" dirty="0"/>
              <a:t>B </a:t>
            </a:r>
            <a:r>
              <a:rPr lang="en-US" sz="3600" dirty="0"/>
              <a:t>(called the </a:t>
            </a:r>
            <a:r>
              <a:rPr lang="en-US" sz="3600" i="1" dirty="0"/>
              <a:t>complement </a:t>
            </a:r>
            <a:r>
              <a:rPr lang="en-US" sz="3600" dirty="0"/>
              <a:t>of </a:t>
            </a:r>
            <a:r>
              <a:rPr lang="en-US" sz="3600" i="1" dirty="0"/>
              <a:t>x</a:t>
            </a:r>
            <a:r>
              <a:rPr lang="en-US" sz="3600" dirty="0"/>
              <a:t>)</a:t>
            </a:r>
            <a:br>
              <a:rPr lang="en-US" sz="3600" dirty="0"/>
            </a:br>
            <a:r>
              <a:rPr lang="en-US" sz="3600" dirty="0"/>
              <a:t>such that (a) </a:t>
            </a:r>
            <a:r>
              <a:rPr lang="en-US" sz="3600" i="1" dirty="0"/>
              <a:t>x </a:t>
            </a:r>
            <a:r>
              <a:rPr lang="en-US" sz="3600" dirty="0"/>
              <a:t>+ </a:t>
            </a:r>
            <a:r>
              <a:rPr lang="en-US" sz="3600" i="1" dirty="0"/>
              <a:t>x’</a:t>
            </a:r>
            <a:r>
              <a:rPr lang="en-US" sz="3600" dirty="0"/>
              <a:t>= 1 and (b) </a:t>
            </a:r>
            <a:r>
              <a:rPr lang="en-US" sz="3600" i="1" dirty="0"/>
              <a:t>x .</a:t>
            </a:r>
            <a:r>
              <a:rPr lang="en-US" sz="3600" dirty="0"/>
              <a:t> </a:t>
            </a:r>
            <a:r>
              <a:rPr lang="en-US" sz="3600" i="1" dirty="0"/>
              <a:t>x’</a:t>
            </a:r>
            <a:r>
              <a:rPr lang="en-US" sz="3600" dirty="0"/>
              <a:t> = 0.</a:t>
            </a:r>
            <a:br>
              <a:rPr lang="en-US" sz="3600" dirty="0"/>
            </a:br>
            <a:r>
              <a:rPr lang="en-US" sz="3600" b="1" dirty="0"/>
              <a:t>6. </a:t>
            </a:r>
            <a:r>
              <a:rPr lang="en-US" sz="3600" dirty="0"/>
              <a:t>There exist at least two elements </a:t>
            </a:r>
            <a:r>
              <a:rPr lang="en-US" sz="3600" i="1" dirty="0"/>
              <a:t>x</a:t>
            </a:r>
            <a:r>
              <a:rPr lang="en-US" sz="3600" dirty="0"/>
              <a:t>, </a:t>
            </a:r>
            <a:r>
              <a:rPr lang="en-US" sz="3600" i="1" dirty="0"/>
              <a:t>y €</a:t>
            </a:r>
            <a:r>
              <a:rPr lang="en-US" sz="3600" dirty="0"/>
              <a:t> </a:t>
            </a:r>
            <a:r>
              <a:rPr lang="en-US" sz="3600" i="1" dirty="0"/>
              <a:t>B </a:t>
            </a:r>
            <a:r>
              <a:rPr lang="en-US" sz="3600" dirty="0"/>
              <a:t>such that </a:t>
            </a:r>
          </a:p>
          <a:p>
            <a:pPr marL="0" indent="0">
              <a:buNone/>
            </a:pPr>
            <a:r>
              <a:rPr lang="en-US" sz="3600" i="1" dirty="0"/>
              <a:t>            x ≠</a:t>
            </a:r>
            <a:r>
              <a:rPr lang="en-US" sz="3600" dirty="0"/>
              <a:t> </a:t>
            </a:r>
            <a:r>
              <a:rPr lang="en-US" sz="3600" i="1" dirty="0"/>
              <a:t>y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4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700" y="365760"/>
            <a:ext cx="7871460" cy="932688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Two-Valued Boolean Algebra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11441" y="2097088"/>
            <a:ext cx="9765939" cy="4760912"/>
          </a:xfrm>
        </p:spPr>
        <p:txBody>
          <a:bodyPr>
            <a:normAutofit/>
          </a:bodyPr>
          <a:lstStyle/>
          <a:p>
            <a:r>
              <a:rPr lang="en-US" dirty="0"/>
              <a:t>. 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07" y="1217950"/>
            <a:ext cx="11920805" cy="412273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0141" y="5508702"/>
            <a:ext cx="116446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31F20"/>
                </a:solidFill>
                <a:latin typeface="TimesTenLTStd-Roman"/>
              </a:rPr>
              <a:t>These rules are exactly the same as the AND, OR, and NOT operations, respectively,</a:t>
            </a:r>
            <a:br>
              <a:rPr lang="en-US" dirty="0">
                <a:solidFill>
                  <a:srgbClr val="231F20"/>
                </a:solidFill>
                <a:latin typeface="TimesTenLTStd-Roman"/>
              </a:rPr>
            </a:br>
            <a:r>
              <a:rPr lang="en-US" dirty="0">
                <a:solidFill>
                  <a:srgbClr val="231F20"/>
                </a:solidFill>
                <a:latin typeface="TimesTenLTStd-Roman"/>
              </a:rPr>
              <a:t>defined in Table above. We must now show that the Huntington postulates are valid for the set </a:t>
            </a:r>
            <a:r>
              <a:rPr lang="en-US" i="1" dirty="0">
                <a:solidFill>
                  <a:srgbClr val="231F20"/>
                </a:solidFill>
                <a:latin typeface="TimesTenLTStd-Italic"/>
              </a:rPr>
              <a:t>B </a:t>
            </a:r>
            <a:r>
              <a:rPr lang="en-US" dirty="0">
                <a:solidFill>
                  <a:srgbClr val="231F20"/>
                </a:solidFill>
                <a:latin typeface="PearsonMATH08"/>
              </a:rPr>
              <a:t>= </a:t>
            </a:r>
            <a:r>
              <a:rPr lang="en-US" dirty="0">
                <a:solidFill>
                  <a:srgbClr val="231F20"/>
                </a:solidFill>
                <a:latin typeface="TimesTenLTStd-Roman"/>
              </a:rPr>
              <a:t>{0, 1} and </a:t>
            </a:r>
          </a:p>
          <a:p>
            <a:r>
              <a:rPr lang="en-US" dirty="0">
                <a:solidFill>
                  <a:srgbClr val="231F20"/>
                </a:solidFill>
                <a:latin typeface="TimesTenLTStd-Roman"/>
              </a:rPr>
              <a:t>the two binary operators </a:t>
            </a:r>
            <a:r>
              <a:rPr lang="en-US" dirty="0">
                <a:solidFill>
                  <a:srgbClr val="231F20"/>
                </a:solidFill>
                <a:latin typeface="PearsonMATH02"/>
              </a:rPr>
              <a:t>+ </a:t>
            </a:r>
            <a:r>
              <a:rPr lang="en-US" dirty="0">
                <a:solidFill>
                  <a:srgbClr val="231F20"/>
                </a:solidFill>
                <a:latin typeface="TimesTenLTStd-Roman"/>
              </a:rPr>
              <a:t>and </a:t>
            </a:r>
            <a:r>
              <a:rPr lang="en-US" sz="3600" dirty="0">
                <a:solidFill>
                  <a:srgbClr val="231F20"/>
                </a:solidFill>
                <a:latin typeface="PearsonMATH02"/>
              </a:rPr>
              <a:t>.</a:t>
            </a:r>
            <a:br>
              <a:rPr lang="en-US" dirty="0">
                <a:solidFill>
                  <a:srgbClr val="231F20"/>
                </a:solidFill>
                <a:latin typeface="PearsonMATH02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35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sz="quarter" idx="2"/>
          </p:nvPr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12192000" cy="773077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962" y="1168717"/>
            <a:ext cx="12157038" cy="383409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2900" y="5079415"/>
            <a:ext cx="11239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31F20"/>
                </a:solidFill>
                <a:latin typeface="TimesTenLTStd-Roman"/>
              </a:rPr>
              <a:t>We have just established a two‐valued Boolean algebra having a set of two elements, 1 and 0, two binary operators with rules equivalent to the AND </a:t>
            </a:r>
            <a:r>
              <a:rPr lang="en-US" sz="2400" dirty="0" err="1">
                <a:solidFill>
                  <a:srgbClr val="231F20"/>
                </a:solidFill>
                <a:latin typeface="TimesTenLTStd-Roman"/>
              </a:rPr>
              <a:t>and</a:t>
            </a:r>
            <a:r>
              <a:rPr lang="en-US" sz="2400" dirty="0">
                <a:solidFill>
                  <a:srgbClr val="231F20"/>
                </a:solidFill>
                <a:latin typeface="TimesTenLTStd-Roman"/>
              </a:rPr>
              <a:t> OR operations, and a complement operator equivalent to the NOT operator.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0866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1104900" y="1662545"/>
            <a:ext cx="10089573" cy="450965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94350" y="1586347"/>
            <a:ext cx="6606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84293" y="524260"/>
            <a:ext cx="26085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ADEF"/>
                </a:solidFill>
                <a:latin typeface="StoneSansStd-Bold"/>
              </a:rPr>
              <a:t>Theorems</a:t>
            </a:r>
            <a:br>
              <a:rPr lang="en-US" sz="3600" dirty="0">
                <a:solidFill>
                  <a:srgbClr val="00ADEF"/>
                </a:solidFill>
                <a:latin typeface="StoneSansStd-Bold"/>
              </a:rPr>
            </a:br>
            <a:endParaRPr lang="en-US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23" y="1159727"/>
            <a:ext cx="11731083" cy="556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1104900" y="1662545"/>
            <a:ext cx="10089573" cy="450965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66" y="892098"/>
            <a:ext cx="10772077" cy="596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7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1104900" y="1662545"/>
            <a:ext cx="10089573" cy="450965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1" y="887730"/>
            <a:ext cx="11251298" cy="583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05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935082" y="1989116"/>
            <a:ext cx="10089573" cy="450965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25" y="1126651"/>
            <a:ext cx="11299886" cy="53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8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1157152" y="1840023"/>
            <a:ext cx="6042875" cy="2871988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655" y="1075691"/>
            <a:ext cx="11324965" cy="507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29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122420" y="911275"/>
            <a:ext cx="40614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ADEF"/>
                </a:solidFill>
                <a:latin typeface="StoneSansStd-Bold"/>
              </a:rPr>
              <a:t>Operator Precedence</a:t>
            </a:r>
            <a:br>
              <a:rPr lang="en-US" sz="3000" dirty="0">
                <a:solidFill>
                  <a:srgbClr val="00ADEF"/>
                </a:solidFill>
                <a:latin typeface="StoneSansStd-Bold"/>
              </a:rPr>
            </a:br>
            <a:endParaRPr lang="en-US" sz="3000" dirty="0"/>
          </a:p>
        </p:txBody>
      </p:sp>
      <p:sp>
        <p:nvSpPr>
          <p:cNvPr id="3" name="Rectangle 2"/>
          <p:cNvSpPr/>
          <p:nvPr/>
        </p:nvSpPr>
        <p:spPr>
          <a:xfrm>
            <a:off x="571500" y="1744058"/>
            <a:ext cx="108127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231F20"/>
                </a:solidFill>
                <a:latin typeface="TimesTenLTStd-Roman"/>
              </a:rPr>
              <a:t>The operator precedence for evaluating Boolean expressions is </a:t>
            </a:r>
          </a:p>
          <a:p>
            <a:pPr marL="514350" indent="-514350">
              <a:buAutoNum type="arabicParenBoth"/>
            </a:pPr>
            <a:r>
              <a:rPr lang="en-US" sz="3000" dirty="0">
                <a:solidFill>
                  <a:srgbClr val="231F20"/>
                </a:solidFill>
                <a:latin typeface="TimesTenLTStd-Roman"/>
              </a:rPr>
              <a:t>parentheses,</a:t>
            </a:r>
          </a:p>
          <a:p>
            <a:pPr marL="514350" indent="-514350">
              <a:buAutoNum type="arabicParenBoth"/>
            </a:pPr>
            <a:r>
              <a:rPr lang="en-US" sz="3000" dirty="0">
                <a:solidFill>
                  <a:srgbClr val="231F20"/>
                </a:solidFill>
                <a:latin typeface="TimesTenLTStd-Roman"/>
              </a:rPr>
              <a:t> NOT</a:t>
            </a:r>
          </a:p>
          <a:p>
            <a:pPr marL="514350" indent="-514350">
              <a:buAutoNum type="arabicParenBoth"/>
            </a:pPr>
            <a:r>
              <a:rPr lang="en-US" sz="3000" dirty="0">
                <a:solidFill>
                  <a:srgbClr val="231F20"/>
                </a:solidFill>
                <a:latin typeface="TimesTenLTStd-Roman"/>
              </a:rPr>
              <a:t> AND, and </a:t>
            </a:r>
          </a:p>
          <a:p>
            <a:pPr marL="514350" indent="-514350">
              <a:buAutoNum type="arabicParenBoth"/>
            </a:pPr>
            <a:r>
              <a:rPr lang="en-US" sz="3000" dirty="0">
                <a:solidFill>
                  <a:srgbClr val="231F20"/>
                </a:solidFill>
                <a:latin typeface="TimesTenLTStd-Roman"/>
              </a:rPr>
              <a:t>OR. </a:t>
            </a:r>
          </a:p>
          <a:p>
            <a:pPr marL="514350" indent="-514350">
              <a:buAutoNum type="arabicParenBoth"/>
            </a:pPr>
            <a:endParaRPr lang="en-US" sz="3000" dirty="0">
              <a:solidFill>
                <a:srgbClr val="231F20"/>
              </a:solidFill>
              <a:latin typeface="TimesTenLTStd-Roman"/>
            </a:endParaRPr>
          </a:p>
          <a:p>
            <a:r>
              <a:rPr lang="en-US" sz="3000" dirty="0">
                <a:solidFill>
                  <a:srgbClr val="231F20"/>
                </a:solidFill>
                <a:latin typeface="TimesTenLTStd-Roman"/>
              </a:rPr>
              <a:t>In other words, expressions inside parentheses must be</a:t>
            </a:r>
            <a:br>
              <a:rPr lang="en-US" sz="3000" dirty="0">
                <a:solidFill>
                  <a:srgbClr val="231F20"/>
                </a:solidFill>
                <a:latin typeface="TimesTenLTStd-Roman"/>
              </a:rPr>
            </a:br>
            <a:r>
              <a:rPr lang="en-US" sz="3000" dirty="0">
                <a:solidFill>
                  <a:srgbClr val="231F20"/>
                </a:solidFill>
                <a:latin typeface="TimesTenLTStd-Roman"/>
              </a:rPr>
              <a:t>evaluated before all other operations.</a:t>
            </a:r>
            <a:br>
              <a:rPr lang="en-US" sz="3000" dirty="0">
                <a:solidFill>
                  <a:srgbClr val="231F20"/>
                </a:solidFill>
                <a:latin typeface="TimesTenLTStd-Roman"/>
              </a:rPr>
            </a:br>
            <a:endParaRPr lang="en-US" sz="3000" dirty="0"/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2177256" y="6176040"/>
            <a:ext cx="79517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en-US" sz="3600" b="1" baseline="0" dirty="0"/>
              <a:t>Example: </a:t>
            </a:r>
            <a:r>
              <a:rPr lang="en-US" altLang="en-US" sz="3600" baseline="0" dirty="0"/>
              <a:t>F = A(B + C)(C + D)</a:t>
            </a:r>
          </a:p>
        </p:txBody>
      </p:sp>
      <p:sp>
        <p:nvSpPr>
          <p:cNvPr id="9" name="Line 26"/>
          <p:cNvSpPr>
            <a:spLocks noChangeShapeType="1"/>
          </p:cNvSpPr>
          <p:nvPr/>
        </p:nvSpPr>
        <p:spPr bwMode="auto">
          <a:xfrm>
            <a:off x="7769543" y="6157678"/>
            <a:ext cx="414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3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86" y="551565"/>
            <a:ext cx="5001534" cy="1143000"/>
          </a:xfrm>
        </p:spPr>
        <p:txBody>
          <a:bodyPr/>
          <a:lstStyle/>
          <a:p>
            <a:r>
              <a:rPr lang="en-US" dirty="0"/>
              <a:t>Boolean Algebra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545910" y="1858487"/>
            <a:ext cx="10648563" cy="4999513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An algebra that deals with binary number system</a:t>
            </a:r>
          </a:p>
          <a:p>
            <a:r>
              <a:rPr lang="en-US" sz="3000" dirty="0"/>
              <a:t> George Boole (1815-1864), an English mathematician, developed</a:t>
            </a:r>
            <a:br>
              <a:rPr lang="en-US" sz="3000" dirty="0"/>
            </a:br>
            <a:r>
              <a:rPr lang="en-US" sz="3000" dirty="0"/>
              <a:t>it for:</a:t>
            </a:r>
          </a:p>
          <a:p>
            <a:r>
              <a:rPr lang="en-US" sz="3000" dirty="0"/>
              <a:t>Simplifying representation</a:t>
            </a:r>
          </a:p>
          <a:p>
            <a:r>
              <a:rPr lang="en-US" sz="3000" dirty="0"/>
              <a:t> Manipulation of propositional logic</a:t>
            </a:r>
          </a:p>
          <a:p>
            <a:r>
              <a:rPr lang="en-US" sz="3000" dirty="0"/>
              <a:t> In 1938, Claude E. Shannon proposed using Boolean algebra in</a:t>
            </a:r>
            <a:br>
              <a:rPr lang="en-US" sz="3000" dirty="0"/>
            </a:br>
            <a:r>
              <a:rPr lang="en-US" sz="3000" dirty="0"/>
              <a:t>design of relay switching circuits</a:t>
            </a:r>
          </a:p>
          <a:p>
            <a:r>
              <a:rPr lang="en-US" sz="3000" dirty="0"/>
              <a:t> Provides economical and straightforward approach</a:t>
            </a:r>
          </a:p>
          <a:p>
            <a:r>
              <a:rPr lang="en-US" sz="3000" dirty="0"/>
              <a:t> Used extensively in designing electronic circuits used in computers</a:t>
            </a:r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7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2323" y="347730"/>
            <a:ext cx="2374523" cy="1004552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334" y="2273150"/>
            <a:ext cx="8733928" cy="4109649"/>
          </a:xfrm>
          <a:prstGeom prst="rect">
            <a:avLst/>
          </a:prstGeom>
        </p:spPr>
      </p:pic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3949" y="660132"/>
            <a:ext cx="8026400" cy="1384300"/>
          </a:xfrm>
        </p:spPr>
        <p:txBody>
          <a:bodyPr/>
          <a:lstStyle/>
          <a:p>
            <a:r>
              <a:rPr lang="en-US" altLang="en-US" dirty="0"/>
              <a:t>Consider an example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dirty="0"/>
              <a:t>) = </a:t>
            </a:r>
            <a:r>
              <a:rPr lang="en-US" altLang="en-US" i="1" dirty="0"/>
              <a:t>X Y</a:t>
            </a:r>
            <a:r>
              <a:rPr lang="en-US" altLang="en-US" dirty="0"/>
              <a:t> + </a:t>
            </a:r>
            <a:r>
              <a:rPr lang="en-US" altLang="en-US" i="1" dirty="0"/>
              <a:t>Y Z</a:t>
            </a:r>
          </a:p>
        </p:txBody>
      </p:sp>
      <p:sp>
        <p:nvSpPr>
          <p:cNvPr id="8" name="Line 104"/>
          <p:cNvSpPr>
            <a:spLocks noChangeShapeType="1"/>
          </p:cNvSpPr>
          <p:nvPr/>
        </p:nvSpPr>
        <p:spPr bwMode="auto">
          <a:xfrm flipV="1">
            <a:off x="5577149" y="1162003"/>
            <a:ext cx="2698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4"/>
          <p:cNvSpPr>
            <a:spLocks noChangeShapeType="1"/>
          </p:cNvSpPr>
          <p:nvPr/>
        </p:nvSpPr>
        <p:spPr bwMode="auto">
          <a:xfrm flipV="1">
            <a:off x="9320474" y="2450126"/>
            <a:ext cx="2698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04"/>
          <p:cNvSpPr>
            <a:spLocks noChangeShapeType="1"/>
          </p:cNvSpPr>
          <p:nvPr/>
        </p:nvSpPr>
        <p:spPr bwMode="auto">
          <a:xfrm flipV="1">
            <a:off x="6417208" y="2429264"/>
            <a:ext cx="2698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04"/>
          <p:cNvSpPr>
            <a:spLocks noChangeShapeType="1"/>
          </p:cNvSpPr>
          <p:nvPr/>
        </p:nvSpPr>
        <p:spPr bwMode="auto">
          <a:xfrm flipV="1">
            <a:off x="5530782" y="2429264"/>
            <a:ext cx="2698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3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16021" y="1476419"/>
            <a:ext cx="9731023" cy="2717801"/>
          </a:xfrm>
        </p:spPr>
        <p:txBody>
          <a:bodyPr/>
          <a:lstStyle/>
          <a:p>
            <a:r>
              <a:rPr lang="en-US" dirty="0"/>
              <a:t>”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2213"/>
            <a:ext cx="10026650" cy="5335587"/>
          </a:xfrm>
        </p:spPr>
        <p:txBody>
          <a:bodyPr/>
          <a:lstStyle/>
          <a:p>
            <a:r>
              <a:rPr lang="en-US" altLang="en-US" b="1" dirty="0"/>
              <a:t>Using Switches</a:t>
            </a:r>
          </a:p>
          <a:p>
            <a:pPr lvl="1"/>
            <a:r>
              <a:rPr lang="en-US" altLang="en-US" b="1" dirty="0">
                <a:cs typeface="Times New Roman" panose="02020603050405020304" pitchFamily="18" charset="0"/>
              </a:rPr>
              <a:t>Inputs: </a:t>
            </a:r>
          </a:p>
          <a:p>
            <a:pPr lvl="2"/>
            <a:r>
              <a:rPr lang="en-US" altLang="en-US" b="1" dirty="0">
                <a:cs typeface="Times New Roman" panose="02020603050405020304" pitchFamily="18" charset="0"/>
              </a:rPr>
              <a:t>logic 1 is </a:t>
            </a:r>
            <a:r>
              <a:rPr lang="en-US" altLang="en-US" b="1" u="sng" dirty="0">
                <a:cs typeface="Times New Roman" panose="02020603050405020304" pitchFamily="18" charset="0"/>
              </a:rPr>
              <a:t>switch closed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</a:p>
          <a:p>
            <a:pPr lvl="2"/>
            <a:r>
              <a:rPr lang="en-US" altLang="en-US" b="1" dirty="0">
                <a:cs typeface="Times New Roman" panose="02020603050405020304" pitchFamily="18" charset="0"/>
              </a:rPr>
              <a:t>logic 0 is </a:t>
            </a:r>
            <a:r>
              <a:rPr lang="en-US" altLang="en-US" b="1" u="sng" dirty="0">
                <a:cs typeface="Times New Roman" panose="02020603050405020304" pitchFamily="18" charset="0"/>
              </a:rPr>
              <a:t>switch open</a:t>
            </a:r>
            <a:endParaRPr lang="en-US" altLang="en-US" b="1" dirty="0">
              <a:cs typeface="Times New Roman" panose="02020603050405020304" pitchFamily="18" charset="0"/>
            </a:endParaRPr>
          </a:p>
          <a:p>
            <a:pPr lvl="1"/>
            <a:r>
              <a:rPr lang="en-US" altLang="en-US" b="1" dirty="0">
                <a:cs typeface="Times New Roman" panose="02020603050405020304" pitchFamily="18" charset="0"/>
              </a:rPr>
              <a:t>Outputs:</a:t>
            </a:r>
          </a:p>
          <a:p>
            <a:pPr lvl="2"/>
            <a:r>
              <a:rPr lang="en-US" altLang="en-US" b="1" dirty="0">
                <a:cs typeface="Times New Roman" panose="02020603050405020304" pitchFamily="18" charset="0"/>
              </a:rPr>
              <a:t>logic 1 is </a:t>
            </a:r>
            <a:r>
              <a:rPr lang="en-US" altLang="en-US" b="1" u="sng" dirty="0">
                <a:cs typeface="Times New Roman" panose="02020603050405020304" pitchFamily="18" charset="0"/>
              </a:rPr>
              <a:t>light on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</a:p>
          <a:p>
            <a:pPr lvl="2"/>
            <a:r>
              <a:rPr lang="en-US" altLang="en-US" b="1" dirty="0">
                <a:cs typeface="Times New Roman" panose="02020603050405020304" pitchFamily="18" charset="0"/>
              </a:rPr>
              <a:t>logic 0 is </a:t>
            </a:r>
            <a:r>
              <a:rPr lang="en-US" altLang="en-US" b="1" u="sng" dirty="0">
                <a:cs typeface="Times New Roman" panose="02020603050405020304" pitchFamily="18" charset="0"/>
              </a:rPr>
              <a:t>light off</a:t>
            </a:r>
            <a:r>
              <a:rPr lang="en-US" altLang="en-US" b="1" dirty="0"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en-US" b="1" dirty="0">
                <a:cs typeface="Times New Roman" panose="02020603050405020304" pitchFamily="18" charset="0"/>
              </a:rPr>
              <a:t>NOT input:</a:t>
            </a:r>
          </a:p>
          <a:p>
            <a:pPr lvl="2"/>
            <a:r>
              <a:rPr lang="en-US" altLang="en-US" b="1" dirty="0">
                <a:cs typeface="Times New Roman" panose="02020603050405020304" pitchFamily="18" charset="0"/>
              </a:rPr>
              <a:t>logic 1 is </a:t>
            </a:r>
            <a:r>
              <a:rPr lang="en-US" altLang="en-US" b="1" u="sng" dirty="0">
                <a:cs typeface="Times New Roman" panose="02020603050405020304" pitchFamily="18" charset="0"/>
              </a:rPr>
              <a:t>switch open</a:t>
            </a:r>
          </a:p>
          <a:p>
            <a:pPr lvl="2"/>
            <a:r>
              <a:rPr lang="en-US" altLang="en-US" b="1" dirty="0">
                <a:cs typeface="Times New Roman" panose="02020603050405020304" pitchFamily="18" charset="0"/>
              </a:rPr>
              <a:t>logic 0 is </a:t>
            </a:r>
            <a:r>
              <a:rPr lang="en-US" altLang="en-US" b="1" u="sng" dirty="0">
                <a:cs typeface="Times New Roman" panose="02020603050405020304" pitchFamily="18" charset="0"/>
              </a:rPr>
              <a:t>switch closed</a:t>
            </a:r>
            <a:endParaRPr lang="en-US" altLang="en-US" b="1" dirty="0"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15963" y="0"/>
            <a:ext cx="7772400" cy="1020763"/>
          </a:xfrm>
          <a:prstGeom prst="rect">
            <a:avLst/>
          </a:prstGeom>
        </p:spPr>
        <p:txBody>
          <a:bodyPr vert="horz" lIns="0" tIns="45720" rIns="0" bIns="0" anchor="b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/>
              <a:t>Logic Function Implementation</a:t>
            </a:r>
          </a:p>
        </p:txBody>
      </p:sp>
      <p:grpSp>
        <p:nvGrpSpPr>
          <p:cNvPr id="9" name="Group 136"/>
          <p:cNvGrpSpPr>
            <a:grpSpLocks/>
          </p:cNvGrpSpPr>
          <p:nvPr/>
        </p:nvGrpSpPr>
        <p:grpSpPr bwMode="auto">
          <a:xfrm>
            <a:off x="5135563" y="3246438"/>
            <a:ext cx="3429000" cy="1362075"/>
            <a:chOff x="3362" y="2045"/>
            <a:chExt cx="2160" cy="858"/>
          </a:xfrm>
        </p:grpSpPr>
        <p:sp>
          <p:nvSpPr>
            <p:cNvPr id="10" name="Freeform 23"/>
            <p:cNvSpPr>
              <a:spLocks/>
            </p:cNvSpPr>
            <p:nvPr/>
          </p:nvSpPr>
          <p:spPr bwMode="auto">
            <a:xfrm>
              <a:off x="4988" y="2319"/>
              <a:ext cx="320" cy="274"/>
            </a:xfrm>
            <a:custGeom>
              <a:avLst/>
              <a:gdLst>
                <a:gd name="T0" fmla="*/ 320 w 320"/>
                <a:gd name="T1" fmla="*/ 137 h 274"/>
                <a:gd name="T2" fmla="*/ 319 w 320"/>
                <a:gd name="T3" fmla="*/ 154 h 274"/>
                <a:gd name="T4" fmla="*/ 315 w 320"/>
                <a:gd name="T5" fmla="*/ 171 h 274"/>
                <a:gd name="T6" fmla="*/ 308 w 320"/>
                <a:gd name="T7" fmla="*/ 188 h 274"/>
                <a:gd name="T8" fmla="*/ 300 w 320"/>
                <a:gd name="T9" fmla="*/ 204 h 274"/>
                <a:gd name="T10" fmla="*/ 288 w 320"/>
                <a:gd name="T11" fmla="*/ 219 h 274"/>
                <a:gd name="T12" fmla="*/ 275 w 320"/>
                <a:gd name="T13" fmla="*/ 232 h 274"/>
                <a:gd name="T14" fmla="*/ 260 w 320"/>
                <a:gd name="T15" fmla="*/ 244 h 274"/>
                <a:gd name="T16" fmla="*/ 243 w 320"/>
                <a:gd name="T17" fmla="*/ 255 h 274"/>
                <a:gd name="T18" fmla="*/ 225 w 320"/>
                <a:gd name="T19" fmla="*/ 263 h 274"/>
                <a:gd name="T20" fmla="*/ 205 w 320"/>
                <a:gd name="T21" fmla="*/ 269 h 274"/>
                <a:gd name="T22" fmla="*/ 185 w 320"/>
                <a:gd name="T23" fmla="*/ 272 h 274"/>
                <a:gd name="T24" fmla="*/ 165 w 320"/>
                <a:gd name="T25" fmla="*/ 274 h 274"/>
                <a:gd name="T26" fmla="*/ 144 w 320"/>
                <a:gd name="T27" fmla="*/ 273 h 274"/>
                <a:gd name="T28" fmla="*/ 124 w 320"/>
                <a:gd name="T29" fmla="*/ 271 h 274"/>
                <a:gd name="T30" fmla="*/ 105 w 320"/>
                <a:gd name="T31" fmla="*/ 266 h 274"/>
                <a:gd name="T32" fmla="*/ 85 w 320"/>
                <a:gd name="T33" fmla="*/ 258 h 274"/>
                <a:gd name="T34" fmla="*/ 68 w 320"/>
                <a:gd name="T35" fmla="*/ 249 h 274"/>
                <a:gd name="T36" fmla="*/ 52 w 320"/>
                <a:gd name="T37" fmla="*/ 239 h 274"/>
                <a:gd name="T38" fmla="*/ 39 w 320"/>
                <a:gd name="T39" fmla="*/ 226 h 274"/>
                <a:gd name="T40" fmla="*/ 25 w 320"/>
                <a:gd name="T41" fmla="*/ 211 h 274"/>
                <a:gd name="T42" fmla="*/ 16 w 320"/>
                <a:gd name="T43" fmla="*/ 196 h 274"/>
                <a:gd name="T44" fmla="*/ 8 w 320"/>
                <a:gd name="T45" fmla="*/ 180 h 274"/>
                <a:gd name="T46" fmla="*/ 3 w 320"/>
                <a:gd name="T47" fmla="*/ 163 h 274"/>
                <a:gd name="T48" fmla="*/ 0 w 320"/>
                <a:gd name="T49" fmla="*/ 146 h 274"/>
                <a:gd name="T50" fmla="*/ 0 w 320"/>
                <a:gd name="T51" fmla="*/ 128 h 274"/>
                <a:gd name="T52" fmla="*/ 3 w 320"/>
                <a:gd name="T53" fmla="*/ 111 h 274"/>
                <a:gd name="T54" fmla="*/ 8 w 320"/>
                <a:gd name="T55" fmla="*/ 93 h 274"/>
                <a:gd name="T56" fmla="*/ 16 w 320"/>
                <a:gd name="T57" fmla="*/ 77 h 274"/>
                <a:gd name="T58" fmla="*/ 25 w 320"/>
                <a:gd name="T59" fmla="*/ 63 h 274"/>
                <a:gd name="T60" fmla="*/ 39 w 320"/>
                <a:gd name="T61" fmla="*/ 48 h 274"/>
                <a:gd name="T62" fmla="*/ 52 w 320"/>
                <a:gd name="T63" fmla="*/ 35 h 274"/>
                <a:gd name="T64" fmla="*/ 68 w 320"/>
                <a:gd name="T65" fmla="*/ 25 h 274"/>
                <a:gd name="T66" fmla="*/ 85 w 320"/>
                <a:gd name="T67" fmla="*/ 16 h 274"/>
                <a:gd name="T68" fmla="*/ 105 w 320"/>
                <a:gd name="T69" fmla="*/ 8 h 274"/>
                <a:gd name="T70" fmla="*/ 124 w 320"/>
                <a:gd name="T71" fmla="*/ 3 h 274"/>
                <a:gd name="T72" fmla="*/ 144 w 320"/>
                <a:gd name="T73" fmla="*/ 1 h 274"/>
                <a:gd name="T74" fmla="*/ 165 w 320"/>
                <a:gd name="T75" fmla="*/ 0 h 274"/>
                <a:gd name="T76" fmla="*/ 185 w 320"/>
                <a:gd name="T77" fmla="*/ 2 h 274"/>
                <a:gd name="T78" fmla="*/ 205 w 320"/>
                <a:gd name="T79" fmla="*/ 5 h 274"/>
                <a:gd name="T80" fmla="*/ 225 w 320"/>
                <a:gd name="T81" fmla="*/ 11 h 274"/>
                <a:gd name="T82" fmla="*/ 243 w 320"/>
                <a:gd name="T83" fmla="*/ 19 h 274"/>
                <a:gd name="T84" fmla="*/ 260 w 320"/>
                <a:gd name="T85" fmla="*/ 29 h 274"/>
                <a:gd name="T86" fmla="*/ 275 w 320"/>
                <a:gd name="T87" fmla="*/ 42 h 274"/>
                <a:gd name="T88" fmla="*/ 288 w 320"/>
                <a:gd name="T89" fmla="*/ 55 h 274"/>
                <a:gd name="T90" fmla="*/ 300 w 320"/>
                <a:gd name="T91" fmla="*/ 69 h 274"/>
                <a:gd name="T92" fmla="*/ 308 w 320"/>
                <a:gd name="T93" fmla="*/ 85 h 274"/>
                <a:gd name="T94" fmla="*/ 315 w 320"/>
                <a:gd name="T95" fmla="*/ 103 h 274"/>
                <a:gd name="T96" fmla="*/ 319 w 320"/>
                <a:gd name="T97" fmla="*/ 120 h 274"/>
                <a:gd name="T98" fmla="*/ 320 w 320"/>
                <a:gd name="T99" fmla="*/ 137 h 274"/>
                <a:gd name="T100" fmla="*/ 320 w 320"/>
                <a:gd name="T101" fmla="*/ 137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0" h="274">
                  <a:moveTo>
                    <a:pt x="320" y="137"/>
                  </a:moveTo>
                  <a:lnTo>
                    <a:pt x="319" y="154"/>
                  </a:lnTo>
                  <a:lnTo>
                    <a:pt x="315" y="171"/>
                  </a:lnTo>
                  <a:lnTo>
                    <a:pt x="308" y="188"/>
                  </a:lnTo>
                  <a:lnTo>
                    <a:pt x="300" y="204"/>
                  </a:lnTo>
                  <a:lnTo>
                    <a:pt x="288" y="219"/>
                  </a:lnTo>
                  <a:lnTo>
                    <a:pt x="275" y="232"/>
                  </a:lnTo>
                  <a:lnTo>
                    <a:pt x="260" y="244"/>
                  </a:lnTo>
                  <a:lnTo>
                    <a:pt x="243" y="255"/>
                  </a:lnTo>
                  <a:lnTo>
                    <a:pt x="225" y="263"/>
                  </a:lnTo>
                  <a:lnTo>
                    <a:pt x="205" y="269"/>
                  </a:lnTo>
                  <a:lnTo>
                    <a:pt x="185" y="272"/>
                  </a:lnTo>
                  <a:lnTo>
                    <a:pt x="165" y="274"/>
                  </a:lnTo>
                  <a:lnTo>
                    <a:pt x="144" y="273"/>
                  </a:lnTo>
                  <a:lnTo>
                    <a:pt x="124" y="271"/>
                  </a:lnTo>
                  <a:lnTo>
                    <a:pt x="105" y="266"/>
                  </a:lnTo>
                  <a:lnTo>
                    <a:pt x="85" y="258"/>
                  </a:lnTo>
                  <a:lnTo>
                    <a:pt x="68" y="249"/>
                  </a:lnTo>
                  <a:lnTo>
                    <a:pt x="52" y="239"/>
                  </a:lnTo>
                  <a:lnTo>
                    <a:pt x="39" y="226"/>
                  </a:lnTo>
                  <a:lnTo>
                    <a:pt x="25" y="211"/>
                  </a:lnTo>
                  <a:lnTo>
                    <a:pt x="16" y="196"/>
                  </a:lnTo>
                  <a:lnTo>
                    <a:pt x="8" y="180"/>
                  </a:lnTo>
                  <a:lnTo>
                    <a:pt x="3" y="163"/>
                  </a:lnTo>
                  <a:lnTo>
                    <a:pt x="0" y="146"/>
                  </a:lnTo>
                  <a:lnTo>
                    <a:pt x="0" y="128"/>
                  </a:lnTo>
                  <a:lnTo>
                    <a:pt x="3" y="111"/>
                  </a:lnTo>
                  <a:lnTo>
                    <a:pt x="8" y="93"/>
                  </a:lnTo>
                  <a:lnTo>
                    <a:pt x="16" y="77"/>
                  </a:lnTo>
                  <a:lnTo>
                    <a:pt x="25" y="63"/>
                  </a:lnTo>
                  <a:lnTo>
                    <a:pt x="39" y="48"/>
                  </a:lnTo>
                  <a:lnTo>
                    <a:pt x="52" y="35"/>
                  </a:lnTo>
                  <a:lnTo>
                    <a:pt x="68" y="25"/>
                  </a:lnTo>
                  <a:lnTo>
                    <a:pt x="85" y="16"/>
                  </a:lnTo>
                  <a:lnTo>
                    <a:pt x="105" y="8"/>
                  </a:lnTo>
                  <a:lnTo>
                    <a:pt x="124" y="3"/>
                  </a:lnTo>
                  <a:lnTo>
                    <a:pt x="144" y="1"/>
                  </a:lnTo>
                  <a:lnTo>
                    <a:pt x="165" y="0"/>
                  </a:lnTo>
                  <a:lnTo>
                    <a:pt x="185" y="2"/>
                  </a:lnTo>
                  <a:lnTo>
                    <a:pt x="205" y="5"/>
                  </a:lnTo>
                  <a:lnTo>
                    <a:pt x="225" y="11"/>
                  </a:lnTo>
                  <a:lnTo>
                    <a:pt x="243" y="19"/>
                  </a:lnTo>
                  <a:lnTo>
                    <a:pt x="260" y="29"/>
                  </a:lnTo>
                  <a:lnTo>
                    <a:pt x="275" y="42"/>
                  </a:lnTo>
                  <a:lnTo>
                    <a:pt x="288" y="55"/>
                  </a:lnTo>
                  <a:lnTo>
                    <a:pt x="300" y="69"/>
                  </a:lnTo>
                  <a:lnTo>
                    <a:pt x="308" y="85"/>
                  </a:lnTo>
                  <a:lnTo>
                    <a:pt x="315" y="103"/>
                  </a:lnTo>
                  <a:lnTo>
                    <a:pt x="319" y="120"/>
                  </a:lnTo>
                  <a:lnTo>
                    <a:pt x="320" y="137"/>
                  </a:lnTo>
                  <a:lnTo>
                    <a:pt x="320" y="137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4868" y="2456"/>
              <a:ext cx="16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 flipV="1">
              <a:off x="5028" y="2387"/>
              <a:ext cx="40" cy="6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>
              <a:off x="5068" y="2387"/>
              <a:ext cx="1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flipV="1">
              <a:off x="5068" y="2387"/>
              <a:ext cx="80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>
              <a:off x="5148" y="2387"/>
              <a:ext cx="1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 flipV="1">
              <a:off x="5148" y="2422"/>
              <a:ext cx="40" cy="6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5188" y="2422"/>
              <a:ext cx="40" cy="6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 flipV="1">
              <a:off x="5228" y="2456"/>
              <a:ext cx="1" cy="3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2"/>
            <p:cNvSpPr>
              <a:spLocks noChangeShapeType="1"/>
            </p:cNvSpPr>
            <p:nvPr/>
          </p:nvSpPr>
          <p:spPr bwMode="auto">
            <a:xfrm>
              <a:off x="5228" y="2456"/>
              <a:ext cx="12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874" y="2427"/>
              <a:ext cx="80" cy="69"/>
            </a:xfrm>
            <a:custGeom>
              <a:avLst/>
              <a:gdLst>
                <a:gd name="T0" fmla="*/ 80 w 80"/>
                <a:gd name="T1" fmla="*/ 35 h 69"/>
                <a:gd name="T2" fmla="*/ 79 w 80"/>
                <a:gd name="T3" fmla="*/ 44 h 69"/>
                <a:gd name="T4" fmla="*/ 75 w 80"/>
                <a:gd name="T5" fmla="*/ 52 h 69"/>
                <a:gd name="T6" fmla="*/ 68 w 80"/>
                <a:gd name="T7" fmla="*/ 59 h 69"/>
                <a:gd name="T8" fmla="*/ 60 w 80"/>
                <a:gd name="T9" fmla="*/ 64 h 69"/>
                <a:gd name="T10" fmla="*/ 51 w 80"/>
                <a:gd name="T11" fmla="*/ 68 h 69"/>
                <a:gd name="T12" fmla="*/ 40 w 80"/>
                <a:gd name="T13" fmla="*/ 69 h 69"/>
                <a:gd name="T14" fmla="*/ 29 w 80"/>
                <a:gd name="T15" fmla="*/ 68 h 69"/>
                <a:gd name="T16" fmla="*/ 20 w 80"/>
                <a:gd name="T17" fmla="*/ 64 h 69"/>
                <a:gd name="T18" fmla="*/ 12 w 80"/>
                <a:gd name="T19" fmla="*/ 59 h 69"/>
                <a:gd name="T20" fmla="*/ 5 w 80"/>
                <a:gd name="T21" fmla="*/ 52 h 69"/>
                <a:gd name="T22" fmla="*/ 1 w 80"/>
                <a:gd name="T23" fmla="*/ 44 h 69"/>
                <a:gd name="T24" fmla="*/ 0 w 80"/>
                <a:gd name="T25" fmla="*/ 35 h 69"/>
                <a:gd name="T26" fmla="*/ 1 w 80"/>
                <a:gd name="T27" fmla="*/ 25 h 69"/>
                <a:gd name="T28" fmla="*/ 5 w 80"/>
                <a:gd name="T29" fmla="*/ 17 h 69"/>
                <a:gd name="T30" fmla="*/ 12 w 80"/>
                <a:gd name="T31" fmla="*/ 11 h 69"/>
                <a:gd name="T32" fmla="*/ 20 w 80"/>
                <a:gd name="T33" fmla="*/ 5 h 69"/>
                <a:gd name="T34" fmla="*/ 29 w 80"/>
                <a:gd name="T35" fmla="*/ 1 h 69"/>
                <a:gd name="T36" fmla="*/ 40 w 80"/>
                <a:gd name="T37" fmla="*/ 0 h 69"/>
                <a:gd name="T38" fmla="*/ 51 w 80"/>
                <a:gd name="T39" fmla="*/ 1 h 69"/>
                <a:gd name="T40" fmla="*/ 60 w 80"/>
                <a:gd name="T41" fmla="*/ 5 h 69"/>
                <a:gd name="T42" fmla="*/ 68 w 80"/>
                <a:gd name="T43" fmla="*/ 11 h 69"/>
                <a:gd name="T44" fmla="*/ 75 w 80"/>
                <a:gd name="T45" fmla="*/ 17 h 69"/>
                <a:gd name="T46" fmla="*/ 79 w 80"/>
                <a:gd name="T47" fmla="*/ 25 h 69"/>
                <a:gd name="T48" fmla="*/ 80 w 80"/>
                <a:gd name="T49" fmla="*/ 35 h 69"/>
                <a:gd name="T50" fmla="*/ 80 w 80"/>
                <a:gd name="T51" fmla="*/ 3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9">
                  <a:moveTo>
                    <a:pt x="80" y="35"/>
                  </a:moveTo>
                  <a:lnTo>
                    <a:pt x="79" y="44"/>
                  </a:lnTo>
                  <a:lnTo>
                    <a:pt x="75" y="52"/>
                  </a:lnTo>
                  <a:lnTo>
                    <a:pt x="68" y="59"/>
                  </a:lnTo>
                  <a:lnTo>
                    <a:pt x="60" y="64"/>
                  </a:lnTo>
                  <a:lnTo>
                    <a:pt x="51" y="68"/>
                  </a:lnTo>
                  <a:lnTo>
                    <a:pt x="40" y="69"/>
                  </a:lnTo>
                  <a:lnTo>
                    <a:pt x="29" y="68"/>
                  </a:lnTo>
                  <a:lnTo>
                    <a:pt x="20" y="64"/>
                  </a:lnTo>
                  <a:lnTo>
                    <a:pt x="12" y="59"/>
                  </a:lnTo>
                  <a:lnTo>
                    <a:pt x="5" y="52"/>
                  </a:lnTo>
                  <a:lnTo>
                    <a:pt x="1" y="44"/>
                  </a:lnTo>
                  <a:lnTo>
                    <a:pt x="0" y="35"/>
                  </a:lnTo>
                  <a:lnTo>
                    <a:pt x="1" y="25"/>
                  </a:lnTo>
                  <a:lnTo>
                    <a:pt x="5" y="17"/>
                  </a:lnTo>
                  <a:lnTo>
                    <a:pt x="12" y="11"/>
                  </a:lnTo>
                  <a:lnTo>
                    <a:pt x="20" y="5"/>
                  </a:lnTo>
                  <a:lnTo>
                    <a:pt x="29" y="1"/>
                  </a:lnTo>
                  <a:lnTo>
                    <a:pt x="40" y="0"/>
                  </a:lnTo>
                  <a:lnTo>
                    <a:pt x="51" y="1"/>
                  </a:lnTo>
                  <a:lnTo>
                    <a:pt x="60" y="5"/>
                  </a:lnTo>
                  <a:lnTo>
                    <a:pt x="68" y="11"/>
                  </a:lnTo>
                  <a:lnTo>
                    <a:pt x="75" y="17"/>
                  </a:lnTo>
                  <a:lnTo>
                    <a:pt x="79" y="25"/>
                  </a:lnTo>
                  <a:lnTo>
                    <a:pt x="80" y="35"/>
                  </a:lnTo>
                  <a:lnTo>
                    <a:pt x="80" y="35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201" y="2433"/>
              <a:ext cx="80" cy="69"/>
            </a:xfrm>
            <a:custGeom>
              <a:avLst/>
              <a:gdLst>
                <a:gd name="T0" fmla="*/ 80 w 80"/>
                <a:gd name="T1" fmla="*/ 34 h 69"/>
                <a:gd name="T2" fmla="*/ 78 w 80"/>
                <a:gd name="T3" fmla="*/ 44 h 69"/>
                <a:gd name="T4" fmla="*/ 74 w 80"/>
                <a:gd name="T5" fmla="*/ 52 h 69"/>
                <a:gd name="T6" fmla="*/ 68 w 80"/>
                <a:gd name="T7" fmla="*/ 58 h 69"/>
                <a:gd name="T8" fmla="*/ 60 w 80"/>
                <a:gd name="T9" fmla="*/ 64 h 69"/>
                <a:gd name="T10" fmla="*/ 50 w 80"/>
                <a:gd name="T11" fmla="*/ 68 h 69"/>
                <a:gd name="T12" fmla="*/ 40 w 80"/>
                <a:gd name="T13" fmla="*/ 69 h 69"/>
                <a:gd name="T14" fmla="*/ 29 w 80"/>
                <a:gd name="T15" fmla="*/ 68 h 69"/>
                <a:gd name="T16" fmla="*/ 20 w 80"/>
                <a:gd name="T17" fmla="*/ 64 h 69"/>
                <a:gd name="T18" fmla="*/ 12 w 80"/>
                <a:gd name="T19" fmla="*/ 58 h 69"/>
                <a:gd name="T20" fmla="*/ 5 w 80"/>
                <a:gd name="T21" fmla="*/ 52 h 69"/>
                <a:gd name="T22" fmla="*/ 1 w 80"/>
                <a:gd name="T23" fmla="*/ 44 h 69"/>
                <a:gd name="T24" fmla="*/ 0 w 80"/>
                <a:gd name="T25" fmla="*/ 34 h 69"/>
                <a:gd name="T26" fmla="*/ 1 w 80"/>
                <a:gd name="T27" fmla="*/ 25 h 69"/>
                <a:gd name="T28" fmla="*/ 5 w 80"/>
                <a:gd name="T29" fmla="*/ 17 h 69"/>
                <a:gd name="T30" fmla="*/ 12 w 80"/>
                <a:gd name="T31" fmla="*/ 10 h 69"/>
                <a:gd name="T32" fmla="*/ 20 w 80"/>
                <a:gd name="T33" fmla="*/ 5 h 69"/>
                <a:gd name="T34" fmla="*/ 29 w 80"/>
                <a:gd name="T35" fmla="*/ 1 h 69"/>
                <a:gd name="T36" fmla="*/ 40 w 80"/>
                <a:gd name="T37" fmla="*/ 0 h 69"/>
                <a:gd name="T38" fmla="*/ 50 w 80"/>
                <a:gd name="T39" fmla="*/ 1 h 69"/>
                <a:gd name="T40" fmla="*/ 60 w 80"/>
                <a:gd name="T41" fmla="*/ 5 h 69"/>
                <a:gd name="T42" fmla="*/ 68 w 80"/>
                <a:gd name="T43" fmla="*/ 10 h 69"/>
                <a:gd name="T44" fmla="*/ 74 w 80"/>
                <a:gd name="T45" fmla="*/ 17 h 69"/>
                <a:gd name="T46" fmla="*/ 78 w 80"/>
                <a:gd name="T47" fmla="*/ 25 h 69"/>
                <a:gd name="T48" fmla="*/ 80 w 80"/>
                <a:gd name="T49" fmla="*/ 34 h 69"/>
                <a:gd name="T50" fmla="*/ 80 w 80"/>
                <a:gd name="T51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9">
                  <a:moveTo>
                    <a:pt x="80" y="34"/>
                  </a:moveTo>
                  <a:lnTo>
                    <a:pt x="78" y="44"/>
                  </a:lnTo>
                  <a:lnTo>
                    <a:pt x="74" y="52"/>
                  </a:lnTo>
                  <a:lnTo>
                    <a:pt x="68" y="58"/>
                  </a:lnTo>
                  <a:lnTo>
                    <a:pt x="60" y="64"/>
                  </a:lnTo>
                  <a:lnTo>
                    <a:pt x="50" y="68"/>
                  </a:lnTo>
                  <a:lnTo>
                    <a:pt x="40" y="69"/>
                  </a:lnTo>
                  <a:lnTo>
                    <a:pt x="29" y="68"/>
                  </a:lnTo>
                  <a:lnTo>
                    <a:pt x="20" y="64"/>
                  </a:lnTo>
                  <a:lnTo>
                    <a:pt x="12" y="58"/>
                  </a:lnTo>
                  <a:lnTo>
                    <a:pt x="5" y="52"/>
                  </a:lnTo>
                  <a:lnTo>
                    <a:pt x="1" y="44"/>
                  </a:lnTo>
                  <a:lnTo>
                    <a:pt x="0" y="34"/>
                  </a:lnTo>
                  <a:lnTo>
                    <a:pt x="1" y="25"/>
                  </a:lnTo>
                  <a:lnTo>
                    <a:pt x="5" y="17"/>
                  </a:lnTo>
                  <a:lnTo>
                    <a:pt x="12" y="10"/>
                  </a:lnTo>
                  <a:lnTo>
                    <a:pt x="20" y="5"/>
                  </a:lnTo>
                  <a:lnTo>
                    <a:pt x="29" y="1"/>
                  </a:lnTo>
                  <a:lnTo>
                    <a:pt x="40" y="0"/>
                  </a:lnTo>
                  <a:lnTo>
                    <a:pt x="50" y="1"/>
                  </a:lnTo>
                  <a:lnTo>
                    <a:pt x="60" y="5"/>
                  </a:lnTo>
                  <a:lnTo>
                    <a:pt x="68" y="10"/>
                  </a:lnTo>
                  <a:lnTo>
                    <a:pt x="74" y="17"/>
                  </a:lnTo>
                  <a:lnTo>
                    <a:pt x="78" y="25"/>
                  </a:lnTo>
                  <a:lnTo>
                    <a:pt x="80" y="34"/>
                  </a:lnTo>
                  <a:lnTo>
                    <a:pt x="80" y="34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954" y="2324"/>
              <a:ext cx="240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9"/>
            <p:cNvSpPr>
              <a:spLocks/>
            </p:cNvSpPr>
            <p:nvPr/>
          </p:nvSpPr>
          <p:spPr bwMode="auto">
            <a:xfrm>
              <a:off x="4474" y="2427"/>
              <a:ext cx="80" cy="69"/>
            </a:xfrm>
            <a:custGeom>
              <a:avLst/>
              <a:gdLst>
                <a:gd name="T0" fmla="*/ 80 w 80"/>
                <a:gd name="T1" fmla="*/ 35 h 69"/>
                <a:gd name="T2" fmla="*/ 79 w 80"/>
                <a:gd name="T3" fmla="*/ 44 h 69"/>
                <a:gd name="T4" fmla="*/ 75 w 80"/>
                <a:gd name="T5" fmla="*/ 52 h 69"/>
                <a:gd name="T6" fmla="*/ 68 w 80"/>
                <a:gd name="T7" fmla="*/ 59 h 69"/>
                <a:gd name="T8" fmla="*/ 60 w 80"/>
                <a:gd name="T9" fmla="*/ 64 h 69"/>
                <a:gd name="T10" fmla="*/ 51 w 80"/>
                <a:gd name="T11" fmla="*/ 68 h 69"/>
                <a:gd name="T12" fmla="*/ 40 w 80"/>
                <a:gd name="T13" fmla="*/ 69 h 69"/>
                <a:gd name="T14" fmla="*/ 30 w 80"/>
                <a:gd name="T15" fmla="*/ 68 h 69"/>
                <a:gd name="T16" fmla="*/ 20 w 80"/>
                <a:gd name="T17" fmla="*/ 64 h 69"/>
                <a:gd name="T18" fmla="*/ 12 w 80"/>
                <a:gd name="T19" fmla="*/ 59 h 69"/>
                <a:gd name="T20" fmla="*/ 6 w 80"/>
                <a:gd name="T21" fmla="*/ 52 h 69"/>
                <a:gd name="T22" fmla="*/ 2 w 80"/>
                <a:gd name="T23" fmla="*/ 44 h 69"/>
                <a:gd name="T24" fmla="*/ 0 w 80"/>
                <a:gd name="T25" fmla="*/ 35 h 69"/>
                <a:gd name="T26" fmla="*/ 2 w 80"/>
                <a:gd name="T27" fmla="*/ 25 h 69"/>
                <a:gd name="T28" fmla="*/ 6 w 80"/>
                <a:gd name="T29" fmla="*/ 17 h 69"/>
                <a:gd name="T30" fmla="*/ 12 w 80"/>
                <a:gd name="T31" fmla="*/ 11 h 69"/>
                <a:gd name="T32" fmla="*/ 20 w 80"/>
                <a:gd name="T33" fmla="*/ 5 h 69"/>
                <a:gd name="T34" fmla="*/ 30 w 80"/>
                <a:gd name="T35" fmla="*/ 1 h 69"/>
                <a:gd name="T36" fmla="*/ 40 w 80"/>
                <a:gd name="T37" fmla="*/ 0 h 69"/>
                <a:gd name="T38" fmla="*/ 51 w 80"/>
                <a:gd name="T39" fmla="*/ 1 h 69"/>
                <a:gd name="T40" fmla="*/ 60 w 80"/>
                <a:gd name="T41" fmla="*/ 5 h 69"/>
                <a:gd name="T42" fmla="*/ 68 w 80"/>
                <a:gd name="T43" fmla="*/ 11 h 69"/>
                <a:gd name="T44" fmla="*/ 75 w 80"/>
                <a:gd name="T45" fmla="*/ 17 h 69"/>
                <a:gd name="T46" fmla="*/ 79 w 80"/>
                <a:gd name="T47" fmla="*/ 25 h 69"/>
                <a:gd name="T48" fmla="*/ 80 w 80"/>
                <a:gd name="T49" fmla="*/ 35 h 69"/>
                <a:gd name="T50" fmla="*/ 80 w 80"/>
                <a:gd name="T51" fmla="*/ 3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9">
                  <a:moveTo>
                    <a:pt x="80" y="35"/>
                  </a:moveTo>
                  <a:lnTo>
                    <a:pt x="79" y="44"/>
                  </a:lnTo>
                  <a:lnTo>
                    <a:pt x="75" y="52"/>
                  </a:lnTo>
                  <a:lnTo>
                    <a:pt x="68" y="59"/>
                  </a:lnTo>
                  <a:lnTo>
                    <a:pt x="60" y="64"/>
                  </a:lnTo>
                  <a:lnTo>
                    <a:pt x="51" y="68"/>
                  </a:lnTo>
                  <a:lnTo>
                    <a:pt x="40" y="69"/>
                  </a:lnTo>
                  <a:lnTo>
                    <a:pt x="30" y="68"/>
                  </a:lnTo>
                  <a:lnTo>
                    <a:pt x="20" y="64"/>
                  </a:lnTo>
                  <a:lnTo>
                    <a:pt x="12" y="59"/>
                  </a:lnTo>
                  <a:lnTo>
                    <a:pt x="6" y="52"/>
                  </a:lnTo>
                  <a:lnTo>
                    <a:pt x="2" y="44"/>
                  </a:lnTo>
                  <a:lnTo>
                    <a:pt x="0" y="35"/>
                  </a:lnTo>
                  <a:lnTo>
                    <a:pt x="2" y="25"/>
                  </a:lnTo>
                  <a:lnTo>
                    <a:pt x="6" y="17"/>
                  </a:lnTo>
                  <a:lnTo>
                    <a:pt x="12" y="11"/>
                  </a:lnTo>
                  <a:lnTo>
                    <a:pt x="20" y="5"/>
                  </a:lnTo>
                  <a:lnTo>
                    <a:pt x="30" y="1"/>
                  </a:lnTo>
                  <a:lnTo>
                    <a:pt x="40" y="0"/>
                  </a:lnTo>
                  <a:lnTo>
                    <a:pt x="51" y="1"/>
                  </a:lnTo>
                  <a:lnTo>
                    <a:pt x="60" y="5"/>
                  </a:lnTo>
                  <a:lnTo>
                    <a:pt x="68" y="11"/>
                  </a:lnTo>
                  <a:lnTo>
                    <a:pt x="75" y="17"/>
                  </a:lnTo>
                  <a:lnTo>
                    <a:pt x="79" y="25"/>
                  </a:lnTo>
                  <a:lnTo>
                    <a:pt x="80" y="35"/>
                  </a:lnTo>
                  <a:lnTo>
                    <a:pt x="80" y="35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4801" y="2433"/>
              <a:ext cx="80" cy="69"/>
            </a:xfrm>
            <a:custGeom>
              <a:avLst/>
              <a:gdLst>
                <a:gd name="T0" fmla="*/ 80 w 80"/>
                <a:gd name="T1" fmla="*/ 34 h 69"/>
                <a:gd name="T2" fmla="*/ 79 w 80"/>
                <a:gd name="T3" fmla="*/ 44 h 69"/>
                <a:gd name="T4" fmla="*/ 75 w 80"/>
                <a:gd name="T5" fmla="*/ 52 h 69"/>
                <a:gd name="T6" fmla="*/ 68 w 80"/>
                <a:gd name="T7" fmla="*/ 58 h 69"/>
                <a:gd name="T8" fmla="*/ 60 w 80"/>
                <a:gd name="T9" fmla="*/ 64 h 69"/>
                <a:gd name="T10" fmla="*/ 51 w 80"/>
                <a:gd name="T11" fmla="*/ 68 h 69"/>
                <a:gd name="T12" fmla="*/ 40 w 80"/>
                <a:gd name="T13" fmla="*/ 69 h 69"/>
                <a:gd name="T14" fmla="*/ 29 w 80"/>
                <a:gd name="T15" fmla="*/ 68 h 69"/>
                <a:gd name="T16" fmla="*/ 20 w 80"/>
                <a:gd name="T17" fmla="*/ 64 h 69"/>
                <a:gd name="T18" fmla="*/ 12 w 80"/>
                <a:gd name="T19" fmla="*/ 58 h 69"/>
                <a:gd name="T20" fmla="*/ 5 w 80"/>
                <a:gd name="T21" fmla="*/ 52 h 69"/>
                <a:gd name="T22" fmla="*/ 1 w 80"/>
                <a:gd name="T23" fmla="*/ 44 h 69"/>
                <a:gd name="T24" fmla="*/ 0 w 80"/>
                <a:gd name="T25" fmla="*/ 34 h 69"/>
                <a:gd name="T26" fmla="*/ 1 w 80"/>
                <a:gd name="T27" fmla="*/ 25 h 69"/>
                <a:gd name="T28" fmla="*/ 5 w 80"/>
                <a:gd name="T29" fmla="*/ 17 h 69"/>
                <a:gd name="T30" fmla="*/ 12 w 80"/>
                <a:gd name="T31" fmla="*/ 10 h 69"/>
                <a:gd name="T32" fmla="*/ 20 w 80"/>
                <a:gd name="T33" fmla="*/ 5 h 69"/>
                <a:gd name="T34" fmla="*/ 29 w 80"/>
                <a:gd name="T35" fmla="*/ 1 h 69"/>
                <a:gd name="T36" fmla="*/ 40 w 80"/>
                <a:gd name="T37" fmla="*/ 0 h 69"/>
                <a:gd name="T38" fmla="*/ 51 w 80"/>
                <a:gd name="T39" fmla="*/ 1 h 69"/>
                <a:gd name="T40" fmla="*/ 60 w 80"/>
                <a:gd name="T41" fmla="*/ 5 h 69"/>
                <a:gd name="T42" fmla="*/ 68 w 80"/>
                <a:gd name="T43" fmla="*/ 10 h 69"/>
                <a:gd name="T44" fmla="*/ 75 w 80"/>
                <a:gd name="T45" fmla="*/ 17 h 69"/>
                <a:gd name="T46" fmla="*/ 79 w 80"/>
                <a:gd name="T47" fmla="*/ 25 h 69"/>
                <a:gd name="T48" fmla="*/ 80 w 80"/>
                <a:gd name="T49" fmla="*/ 34 h 69"/>
                <a:gd name="T50" fmla="*/ 80 w 80"/>
                <a:gd name="T51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9">
                  <a:moveTo>
                    <a:pt x="80" y="34"/>
                  </a:moveTo>
                  <a:lnTo>
                    <a:pt x="79" y="44"/>
                  </a:lnTo>
                  <a:lnTo>
                    <a:pt x="75" y="52"/>
                  </a:lnTo>
                  <a:lnTo>
                    <a:pt x="68" y="58"/>
                  </a:lnTo>
                  <a:lnTo>
                    <a:pt x="60" y="64"/>
                  </a:lnTo>
                  <a:lnTo>
                    <a:pt x="51" y="68"/>
                  </a:lnTo>
                  <a:lnTo>
                    <a:pt x="40" y="69"/>
                  </a:lnTo>
                  <a:lnTo>
                    <a:pt x="29" y="68"/>
                  </a:lnTo>
                  <a:lnTo>
                    <a:pt x="20" y="64"/>
                  </a:lnTo>
                  <a:lnTo>
                    <a:pt x="12" y="58"/>
                  </a:lnTo>
                  <a:lnTo>
                    <a:pt x="5" y="52"/>
                  </a:lnTo>
                  <a:lnTo>
                    <a:pt x="1" y="44"/>
                  </a:lnTo>
                  <a:lnTo>
                    <a:pt x="0" y="34"/>
                  </a:lnTo>
                  <a:lnTo>
                    <a:pt x="1" y="25"/>
                  </a:lnTo>
                  <a:lnTo>
                    <a:pt x="5" y="17"/>
                  </a:lnTo>
                  <a:lnTo>
                    <a:pt x="12" y="10"/>
                  </a:lnTo>
                  <a:lnTo>
                    <a:pt x="20" y="5"/>
                  </a:lnTo>
                  <a:lnTo>
                    <a:pt x="29" y="1"/>
                  </a:lnTo>
                  <a:lnTo>
                    <a:pt x="40" y="0"/>
                  </a:lnTo>
                  <a:lnTo>
                    <a:pt x="51" y="1"/>
                  </a:lnTo>
                  <a:lnTo>
                    <a:pt x="60" y="5"/>
                  </a:lnTo>
                  <a:lnTo>
                    <a:pt x="68" y="10"/>
                  </a:lnTo>
                  <a:lnTo>
                    <a:pt x="75" y="17"/>
                  </a:lnTo>
                  <a:lnTo>
                    <a:pt x="79" y="25"/>
                  </a:lnTo>
                  <a:lnTo>
                    <a:pt x="80" y="34"/>
                  </a:lnTo>
                  <a:lnTo>
                    <a:pt x="80" y="34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41"/>
            <p:cNvSpPr>
              <a:spLocks noChangeShapeType="1"/>
            </p:cNvSpPr>
            <p:nvPr/>
          </p:nvSpPr>
          <p:spPr bwMode="auto">
            <a:xfrm flipV="1">
              <a:off x="4554" y="2324"/>
              <a:ext cx="240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54"/>
            <p:cNvSpPr>
              <a:spLocks noChangeShapeType="1"/>
            </p:cNvSpPr>
            <p:nvPr/>
          </p:nvSpPr>
          <p:spPr bwMode="auto">
            <a:xfrm>
              <a:off x="3474" y="2633"/>
              <a:ext cx="24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55"/>
            <p:cNvSpPr>
              <a:spLocks noChangeShapeType="1"/>
            </p:cNvSpPr>
            <p:nvPr/>
          </p:nvSpPr>
          <p:spPr bwMode="auto">
            <a:xfrm>
              <a:off x="3554" y="2702"/>
              <a:ext cx="8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56"/>
            <p:cNvSpPr>
              <a:spLocks noChangeShapeType="1"/>
            </p:cNvSpPr>
            <p:nvPr/>
          </p:nvSpPr>
          <p:spPr bwMode="auto">
            <a:xfrm>
              <a:off x="3474" y="2771"/>
              <a:ext cx="24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57"/>
            <p:cNvSpPr>
              <a:spLocks noChangeShapeType="1"/>
            </p:cNvSpPr>
            <p:nvPr/>
          </p:nvSpPr>
          <p:spPr bwMode="auto">
            <a:xfrm>
              <a:off x="3554" y="2839"/>
              <a:ext cx="8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58"/>
            <p:cNvSpPr>
              <a:spLocks noChangeShapeType="1"/>
            </p:cNvSpPr>
            <p:nvPr/>
          </p:nvSpPr>
          <p:spPr bwMode="auto">
            <a:xfrm flipV="1">
              <a:off x="3587" y="2456"/>
              <a:ext cx="1" cy="17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59"/>
            <p:cNvSpPr>
              <a:spLocks noChangeShapeType="1"/>
            </p:cNvSpPr>
            <p:nvPr/>
          </p:nvSpPr>
          <p:spPr bwMode="auto">
            <a:xfrm>
              <a:off x="3587" y="2456"/>
              <a:ext cx="28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60"/>
            <p:cNvSpPr>
              <a:spLocks noChangeShapeType="1"/>
            </p:cNvSpPr>
            <p:nvPr/>
          </p:nvSpPr>
          <p:spPr bwMode="auto">
            <a:xfrm>
              <a:off x="4267" y="2456"/>
              <a:ext cx="201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61"/>
            <p:cNvSpPr>
              <a:spLocks noChangeShapeType="1"/>
            </p:cNvSpPr>
            <p:nvPr/>
          </p:nvSpPr>
          <p:spPr bwMode="auto">
            <a:xfrm>
              <a:off x="3587" y="2834"/>
              <a:ext cx="1" cy="6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62"/>
            <p:cNvSpPr>
              <a:spLocks noChangeShapeType="1"/>
            </p:cNvSpPr>
            <p:nvPr/>
          </p:nvSpPr>
          <p:spPr bwMode="auto">
            <a:xfrm>
              <a:off x="3587" y="2902"/>
              <a:ext cx="1921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63"/>
            <p:cNvSpPr>
              <a:spLocks noChangeShapeType="1"/>
            </p:cNvSpPr>
            <p:nvPr/>
          </p:nvSpPr>
          <p:spPr bwMode="auto">
            <a:xfrm flipV="1">
              <a:off x="5508" y="2456"/>
              <a:ext cx="1" cy="4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64"/>
            <p:cNvSpPr>
              <a:spLocks noChangeShapeType="1"/>
            </p:cNvSpPr>
            <p:nvPr/>
          </p:nvSpPr>
          <p:spPr bwMode="auto">
            <a:xfrm flipH="1">
              <a:off x="5348" y="2456"/>
              <a:ext cx="16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65"/>
            <p:cNvSpPr>
              <a:spLocks noChangeArrowheads="1"/>
            </p:cNvSpPr>
            <p:nvPr/>
          </p:nvSpPr>
          <p:spPr bwMode="auto">
            <a:xfrm>
              <a:off x="3362" y="2045"/>
              <a:ext cx="216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 sz="2400" b="1" baseline="0">
                  <a:solidFill>
                    <a:srgbClr val="000000"/>
                  </a:solidFill>
                </a:rPr>
                <a:t>Switches in series =&gt; AND</a:t>
              </a:r>
              <a:endParaRPr lang="en-US" altLang="en-US" sz="2800" b="1" baseline="0"/>
            </a:p>
          </p:txBody>
        </p:sp>
      </p:grpSp>
      <p:grpSp>
        <p:nvGrpSpPr>
          <p:cNvPr id="38" name="Group 72"/>
          <p:cNvGrpSpPr>
            <a:grpSpLocks/>
          </p:cNvGrpSpPr>
          <p:nvPr/>
        </p:nvGrpSpPr>
        <p:grpSpPr bwMode="auto">
          <a:xfrm>
            <a:off x="5153025" y="1322388"/>
            <a:ext cx="3494088" cy="1543050"/>
            <a:chOff x="3373" y="833"/>
            <a:chExt cx="2201" cy="972"/>
          </a:xfrm>
        </p:grpSpPr>
        <p:sp>
          <p:nvSpPr>
            <p:cNvPr id="39" name="Freeform 6"/>
            <p:cNvSpPr>
              <a:spLocks/>
            </p:cNvSpPr>
            <p:nvPr/>
          </p:nvSpPr>
          <p:spPr bwMode="auto">
            <a:xfrm>
              <a:off x="4147" y="1632"/>
              <a:ext cx="80" cy="69"/>
            </a:xfrm>
            <a:custGeom>
              <a:avLst/>
              <a:gdLst>
                <a:gd name="T0" fmla="*/ 80 w 80"/>
                <a:gd name="T1" fmla="*/ 34 h 69"/>
                <a:gd name="T2" fmla="*/ 79 w 80"/>
                <a:gd name="T3" fmla="*/ 44 h 69"/>
                <a:gd name="T4" fmla="*/ 75 w 80"/>
                <a:gd name="T5" fmla="*/ 52 h 69"/>
                <a:gd name="T6" fmla="*/ 68 w 80"/>
                <a:gd name="T7" fmla="*/ 58 h 69"/>
                <a:gd name="T8" fmla="*/ 60 w 80"/>
                <a:gd name="T9" fmla="*/ 64 h 69"/>
                <a:gd name="T10" fmla="*/ 51 w 80"/>
                <a:gd name="T11" fmla="*/ 68 h 69"/>
                <a:gd name="T12" fmla="*/ 40 w 80"/>
                <a:gd name="T13" fmla="*/ 69 h 69"/>
                <a:gd name="T14" fmla="*/ 30 w 80"/>
                <a:gd name="T15" fmla="*/ 68 h 69"/>
                <a:gd name="T16" fmla="*/ 20 w 80"/>
                <a:gd name="T17" fmla="*/ 64 h 69"/>
                <a:gd name="T18" fmla="*/ 12 w 80"/>
                <a:gd name="T19" fmla="*/ 58 h 69"/>
                <a:gd name="T20" fmla="*/ 6 w 80"/>
                <a:gd name="T21" fmla="*/ 52 h 69"/>
                <a:gd name="T22" fmla="*/ 2 w 80"/>
                <a:gd name="T23" fmla="*/ 44 h 69"/>
                <a:gd name="T24" fmla="*/ 0 w 80"/>
                <a:gd name="T25" fmla="*/ 34 h 69"/>
                <a:gd name="T26" fmla="*/ 2 w 80"/>
                <a:gd name="T27" fmla="*/ 25 h 69"/>
                <a:gd name="T28" fmla="*/ 6 w 80"/>
                <a:gd name="T29" fmla="*/ 17 h 69"/>
                <a:gd name="T30" fmla="*/ 12 w 80"/>
                <a:gd name="T31" fmla="*/ 10 h 69"/>
                <a:gd name="T32" fmla="*/ 20 w 80"/>
                <a:gd name="T33" fmla="*/ 5 h 69"/>
                <a:gd name="T34" fmla="*/ 30 w 80"/>
                <a:gd name="T35" fmla="*/ 1 h 69"/>
                <a:gd name="T36" fmla="*/ 40 w 80"/>
                <a:gd name="T37" fmla="*/ 0 h 69"/>
                <a:gd name="T38" fmla="*/ 51 w 80"/>
                <a:gd name="T39" fmla="*/ 1 h 69"/>
                <a:gd name="T40" fmla="*/ 60 w 80"/>
                <a:gd name="T41" fmla="*/ 5 h 69"/>
                <a:gd name="T42" fmla="*/ 68 w 80"/>
                <a:gd name="T43" fmla="*/ 10 h 69"/>
                <a:gd name="T44" fmla="*/ 75 w 80"/>
                <a:gd name="T45" fmla="*/ 17 h 69"/>
                <a:gd name="T46" fmla="*/ 79 w 80"/>
                <a:gd name="T47" fmla="*/ 25 h 69"/>
                <a:gd name="T48" fmla="*/ 80 w 80"/>
                <a:gd name="T49" fmla="*/ 34 h 69"/>
                <a:gd name="T50" fmla="*/ 80 w 80"/>
                <a:gd name="T51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9">
                  <a:moveTo>
                    <a:pt x="80" y="34"/>
                  </a:moveTo>
                  <a:lnTo>
                    <a:pt x="79" y="44"/>
                  </a:lnTo>
                  <a:lnTo>
                    <a:pt x="75" y="52"/>
                  </a:lnTo>
                  <a:lnTo>
                    <a:pt x="68" y="58"/>
                  </a:lnTo>
                  <a:lnTo>
                    <a:pt x="60" y="64"/>
                  </a:lnTo>
                  <a:lnTo>
                    <a:pt x="51" y="68"/>
                  </a:lnTo>
                  <a:lnTo>
                    <a:pt x="40" y="69"/>
                  </a:lnTo>
                  <a:lnTo>
                    <a:pt x="30" y="68"/>
                  </a:lnTo>
                  <a:lnTo>
                    <a:pt x="20" y="64"/>
                  </a:lnTo>
                  <a:lnTo>
                    <a:pt x="12" y="58"/>
                  </a:lnTo>
                  <a:lnTo>
                    <a:pt x="6" y="52"/>
                  </a:lnTo>
                  <a:lnTo>
                    <a:pt x="2" y="44"/>
                  </a:lnTo>
                  <a:lnTo>
                    <a:pt x="0" y="34"/>
                  </a:lnTo>
                  <a:lnTo>
                    <a:pt x="2" y="25"/>
                  </a:lnTo>
                  <a:lnTo>
                    <a:pt x="6" y="17"/>
                  </a:lnTo>
                  <a:lnTo>
                    <a:pt x="12" y="10"/>
                  </a:lnTo>
                  <a:lnTo>
                    <a:pt x="20" y="5"/>
                  </a:lnTo>
                  <a:lnTo>
                    <a:pt x="30" y="1"/>
                  </a:lnTo>
                  <a:lnTo>
                    <a:pt x="40" y="0"/>
                  </a:lnTo>
                  <a:lnTo>
                    <a:pt x="51" y="1"/>
                  </a:lnTo>
                  <a:lnTo>
                    <a:pt x="60" y="5"/>
                  </a:lnTo>
                  <a:lnTo>
                    <a:pt x="68" y="10"/>
                  </a:lnTo>
                  <a:lnTo>
                    <a:pt x="75" y="17"/>
                  </a:lnTo>
                  <a:lnTo>
                    <a:pt x="79" y="25"/>
                  </a:lnTo>
                  <a:lnTo>
                    <a:pt x="80" y="34"/>
                  </a:lnTo>
                  <a:lnTo>
                    <a:pt x="80" y="34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7"/>
            <p:cNvSpPr>
              <a:spLocks/>
            </p:cNvSpPr>
            <p:nvPr/>
          </p:nvSpPr>
          <p:spPr bwMode="auto">
            <a:xfrm>
              <a:off x="4474" y="1638"/>
              <a:ext cx="80" cy="68"/>
            </a:xfrm>
            <a:custGeom>
              <a:avLst/>
              <a:gdLst>
                <a:gd name="T0" fmla="*/ 80 w 80"/>
                <a:gd name="T1" fmla="*/ 34 h 68"/>
                <a:gd name="T2" fmla="*/ 79 w 80"/>
                <a:gd name="T3" fmla="*/ 43 h 68"/>
                <a:gd name="T4" fmla="*/ 75 w 80"/>
                <a:gd name="T5" fmla="*/ 51 h 68"/>
                <a:gd name="T6" fmla="*/ 68 w 80"/>
                <a:gd name="T7" fmla="*/ 58 h 68"/>
                <a:gd name="T8" fmla="*/ 60 w 80"/>
                <a:gd name="T9" fmla="*/ 64 h 68"/>
                <a:gd name="T10" fmla="*/ 51 w 80"/>
                <a:gd name="T11" fmla="*/ 67 h 68"/>
                <a:gd name="T12" fmla="*/ 40 w 80"/>
                <a:gd name="T13" fmla="*/ 68 h 68"/>
                <a:gd name="T14" fmla="*/ 30 w 80"/>
                <a:gd name="T15" fmla="*/ 67 h 68"/>
                <a:gd name="T16" fmla="*/ 20 w 80"/>
                <a:gd name="T17" fmla="*/ 64 h 68"/>
                <a:gd name="T18" fmla="*/ 12 w 80"/>
                <a:gd name="T19" fmla="*/ 58 h 68"/>
                <a:gd name="T20" fmla="*/ 6 w 80"/>
                <a:gd name="T21" fmla="*/ 51 h 68"/>
                <a:gd name="T22" fmla="*/ 2 w 80"/>
                <a:gd name="T23" fmla="*/ 43 h 68"/>
                <a:gd name="T24" fmla="*/ 0 w 80"/>
                <a:gd name="T25" fmla="*/ 34 h 68"/>
                <a:gd name="T26" fmla="*/ 2 w 80"/>
                <a:gd name="T27" fmla="*/ 25 h 68"/>
                <a:gd name="T28" fmla="*/ 6 w 80"/>
                <a:gd name="T29" fmla="*/ 17 h 68"/>
                <a:gd name="T30" fmla="*/ 12 w 80"/>
                <a:gd name="T31" fmla="*/ 10 h 68"/>
                <a:gd name="T32" fmla="*/ 20 w 80"/>
                <a:gd name="T33" fmla="*/ 4 h 68"/>
                <a:gd name="T34" fmla="*/ 30 w 80"/>
                <a:gd name="T35" fmla="*/ 1 h 68"/>
                <a:gd name="T36" fmla="*/ 40 w 80"/>
                <a:gd name="T37" fmla="*/ 0 h 68"/>
                <a:gd name="T38" fmla="*/ 51 w 80"/>
                <a:gd name="T39" fmla="*/ 1 h 68"/>
                <a:gd name="T40" fmla="*/ 60 w 80"/>
                <a:gd name="T41" fmla="*/ 4 h 68"/>
                <a:gd name="T42" fmla="*/ 68 w 80"/>
                <a:gd name="T43" fmla="*/ 10 h 68"/>
                <a:gd name="T44" fmla="*/ 75 w 80"/>
                <a:gd name="T45" fmla="*/ 17 h 68"/>
                <a:gd name="T46" fmla="*/ 79 w 80"/>
                <a:gd name="T47" fmla="*/ 25 h 68"/>
                <a:gd name="T48" fmla="*/ 80 w 80"/>
                <a:gd name="T49" fmla="*/ 34 h 68"/>
                <a:gd name="T50" fmla="*/ 80 w 80"/>
                <a:gd name="T51" fmla="*/ 3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8">
                  <a:moveTo>
                    <a:pt x="80" y="34"/>
                  </a:moveTo>
                  <a:lnTo>
                    <a:pt x="79" y="43"/>
                  </a:lnTo>
                  <a:lnTo>
                    <a:pt x="75" y="51"/>
                  </a:lnTo>
                  <a:lnTo>
                    <a:pt x="68" y="58"/>
                  </a:lnTo>
                  <a:lnTo>
                    <a:pt x="60" y="64"/>
                  </a:lnTo>
                  <a:lnTo>
                    <a:pt x="51" y="67"/>
                  </a:lnTo>
                  <a:lnTo>
                    <a:pt x="40" y="68"/>
                  </a:lnTo>
                  <a:lnTo>
                    <a:pt x="30" y="67"/>
                  </a:lnTo>
                  <a:lnTo>
                    <a:pt x="20" y="64"/>
                  </a:lnTo>
                  <a:lnTo>
                    <a:pt x="12" y="58"/>
                  </a:lnTo>
                  <a:lnTo>
                    <a:pt x="6" y="51"/>
                  </a:lnTo>
                  <a:lnTo>
                    <a:pt x="2" y="43"/>
                  </a:lnTo>
                  <a:lnTo>
                    <a:pt x="0" y="34"/>
                  </a:lnTo>
                  <a:lnTo>
                    <a:pt x="2" y="25"/>
                  </a:lnTo>
                  <a:lnTo>
                    <a:pt x="6" y="17"/>
                  </a:lnTo>
                  <a:lnTo>
                    <a:pt x="12" y="10"/>
                  </a:lnTo>
                  <a:lnTo>
                    <a:pt x="20" y="4"/>
                  </a:lnTo>
                  <a:lnTo>
                    <a:pt x="30" y="1"/>
                  </a:lnTo>
                  <a:lnTo>
                    <a:pt x="40" y="0"/>
                  </a:lnTo>
                  <a:lnTo>
                    <a:pt x="51" y="1"/>
                  </a:lnTo>
                  <a:lnTo>
                    <a:pt x="60" y="4"/>
                  </a:lnTo>
                  <a:lnTo>
                    <a:pt x="68" y="10"/>
                  </a:lnTo>
                  <a:lnTo>
                    <a:pt x="75" y="17"/>
                  </a:lnTo>
                  <a:lnTo>
                    <a:pt x="79" y="25"/>
                  </a:lnTo>
                  <a:lnTo>
                    <a:pt x="80" y="34"/>
                  </a:lnTo>
                  <a:lnTo>
                    <a:pt x="80" y="34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 flipV="1">
              <a:off x="4227" y="1529"/>
              <a:ext cx="241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3387" y="1495"/>
              <a:ext cx="24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0"/>
            <p:cNvSpPr>
              <a:spLocks noChangeShapeType="1"/>
            </p:cNvSpPr>
            <p:nvPr/>
          </p:nvSpPr>
          <p:spPr bwMode="auto">
            <a:xfrm>
              <a:off x="3467" y="1563"/>
              <a:ext cx="8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1"/>
            <p:cNvSpPr>
              <a:spLocks noChangeShapeType="1"/>
            </p:cNvSpPr>
            <p:nvPr/>
          </p:nvSpPr>
          <p:spPr bwMode="auto">
            <a:xfrm>
              <a:off x="3387" y="1632"/>
              <a:ext cx="24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2"/>
            <p:cNvSpPr>
              <a:spLocks noChangeShapeType="1"/>
            </p:cNvSpPr>
            <p:nvPr/>
          </p:nvSpPr>
          <p:spPr bwMode="auto">
            <a:xfrm>
              <a:off x="3467" y="1701"/>
              <a:ext cx="8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3"/>
            <p:cNvSpPr>
              <a:spLocks/>
            </p:cNvSpPr>
            <p:nvPr/>
          </p:nvSpPr>
          <p:spPr bwMode="auto">
            <a:xfrm>
              <a:off x="4948" y="1323"/>
              <a:ext cx="320" cy="275"/>
            </a:xfrm>
            <a:custGeom>
              <a:avLst/>
              <a:gdLst>
                <a:gd name="T0" fmla="*/ 320 w 320"/>
                <a:gd name="T1" fmla="*/ 137 h 275"/>
                <a:gd name="T2" fmla="*/ 319 w 320"/>
                <a:gd name="T3" fmla="*/ 155 h 275"/>
                <a:gd name="T4" fmla="*/ 315 w 320"/>
                <a:gd name="T5" fmla="*/ 172 h 275"/>
                <a:gd name="T6" fmla="*/ 308 w 320"/>
                <a:gd name="T7" fmla="*/ 189 h 275"/>
                <a:gd name="T8" fmla="*/ 300 w 320"/>
                <a:gd name="T9" fmla="*/ 205 h 275"/>
                <a:gd name="T10" fmla="*/ 288 w 320"/>
                <a:gd name="T11" fmla="*/ 220 h 275"/>
                <a:gd name="T12" fmla="*/ 275 w 320"/>
                <a:gd name="T13" fmla="*/ 232 h 275"/>
                <a:gd name="T14" fmla="*/ 260 w 320"/>
                <a:gd name="T15" fmla="*/ 245 h 275"/>
                <a:gd name="T16" fmla="*/ 243 w 320"/>
                <a:gd name="T17" fmla="*/ 255 h 275"/>
                <a:gd name="T18" fmla="*/ 225 w 320"/>
                <a:gd name="T19" fmla="*/ 263 h 275"/>
                <a:gd name="T20" fmla="*/ 205 w 320"/>
                <a:gd name="T21" fmla="*/ 269 h 275"/>
                <a:gd name="T22" fmla="*/ 185 w 320"/>
                <a:gd name="T23" fmla="*/ 272 h 275"/>
                <a:gd name="T24" fmla="*/ 165 w 320"/>
                <a:gd name="T25" fmla="*/ 275 h 275"/>
                <a:gd name="T26" fmla="*/ 144 w 320"/>
                <a:gd name="T27" fmla="*/ 274 h 275"/>
                <a:gd name="T28" fmla="*/ 124 w 320"/>
                <a:gd name="T29" fmla="*/ 271 h 275"/>
                <a:gd name="T30" fmla="*/ 105 w 320"/>
                <a:gd name="T31" fmla="*/ 267 h 275"/>
                <a:gd name="T32" fmla="*/ 85 w 320"/>
                <a:gd name="T33" fmla="*/ 259 h 275"/>
                <a:gd name="T34" fmla="*/ 68 w 320"/>
                <a:gd name="T35" fmla="*/ 250 h 275"/>
                <a:gd name="T36" fmla="*/ 52 w 320"/>
                <a:gd name="T37" fmla="*/ 239 h 275"/>
                <a:gd name="T38" fmla="*/ 39 w 320"/>
                <a:gd name="T39" fmla="*/ 227 h 275"/>
                <a:gd name="T40" fmla="*/ 25 w 320"/>
                <a:gd name="T41" fmla="*/ 212 h 275"/>
                <a:gd name="T42" fmla="*/ 16 w 320"/>
                <a:gd name="T43" fmla="*/ 197 h 275"/>
                <a:gd name="T44" fmla="*/ 8 w 320"/>
                <a:gd name="T45" fmla="*/ 181 h 275"/>
                <a:gd name="T46" fmla="*/ 3 w 320"/>
                <a:gd name="T47" fmla="*/ 164 h 275"/>
                <a:gd name="T48" fmla="*/ 0 w 320"/>
                <a:gd name="T49" fmla="*/ 147 h 275"/>
                <a:gd name="T50" fmla="*/ 0 w 320"/>
                <a:gd name="T51" fmla="*/ 128 h 275"/>
                <a:gd name="T52" fmla="*/ 3 w 320"/>
                <a:gd name="T53" fmla="*/ 111 h 275"/>
                <a:gd name="T54" fmla="*/ 8 w 320"/>
                <a:gd name="T55" fmla="*/ 94 h 275"/>
                <a:gd name="T56" fmla="*/ 16 w 320"/>
                <a:gd name="T57" fmla="*/ 78 h 275"/>
                <a:gd name="T58" fmla="*/ 25 w 320"/>
                <a:gd name="T59" fmla="*/ 63 h 275"/>
                <a:gd name="T60" fmla="*/ 39 w 320"/>
                <a:gd name="T61" fmla="*/ 48 h 275"/>
                <a:gd name="T62" fmla="*/ 52 w 320"/>
                <a:gd name="T63" fmla="*/ 36 h 275"/>
                <a:gd name="T64" fmla="*/ 68 w 320"/>
                <a:gd name="T65" fmla="*/ 25 h 275"/>
                <a:gd name="T66" fmla="*/ 85 w 320"/>
                <a:gd name="T67" fmla="*/ 16 h 275"/>
                <a:gd name="T68" fmla="*/ 105 w 320"/>
                <a:gd name="T69" fmla="*/ 8 h 275"/>
                <a:gd name="T70" fmla="*/ 124 w 320"/>
                <a:gd name="T71" fmla="*/ 3 h 275"/>
                <a:gd name="T72" fmla="*/ 144 w 320"/>
                <a:gd name="T73" fmla="*/ 1 h 275"/>
                <a:gd name="T74" fmla="*/ 165 w 320"/>
                <a:gd name="T75" fmla="*/ 0 h 275"/>
                <a:gd name="T76" fmla="*/ 185 w 320"/>
                <a:gd name="T77" fmla="*/ 2 h 275"/>
                <a:gd name="T78" fmla="*/ 205 w 320"/>
                <a:gd name="T79" fmla="*/ 6 h 275"/>
                <a:gd name="T80" fmla="*/ 225 w 320"/>
                <a:gd name="T81" fmla="*/ 11 h 275"/>
                <a:gd name="T82" fmla="*/ 243 w 320"/>
                <a:gd name="T83" fmla="*/ 20 h 275"/>
                <a:gd name="T84" fmla="*/ 260 w 320"/>
                <a:gd name="T85" fmla="*/ 30 h 275"/>
                <a:gd name="T86" fmla="*/ 275 w 320"/>
                <a:gd name="T87" fmla="*/ 42 h 275"/>
                <a:gd name="T88" fmla="*/ 288 w 320"/>
                <a:gd name="T89" fmla="*/ 55 h 275"/>
                <a:gd name="T90" fmla="*/ 300 w 320"/>
                <a:gd name="T91" fmla="*/ 70 h 275"/>
                <a:gd name="T92" fmla="*/ 308 w 320"/>
                <a:gd name="T93" fmla="*/ 86 h 275"/>
                <a:gd name="T94" fmla="*/ 315 w 320"/>
                <a:gd name="T95" fmla="*/ 103 h 275"/>
                <a:gd name="T96" fmla="*/ 319 w 320"/>
                <a:gd name="T97" fmla="*/ 120 h 275"/>
                <a:gd name="T98" fmla="*/ 320 w 320"/>
                <a:gd name="T99" fmla="*/ 137 h 275"/>
                <a:gd name="T100" fmla="*/ 320 w 320"/>
                <a:gd name="T101" fmla="*/ 137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0" h="275">
                  <a:moveTo>
                    <a:pt x="320" y="137"/>
                  </a:moveTo>
                  <a:lnTo>
                    <a:pt x="319" y="155"/>
                  </a:lnTo>
                  <a:lnTo>
                    <a:pt x="315" y="172"/>
                  </a:lnTo>
                  <a:lnTo>
                    <a:pt x="308" y="189"/>
                  </a:lnTo>
                  <a:lnTo>
                    <a:pt x="300" y="205"/>
                  </a:lnTo>
                  <a:lnTo>
                    <a:pt x="288" y="220"/>
                  </a:lnTo>
                  <a:lnTo>
                    <a:pt x="275" y="232"/>
                  </a:lnTo>
                  <a:lnTo>
                    <a:pt x="260" y="245"/>
                  </a:lnTo>
                  <a:lnTo>
                    <a:pt x="243" y="255"/>
                  </a:lnTo>
                  <a:lnTo>
                    <a:pt x="225" y="263"/>
                  </a:lnTo>
                  <a:lnTo>
                    <a:pt x="205" y="269"/>
                  </a:lnTo>
                  <a:lnTo>
                    <a:pt x="185" y="272"/>
                  </a:lnTo>
                  <a:lnTo>
                    <a:pt x="165" y="275"/>
                  </a:lnTo>
                  <a:lnTo>
                    <a:pt x="144" y="274"/>
                  </a:lnTo>
                  <a:lnTo>
                    <a:pt x="124" y="271"/>
                  </a:lnTo>
                  <a:lnTo>
                    <a:pt x="105" y="267"/>
                  </a:lnTo>
                  <a:lnTo>
                    <a:pt x="85" y="259"/>
                  </a:lnTo>
                  <a:lnTo>
                    <a:pt x="68" y="250"/>
                  </a:lnTo>
                  <a:lnTo>
                    <a:pt x="52" y="239"/>
                  </a:lnTo>
                  <a:lnTo>
                    <a:pt x="39" y="227"/>
                  </a:lnTo>
                  <a:lnTo>
                    <a:pt x="25" y="212"/>
                  </a:lnTo>
                  <a:lnTo>
                    <a:pt x="16" y="197"/>
                  </a:lnTo>
                  <a:lnTo>
                    <a:pt x="8" y="181"/>
                  </a:lnTo>
                  <a:lnTo>
                    <a:pt x="3" y="164"/>
                  </a:lnTo>
                  <a:lnTo>
                    <a:pt x="0" y="147"/>
                  </a:lnTo>
                  <a:lnTo>
                    <a:pt x="0" y="128"/>
                  </a:lnTo>
                  <a:lnTo>
                    <a:pt x="3" y="111"/>
                  </a:lnTo>
                  <a:lnTo>
                    <a:pt x="8" y="94"/>
                  </a:lnTo>
                  <a:lnTo>
                    <a:pt x="16" y="78"/>
                  </a:lnTo>
                  <a:lnTo>
                    <a:pt x="25" y="63"/>
                  </a:lnTo>
                  <a:lnTo>
                    <a:pt x="39" y="48"/>
                  </a:lnTo>
                  <a:lnTo>
                    <a:pt x="52" y="36"/>
                  </a:lnTo>
                  <a:lnTo>
                    <a:pt x="68" y="25"/>
                  </a:lnTo>
                  <a:lnTo>
                    <a:pt x="85" y="16"/>
                  </a:lnTo>
                  <a:lnTo>
                    <a:pt x="105" y="8"/>
                  </a:lnTo>
                  <a:lnTo>
                    <a:pt x="124" y="3"/>
                  </a:lnTo>
                  <a:lnTo>
                    <a:pt x="144" y="1"/>
                  </a:lnTo>
                  <a:lnTo>
                    <a:pt x="165" y="0"/>
                  </a:lnTo>
                  <a:lnTo>
                    <a:pt x="185" y="2"/>
                  </a:lnTo>
                  <a:lnTo>
                    <a:pt x="205" y="6"/>
                  </a:lnTo>
                  <a:lnTo>
                    <a:pt x="225" y="11"/>
                  </a:lnTo>
                  <a:lnTo>
                    <a:pt x="243" y="20"/>
                  </a:lnTo>
                  <a:lnTo>
                    <a:pt x="260" y="30"/>
                  </a:lnTo>
                  <a:lnTo>
                    <a:pt x="275" y="42"/>
                  </a:lnTo>
                  <a:lnTo>
                    <a:pt x="288" y="55"/>
                  </a:lnTo>
                  <a:lnTo>
                    <a:pt x="300" y="70"/>
                  </a:lnTo>
                  <a:lnTo>
                    <a:pt x="308" y="86"/>
                  </a:lnTo>
                  <a:lnTo>
                    <a:pt x="315" y="103"/>
                  </a:lnTo>
                  <a:lnTo>
                    <a:pt x="319" y="120"/>
                  </a:lnTo>
                  <a:lnTo>
                    <a:pt x="320" y="137"/>
                  </a:lnTo>
                  <a:lnTo>
                    <a:pt x="320" y="137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4"/>
            <p:cNvSpPr>
              <a:spLocks noChangeShapeType="1"/>
            </p:cNvSpPr>
            <p:nvPr/>
          </p:nvSpPr>
          <p:spPr bwMode="auto">
            <a:xfrm>
              <a:off x="4828" y="1460"/>
              <a:ext cx="16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5"/>
            <p:cNvSpPr>
              <a:spLocks noChangeShapeType="1"/>
            </p:cNvSpPr>
            <p:nvPr/>
          </p:nvSpPr>
          <p:spPr bwMode="auto">
            <a:xfrm flipV="1">
              <a:off x="4988" y="1392"/>
              <a:ext cx="40" cy="6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6"/>
            <p:cNvSpPr>
              <a:spLocks noChangeShapeType="1"/>
            </p:cNvSpPr>
            <p:nvPr/>
          </p:nvSpPr>
          <p:spPr bwMode="auto">
            <a:xfrm>
              <a:off x="5028" y="1392"/>
              <a:ext cx="1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 flipV="1">
              <a:off x="5028" y="1392"/>
              <a:ext cx="80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18"/>
            <p:cNvSpPr>
              <a:spLocks noChangeShapeType="1"/>
            </p:cNvSpPr>
            <p:nvPr/>
          </p:nvSpPr>
          <p:spPr bwMode="auto">
            <a:xfrm>
              <a:off x="5108" y="1392"/>
              <a:ext cx="1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19"/>
            <p:cNvSpPr>
              <a:spLocks noChangeShapeType="1"/>
            </p:cNvSpPr>
            <p:nvPr/>
          </p:nvSpPr>
          <p:spPr bwMode="auto">
            <a:xfrm flipV="1">
              <a:off x="5108" y="1426"/>
              <a:ext cx="40" cy="6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20"/>
            <p:cNvSpPr>
              <a:spLocks noChangeShapeType="1"/>
            </p:cNvSpPr>
            <p:nvPr/>
          </p:nvSpPr>
          <p:spPr bwMode="auto">
            <a:xfrm>
              <a:off x="5148" y="1426"/>
              <a:ext cx="40" cy="6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21"/>
            <p:cNvSpPr>
              <a:spLocks noChangeShapeType="1"/>
            </p:cNvSpPr>
            <p:nvPr/>
          </p:nvSpPr>
          <p:spPr bwMode="auto">
            <a:xfrm flipV="1">
              <a:off x="5188" y="1460"/>
              <a:ext cx="1" cy="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22"/>
            <p:cNvSpPr>
              <a:spLocks noChangeShapeType="1"/>
            </p:cNvSpPr>
            <p:nvPr/>
          </p:nvSpPr>
          <p:spPr bwMode="auto">
            <a:xfrm>
              <a:off x="5188" y="1460"/>
              <a:ext cx="12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3"/>
            <p:cNvSpPr>
              <a:spLocks/>
            </p:cNvSpPr>
            <p:nvPr/>
          </p:nvSpPr>
          <p:spPr bwMode="auto">
            <a:xfrm>
              <a:off x="4114" y="1191"/>
              <a:ext cx="80" cy="69"/>
            </a:xfrm>
            <a:custGeom>
              <a:avLst/>
              <a:gdLst>
                <a:gd name="T0" fmla="*/ 80 w 80"/>
                <a:gd name="T1" fmla="*/ 35 h 69"/>
                <a:gd name="T2" fmla="*/ 79 w 80"/>
                <a:gd name="T3" fmla="*/ 44 h 69"/>
                <a:gd name="T4" fmla="*/ 75 w 80"/>
                <a:gd name="T5" fmla="*/ 52 h 69"/>
                <a:gd name="T6" fmla="*/ 68 w 80"/>
                <a:gd name="T7" fmla="*/ 59 h 69"/>
                <a:gd name="T8" fmla="*/ 60 w 80"/>
                <a:gd name="T9" fmla="*/ 65 h 69"/>
                <a:gd name="T10" fmla="*/ 51 w 80"/>
                <a:gd name="T11" fmla="*/ 68 h 69"/>
                <a:gd name="T12" fmla="*/ 40 w 80"/>
                <a:gd name="T13" fmla="*/ 69 h 69"/>
                <a:gd name="T14" fmla="*/ 29 w 80"/>
                <a:gd name="T15" fmla="*/ 68 h 69"/>
                <a:gd name="T16" fmla="*/ 20 w 80"/>
                <a:gd name="T17" fmla="*/ 65 h 69"/>
                <a:gd name="T18" fmla="*/ 12 w 80"/>
                <a:gd name="T19" fmla="*/ 59 h 69"/>
                <a:gd name="T20" fmla="*/ 5 w 80"/>
                <a:gd name="T21" fmla="*/ 52 h 69"/>
                <a:gd name="T22" fmla="*/ 1 w 80"/>
                <a:gd name="T23" fmla="*/ 44 h 69"/>
                <a:gd name="T24" fmla="*/ 0 w 80"/>
                <a:gd name="T25" fmla="*/ 35 h 69"/>
                <a:gd name="T26" fmla="*/ 1 w 80"/>
                <a:gd name="T27" fmla="*/ 26 h 69"/>
                <a:gd name="T28" fmla="*/ 5 w 80"/>
                <a:gd name="T29" fmla="*/ 18 h 69"/>
                <a:gd name="T30" fmla="*/ 12 w 80"/>
                <a:gd name="T31" fmla="*/ 11 h 69"/>
                <a:gd name="T32" fmla="*/ 20 w 80"/>
                <a:gd name="T33" fmla="*/ 5 h 69"/>
                <a:gd name="T34" fmla="*/ 29 w 80"/>
                <a:gd name="T35" fmla="*/ 2 h 69"/>
                <a:gd name="T36" fmla="*/ 40 w 80"/>
                <a:gd name="T37" fmla="*/ 0 h 69"/>
                <a:gd name="T38" fmla="*/ 51 w 80"/>
                <a:gd name="T39" fmla="*/ 2 h 69"/>
                <a:gd name="T40" fmla="*/ 60 w 80"/>
                <a:gd name="T41" fmla="*/ 5 h 69"/>
                <a:gd name="T42" fmla="*/ 68 w 80"/>
                <a:gd name="T43" fmla="*/ 11 h 69"/>
                <a:gd name="T44" fmla="*/ 75 w 80"/>
                <a:gd name="T45" fmla="*/ 18 h 69"/>
                <a:gd name="T46" fmla="*/ 79 w 80"/>
                <a:gd name="T47" fmla="*/ 26 h 69"/>
                <a:gd name="T48" fmla="*/ 80 w 80"/>
                <a:gd name="T49" fmla="*/ 35 h 69"/>
                <a:gd name="T50" fmla="*/ 80 w 80"/>
                <a:gd name="T51" fmla="*/ 3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9">
                  <a:moveTo>
                    <a:pt x="80" y="35"/>
                  </a:moveTo>
                  <a:lnTo>
                    <a:pt x="79" y="44"/>
                  </a:lnTo>
                  <a:lnTo>
                    <a:pt x="75" y="52"/>
                  </a:lnTo>
                  <a:lnTo>
                    <a:pt x="68" y="59"/>
                  </a:lnTo>
                  <a:lnTo>
                    <a:pt x="60" y="65"/>
                  </a:lnTo>
                  <a:lnTo>
                    <a:pt x="51" y="68"/>
                  </a:lnTo>
                  <a:lnTo>
                    <a:pt x="40" y="69"/>
                  </a:lnTo>
                  <a:lnTo>
                    <a:pt x="29" y="68"/>
                  </a:lnTo>
                  <a:lnTo>
                    <a:pt x="20" y="65"/>
                  </a:lnTo>
                  <a:lnTo>
                    <a:pt x="12" y="59"/>
                  </a:lnTo>
                  <a:lnTo>
                    <a:pt x="5" y="52"/>
                  </a:lnTo>
                  <a:lnTo>
                    <a:pt x="1" y="44"/>
                  </a:lnTo>
                  <a:lnTo>
                    <a:pt x="0" y="35"/>
                  </a:lnTo>
                  <a:lnTo>
                    <a:pt x="1" y="26"/>
                  </a:lnTo>
                  <a:lnTo>
                    <a:pt x="5" y="18"/>
                  </a:lnTo>
                  <a:lnTo>
                    <a:pt x="12" y="11"/>
                  </a:lnTo>
                  <a:lnTo>
                    <a:pt x="20" y="5"/>
                  </a:lnTo>
                  <a:lnTo>
                    <a:pt x="29" y="2"/>
                  </a:lnTo>
                  <a:lnTo>
                    <a:pt x="40" y="0"/>
                  </a:lnTo>
                  <a:lnTo>
                    <a:pt x="51" y="2"/>
                  </a:lnTo>
                  <a:lnTo>
                    <a:pt x="60" y="5"/>
                  </a:lnTo>
                  <a:lnTo>
                    <a:pt x="68" y="11"/>
                  </a:lnTo>
                  <a:lnTo>
                    <a:pt x="75" y="18"/>
                  </a:lnTo>
                  <a:lnTo>
                    <a:pt x="79" y="26"/>
                  </a:lnTo>
                  <a:lnTo>
                    <a:pt x="80" y="35"/>
                  </a:lnTo>
                  <a:lnTo>
                    <a:pt x="80" y="35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4"/>
            <p:cNvSpPr>
              <a:spLocks/>
            </p:cNvSpPr>
            <p:nvPr/>
          </p:nvSpPr>
          <p:spPr bwMode="auto">
            <a:xfrm>
              <a:off x="4441" y="1197"/>
              <a:ext cx="80" cy="69"/>
            </a:xfrm>
            <a:custGeom>
              <a:avLst/>
              <a:gdLst>
                <a:gd name="T0" fmla="*/ 80 w 80"/>
                <a:gd name="T1" fmla="*/ 35 h 69"/>
                <a:gd name="T2" fmla="*/ 79 w 80"/>
                <a:gd name="T3" fmla="*/ 44 h 69"/>
                <a:gd name="T4" fmla="*/ 75 w 80"/>
                <a:gd name="T5" fmla="*/ 52 h 69"/>
                <a:gd name="T6" fmla="*/ 68 w 80"/>
                <a:gd name="T7" fmla="*/ 59 h 69"/>
                <a:gd name="T8" fmla="*/ 60 w 80"/>
                <a:gd name="T9" fmla="*/ 64 h 69"/>
                <a:gd name="T10" fmla="*/ 51 w 80"/>
                <a:gd name="T11" fmla="*/ 68 h 69"/>
                <a:gd name="T12" fmla="*/ 40 w 80"/>
                <a:gd name="T13" fmla="*/ 69 h 69"/>
                <a:gd name="T14" fmla="*/ 29 w 80"/>
                <a:gd name="T15" fmla="*/ 68 h 69"/>
                <a:gd name="T16" fmla="*/ 20 w 80"/>
                <a:gd name="T17" fmla="*/ 64 h 69"/>
                <a:gd name="T18" fmla="*/ 12 w 80"/>
                <a:gd name="T19" fmla="*/ 59 h 69"/>
                <a:gd name="T20" fmla="*/ 5 w 80"/>
                <a:gd name="T21" fmla="*/ 52 h 69"/>
                <a:gd name="T22" fmla="*/ 1 w 80"/>
                <a:gd name="T23" fmla="*/ 44 h 69"/>
                <a:gd name="T24" fmla="*/ 0 w 80"/>
                <a:gd name="T25" fmla="*/ 35 h 69"/>
                <a:gd name="T26" fmla="*/ 1 w 80"/>
                <a:gd name="T27" fmla="*/ 25 h 69"/>
                <a:gd name="T28" fmla="*/ 5 w 80"/>
                <a:gd name="T29" fmla="*/ 17 h 69"/>
                <a:gd name="T30" fmla="*/ 12 w 80"/>
                <a:gd name="T31" fmla="*/ 10 h 69"/>
                <a:gd name="T32" fmla="*/ 20 w 80"/>
                <a:gd name="T33" fmla="*/ 5 h 69"/>
                <a:gd name="T34" fmla="*/ 29 w 80"/>
                <a:gd name="T35" fmla="*/ 1 h 69"/>
                <a:gd name="T36" fmla="*/ 40 w 80"/>
                <a:gd name="T37" fmla="*/ 0 h 69"/>
                <a:gd name="T38" fmla="*/ 51 w 80"/>
                <a:gd name="T39" fmla="*/ 1 h 69"/>
                <a:gd name="T40" fmla="*/ 60 w 80"/>
                <a:gd name="T41" fmla="*/ 5 h 69"/>
                <a:gd name="T42" fmla="*/ 68 w 80"/>
                <a:gd name="T43" fmla="*/ 10 h 69"/>
                <a:gd name="T44" fmla="*/ 75 w 80"/>
                <a:gd name="T45" fmla="*/ 17 h 69"/>
                <a:gd name="T46" fmla="*/ 79 w 80"/>
                <a:gd name="T47" fmla="*/ 25 h 69"/>
                <a:gd name="T48" fmla="*/ 80 w 80"/>
                <a:gd name="T49" fmla="*/ 35 h 69"/>
                <a:gd name="T50" fmla="*/ 80 w 80"/>
                <a:gd name="T51" fmla="*/ 3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9">
                  <a:moveTo>
                    <a:pt x="80" y="35"/>
                  </a:moveTo>
                  <a:lnTo>
                    <a:pt x="79" y="44"/>
                  </a:lnTo>
                  <a:lnTo>
                    <a:pt x="75" y="52"/>
                  </a:lnTo>
                  <a:lnTo>
                    <a:pt x="68" y="59"/>
                  </a:lnTo>
                  <a:lnTo>
                    <a:pt x="60" y="64"/>
                  </a:lnTo>
                  <a:lnTo>
                    <a:pt x="51" y="68"/>
                  </a:lnTo>
                  <a:lnTo>
                    <a:pt x="40" y="69"/>
                  </a:lnTo>
                  <a:lnTo>
                    <a:pt x="29" y="68"/>
                  </a:lnTo>
                  <a:lnTo>
                    <a:pt x="20" y="64"/>
                  </a:lnTo>
                  <a:lnTo>
                    <a:pt x="12" y="59"/>
                  </a:lnTo>
                  <a:lnTo>
                    <a:pt x="5" y="52"/>
                  </a:lnTo>
                  <a:lnTo>
                    <a:pt x="1" y="44"/>
                  </a:lnTo>
                  <a:lnTo>
                    <a:pt x="0" y="35"/>
                  </a:lnTo>
                  <a:lnTo>
                    <a:pt x="1" y="25"/>
                  </a:lnTo>
                  <a:lnTo>
                    <a:pt x="5" y="17"/>
                  </a:lnTo>
                  <a:lnTo>
                    <a:pt x="12" y="10"/>
                  </a:lnTo>
                  <a:lnTo>
                    <a:pt x="20" y="5"/>
                  </a:lnTo>
                  <a:lnTo>
                    <a:pt x="29" y="1"/>
                  </a:lnTo>
                  <a:lnTo>
                    <a:pt x="40" y="0"/>
                  </a:lnTo>
                  <a:lnTo>
                    <a:pt x="51" y="1"/>
                  </a:lnTo>
                  <a:lnTo>
                    <a:pt x="60" y="5"/>
                  </a:lnTo>
                  <a:lnTo>
                    <a:pt x="68" y="10"/>
                  </a:lnTo>
                  <a:lnTo>
                    <a:pt x="75" y="17"/>
                  </a:lnTo>
                  <a:lnTo>
                    <a:pt x="79" y="25"/>
                  </a:lnTo>
                  <a:lnTo>
                    <a:pt x="80" y="35"/>
                  </a:lnTo>
                  <a:lnTo>
                    <a:pt x="80" y="35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35"/>
            <p:cNvSpPr>
              <a:spLocks noChangeShapeType="1"/>
            </p:cNvSpPr>
            <p:nvPr/>
          </p:nvSpPr>
          <p:spPr bwMode="auto">
            <a:xfrm flipV="1">
              <a:off x="4194" y="1088"/>
              <a:ext cx="240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2"/>
            <p:cNvSpPr>
              <a:spLocks noChangeShapeType="1"/>
            </p:cNvSpPr>
            <p:nvPr/>
          </p:nvSpPr>
          <p:spPr bwMode="auto">
            <a:xfrm>
              <a:off x="4508" y="1220"/>
              <a:ext cx="32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43"/>
            <p:cNvSpPr>
              <a:spLocks noChangeShapeType="1"/>
            </p:cNvSpPr>
            <p:nvPr/>
          </p:nvSpPr>
          <p:spPr bwMode="auto">
            <a:xfrm>
              <a:off x="4828" y="1220"/>
              <a:ext cx="1" cy="4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44"/>
            <p:cNvSpPr>
              <a:spLocks noChangeShapeType="1"/>
            </p:cNvSpPr>
            <p:nvPr/>
          </p:nvSpPr>
          <p:spPr bwMode="auto">
            <a:xfrm flipH="1">
              <a:off x="4548" y="1666"/>
              <a:ext cx="28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45"/>
            <p:cNvSpPr>
              <a:spLocks noChangeShapeType="1"/>
            </p:cNvSpPr>
            <p:nvPr/>
          </p:nvSpPr>
          <p:spPr bwMode="auto">
            <a:xfrm flipH="1">
              <a:off x="3947" y="1666"/>
              <a:ext cx="20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46"/>
            <p:cNvSpPr>
              <a:spLocks noChangeShapeType="1"/>
            </p:cNvSpPr>
            <p:nvPr/>
          </p:nvSpPr>
          <p:spPr bwMode="auto">
            <a:xfrm flipV="1">
              <a:off x="3947" y="1220"/>
              <a:ext cx="1" cy="4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47"/>
            <p:cNvSpPr>
              <a:spLocks noChangeShapeType="1"/>
            </p:cNvSpPr>
            <p:nvPr/>
          </p:nvSpPr>
          <p:spPr bwMode="auto">
            <a:xfrm>
              <a:off x="3947" y="1220"/>
              <a:ext cx="16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48"/>
            <p:cNvSpPr>
              <a:spLocks noChangeShapeType="1"/>
            </p:cNvSpPr>
            <p:nvPr/>
          </p:nvSpPr>
          <p:spPr bwMode="auto">
            <a:xfrm flipH="1">
              <a:off x="3507" y="1426"/>
              <a:ext cx="44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9"/>
            <p:cNvSpPr>
              <a:spLocks noChangeShapeType="1"/>
            </p:cNvSpPr>
            <p:nvPr/>
          </p:nvSpPr>
          <p:spPr bwMode="auto">
            <a:xfrm>
              <a:off x="3507" y="1426"/>
              <a:ext cx="1" cy="6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50"/>
            <p:cNvSpPr>
              <a:spLocks noChangeShapeType="1"/>
            </p:cNvSpPr>
            <p:nvPr/>
          </p:nvSpPr>
          <p:spPr bwMode="auto">
            <a:xfrm>
              <a:off x="3507" y="1701"/>
              <a:ext cx="1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51"/>
            <p:cNvSpPr>
              <a:spLocks noChangeShapeType="1"/>
            </p:cNvSpPr>
            <p:nvPr/>
          </p:nvSpPr>
          <p:spPr bwMode="auto">
            <a:xfrm>
              <a:off x="3507" y="1804"/>
              <a:ext cx="2001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52"/>
            <p:cNvSpPr>
              <a:spLocks noChangeShapeType="1"/>
            </p:cNvSpPr>
            <p:nvPr/>
          </p:nvSpPr>
          <p:spPr bwMode="auto">
            <a:xfrm flipV="1">
              <a:off x="5508" y="1460"/>
              <a:ext cx="1" cy="34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53"/>
            <p:cNvSpPr>
              <a:spLocks noChangeShapeType="1"/>
            </p:cNvSpPr>
            <p:nvPr/>
          </p:nvSpPr>
          <p:spPr bwMode="auto">
            <a:xfrm flipH="1">
              <a:off x="5308" y="1460"/>
              <a:ext cx="20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Rectangle 66"/>
            <p:cNvSpPr>
              <a:spLocks noChangeArrowheads="1"/>
            </p:cNvSpPr>
            <p:nvPr/>
          </p:nvSpPr>
          <p:spPr bwMode="auto">
            <a:xfrm>
              <a:off x="3373" y="833"/>
              <a:ext cx="220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 sz="2400" b="1" baseline="0">
                  <a:solidFill>
                    <a:srgbClr val="000000"/>
                  </a:solidFill>
                </a:rPr>
                <a:t>Switches in parallel =&gt; OR</a:t>
              </a:r>
              <a:endParaRPr lang="en-US" altLang="en-US" sz="2800" b="1" baseline="0"/>
            </a:p>
          </p:txBody>
        </p:sp>
      </p:grpSp>
      <p:sp>
        <p:nvSpPr>
          <p:cNvPr id="72" name="Rectangle 68"/>
          <p:cNvSpPr>
            <a:spLocks noChangeArrowheads="1"/>
          </p:cNvSpPr>
          <p:nvPr/>
        </p:nvSpPr>
        <p:spPr bwMode="auto">
          <a:xfrm>
            <a:off x="10750550" y="4367213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1500" baseline="0">
                <a:solidFill>
                  <a:srgbClr val="000000"/>
                </a:solidFill>
              </a:rPr>
              <a:t> </a:t>
            </a:r>
            <a:endParaRPr lang="en-US" altLang="en-US" sz="2400" baseline="0"/>
          </a:p>
        </p:txBody>
      </p:sp>
      <p:grpSp>
        <p:nvGrpSpPr>
          <p:cNvPr id="73" name="Group 135"/>
          <p:cNvGrpSpPr>
            <a:grpSpLocks/>
          </p:cNvGrpSpPr>
          <p:nvPr/>
        </p:nvGrpSpPr>
        <p:grpSpPr bwMode="auto">
          <a:xfrm>
            <a:off x="4687888" y="4776788"/>
            <a:ext cx="4197350" cy="1582737"/>
            <a:chOff x="3080" y="3009"/>
            <a:chExt cx="2644" cy="997"/>
          </a:xfrm>
        </p:grpSpPr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4847" y="3378"/>
              <a:ext cx="320" cy="274"/>
            </a:xfrm>
            <a:custGeom>
              <a:avLst/>
              <a:gdLst>
                <a:gd name="T0" fmla="*/ 320 w 320"/>
                <a:gd name="T1" fmla="*/ 137 h 274"/>
                <a:gd name="T2" fmla="*/ 319 w 320"/>
                <a:gd name="T3" fmla="*/ 154 h 274"/>
                <a:gd name="T4" fmla="*/ 315 w 320"/>
                <a:gd name="T5" fmla="*/ 171 h 274"/>
                <a:gd name="T6" fmla="*/ 308 w 320"/>
                <a:gd name="T7" fmla="*/ 188 h 274"/>
                <a:gd name="T8" fmla="*/ 300 w 320"/>
                <a:gd name="T9" fmla="*/ 204 h 274"/>
                <a:gd name="T10" fmla="*/ 288 w 320"/>
                <a:gd name="T11" fmla="*/ 219 h 274"/>
                <a:gd name="T12" fmla="*/ 275 w 320"/>
                <a:gd name="T13" fmla="*/ 232 h 274"/>
                <a:gd name="T14" fmla="*/ 260 w 320"/>
                <a:gd name="T15" fmla="*/ 244 h 274"/>
                <a:gd name="T16" fmla="*/ 243 w 320"/>
                <a:gd name="T17" fmla="*/ 255 h 274"/>
                <a:gd name="T18" fmla="*/ 225 w 320"/>
                <a:gd name="T19" fmla="*/ 263 h 274"/>
                <a:gd name="T20" fmla="*/ 205 w 320"/>
                <a:gd name="T21" fmla="*/ 269 h 274"/>
                <a:gd name="T22" fmla="*/ 185 w 320"/>
                <a:gd name="T23" fmla="*/ 272 h 274"/>
                <a:gd name="T24" fmla="*/ 165 w 320"/>
                <a:gd name="T25" fmla="*/ 274 h 274"/>
                <a:gd name="T26" fmla="*/ 144 w 320"/>
                <a:gd name="T27" fmla="*/ 273 h 274"/>
                <a:gd name="T28" fmla="*/ 124 w 320"/>
                <a:gd name="T29" fmla="*/ 271 h 274"/>
                <a:gd name="T30" fmla="*/ 105 w 320"/>
                <a:gd name="T31" fmla="*/ 266 h 274"/>
                <a:gd name="T32" fmla="*/ 85 w 320"/>
                <a:gd name="T33" fmla="*/ 258 h 274"/>
                <a:gd name="T34" fmla="*/ 68 w 320"/>
                <a:gd name="T35" fmla="*/ 249 h 274"/>
                <a:gd name="T36" fmla="*/ 52 w 320"/>
                <a:gd name="T37" fmla="*/ 239 h 274"/>
                <a:gd name="T38" fmla="*/ 39 w 320"/>
                <a:gd name="T39" fmla="*/ 226 h 274"/>
                <a:gd name="T40" fmla="*/ 25 w 320"/>
                <a:gd name="T41" fmla="*/ 211 h 274"/>
                <a:gd name="T42" fmla="*/ 16 w 320"/>
                <a:gd name="T43" fmla="*/ 196 h 274"/>
                <a:gd name="T44" fmla="*/ 8 w 320"/>
                <a:gd name="T45" fmla="*/ 180 h 274"/>
                <a:gd name="T46" fmla="*/ 3 w 320"/>
                <a:gd name="T47" fmla="*/ 163 h 274"/>
                <a:gd name="T48" fmla="*/ 0 w 320"/>
                <a:gd name="T49" fmla="*/ 146 h 274"/>
                <a:gd name="T50" fmla="*/ 0 w 320"/>
                <a:gd name="T51" fmla="*/ 128 h 274"/>
                <a:gd name="T52" fmla="*/ 3 w 320"/>
                <a:gd name="T53" fmla="*/ 111 h 274"/>
                <a:gd name="T54" fmla="*/ 8 w 320"/>
                <a:gd name="T55" fmla="*/ 93 h 274"/>
                <a:gd name="T56" fmla="*/ 16 w 320"/>
                <a:gd name="T57" fmla="*/ 77 h 274"/>
                <a:gd name="T58" fmla="*/ 25 w 320"/>
                <a:gd name="T59" fmla="*/ 63 h 274"/>
                <a:gd name="T60" fmla="*/ 39 w 320"/>
                <a:gd name="T61" fmla="*/ 48 h 274"/>
                <a:gd name="T62" fmla="*/ 52 w 320"/>
                <a:gd name="T63" fmla="*/ 35 h 274"/>
                <a:gd name="T64" fmla="*/ 68 w 320"/>
                <a:gd name="T65" fmla="*/ 25 h 274"/>
                <a:gd name="T66" fmla="*/ 85 w 320"/>
                <a:gd name="T67" fmla="*/ 16 h 274"/>
                <a:gd name="T68" fmla="*/ 105 w 320"/>
                <a:gd name="T69" fmla="*/ 8 h 274"/>
                <a:gd name="T70" fmla="*/ 124 w 320"/>
                <a:gd name="T71" fmla="*/ 3 h 274"/>
                <a:gd name="T72" fmla="*/ 144 w 320"/>
                <a:gd name="T73" fmla="*/ 1 h 274"/>
                <a:gd name="T74" fmla="*/ 165 w 320"/>
                <a:gd name="T75" fmla="*/ 0 h 274"/>
                <a:gd name="T76" fmla="*/ 185 w 320"/>
                <a:gd name="T77" fmla="*/ 2 h 274"/>
                <a:gd name="T78" fmla="*/ 205 w 320"/>
                <a:gd name="T79" fmla="*/ 5 h 274"/>
                <a:gd name="T80" fmla="*/ 225 w 320"/>
                <a:gd name="T81" fmla="*/ 11 h 274"/>
                <a:gd name="T82" fmla="*/ 243 w 320"/>
                <a:gd name="T83" fmla="*/ 19 h 274"/>
                <a:gd name="T84" fmla="*/ 260 w 320"/>
                <a:gd name="T85" fmla="*/ 29 h 274"/>
                <a:gd name="T86" fmla="*/ 275 w 320"/>
                <a:gd name="T87" fmla="*/ 42 h 274"/>
                <a:gd name="T88" fmla="*/ 288 w 320"/>
                <a:gd name="T89" fmla="*/ 55 h 274"/>
                <a:gd name="T90" fmla="*/ 300 w 320"/>
                <a:gd name="T91" fmla="*/ 69 h 274"/>
                <a:gd name="T92" fmla="*/ 308 w 320"/>
                <a:gd name="T93" fmla="*/ 85 h 274"/>
                <a:gd name="T94" fmla="*/ 315 w 320"/>
                <a:gd name="T95" fmla="*/ 103 h 274"/>
                <a:gd name="T96" fmla="*/ 319 w 320"/>
                <a:gd name="T97" fmla="*/ 120 h 274"/>
                <a:gd name="T98" fmla="*/ 320 w 320"/>
                <a:gd name="T99" fmla="*/ 137 h 274"/>
                <a:gd name="T100" fmla="*/ 320 w 320"/>
                <a:gd name="T101" fmla="*/ 137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0" h="274">
                  <a:moveTo>
                    <a:pt x="320" y="137"/>
                  </a:moveTo>
                  <a:lnTo>
                    <a:pt x="319" y="154"/>
                  </a:lnTo>
                  <a:lnTo>
                    <a:pt x="315" y="171"/>
                  </a:lnTo>
                  <a:lnTo>
                    <a:pt x="308" y="188"/>
                  </a:lnTo>
                  <a:lnTo>
                    <a:pt x="300" y="204"/>
                  </a:lnTo>
                  <a:lnTo>
                    <a:pt x="288" y="219"/>
                  </a:lnTo>
                  <a:lnTo>
                    <a:pt x="275" y="232"/>
                  </a:lnTo>
                  <a:lnTo>
                    <a:pt x="260" y="244"/>
                  </a:lnTo>
                  <a:lnTo>
                    <a:pt x="243" y="255"/>
                  </a:lnTo>
                  <a:lnTo>
                    <a:pt x="225" y="263"/>
                  </a:lnTo>
                  <a:lnTo>
                    <a:pt x="205" y="269"/>
                  </a:lnTo>
                  <a:lnTo>
                    <a:pt x="185" y="272"/>
                  </a:lnTo>
                  <a:lnTo>
                    <a:pt x="165" y="274"/>
                  </a:lnTo>
                  <a:lnTo>
                    <a:pt x="144" y="273"/>
                  </a:lnTo>
                  <a:lnTo>
                    <a:pt x="124" y="271"/>
                  </a:lnTo>
                  <a:lnTo>
                    <a:pt x="105" y="266"/>
                  </a:lnTo>
                  <a:lnTo>
                    <a:pt x="85" y="258"/>
                  </a:lnTo>
                  <a:lnTo>
                    <a:pt x="68" y="249"/>
                  </a:lnTo>
                  <a:lnTo>
                    <a:pt x="52" y="239"/>
                  </a:lnTo>
                  <a:lnTo>
                    <a:pt x="39" y="226"/>
                  </a:lnTo>
                  <a:lnTo>
                    <a:pt x="25" y="211"/>
                  </a:lnTo>
                  <a:lnTo>
                    <a:pt x="16" y="196"/>
                  </a:lnTo>
                  <a:lnTo>
                    <a:pt x="8" y="180"/>
                  </a:lnTo>
                  <a:lnTo>
                    <a:pt x="3" y="163"/>
                  </a:lnTo>
                  <a:lnTo>
                    <a:pt x="0" y="146"/>
                  </a:lnTo>
                  <a:lnTo>
                    <a:pt x="0" y="128"/>
                  </a:lnTo>
                  <a:lnTo>
                    <a:pt x="3" y="111"/>
                  </a:lnTo>
                  <a:lnTo>
                    <a:pt x="8" y="93"/>
                  </a:lnTo>
                  <a:lnTo>
                    <a:pt x="16" y="77"/>
                  </a:lnTo>
                  <a:lnTo>
                    <a:pt x="25" y="63"/>
                  </a:lnTo>
                  <a:lnTo>
                    <a:pt x="39" y="48"/>
                  </a:lnTo>
                  <a:lnTo>
                    <a:pt x="52" y="35"/>
                  </a:lnTo>
                  <a:lnTo>
                    <a:pt x="68" y="25"/>
                  </a:lnTo>
                  <a:lnTo>
                    <a:pt x="85" y="16"/>
                  </a:lnTo>
                  <a:lnTo>
                    <a:pt x="105" y="8"/>
                  </a:lnTo>
                  <a:lnTo>
                    <a:pt x="124" y="3"/>
                  </a:lnTo>
                  <a:lnTo>
                    <a:pt x="144" y="1"/>
                  </a:lnTo>
                  <a:lnTo>
                    <a:pt x="165" y="0"/>
                  </a:lnTo>
                  <a:lnTo>
                    <a:pt x="185" y="2"/>
                  </a:lnTo>
                  <a:lnTo>
                    <a:pt x="205" y="5"/>
                  </a:lnTo>
                  <a:lnTo>
                    <a:pt x="225" y="11"/>
                  </a:lnTo>
                  <a:lnTo>
                    <a:pt x="243" y="19"/>
                  </a:lnTo>
                  <a:lnTo>
                    <a:pt x="260" y="29"/>
                  </a:lnTo>
                  <a:lnTo>
                    <a:pt x="275" y="42"/>
                  </a:lnTo>
                  <a:lnTo>
                    <a:pt x="288" y="55"/>
                  </a:lnTo>
                  <a:lnTo>
                    <a:pt x="300" y="69"/>
                  </a:lnTo>
                  <a:lnTo>
                    <a:pt x="308" y="85"/>
                  </a:lnTo>
                  <a:lnTo>
                    <a:pt x="315" y="103"/>
                  </a:lnTo>
                  <a:lnTo>
                    <a:pt x="319" y="120"/>
                  </a:lnTo>
                  <a:lnTo>
                    <a:pt x="320" y="137"/>
                  </a:lnTo>
                  <a:lnTo>
                    <a:pt x="320" y="137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 flipV="1">
              <a:off x="4887" y="3446"/>
              <a:ext cx="40" cy="6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76"/>
            <p:cNvSpPr>
              <a:spLocks noChangeShapeType="1"/>
            </p:cNvSpPr>
            <p:nvPr/>
          </p:nvSpPr>
          <p:spPr bwMode="auto">
            <a:xfrm>
              <a:off x="4927" y="3446"/>
              <a:ext cx="1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77"/>
            <p:cNvSpPr>
              <a:spLocks noChangeShapeType="1"/>
            </p:cNvSpPr>
            <p:nvPr/>
          </p:nvSpPr>
          <p:spPr bwMode="auto">
            <a:xfrm flipV="1">
              <a:off x="4927" y="3446"/>
              <a:ext cx="80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>
              <a:off x="5007" y="3446"/>
              <a:ext cx="1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79"/>
            <p:cNvSpPr>
              <a:spLocks noChangeShapeType="1"/>
            </p:cNvSpPr>
            <p:nvPr/>
          </p:nvSpPr>
          <p:spPr bwMode="auto">
            <a:xfrm flipV="1">
              <a:off x="5007" y="3481"/>
              <a:ext cx="40" cy="6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80"/>
            <p:cNvSpPr>
              <a:spLocks noChangeShapeType="1"/>
            </p:cNvSpPr>
            <p:nvPr/>
          </p:nvSpPr>
          <p:spPr bwMode="auto">
            <a:xfrm>
              <a:off x="5047" y="3481"/>
              <a:ext cx="40" cy="6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81"/>
            <p:cNvSpPr>
              <a:spLocks noChangeShapeType="1"/>
            </p:cNvSpPr>
            <p:nvPr/>
          </p:nvSpPr>
          <p:spPr bwMode="auto">
            <a:xfrm flipV="1">
              <a:off x="5087" y="3515"/>
              <a:ext cx="1" cy="3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5087" y="3515"/>
              <a:ext cx="12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4"/>
            <p:cNvSpPr>
              <a:spLocks/>
            </p:cNvSpPr>
            <p:nvPr/>
          </p:nvSpPr>
          <p:spPr bwMode="auto">
            <a:xfrm>
              <a:off x="4088" y="3483"/>
              <a:ext cx="80" cy="69"/>
            </a:xfrm>
            <a:custGeom>
              <a:avLst/>
              <a:gdLst>
                <a:gd name="T0" fmla="*/ 80 w 80"/>
                <a:gd name="T1" fmla="*/ 35 h 69"/>
                <a:gd name="T2" fmla="*/ 79 w 80"/>
                <a:gd name="T3" fmla="*/ 44 h 69"/>
                <a:gd name="T4" fmla="*/ 75 w 80"/>
                <a:gd name="T5" fmla="*/ 52 h 69"/>
                <a:gd name="T6" fmla="*/ 68 w 80"/>
                <a:gd name="T7" fmla="*/ 59 h 69"/>
                <a:gd name="T8" fmla="*/ 60 w 80"/>
                <a:gd name="T9" fmla="*/ 64 h 69"/>
                <a:gd name="T10" fmla="*/ 51 w 80"/>
                <a:gd name="T11" fmla="*/ 68 h 69"/>
                <a:gd name="T12" fmla="*/ 40 w 80"/>
                <a:gd name="T13" fmla="*/ 69 h 69"/>
                <a:gd name="T14" fmla="*/ 30 w 80"/>
                <a:gd name="T15" fmla="*/ 68 h 69"/>
                <a:gd name="T16" fmla="*/ 20 w 80"/>
                <a:gd name="T17" fmla="*/ 64 h 69"/>
                <a:gd name="T18" fmla="*/ 12 w 80"/>
                <a:gd name="T19" fmla="*/ 59 h 69"/>
                <a:gd name="T20" fmla="*/ 6 w 80"/>
                <a:gd name="T21" fmla="*/ 52 h 69"/>
                <a:gd name="T22" fmla="*/ 2 w 80"/>
                <a:gd name="T23" fmla="*/ 44 h 69"/>
                <a:gd name="T24" fmla="*/ 0 w 80"/>
                <a:gd name="T25" fmla="*/ 35 h 69"/>
                <a:gd name="T26" fmla="*/ 2 w 80"/>
                <a:gd name="T27" fmla="*/ 25 h 69"/>
                <a:gd name="T28" fmla="*/ 6 w 80"/>
                <a:gd name="T29" fmla="*/ 17 h 69"/>
                <a:gd name="T30" fmla="*/ 12 w 80"/>
                <a:gd name="T31" fmla="*/ 11 h 69"/>
                <a:gd name="T32" fmla="*/ 20 w 80"/>
                <a:gd name="T33" fmla="*/ 5 h 69"/>
                <a:gd name="T34" fmla="*/ 30 w 80"/>
                <a:gd name="T35" fmla="*/ 1 h 69"/>
                <a:gd name="T36" fmla="*/ 40 w 80"/>
                <a:gd name="T37" fmla="*/ 0 h 69"/>
                <a:gd name="T38" fmla="*/ 51 w 80"/>
                <a:gd name="T39" fmla="*/ 1 h 69"/>
                <a:gd name="T40" fmla="*/ 60 w 80"/>
                <a:gd name="T41" fmla="*/ 5 h 69"/>
                <a:gd name="T42" fmla="*/ 68 w 80"/>
                <a:gd name="T43" fmla="*/ 11 h 69"/>
                <a:gd name="T44" fmla="*/ 75 w 80"/>
                <a:gd name="T45" fmla="*/ 17 h 69"/>
                <a:gd name="T46" fmla="*/ 79 w 80"/>
                <a:gd name="T47" fmla="*/ 25 h 69"/>
                <a:gd name="T48" fmla="*/ 80 w 80"/>
                <a:gd name="T49" fmla="*/ 35 h 69"/>
                <a:gd name="T50" fmla="*/ 80 w 80"/>
                <a:gd name="T51" fmla="*/ 3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9">
                  <a:moveTo>
                    <a:pt x="80" y="35"/>
                  </a:moveTo>
                  <a:lnTo>
                    <a:pt x="79" y="44"/>
                  </a:lnTo>
                  <a:lnTo>
                    <a:pt x="75" y="52"/>
                  </a:lnTo>
                  <a:lnTo>
                    <a:pt x="68" y="59"/>
                  </a:lnTo>
                  <a:lnTo>
                    <a:pt x="60" y="64"/>
                  </a:lnTo>
                  <a:lnTo>
                    <a:pt x="51" y="68"/>
                  </a:lnTo>
                  <a:lnTo>
                    <a:pt x="40" y="69"/>
                  </a:lnTo>
                  <a:lnTo>
                    <a:pt x="30" y="68"/>
                  </a:lnTo>
                  <a:lnTo>
                    <a:pt x="20" y="64"/>
                  </a:lnTo>
                  <a:lnTo>
                    <a:pt x="12" y="59"/>
                  </a:lnTo>
                  <a:lnTo>
                    <a:pt x="6" y="52"/>
                  </a:lnTo>
                  <a:lnTo>
                    <a:pt x="2" y="44"/>
                  </a:lnTo>
                  <a:lnTo>
                    <a:pt x="0" y="35"/>
                  </a:lnTo>
                  <a:lnTo>
                    <a:pt x="2" y="25"/>
                  </a:lnTo>
                  <a:lnTo>
                    <a:pt x="6" y="17"/>
                  </a:lnTo>
                  <a:lnTo>
                    <a:pt x="12" y="11"/>
                  </a:lnTo>
                  <a:lnTo>
                    <a:pt x="20" y="5"/>
                  </a:lnTo>
                  <a:lnTo>
                    <a:pt x="30" y="1"/>
                  </a:lnTo>
                  <a:lnTo>
                    <a:pt x="40" y="0"/>
                  </a:lnTo>
                  <a:lnTo>
                    <a:pt x="51" y="1"/>
                  </a:lnTo>
                  <a:lnTo>
                    <a:pt x="60" y="5"/>
                  </a:lnTo>
                  <a:lnTo>
                    <a:pt x="68" y="11"/>
                  </a:lnTo>
                  <a:lnTo>
                    <a:pt x="75" y="17"/>
                  </a:lnTo>
                  <a:lnTo>
                    <a:pt x="79" y="25"/>
                  </a:lnTo>
                  <a:lnTo>
                    <a:pt x="80" y="35"/>
                  </a:lnTo>
                  <a:lnTo>
                    <a:pt x="80" y="35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5"/>
            <p:cNvSpPr>
              <a:spLocks/>
            </p:cNvSpPr>
            <p:nvPr/>
          </p:nvSpPr>
          <p:spPr bwMode="auto">
            <a:xfrm>
              <a:off x="4415" y="3489"/>
              <a:ext cx="80" cy="69"/>
            </a:xfrm>
            <a:custGeom>
              <a:avLst/>
              <a:gdLst>
                <a:gd name="T0" fmla="*/ 80 w 80"/>
                <a:gd name="T1" fmla="*/ 34 h 69"/>
                <a:gd name="T2" fmla="*/ 79 w 80"/>
                <a:gd name="T3" fmla="*/ 44 h 69"/>
                <a:gd name="T4" fmla="*/ 75 w 80"/>
                <a:gd name="T5" fmla="*/ 52 h 69"/>
                <a:gd name="T6" fmla="*/ 68 w 80"/>
                <a:gd name="T7" fmla="*/ 58 h 69"/>
                <a:gd name="T8" fmla="*/ 60 w 80"/>
                <a:gd name="T9" fmla="*/ 64 h 69"/>
                <a:gd name="T10" fmla="*/ 51 w 80"/>
                <a:gd name="T11" fmla="*/ 68 h 69"/>
                <a:gd name="T12" fmla="*/ 40 w 80"/>
                <a:gd name="T13" fmla="*/ 69 h 69"/>
                <a:gd name="T14" fmla="*/ 29 w 80"/>
                <a:gd name="T15" fmla="*/ 68 h 69"/>
                <a:gd name="T16" fmla="*/ 20 w 80"/>
                <a:gd name="T17" fmla="*/ 64 h 69"/>
                <a:gd name="T18" fmla="*/ 12 w 80"/>
                <a:gd name="T19" fmla="*/ 58 h 69"/>
                <a:gd name="T20" fmla="*/ 5 w 80"/>
                <a:gd name="T21" fmla="*/ 52 h 69"/>
                <a:gd name="T22" fmla="*/ 1 w 80"/>
                <a:gd name="T23" fmla="*/ 44 h 69"/>
                <a:gd name="T24" fmla="*/ 0 w 80"/>
                <a:gd name="T25" fmla="*/ 34 h 69"/>
                <a:gd name="T26" fmla="*/ 1 w 80"/>
                <a:gd name="T27" fmla="*/ 25 h 69"/>
                <a:gd name="T28" fmla="*/ 5 w 80"/>
                <a:gd name="T29" fmla="*/ 17 h 69"/>
                <a:gd name="T30" fmla="*/ 12 w 80"/>
                <a:gd name="T31" fmla="*/ 10 h 69"/>
                <a:gd name="T32" fmla="*/ 20 w 80"/>
                <a:gd name="T33" fmla="*/ 5 h 69"/>
                <a:gd name="T34" fmla="*/ 29 w 80"/>
                <a:gd name="T35" fmla="*/ 1 h 69"/>
                <a:gd name="T36" fmla="*/ 40 w 80"/>
                <a:gd name="T37" fmla="*/ 0 h 69"/>
                <a:gd name="T38" fmla="*/ 51 w 80"/>
                <a:gd name="T39" fmla="*/ 1 h 69"/>
                <a:gd name="T40" fmla="*/ 60 w 80"/>
                <a:gd name="T41" fmla="*/ 5 h 69"/>
                <a:gd name="T42" fmla="*/ 68 w 80"/>
                <a:gd name="T43" fmla="*/ 10 h 69"/>
                <a:gd name="T44" fmla="*/ 75 w 80"/>
                <a:gd name="T45" fmla="*/ 17 h 69"/>
                <a:gd name="T46" fmla="*/ 79 w 80"/>
                <a:gd name="T47" fmla="*/ 25 h 69"/>
                <a:gd name="T48" fmla="*/ 80 w 80"/>
                <a:gd name="T49" fmla="*/ 34 h 69"/>
                <a:gd name="T50" fmla="*/ 80 w 80"/>
                <a:gd name="T51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69">
                  <a:moveTo>
                    <a:pt x="80" y="34"/>
                  </a:moveTo>
                  <a:lnTo>
                    <a:pt x="79" y="44"/>
                  </a:lnTo>
                  <a:lnTo>
                    <a:pt x="75" y="52"/>
                  </a:lnTo>
                  <a:lnTo>
                    <a:pt x="68" y="58"/>
                  </a:lnTo>
                  <a:lnTo>
                    <a:pt x="60" y="64"/>
                  </a:lnTo>
                  <a:lnTo>
                    <a:pt x="51" y="68"/>
                  </a:lnTo>
                  <a:lnTo>
                    <a:pt x="40" y="69"/>
                  </a:lnTo>
                  <a:lnTo>
                    <a:pt x="29" y="68"/>
                  </a:lnTo>
                  <a:lnTo>
                    <a:pt x="20" y="64"/>
                  </a:lnTo>
                  <a:lnTo>
                    <a:pt x="12" y="58"/>
                  </a:lnTo>
                  <a:lnTo>
                    <a:pt x="5" y="52"/>
                  </a:lnTo>
                  <a:lnTo>
                    <a:pt x="1" y="44"/>
                  </a:lnTo>
                  <a:lnTo>
                    <a:pt x="0" y="34"/>
                  </a:lnTo>
                  <a:lnTo>
                    <a:pt x="1" y="25"/>
                  </a:lnTo>
                  <a:lnTo>
                    <a:pt x="5" y="17"/>
                  </a:lnTo>
                  <a:lnTo>
                    <a:pt x="12" y="10"/>
                  </a:lnTo>
                  <a:lnTo>
                    <a:pt x="20" y="5"/>
                  </a:lnTo>
                  <a:lnTo>
                    <a:pt x="29" y="1"/>
                  </a:lnTo>
                  <a:lnTo>
                    <a:pt x="40" y="0"/>
                  </a:lnTo>
                  <a:lnTo>
                    <a:pt x="51" y="1"/>
                  </a:lnTo>
                  <a:lnTo>
                    <a:pt x="60" y="5"/>
                  </a:lnTo>
                  <a:lnTo>
                    <a:pt x="68" y="10"/>
                  </a:lnTo>
                  <a:lnTo>
                    <a:pt x="75" y="17"/>
                  </a:lnTo>
                  <a:lnTo>
                    <a:pt x="79" y="25"/>
                  </a:lnTo>
                  <a:lnTo>
                    <a:pt x="80" y="34"/>
                  </a:lnTo>
                  <a:lnTo>
                    <a:pt x="80" y="34"/>
                  </a:ln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86"/>
            <p:cNvSpPr>
              <a:spLocks noChangeShapeType="1"/>
            </p:cNvSpPr>
            <p:nvPr/>
          </p:nvSpPr>
          <p:spPr bwMode="auto">
            <a:xfrm flipV="1">
              <a:off x="4168" y="3466"/>
              <a:ext cx="266" cy="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87"/>
            <p:cNvSpPr>
              <a:spLocks noChangeShapeType="1"/>
            </p:cNvSpPr>
            <p:nvPr/>
          </p:nvSpPr>
          <p:spPr bwMode="auto">
            <a:xfrm>
              <a:off x="3690" y="3517"/>
              <a:ext cx="3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89"/>
            <p:cNvSpPr>
              <a:spLocks noChangeShapeType="1"/>
            </p:cNvSpPr>
            <p:nvPr/>
          </p:nvSpPr>
          <p:spPr bwMode="auto">
            <a:xfrm flipH="1">
              <a:off x="4503" y="3510"/>
              <a:ext cx="33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90"/>
            <p:cNvSpPr>
              <a:spLocks noChangeShapeType="1"/>
            </p:cNvSpPr>
            <p:nvPr/>
          </p:nvSpPr>
          <p:spPr bwMode="auto">
            <a:xfrm>
              <a:off x="5173" y="3519"/>
              <a:ext cx="1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Text Box 92"/>
            <p:cNvSpPr txBox="1">
              <a:spLocks noChangeArrowheads="1"/>
            </p:cNvSpPr>
            <p:nvPr/>
          </p:nvSpPr>
          <p:spPr bwMode="auto">
            <a:xfrm>
              <a:off x="4158" y="3240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400" baseline="0"/>
                <a:t>C</a:t>
              </a:r>
            </a:p>
          </p:txBody>
        </p:sp>
        <p:sp>
          <p:nvSpPr>
            <p:cNvPr id="90" name="Line 93"/>
            <p:cNvSpPr>
              <a:spLocks noChangeShapeType="1"/>
            </p:cNvSpPr>
            <p:nvPr/>
          </p:nvSpPr>
          <p:spPr bwMode="auto">
            <a:xfrm>
              <a:off x="4214" y="3244"/>
              <a:ext cx="1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95"/>
            <p:cNvSpPr>
              <a:spLocks noChangeShapeType="1"/>
            </p:cNvSpPr>
            <p:nvPr/>
          </p:nvSpPr>
          <p:spPr bwMode="auto">
            <a:xfrm>
              <a:off x="3562" y="3660"/>
              <a:ext cx="24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96"/>
            <p:cNvSpPr>
              <a:spLocks noChangeShapeType="1"/>
            </p:cNvSpPr>
            <p:nvPr/>
          </p:nvSpPr>
          <p:spPr bwMode="auto">
            <a:xfrm>
              <a:off x="3642" y="3729"/>
              <a:ext cx="8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97"/>
            <p:cNvSpPr>
              <a:spLocks noChangeShapeType="1"/>
            </p:cNvSpPr>
            <p:nvPr/>
          </p:nvSpPr>
          <p:spPr bwMode="auto">
            <a:xfrm>
              <a:off x="3562" y="3798"/>
              <a:ext cx="25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98"/>
            <p:cNvSpPr>
              <a:spLocks noChangeShapeType="1"/>
            </p:cNvSpPr>
            <p:nvPr/>
          </p:nvSpPr>
          <p:spPr bwMode="auto">
            <a:xfrm>
              <a:off x="3642" y="3866"/>
              <a:ext cx="8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99"/>
            <p:cNvSpPr>
              <a:spLocks noChangeShapeType="1"/>
            </p:cNvSpPr>
            <p:nvPr/>
          </p:nvSpPr>
          <p:spPr bwMode="auto">
            <a:xfrm flipH="1">
              <a:off x="3674" y="3982"/>
              <a:ext cx="167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00"/>
            <p:cNvSpPr>
              <a:spLocks noChangeShapeType="1"/>
            </p:cNvSpPr>
            <p:nvPr/>
          </p:nvSpPr>
          <p:spPr bwMode="auto">
            <a:xfrm flipV="1">
              <a:off x="3683" y="3514"/>
              <a:ext cx="0" cy="1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Line 101"/>
            <p:cNvSpPr>
              <a:spLocks noChangeShapeType="1"/>
            </p:cNvSpPr>
            <p:nvPr/>
          </p:nvSpPr>
          <p:spPr bwMode="auto">
            <a:xfrm>
              <a:off x="3674" y="3876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102"/>
            <p:cNvSpPr>
              <a:spLocks noChangeShapeType="1"/>
            </p:cNvSpPr>
            <p:nvPr/>
          </p:nvSpPr>
          <p:spPr bwMode="auto">
            <a:xfrm flipV="1">
              <a:off x="5351" y="3519"/>
              <a:ext cx="0" cy="48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Rectangle 133"/>
            <p:cNvSpPr>
              <a:spLocks noChangeArrowheads="1"/>
            </p:cNvSpPr>
            <p:nvPr/>
          </p:nvSpPr>
          <p:spPr bwMode="auto">
            <a:xfrm>
              <a:off x="3080" y="3009"/>
              <a:ext cx="26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 sz="2400" b="1" baseline="0">
                  <a:solidFill>
                    <a:srgbClr val="000000"/>
                  </a:solidFill>
                </a:rPr>
                <a:t>Normally-closed switch =&gt; NOT</a:t>
              </a:r>
              <a:endParaRPr lang="en-US" altLang="en-US" sz="2800" b="1" baseline="0"/>
            </a:p>
          </p:txBody>
        </p:sp>
      </p:grpSp>
    </p:spTree>
    <p:extLst>
      <p:ext uri="{BB962C8B-B14F-4D97-AF65-F5344CB8AC3E}">
        <p14:creationId xmlns:p14="http://schemas.microsoft.com/office/powerpoint/2010/main" val="223773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96620" y="924781"/>
            <a:ext cx="65190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ADEF"/>
                </a:solidFill>
                <a:latin typeface="StoneSansStd-Semibold"/>
              </a:rPr>
              <a:t>Gate implementation of</a:t>
            </a:r>
            <a:r>
              <a:rPr lang="en-US" sz="2400" dirty="0">
                <a:solidFill>
                  <a:srgbClr val="00ADEF"/>
                </a:solidFill>
                <a:latin typeface="StoneSansStd-SemiboldItalic"/>
              </a:rPr>
              <a:t> F1 = </a:t>
            </a:r>
            <a:r>
              <a:rPr lang="en-US" sz="2400" dirty="0" err="1">
                <a:solidFill>
                  <a:srgbClr val="00ADEF"/>
                </a:solidFill>
                <a:latin typeface="StoneSansStd-SemiboldItalic"/>
              </a:rPr>
              <a:t>x+yz</a:t>
            </a:r>
            <a:endParaRPr lang="en-US" sz="2400" dirty="0"/>
          </a:p>
        </p:txBody>
      </p:sp>
      <p:sp>
        <p:nvSpPr>
          <p:cNvPr id="6" name="Line 104"/>
          <p:cNvSpPr>
            <a:spLocks noChangeShapeType="1"/>
          </p:cNvSpPr>
          <p:nvPr/>
        </p:nvSpPr>
        <p:spPr bwMode="auto">
          <a:xfrm flipV="1">
            <a:off x="5891049" y="996286"/>
            <a:ext cx="154909" cy="1559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69" y="2106294"/>
            <a:ext cx="8215951" cy="21226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731" y="3008762"/>
            <a:ext cx="5372669" cy="38492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278" y="4401119"/>
            <a:ext cx="2841564" cy="7167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266" y="5410413"/>
            <a:ext cx="4868285" cy="75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4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582" y="929753"/>
            <a:ext cx="11563558" cy="12948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190" y="2224584"/>
            <a:ext cx="6974433" cy="28348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8161" y="5117911"/>
            <a:ext cx="6264925" cy="152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11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046" y="429769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/>
              <a:t>Boolean Analysis of Logic Circuits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014749" y="1378040"/>
            <a:ext cx="10601996" cy="547996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>
              <a:defRPr/>
            </a:pPr>
            <a:r>
              <a:rPr lang="en-US" dirty="0"/>
              <a:t>Boolean algebra provides a concise way to express the operation of a logic circuit formed by a combination of logic gates</a:t>
            </a:r>
          </a:p>
          <a:p>
            <a:pPr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so that the output can be determined for various combinations of input values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3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92429" y="1406681"/>
            <a:ext cx="11256135" cy="3748088"/>
          </a:xfrm>
        </p:spPr>
        <p:txBody>
          <a:bodyPr/>
          <a:lstStyle/>
          <a:p>
            <a:pPr lvl="1"/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429" y="681799"/>
            <a:ext cx="10481971" cy="5971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6293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234" y="821654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Constructing a Truth Table for a Logic Circuit 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73286" y="1527443"/>
            <a:ext cx="11127345" cy="533055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Once the Boolean expression for a given logic circuit has been determined, a truth table that shows the output for all possible values of the input variables can be developed.</a:t>
            </a:r>
          </a:p>
          <a:p>
            <a:pPr>
              <a:defRPr/>
            </a:pPr>
            <a:endParaRPr lang="en-US" sz="3200" dirty="0"/>
          </a:p>
          <a:p>
            <a:pPr lvl="1">
              <a:defRPr/>
            </a:pPr>
            <a:r>
              <a:rPr lang="en-US" sz="3200" dirty="0"/>
              <a:t>Let’s take the previous circuit as the example:</a:t>
            </a:r>
          </a:p>
          <a:p>
            <a:pPr lvl="1">
              <a:buNone/>
              <a:defRPr/>
            </a:pPr>
            <a:r>
              <a:rPr lang="en-US" sz="3200" dirty="0"/>
              <a:t>			</a:t>
            </a:r>
            <a:r>
              <a:rPr lang="en-US" sz="3200" i="1" dirty="0"/>
              <a:t>A(B+CD)</a:t>
            </a:r>
          </a:p>
          <a:p>
            <a:pPr lvl="1">
              <a:buNone/>
              <a:defRPr/>
            </a:pPr>
            <a:endParaRPr lang="en-US" sz="3200" dirty="0"/>
          </a:p>
          <a:p>
            <a:pPr lvl="1">
              <a:defRPr/>
            </a:pPr>
            <a:r>
              <a:rPr lang="en-US" sz="3200" dirty="0"/>
              <a:t>There are four variables, hence 16 (2</a:t>
            </a:r>
            <a:r>
              <a:rPr lang="en-US" sz="3200" baseline="30000" dirty="0"/>
              <a:t>4</a:t>
            </a:r>
            <a:r>
              <a:rPr lang="en-US" sz="3200" dirty="0"/>
              <a:t>) combinations of values are possible.</a:t>
            </a:r>
            <a:endParaRPr lang="en-US" sz="3200" baseline="30000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2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812"/>
            <a:ext cx="10967780" cy="568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7837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39809" y="5652263"/>
            <a:ext cx="1016000" cy="365125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74926" y="0"/>
            <a:ext cx="6019800" cy="1143000"/>
          </a:xfrm>
          <a:prstGeom prst="rect">
            <a:avLst/>
          </a:prstGeom>
        </p:spPr>
        <p:txBody>
          <a:bodyPr vert="horz" lIns="0" tIns="4572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/>
              <a:t>Assignment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369926" y="1325562"/>
            <a:ext cx="7924800" cy="4525963"/>
          </a:xfrm>
          <a:prstGeom prst="rect">
            <a:avLst/>
          </a:prstGeom>
        </p:spPr>
        <p:txBody>
          <a:bodyPr vert="horz" lIns="45720" tIns="0" rIns="45720" bIns="0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400" b="1" kern="1200" cap="none" baseline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/>
              <a:t>Gates can be combined.</a:t>
            </a:r>
          </a:p>
          <a:p>
            <a:r>
              <a:rPr lang="en-US" altLang="en-US" sz="2000"/>
              <a:t>The output of one gate can become the input of another. </a:t>
            </a:r>
          </a:p>
          <a:p>
            <a:r>
              <a:rPr lang="en-US" altLang="en-US" sz="2000"/>
              <a:t>Try to determine the logic table for this circuit.</a:t>
            </a:r>
          </a:p>
        </p:txBody>
      </p:sp>
      <p:pic>
        <p:nvPicPr>
          <p:cNvPr id="10" name="Picture 7" descr="ne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326" y="4449762"/>
            <a:ext cx="3371850" cy="138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526" y="1563639"/>
            <a:ext cx="2895600" cy="137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201" y="1752600"/>
            <a:ext cx="2895600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126" y="4449762"/>
            <a:ext cx="2895600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656915" y="6154738"/>
            <a:ext cx="6586885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AutoNum type="arabicPeriod" startAt="2"/>
            </a:pPr>
            <a:r>
              <a:rPr lang="en-US" altLang="zh-CN" dirty="0"/>
              <a:t>Show that a’b’+</a:t>
            </a:r>
            <a:r>
              <a:rPr lang="en-US" altLang="zh-CN" dirty="0" err="1"/>
              <a:t>ab+a’b</a:t>
            </a:r>
            <a:r>
              <a:rPr lang="en-US" altLang="zh-CN" dirty="0"/>
              <a:t> = </a:t>
            </a:r>
            <a:r>
              <a:rPr lang="en-US" altLang="zh-CN" dirty="0" err="1"/>
              <a:t>a’+b</a:t>
            </a:r>
            <a:endParaRPr lang="en-US" altLang="zh-CN" dirty="0"/>
          </a:p>
          <a:p>
            <a:pPr marL="342900" indent="-342900">
              <a:lnSpc>
                <a:spcPct val="90000"/>
              </a:lnSpc>
              <a:buFontTx/>
              <a:buAutoNum type="arabicPeriod" startAt="2"/>
            </a:pPr>
            <a:r>
              <a:rPr lang="en-US" altLang="en-US" dirty="0"/>
              <a:t>Show that (</a:t>
            </a:r>
            <a:r>
              <a:rPr lang="en-US" altLang="en-US" dirty="0" err="1"/>
              <a:t>a’b’+c</a:t>
            </a:r>
            <a:r>
              <a:rPr lang="en-US" altLang="en-US" dirty="0"/>
              <a:t>)(</a:t>
            </a:r>
            <a:r>
              <a:rPr lang="en-US" altLang="en-US" dirty="0" err="1"/>
              <a:t>a+b</a:t>
            </a:r>
            <a:r>
              <a:rPr lang="en-US" altLang="en-US" dirty="0"/>
              <a:t>)(</a:t>
            </a:r>
            <a:r>
              <a:rPr lang="en-US" altLang="en-US" dirty="0" err="1"/>
              <a:t>b’+ac</a:t>
            </a:r>
            <a:r>
              <a:rPr lang="en-US" altLang="en-US" dirty="0"/>
              <a:t>)’ = </a:t>
            </a:r>
            <a:r>
              <a:rPr lang="en-US" altLang="en-US" dirty="0" err="1"/>
              <a:t>a’bc</a:t>
            </a:r>
            <a:endParaRPr lang="en-US" altLang="en-US" dirty="0"/>
          </a:p>
          <a:p>
            <a:pPr marL="342900" indent="-342900">
              <a:lnSpc>
                <a:spcPct val="90000"/>
              </a:lnSpc>
              <a:buAutoNum type="arabicPeriod" startAt="2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46269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09599" y="1895478"/>
            <a:ext cx="10840932" cy="411453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957" y="2614612"/>
            <a:ext cx="2834325" cy="6772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957" y="3291841"/>
            <a:ext cx="2843432" cy="7543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957" y="4010975"/>
            <a:ext cx="4028509" cy="7600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957" y="4765355"/>
            <a:ext cx="3746183" cy="39694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2957" y="5506154"/>
            <a:ext cx="6855137" cy="59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268535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398895" y="1259291"/>
            <a:ext cx="9382836" cy="236988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Boolean algebra</a:t>
            </a:r>
            <a:r>
              <a:rPr lang="en-US" altLang="en-US" sz="3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, like any other deductive mathematical system, may be defined with a set of </a:t>
            </a:r>
            <a:r>
              <a:rPr lang="en-US" altLang="en-US" sz="44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elements</a:t>
            </a:r>
            <a:r>
              <a:rPr lang="en-US" altLang="en-US" sz="3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, a set of </a:t>
            </a:r>
            <a:r>
              <a:rPr lang="en-US" altLang="en-US" sz="40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operators</a:t>
            </a:r>
            <a:r>
              <a:rPr lang="en-US" altLang="en-US" sz="3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, and a number of unproved axioms or </a:t>
            </a:r>
            <a:r>
              <a:rPr lang="en-US" altLang="en-US" sz="40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postulates.</a:t>
            </a:r>
            <a:r>
              <a:rPr lang="en-US" altLang="en-US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48770" y="4150555"/>
            <a:ext cx="75438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altLang="en-US" sz="24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The </a:t>
            </a:r>
            <a:r>
              <a:rPr lang="en-US" altLang="en-US" sz="2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postulates of a mathematical system</a:t>
            </a:r>
            <a:r>
              <a:rPr lang="en-US" altLang="en-US" sz="24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from the basic assumptions from which it is possible to deduce the rules, theorems, and properties of the systems. </a:t>
            </a:r>
          </a:p>
        </p:txBody>
      </p:sp>
    </p:spTree>
    <p:extLst>
      <p:ext uri="{BB962C8B-B14F-4D97-AF65-F5344CB8AC3E}">
        <p14:creationId xmlns:p14="http://schemas.microsoft.com/office/powerpoint/2010/main" val="29872963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609600" y="2211821"/>
            <a:ext cx="10089573" cy="4509655"/>
          </a:xfrm>
        </p:spPr>
        <p:txBody>
          <a:bodyPr/>
          <a:lstStyle/>
          <a:p>
            <a:r>
              <a:rPr lang="en-US" dirty="0"/>
              <a:t>Digital Design by M Morris </a:t>
            </a:r>
            <a:r>
              <a:rPr lang="en-US" dirty="0" err="1"/>
              <a:t>Mnao</a:t>
            </a:r>
            <a:endParaRPr lang="en-US" dirty="0"/>
          </a:p>
          <a:p>
            <a:r>
              <a:rPr lang="en-US" dirty="0"/>
              <a:t>Computer Fundamentals- Pradeep </a:t>
            </a:r>
            <a:r>
              <a:rPr lang="en-US" dirty="0" err="1"/>
              <a:t>K.Sinha</a:t>
            </a:r>
            <a:r>
              <a:rPr lang="en-US" dirty="0"/>
              <a:t> &amp; </a:t>
            </a:r>
            <a:r>
              <a:rPr lang="en-US" dirty="0" err="1"/>
              <a:t>Proti</a:t>
            </a:r>
            <a:r>
              <a:rPr lang="en-US" dirty="0"/>
              <a:t> Shina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11717" y="544512"/>
            <a:ext cx="4410075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sv-SE" sz="4400" b="1" dirty="0"/>
              <a:t>THANK YOU!</a:t>
            </a:r>
            <a:endParaRPr lang="en-US" sz="4400" b="1" dirty="0"/>
          </a:p>
        </p:txBody>
      </p:sp>
      <p:pic>
        <p:nvPicPr>
          <p:cNvPr id="7" name="Picture 7" descr="or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370" y="1674254"/>
            <a:ext cx="5885645" cy="500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5750483" y="1519707"/>
            <a:ext cx="7254696" cy="1824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dirty="0">
                <a:latin typeface="Calibri" panose="020F0502020204030204" pitchFamily="34" charset="0"/>
              </a:rPr>
              <a:t>QUESTIONS</a:t>
            </a:r>
          </a:p>
        </p:txBody>
      </p:sp>
      <p:pic>
        <p:nvPicPr>
          <p:cNvPr id="9" name="Content Placeholder 3" descr="25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021" y="2821080"/>
            <a:ext cx="3348857" cy="3855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921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" y="749808"/>
            <a:ext cx="12090400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AXIOMATIC  DEFINITION OF BOOLEAN ALGEBRA</a:t>
            </a:r>
            <a:br>
              <a:rPr lang="pt-BR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0" y="1577340"/>
            <a:ext cx="11962130" cy="514413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In 1854, George Boole developed an algebraic system now called </a:t>
            </a:r>
            <a:r>
              <a:rPr lang="en-US" sz="2800" i="1" dirty="0"/>
              <a:t>Boolean algebra</a:t>
            </a:r>
          </a:p>
          <a:p>
            <a:pPr marL="0" indent="0">
              <a:buNone/>
            </a:pPr>
            <a:endParaRPr lang="en-US" sz="2800" i="1" dirty="0"/>
          </a:p>
          <a:p>
            <a:r>
              <a:rPr lang="en-US" sz="2800" dirty="0"/>
              <a:t>In  1938, Claude E. Shannon introduced a two‐valued Boolean algebra called </a:t>
            </a:r>
            <a:r>
              <a:rPr lang="en-US" sz="2800" i="1" dirty="0"/>
              <a:t>switching</a:t>
            </a:r>
            <a:br>
              <a:rPr lang="en-US" sz="2800" dirty="0"/>
            </a:br>
            <a:r>
              <a:rPr lang="en-US" sz="2800" i="1" dirty="0"/>
              <a:t>algebra </a:t>
            </a:r>
            <a:r>
              <a:rPr lang="en-US" sz="2800" dirty="0"/>
              <a:t>that represented the properties of bistable electrical switching circuits</a:t>
            </a:r>
          </a:p>
          <a:p>
            <a:endParaRPr lang="en-US" sz="2800" dirty="0"/>
          </a:p>
          <a:p>
            <a:r>
              <a:rPr lang="en-US" sz="2800" dirty="0"/>
              <a:t>For the formal definition of Boolean algebra, we shall employ the postulates formulated by E. V. Huntington in 1904.</a:t>
            </a:r>
            <a:br>
              <a:rPr lang="en-US" sz="2800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05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53143"/>
            <a:ext cx="11107783" cy="1193945"/>
          </a:xfrm>
        </p:spPr>
        <p:txBody>
          <a:bodyPr/>
          <a:lstStyle/>
          <a:p>
            <a:r>
              <a:rPr lang="en-US" sz="5400" dirty="0"/>
              <a:t>Boolean Operations &amp; Expressions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141411" y="2135186"/>
            <a:ext cx="9980683" cy="374808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Variable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– a symbol used to represent a logical quantity.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Complement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– the inverse of a variable and is indicated by a bar over the variable.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Literal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– a variable or the complement of a variable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989" y="1152659"/>
            <a:ext cx="7088189" cy="454073"/>
          </a:xfrm>
        </p:spPr>
        <p:txBody>
          <a:bodyPr>
            <a:noAutofit/>
          </a:bodyPr>
          <a:lstStyle/>
          <a:p>
            <a:r>
              <a:rPr lang="en-US" sz="2800" b="1" dirty="0"/>
              <a:t>Fundamental Concept of Boolean Algebra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1104900" y="1571105"/>
            <a:ext cx="10089573" cy="450965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of Binary Digit </a:t>
            </a:r>
          </a:p>
          <a:p>
            <a:r>
              <a:rPr lang="en-US" dirty="0"/>
              <a:t>Boolean equations can have either of two possible values, 0 and 1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Logical Addition</a:t>
            </a:r>
            <a:br>
              <a:rPr lang="en-US" dirty="0"/>
            </a:br>
            <a:r>
              <a:rPr lang="en-US" dirty="0"/>
              <a:t>Symbol ‘</a:t>
            </a:r>
            <a:r>
              <a:rPr lang="en-US" b="1" dirty="0"/>
              <a:t>+</a:t>
            </a:r>
            <a:r>
              <a:rPr lang="en-US" dirty="0"/>
              <a:t>’, also known as ‘</a:t>
            </a:r>
            <a:r>
              <a:rPr lang="en-US" b="1" dirty="0"/>
              <a:t>OR</a:t>
            </a:r>
            <a:r>
              <a:rPr lang="en-US" dirty="0"/>
              <a:t>’ operator, used for</a:t>
            </a:r>
            <a:br>
              <a:rPr lang="en-US" dirty="0"/>
            </a:br>
            <a:r>
              <a:rPr lang="en-US" dirty="0"/>
              <a:t>logical addition. Follows law of binary addition</a:t>
            </a:r>
          </a:p>
          <a:p>
            <a:endParaRPr lang="en-US" dirty="0"/>
          </a:p>
          <a:p>
            <a:r>
              <a:rPr lang="en-US" b="1" dirty="0"/>
              <a:t>Logical Multiplication</a:t>
            </a:r>
            <a:br>
              <a:rPr lang="en-US" dirty="0"/>
            </a:br>
            <a:r>
              <a:rPr lang="en-US" dirty="0"/>
              <a:t>Symbol ‘</a:t>
            </a:r>
            <a:r>
              <a:rPr lang="en-US" b="1" dirty="0"/>
              <a:t>.</a:t>
            </a:r>
            <a:r>
              <a:rPr lang="en-US" dirty="0"/>
              <a:t>’, also known as ‘</a:t>
            </a:r>
            <a:r>
              <a:rPr lang="en-US" b="1" dirty="0"/>
              <a:t>AND</a:t>
            </a:r>
            <a:r>
              <a:rPr lang="en-US" dirty="0"/>
              <a:t>’ operator, used for</a:t>
            </a:r>
            <a:br>
              <a:rPr lang="en-US" dirty="0"/>
            </a:br>
            <a:r>
              <a:rPr lang="en-US" dirty="0"/>
              <a:t>logical multiplication. Follows law of binary</a:t>
            </a:r>
            <a:br>
              <a:rPr lang="en-US" dirty="0"/>
            </a:br>
            <a:r>
              <a:rPr lang="en-US" dirty="0"/>
              <a:t>multiplication</a:t>
            </a:r>
          </a:p>
          <a:p>
            <a:endParaRPr lang="en-US" dirty="0"/>
          </a:p>
          <a:p>
            <a:r>
              <a:rPr lang="en-US" b="1" dirty="0"/>
              <a:t>Complementation</a:t>
            </a:r>
            <a:br>
              <a:rPr lang="en-US" dirty="0"/>
            </a:br>
            <a:r>
              <a:rPr lang="en-US" dirty="0"/>
              <a:t>Symbol ‘</a:t>
            </a:r>
            <a:r>
              <a:rPr lang="en-US" b="1" dirty="0"/>
              <a:t>-</a:t>
            </a:r>
            <a:r>
              <a:rPr lang="en-US" dirty="0"/>
              <a:t>’, also known as ‘</a:t>
            </a:r>
            <a:r>
              <a:rPr lang="en-US" b="1" dirty="0"/>
              <a:t>NOT</a:t>
            </a:r>
            <a:r>
              <a:rPr lang="en-US" dirty="0"/>
              <a:t>’ operator, used for</a:t>
            </a:r>
            <a:br>
              <a:rPr lang="en-US" dirty="0"/>
            </a:br>
            <a:r>
              <a:rPr lang="en-US" dirty="0"/>
              <a:t>complementation. Follows law of binary compliment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8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989" y="1152659"/>
            <a:ext cx="7088189" cy="454073"/>
          </a:xfrm>
        </p:spPr>
        <p:txBody>
          <a:bodyPr>
            <a:noAutofit/>
          </a:bodyPr>
          <a:lstStyle/>
          <a:p>
            <a:r>
              <a:rPr lang="en-US" sz="2800" b="1" dirty="0"/>
              <a:t>Fundamental Concept of Boolean Algebra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1104900" y="1392689"/>
            <a:ext cx="10477500" cy="515037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postulates of a mathematical system form the basic assumptions from which it is possible to deduce the rules, theorems, and properties of the system. </a:t>
            </a:r>
          </a:p>
          <a:p>
            <a:r>
              <a:rPr lang="en-US" sz="2400" dirty="0"/>
              <a:t>The most common postulates are </a:t>
            </a:r>
          </a:p>
          <a:p>
            <a:r>
              <a:rPr lang="en-US" sz="2400" dirty="0"/>
              <a:t> 1</a:t>
            </a:r>
            <a:r>
              <a:rPr lang="en-US" sz="3600" u="sng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sz="3600" i="1" u="sng" dirty="0">
                <a:solidFill>
                  <a:schemeClr val="accent5">
                    <a:lumMod val="50000"/>
                  </a:schemeClr>
                </a:solidFill>
              </a:rPr>
              <a:t>Closure</a:t>
            </a:r>
            <a:br>
              <a:rPr lang="en-US" sz="2400" dirty="0"/>
            </a:br>
            <a:r>
              <a:rPr lang="en-US" sz="2400" dirty="0"/>
              <a:t>“A set </a:t>
            </a:r>
            <a:r>
              <a:rPr lang="en-US" sz="2400" i="1" dirty="0"/>
              <a:t>S </a:t>
            </a:r>
            <a:r>
              <a:rPr lang="en-US" sz="2400" dirty="0"/>
              <a:t>is closed with respect to a binary operator if, for every pair of</a:t>
            </a:r>
            <a:br>
              <a:rPr lang="en-US" sz="2400" dirty="0"/>
            </a:br>
            <a:r>
              <a:rPr lang="en-US" sz="2400" dirty="0"/>
              <a:t>elements of </a:t>
            </a:r>
            <a:r>
              <a:rPr lang="en-US" sz="2400" i="1" dirty="0"/>
              <a:t>S</a:t>
            </a:r>
            <a:r>
              <a:rPr lang="en-US" sz="2400" dirty="0"/>
              <a:t>, the binary operator specifies a rule for obtaining a unique element</a:t>
            </a:r>
            <a:br>
              <a:rPr lang="en-US" sz="2400" dirty="0"/>
            </a:br>
            <a:r>
              <a:rPr lang="en-US" sz="2400" dirty="0"/>
              <a:t>of </a:t>
            </a:r>
            <a:r>
              <a:rPr lang="en-US" sz="2400" i="1" dirty="0"/>
              <a:t>S</a:t>
            </a:r>
            <a:r>
              <a:rPr lang="en-US" sz="2400" dirty="0"/>
              <a:t>. For example, the set of natural numbers </a:t>
            </a:r>
            <a:r>
              <a:rPr lang="en-US" sz="2400" i="1" dirty="0"/>
              <a:t>N </a:t>
            </a:r>
            <a:r>
              <a:rPr lang="en-US" sz="2400" dirty="0"/>
              <a:t>= {1, 2, 3, 4, } is closed with</a:t>
            </a:r>
            <a:br>
              <a:rPr lang="en-US" sz="2400" dirty="0"/>
            </a:br>
            <a:r>
              <a:rPr lang="en-US" sz="2400" dirty="0"/>
              <a:t>respect to the binary operator + by the rules of arithmetic addition, since, for any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 </a:t>
            </a:r>
            <a:r>
              <a:rPr lang="en-US" sz="2400" dirty="0"/>
              <a:t>belong to  </a:t>
            </a:r>
            <a:r>
              <a:rPr lang="en-US" sz="2400" i="1" dirty="0"/>
              <a:t>N</a:t>
            </a:r>
            <a:r>
              <a:rPr lang="en-US" sz="2400" dirty="0"/>
              <a:t>, there is a unique </a:t>
            </a:r>
            <a:r>
              <a:rPr lang="en-US" sz="2400" i="1" dirty="0"/>
              <a:t>c belong to</a:t>
            </a:r>
            <a:r>
              <a:rPr lang="en-US" sz="2400" dirty="0"/>
              <a:t> </a:t>
            </a:r>
            <a:r>
              <a:rPr lang="en-US" sz="2400" i="1" dirty="0"/>
              <a:t>N </a:t>
            </a:r>
            <a:r>
              <a:rPr lang="en-US" sz="2400" dirty="0"/>
              <a:t>such that </a:t>
            </a:r>
          </a:p>
          <a:p>
            <a:r>
              <a:rPr lang="en-US" sz="2400" dirty="0"/>
              <a:t> </a:t>
            </a:r>
            <a:r>
              <a:rPr lang="en-US" sz="2400" i="1" dirty="0"/>
              <a:t>a </a:t>
            </a:r>
            <a:r>
              <a:rPr lang="en-US" sz="2400" dirty="0"/>
              <a:t>+ </a:t>
            </a:r>
            <a:r>
              <a:rPr lang="en-US" sz="2400" i="1" dirty="0"/>
              <a:t>b </a:t>
            </a:r>
            <a:r>
              <a:rPr lang="en-US" sz="2400" dirty="0"/>
              <a:t>= </a:t>
            </a:r>
            <a:r>
              <a:rPr lang="en-US" sz="2400" i="1" dirty="0"/>
              <a:t>c</a:t>
            </a:r>
            <a:r>
              <a:rPr lang="en-US" sz="2400" dirty="0"/>
              <a:t>.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4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00508" y="87312"/>
            <a:ext cx="7772400" cy="1020763"/>
          </a:xfrm>
          <a:prstGeom prst="rect">
            <a:avLst/>
          </a:prstGeom>
        </p:spPr>
        <p:txBody>
          <a:bodyPr vert="horz" lIns="0" tIns="4572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b="1"/>
              <a:t>Logic Gate Symbols and Behavior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7926" y="-176658"/>
            <a:ext cx="7772400" cy="5027613"/>
          </a:xfrm>
        </p:spPr>
        <p:txBody>
          <a:bodyPr/>
          <a:lstStyle/>
          <a:p>
            <a:r>
              <a:rPr lang="en-US" altLang="en-US" sz="2400" b="1" dirty="0"/>
              <a:t>Logic gates have special symbols:</a:t>
            </a:r>
          </a:p>
          <a:p>
            <a:endParaRPr lang="en-US" altLang="en-US" sz="2000" b="1" dirty="0"/>
          </a:p>
          <a:p>
            <a:endParaRPr lang="en-US" altLang="en-US" sz="2000" b="1" dirty="0"/>
          </a:p>
          <a:p>
            <a:endParaRPr lang="en-US" altLang="en-US" sz="2400" b="1" dirty="0"/>
          </a:p>
          <a:p>
            <a:r>
              <a:rPr lang="en-US" altLang="en-US" sz="2400" b="1" dirty="0"/>
              <a:t>And waveform behavior in time as follows</a:t>
            </a:r>
            <a:r>
              <a:rPr lang="en-US" altLang="en-US" sz="2800" b="1" dirty="0"/>
              <a:t>:</a:t>
            </a:r>
          </a:p>
        </p:txBody>
      </p:sp>
      <p:grpSp>
        <p:nvGrpSpPr>
          <p:cNvPr id="9" name="Group 78"/>
          <p:cNvGrpSpPr>
            <a:grpSpLocks/>
          </p:cNvGrpSpPr>
          <p:nvPr/>
        </p:nvGrpSpPr>
        <p:grpSpPr bwMode="auto">
          <a:xfrm>
            <a:off x="3455988" y="3582194"/>
            <a:ext cx="3673475" cy="3065462"/>
            <a:chOff x="1752" y="2189"/>
            <a:chExt cx="2314" cy="1931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451" y="227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X</a:t>
              </a:r>
              <a:endParaRPr lang="en-US" alt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752" y="2272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121" y="2272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472" y="2272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829" y="2272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509" y="2189"/>
              <a:ext cx="1557" cy="245"/>
            </a:xfrm>
            <a:custGeom>
              <a:avLst/>
              <a:gdLst>
                <a:gd name="T0" fmla="*/ 0 w 1557"/>
                <a:gd name="T1" fmla="*/ 10 h 245"/>
                <a:gd name="T2" fmla="*/ 62 w 1557"/>
                <a:gd name="T3" fmla="*/ 10 h 245"/>
                <a:gd name="T4" fmla="*/ 62 w 1557"/>
                <a:gd name="T5" fmla="*/ 245 h 245"/>
                <a:gd name="T6" fmla="*/ 784 w 1557"/>
                <a:gd name="T7" fmla="*/ 245 h 245"/>
                <a:gd name="T8" fmla="*/ 784 w 1557"/>
                <a:gd name="T9" fmla="*/ 0 h 245"/>
                <a:gd name="T10" fmla="*/ 1499 w 1557"/>
                <a:gd name="T11" fmla="*/ 0 h 245"/>
                <a:gd name="T12" fmla="*/ 1499 w 1557"/>
                <a:gd name="T13" fmla="*/ 245 h 245"/>
                <a:gd name="T14" fmla="*/ 1557 w 1557"/>
                <a:gd name="T15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57" h="245">
                  <a:moveTo>
                    <a:pt x="0" y="10"/>
                  </a:moveTo>
                  <a:lnTo>
                    <a:pt x="62" y="10"/>
                  </a:lnTo>
                  <a:lnTo>
                    <a:pt x="62" y="245"/>
                  </a:lnTo>
                  <a:lnTo>
                    <a:pt x="784" y="245"/>
                  </a:lnTo>
                  <a:lnTo>
                    <a:pt x="784" y="0"/>
                  </a:lnTo>
                  <a:lnTo>
                    <a:pt x="1499" y="0"/>
                  </a:lnTo>
                  <a:lnTo>
                    <a:pt x="1499" y="245"/>
                  </a:lnTo>
                  <a:lnTo>
                    <a:pt x="1557" y="245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448" y="2694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Y</a:t>
              </a:r>
              <a:endParaRPr lang="en-US" alt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752" y="2694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121" y="2694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3472" y="2694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829" y="2694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511" y="2612"/>
              <a:ext cx="1555" cy="243"/>
            </a:xfrm>
            <a:custGeom>
              <a:avLst/>
              <a:gdLst>
                <a:gd name="T0" fmla="*/ 0 w 1555"/>
                <a:gd name="T1" fmla="*/ 9 h 243"/>
                <a:gd name="T2" fmla="*/ 60 w 1555"/>
                <a:gd name="T3" fmla="*/ 9 h 243"/>
                <a:gd name="T4" fmla="*/ 60 w 1555"/>
                <a:gd name="T5" fmla="*/ 243 h 243"/>
                <a:gd name="T6" fmla="*/ 428 w 1555"/>
                <a:gd name="T7" fmla="*/ 243 h 243"/>
                <a:gd name="T8" fmla="*/ 428 w 1555"/>
                <a:gd name="T9" fmla="*/ 0 h 243"/>
                <a:gd name="T10" fmla="*/ 786 w 1555"/>
                <a:gd name="T11" fmla="*/ 0 h 243"/>
                <a:gd name="T12" fmla="*/ 786 w 1555"/>
                <a:gd name="T13" fmla="*/ 243 h 243"/>
                <a:gd name="T14" fmla="*/ 1140 w 1555"/>
                <a:gd name="T15" fmla="*/ 243 h 243"/>
                <a:gd name="T16" fmla="*/ 1140 w 1555"/>
                <a:gd name="T17" fmla="*/ 0 h 243"/>
                <a:gd name="T18" fmla="*/ 1144 w 1555"/>
                <a:gd name="T19" fmla="*/ 0 h 243"/>
                <a:gd name="T20" fmla="*/ 1497 w 1555"/>
                <a:gd name="T21" fmla="*/ 0 h 243"/>
                <a:gd name="T22" fmla="*/ 1497 w 1555"/>
                <a:gd name="T23" fmla="*/ 243 h 243"/>
                <a:gd name="T24" fmla="*/ 1555 w 1555"/>
                <a:gd name="T25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55" h="243">
                  <a:moveTo>
                    <a:pt x="0" y="9"/>
                  </a:moveTo>
                  <a:lnTo>
                    <a:pt x="60" y="9"/>
                  </a:lnTo>
                  <a:lnTo>
                    <a:pt x="60" y="243"/>
                  </a:lnTo>
                  <a:lnTo>
                    <a:pt x="428" y="243"/>
                  </a:lnTo>
                  <a:lnTo>
                    <a:pt x="428" y="0"/>
                  </a:lnTo>
                  <a:lnTo>
                    <a:pt x="786" y="0"/>
                  </a:lnTo>
                  <a:lnTo>
                    <a:pt x="786" y="243"/>
                  </a:lnTo>
                  <a:lnTo>
                    <a:pt x="1140" y="243"/>
                  </a:lnTo>
                  <a:lnTo>
                    <a:pt x="1140" y="0"/>
                  </a:lnTo>
                  <a:lnTo>
                    <a:pt x="1144" y="0"/>
                  </a:lnTo>
                  <a:lnTo>
                    <a:pt x="1497" y="0"/>
                  </a:lnTo>
                  <a:lnTo>
                    <a:pt x="1497" y="243"/>
                  </a:lnTo>
                  <a:lnTo>
                    <a:pt x="1555" y="243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244" y="311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X</a:t>
              </a:r>
              <a:endParaRPr lang="en-US" altLang="en-US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374" y="3114"/>
              <a:ext cx="2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 baseline="0">
                  <a:solidFill>
                    <a:srgbClr val="000000"/>
                  </a:solidFill>
                  <a:latin typeface="TimesTen" pitchFamily="18" charset="0"/>
                </a:rPr>
                <a:t>·</a:t>
              </a:r>
              <a:endParaRPr lang="en-US" alt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397" y="3118"/>
              <a:ext cx="11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 Y</a:t>
              </a:r>
              <a:endParaRPr lang="en-US" alt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774" y="3118"/>
              <a:ext cx="34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(AND)</a:t>
              </a:r>
              <a:endParaRPr lang="en-US" alt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752" y="3118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121" y="3118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3472" y="3118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3829" y="3118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509" y="3034"/>
              <a:ext cx="1557" cy="243"/>
            </a:xfrm>
            <a:custGeom>
              <a:avLst/>
              <a:gdLst>
                <a:gd name="T0" fmla="*/ 0 w 1557"/>
                <a:gd name="T1" fmla="*/ 11 h 243"/>
                <a:gd name="T2" fmla="*/ 62 w 1557"/>
                <a:gd name="T3" fmla="*/ 11 h 243"/>
                <a:gd name="T4" fmla="*/ 62 w 1557"/>
                <a:gd name="T5" fmla="*/ 243 h 243"/>
                <a:gd name="T6" fmla="*/ 1142 w 1557"/>
                <a:gd name="T7" fmla="*/ 243 h 243"/>
                <a:gd name="T8" fmla="*/ 1142 w 1557"/>
                <a:gd name="T9" fmla="*/ 0 h 243"/>
                <a:gd name="T10" fmla="*/ 1499 w 1557"/>
                <a:gd name="T11" fmla="*/ 0 h 243"/>
                <a:gd name="T12" fmla="*/ 1499 w 1557"/>
                <a:gd name="T13" fmla="*/ 243 h 243"/>
                <a:gd name="T14" fmla="*/ 1557 w 1557"/>
                <a:gd name="T15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57" h="243">
                  <a:moveTo>
                    <a:pt x="0" y="11"/>
                  </a:moveTo>
                  <a:lnTo>
                    <a:pt x="62" y="11"/>
                  </a:lnTo>
                  <a:lnTo>
                    <a:pt x="62" y="243"/>
                  </a:lnTo>
                  <a:lnTo>
                    <a:pt x="1142" y="243"/>
                  </a:lnTo>
                  <a:lnTo>
                    <a:pt x="1142" y="0"/>
                  </a:lnTo>
                  <a:lnTo>
                    <a:pt x="1499" y="0"/>
                  </a:lnTo>
                  <a:lnTo>
                    <a:pt x="1499" y="243"/>
                  </a:lnTo>
                  <a:lnTo>
                    <a:pt x="1557" y="243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206" y="3540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X</a:t>
              </a:r>
              <a:endParaRPr lang="en-US" alt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332" y="3540"/>
              <a:ext cx="7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MathematicalPi 1" charset="0"/>
                </a:rPr>
                <a:t>+</a:t>
              </a:r>
              <a:endParaRPr lang="en-US" alt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429" y="3540"/>
              <a:ext cx="11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 Y</a:t>
              </a:r>
              <a:endParaRPr lang="en-US" alt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1752" y="3540"/>
              <a:ext cx="24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(OR)</a:t>
              </a:r>
              <a:endParaRPr lang="en-US" alt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752" y="3540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121" y="3540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472" y="3540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829" y="3540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509" y="3456"/>
              <a:ext cx="1557" cy="242"/>
            </a:xfrm>
            <a:custGeom>
              <a:avLst/>
              <a:gdLst>
                <a:gd name="T0" fmla="*/ 0 w 1557"/>
                <a:gd name="T1" fmla="*/ 10 h 242"/>
                <a:gd name="T2" fmla="*/ 62 w 1557"/>
                <a:gd name="T3" fmla="*/ 10 h 242"/>
                <a:gd name="T4" fmla="*/ 62 w 1557"/>
                <a:gd name="T5" fmla="*/ 242 h 242"/>
                <a:gd name="T6" fmla="*/ 426 w 1557"/>
                <a:gd name="T7" fmla="*/ 242 h 242"/>
                <a:gd name="T8" fmla="*/ 426 w 1557"/>
                <a:gd name="T9" fmla="*/ 0 h 242"/>
                <a:gd name="T10" fmla="*/ 1499 w 1557"/>
                <a:gd name="T11" fmla="*/ 0 h 242"/>
                <a:gd name="T12" fmla="*/ 1499 w 1557"/>
                <a:gd name="T13" fmla="*/ 242 h 242"/>
                <a:gd name="T14" fmla="*/ 1557 w 1557"/>
                <a:gd name="T15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57" h="242">
                  <a:moveTo>
                    <a:pt x="0" y="10"/>
                  </a:moveTo>
                  <a:lnTo>
                    <a:pt x="62" y="10"/>
                  </a:lnTo>
                  <a:lnTo>
                    <a:pt x="62" y="242"/>
                  </a:lnTo>
                  <a:lnTo>
                    <a:pt x="426" y="242"/>
                  </a:lnTo>
                  <a:lnTo>
                    <a:pt x="426" y="0"/>
                  </a:lnTo>
                  <a:lnTo>
                    <a:pt x="1499" y="0"/>
                  </a:lnTo>
                  <a:lnTo>
                    <a:pt x="1499" y="242"/>
                  </a:lnTo>
                  <a:lnTo>
                    <a:pt x="1557" y="242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765" y="3958"/>
              <a:ext cx="32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(NOT)</a:t>
              </a:r>
              <a:endParaRPr lang="en-US" alt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232" y="395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X</a:t>
              </a:r>
              <a:endParaRPr lang="en-US" alt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2213" y="3958"/>
              <a:ext cx="8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2752" y="3960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121" y="3960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472" y="3960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829" y="3960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2509" y="3877"/>
              <a:ext cx="1557" cy="243"/>
            </a:xfrm>
            <a:custGeom>
              <a:avLst/>
              <a:gdLst>
                <a:gd name="T0" fmla="*/ 0 w 1557"/>
                <a:gd name="T1" fmla="*/ 232 h 243"/>
                <a:gd name="T2" fmla="*/ 62 w 1557"/>
                <a:gd name="T3" fmla="*/ 232 h 243"/>
                <a:gd name="T4" fmla="*/ 62 w 1557"/>
                <a:gd name="T5" fmla="*/ 0 h 243"/>
                <a:gd name="T6" fmla="*/ 784 w 1557"/>
                <a:gd name="T7" fmla="*/ 0 h 243"/>
                <a:gd name="T8" fmla="*/ 784 w 1557"/>
                <a:gd name="T9" fmla="*/ 243 h 243"/>
                <a:gd name="T10" fmla="*/ 1499 w 1557"/>
                <a:gd name="T11" fmla="*/ 243 h 243"/>
                <a:gd name="T12" fmla="*/ 1499 w 1557"/>
                <a:gd name="T13" fmla="*/ 0 h 243"/>
                <a:gd name="T14" fmla="*/ 1557 w 1557"/>
                <a:gd name="T15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57" h="243">
                  <a:moveTo>
                    <a:pt x="0" y="232"/>
                  </a:moveTo>
                  <a:lnTo>
                    <a:pt x="62" y="232"/>
                  </a:lnTo>
                  <a:lnTo>
                    <a:pt x="62" y="0"/>
                  </a:lnTo>
                  <a:lnTo>
                    <a:pt x="784" y="0"/>
                  </a:lnTo>
                  <a:lnTo>
                    <a:pt x="784" y="243"/>
                  </a:lnTo>
                  <a:lnTo>
                    <a:pt x="1499" y="243"/>
                  </a:lnTo>
                  <a:lnTo>
                    <a:pt x="1499" y="0"/>
                  </a:lnTo>
                  <a:lnTo>
                    <a:pt x="1557" y="0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" name="Group 79"/>
          <p:cNvGrpSpPr>
            <a:grpSpLocks/>
          </p:cNvGrpSpPr>
          <p:nvPr/>
        </p:nvGrpSpPr>
        <p:grpSpPr bwMode="auto">
          <a:xfrm>
            <a:off x="1510719" y="1963389"/>
            <a:ext cx="8361363" cy="1047750"/>
            <a:chOff x="276" y="1184"/>
            <a:chExt cx="5267" cy="660"/>
          </a:xfrm>
        </p:grpSpPr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2836" y="1578"/>
              <a:ext cx="3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OR gate</a:t>
              </a:r>
              <a:endParaRPr lang="en-US" altLang="en-US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2161" y="118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X</a:t>
              </a:r>
              <a:endParaRPr lang="en-US" altLang="en-US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2160" y="138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Y</a:t>
              </a:r>
              <a:endParaRPr lang="en-US" altLang="en-US"/>
            </a:p>
          </p:txBody>
        </p:sp>
        <p:sp>
          <p:nvSpPr>
            <p:cNvPr id="52" name="Freeform 51"/>
            <p:cNvSpPr>
              <a:spLocks noEditPoints="1"/>
            </p:cNvSpPr>
            <p:nvPr/>
          </p:nvSpPr>
          <p:spPr bwMode="auto">
            <a:xfrm>
              <a:off x="2264" y="1250"/>
              <a:ext cx="984" cy="198"/>
            </a:xfrm>
            <a:custGeom>
              <a:avLst/>
              <a:gdLst>
                <a:gd name="T0" fmla="*/ 305 w 984"/>
                <a:gd name="T1" fmla="*/ 0 h 198"/>
                <a:gd name="T2" fmla="*/ 0 w 984"/>
                <a:gd name="T3" fmla="*/ 0 h 198"/>
                <a:gd name="T4" fmla="*/ 305 w 984"/>
                <a:gd name="T5" fmla="*/ 198 h 198"/>
                <a:gd name="T6" fmla="*/ 0 w 984"/>
                <a:gd name="T7" fmla="*/ 198 h 198"/>
                <a:gd name="T8" fmla="*/ 984 w 984"/>
                <a:gd name="T9" fmla="*/ 93 h 198"/>
                <a:gd name="T10" fmla="*/ 680 w 984"/>
                <a:gd name="T11" fmla="*/ 93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4" h="198">
                  <a:moveTo>
                    <a:pt x="305" y="0"/>
                  </a:moveTo>
                  <a:lnTo>
                    <a:pt x="0" y="0"/>
                  </a:lnTo>
                  <a:moveTo>
                    <a:pt x="305" y="198"/>
                  </a:moveTo>
                  <a:lnTo>
                    <a:pt x="0" y="198"/>
                  </a:lnTo>
                  <a:moveTo>
                    <a:pt x="984" y="93"/>
                  </a:moveTo>
                  <a:lnTo>
                    <a:pt x="680" y="93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2543" y="1188"/>
              <a:ext cx="405" cy="319"/>
            </a:xfrm>
            <a:custGeom>
              <a:avLst/>
              <a:gdLst>
                <a:gd name="T0" fmla="*/ 3 w 190"/>
                <a:gd name="T1" fmla="*/ 146 h 150"/>
                <a:gd name="T2" fmla="*/ 22 w 190"/>
                <a:gd name="T3" fmla="*/ 72 h 150"/>
                <a:gd name="T4" fmla="*/ 4 w 190"/>
                <a:gd name="T5" fmla="*/ 4 h 150"/>
                <a:gd name="T6" fmla="*/ 2 w 190"/>
                <a:gd name="T7" fmla="*/ 0 h 150"/>
                <a:gd name="T8" fmla="*/ 63 w 190"/>
                <a:gd name="T9" fmla="*/ 0 h 150"/>
                <a:gd name="T10" fmla="*/ 190 w 190"/>
                <a:gd name="T11" fmla="*/ 73 h 150"/>
                <a:gd name="T12" fmla="*/ 189 w 190"/>
                <a:gd name="T13" fmla="*/ 77 h 150"/>
                <a:gd name="T14" fmla="*/ 63 w 190"/>
                <a:gd name="T15" fmla="*/ 150 h 150"/>
                <a:gd name="T16" fmla="*/ 0 w 190"/>
                <a:gd name="T17" fmla="*/ 150 h 150"/>
                <a:gd name="T18" fmla="*/ 3 w 190"/>
                <a:gd name="T19" fmla="*/ 146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0" h="150">
                  <a:moveTo>
                    <a:pt x="3" y="146"/>
                  </a:moveTo>
                  <a:cubicBezTo>
                    <a:pt x="15" y="123"/>
                    <a:pt x="22" y="98"/>
                    <a:pt x="22" y="72"/>
                  </a:cubicBezTo>
                  <a:cubicBezTo>
                    <a:pt x="22" y="48"/>
                    <a:pt x="16" y="25"/>
                    <a:pt x="4" y="4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115" y="0"/>
                    <a:pt x="164" y="28"/>
                    <a:pt x="190" y="73"/>
                  </a:cubicBezTo>
                  <a:cubicBezTo>
                    <a:pt x="189" y="77"/>
                    <a:pt x="189" y="77"/>
                    <a:pt x="189" y="77"/>
                  </a:cubicBezTo>
                  <a:cubicBezTo>
                    <a:pt x="163" y="122"/>
                    <a:pt x="115" y="150"/>
                    <a:pt x="63" y="150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3" y="146"/>
                    <a:pt x="3" y="146"/>
                    <a:pt x="3" y="146"/>
                  </a:cubicBezTo>
                  <a:close/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3299" y="1278"/>
              <a:ext cx="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Z</a:t>
              </a:r>
              <a:endParaRPr lang="en-US" altLang="en-US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3414" y="1278"/>
              <a:ext cx="7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MathematicalPi 1" charset="0"/>
                </a:rPr>
                <a:t>=</a:t>
              </a:r>
              <a:endParaRPr lang="en-US" altLang="en-US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3512" y="1278"/>
              <a:ext cx="11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 X</a:t>
              </a:r>
              <a:endParaRPr lang="en-US" altLang="en-US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3666" y="1278"/>
              <a:ext cx="7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MathematicalPi 1" charset="0"/>
                </a:rPr>
                <a:t>+</a:t>
              </a:r>
              <a:endParaRPr lang="en-US" altLang="en-US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3763" y="1278"/>
              <a:ext cx="11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 Y</a:t>
              </a:r>
              <a:endParaRPr lang="en-US" altLang="en-US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277" y="1184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X</a:t>
              </a:r>
              <a:endParaRPr lang="en-US" alt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276" y="138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Y</a:t>
              </a:r>
              <a:endParaRPr lang="en-US" altLang="en-US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1414" y="1278"/>
              <a:ext cx="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Z</a:t>
              </a:r>
              <a:endParaRPr lang="en-US" altLang="en-US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1529" y="1278"/>
              <a:ext cx="7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MathematicalPi 1" charset="0"/>
                </a:rPr>
                <a:t>=</a:t>
              </a:r>
              <a:endParaRPr lang="en-US" altLang="en-US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1627" y="1278"/>
              <a:ext cx="11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 X</a:t>
              </a:r>
              <a:endParaRPr lang="en-US" altLang="en-US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1786" y="1274"/>
              <a:ext cx="2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 baseline="0">
                  <a:solidFill>
                    <a:srgbClr val="000000"/>
                  </a:solidFill>
                  <a:latin typeface="TimesTen" pitchFamily="18" charset="0"/>
                </a:rPr>
                <a:t>·</a:t>
              </a:r>
              <a:endParaRPr lang="en-US" altLang="en-US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1808" y="1278"/>
              <a:ext cx="11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 Y</a:t>
              </a:r>
              <a:endParaRPr lang="en-US" alt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680" y="1188"/>
              <a:ext cx="381" cy="317"/>
            </a:xfrm>
            <a:custGeom>
              <a:avLst/>
              <a:gdLst>
                <a:gd name="T0" fmla="*/ 0 w 179"/>
                <a:gd name="T1" fmla="*/ 0 h 149"/>
                <a:gd name="T2" fmla="*/ 0 w 179"/>
                <a:gd name="T3" fmla="*/ 149 h 149"/>
                <a:gd name="T4" fmla="*/ 103 w 179"/>
                <a:gd name="T5" fmla="*/ 148 h 149"/>
                <a:gd name="T6" fmla="*/ 179 w 179"/>
                <a:gd name="T7" fmla="*/ 75 h 149"/>
                <a:gd name="T8" fmla="*/ 105 w 179"/>
                <a:gd name="T9" fmla="*/ 0 h 149"/>
                <a:gd name="T10" fmla="*/ 0 w 179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9" h="149">
                  <a:moveTo>
                    <a:pt x="0" y="0"/>
                  </a:moveTo>
                  <a:cubicBezTo>
                    <a:pt x="0" y="149"/>
                    <a:pt x="0" y="149"/>
                    <a:pt x="0" y="149"/>
                  </a:cubicBezTo>
                  <a:cubicBezTo>
                    <a:pt x="103" y="148"/>
                    <a:pt x="103" y="148"/>
                    <a:pt x="103" y="148"/>
                  </a:cubicBezTo>
                  <a:cubicBezTo>
                    <a:pt x="144" y="148"/>
                    <a:pt x="179" y="115"/>
                    <a:pt x="179" y="75"/>
                  </a:cubicBezTo>
                  <a:cubicBezTo>
                    <a:pt x="179" y="34"/>
                    <a:pt x="146" y="0"/>
                    <a:pt x="105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6"/>
            <p:cNvSpPr>
              <a:spLocks noEditPoints="1"/>
            </p:cNvSpPr>
            <p:nvPr/>
          </p:nvSpPr>
          <p:spPr bwMode="auto">
            <a:xfrm>
              <a:off x="377" y="1248"/>
              <a:ext cx="984" cy="195"/>
            </a:xfrm>
            <a:custGeom>
              <a:avLst/>
              <a:gdLst>
                <a:gd name="T0" fmla="*/ 305 w 984"/>
                <a:gd name="T1" fmla="*/ 0 h 195"/>
                <a:gd name="T2" fmla="*/ 0 w 984"/>
                <a:gd name="T3" fmla="*/ 0 h 195"/>
                <a:gd name="T4" fmla="*/ 305 w 984"/>
                <a:gd name="T5" fmla="*/ 195 h 195"/>
                <a:gd name="T6" fmla="*/ 0 w 984"/>
                <a:gd name="T7" fmla="*/ 195 h 195"/>
                <a:gd name="T8" fmla="*/ 984 w 984"/>
                <a:gd name="T9" fmla="*/ 93 h 195"/>
                <a:gd name="T10" fmla="*/ 680 w 984"/>
                <a:gd name="T11" fmla="*/ 9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4" h="195">
                  <a:moveTo>
                    <a:pt x="305" y="0"/>
                  </a:moveTo>
                  <a:lnTo>
                    <a:pt x="0" y="0"/>
                  </a:lnTo>
                  <a:moveTo>
                    <a:pt x="305" y="195"/>
                  </a:moveTo>
                  <a:lnTo>
                    <a:pt x="0" y="195"/>
                  </a:lnTo>
                  <a:moveTo>
                    <a:pt x="984" y="93"/>
                  </a:moveTo>
                  <a:lnTo>
                    <a:pt x="680" y="93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865" y="1580"/>
              <a:ext cx="49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AND gate</a:t>
              </a:r>
              <a:endParaRPr lang="en-US" altLang="en-US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4087" y="127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X</a:t>
              </a:r>
              <a:endParaRPr lang="en-US" altLang="en-US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5185" y="1278"/>
              <a:ext cx="10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 dirty="0">
                  <a:solidFill>
                    <a:srgbClr val="000000"/>
                  </a:solidFill>
                  <a:latin typeface="TimesTen" pitchFamily="18" charset="0"/>
                </a:rPr>
                <a:t> Z</a:t>
              </a:r>
              <a:endParaRPr lang="en-US" altLang="en-US" dirty="0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5327" y="1278"/>
              <a:ext cx="7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MathematicalPi 1" charset="0"/>
                </a:rPr>
                <a:t>=</a:t>
              </a:r>
              <a:endParaRPr lang="en-US" altLang="en-US"/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5426" y="1278"/>
              <a:ext cx="11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 X</a:t>
              </a:r>
              <a:endParaRPr lang="en-US" altLang="en-US"/>
            </a:p>
          </p:txBody>
        </p:sp>
        <p:sp>
          <p:nvSpPr>
            <p:cNvPr id="73" name="Line 72"/>
            <p:cNvSpPr>
              <a:spLocks noChangeShapeType="1"/>
            </p:cNvSpPr>
            <p:nvPr/>
          </p:nvSpPr>
          <p:spPr bwMode="auto">
            <a:xfrm>
              <a:off x="5431" y="1275"/>
              <a:ext cx="8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4586" y="1205"/>
              <a:ext cx="223" cy="285"/>
            </a:xfrm>
            <a:custGeom>
              <a:avLst/>
              <a:gdLst>
                <a:gd name="T0" fmla="*/ 0 w 223"/>
                <a:gd name="T1" fmla="*/ 0 h 285"/>
                <a:gd name="T2" fmla="*/ 0 w 223"/>
                <a:gd name="T3" fmla="*/ 285 h 285"/>
                <a:gd name="T4" fmla="*/ 223 w 223"/>
                <a:gd name="T5" fmla="*/ 140 h 285"/>
                <a:gd name="T6" fmla="*/ 0 w 223"/>
                <a:gd name="T7" fmla="*/ 0 h 285"/>
                <a:gd name="T8" fmla="*/ 0 w 223"/>
                <a:gd name="T9" fmla="*/ 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3" h="285">
                  <a:moveTo>
                    <a:pt x="0" y="0"/>
                  </a:moveTo>
                  <a:lnTo>
                    <a:pt x="0" y="285"/>
                  </a:lnTo>
                  <a:lnTo>
                    <a:pt x="223" y="14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4"/>
            <p:cNvSpPr>
              <a:spLocks noEditPoints="1"/>
            </p:cNvSpPr>
            <p:nvPr/>
          </p:nvSpPr>
          <p:spPr bwMode="auto">
            <a:xfrm>
              <a:off x="4189" y="1341"/>
              <a:ext cx="976" cy="1"/>
            </a:xfrm>
            <a:custGeom>
              <a:avLst/>
              <a:gdLst>
                <a:gd name="T0" fmla="*/ 976 w 976"/>
                <a:gd name="T1" fmla="*/ 671 w 976"/>
                <a:gd name="T2" fmla="*/ 397 w 976"/>
                <a:gd name="T3" fmla="*/ 0 w 97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76">
                  <a:moveTo>
                    <a:pt x="976" y="0"/>
                  </a:moveTo>
                  <a:lnTo>
                    <a:pt x="671" y="0"/>
                  </a:lnTo>
                  <a:moveTo>
                    <a:pt x="397" y="0"/>
                  </a:move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Oval 75"/>
            <p:cNvSpPr>
              <a:spLocks noChangeArrowheads="1"/>
            </p:cNvSpPr>
            <p:nvPr/>
          </p:nvSpPr>
          <p:spPr bwMode="auto">
            <a:xfrm>
              <a:off x="4809" y="1307"/>
              <a:ext cx="75" cy="75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4520" y="1566"/>
              <a:ext cx="60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NOT gate or</a:t>
              </a:r>
              <a:endParaRPr lang="en-US" alt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4632" y="1700"/>
              <a:ext cx="3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aseline="0">
                  <a:solidFill>
                    <a:srgbClr val="000000"/>
                  </a:solidFill>
                  <a:latin typeface="TimesTen" pitchFamily="18" charset="0"/>
                </a:rPr>
                <a:t>inverter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187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2010</Words>
  <Application>Microsoft Office PowerPoint</Application>
  <PresentationFormat>Widescreen</PresentationFormat>
  <Paragraphs>315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61" baseType="lpstr">
      <vt:lpstr>Calibri</vt:lpstr>
      <vt:lpstr>Comic Sans MS</vt:lpstr>
      <vt:lpstr>Constantia</vt:lpstr>
      <vt:lpstr>Courier</vt:lpstr>
      <vt:lpstr>Euphemia</vt:lpstr>
      <vt:lpstr>MathematicalPi 1</vt:lpstr>
      <vt:lpstr>Optr2k</vt:lpstr>
      <vt:lpstr>PearsonMATH02</vt:lpstr>
      <vt:lpstr>PearsonMATH08</vt:lpstr>
      <vt:lpstr>PearsonMATH11</vt:lpstr>
      <vt:lpstr>StoneSansStd-Bold</vt:lpstr>
      <vt:lpstr>StoneSansStd-Semibold</vt:lpstr>
      <vt:lpstr>StoneSansStd-SemiboldItalic</vt:lpstr>
      <vt:lpstr>TimesTen</vt:lpstr>
      <vt:lpstr>TimesTenLTStd-Bold</vt:lpstr>
      <vt:lpstr>TimesTenLTStd-Italic</vt:lpstr>
      <vt:lpstr>TimesTenLTStd-Roman</vt:lpstr>
      <vt:lpstr>Wingdings</vt:lpstr>
      <vt:lpstr>Wingdings 2</vt:lpstr>
      <vt:lpstr>Flow</vt:lpstr>
      <vt:lpstr> Lecture 4:  Boolean Algebra &amp; Expressions     </vt:lpstr>
      <vt:lpstr>Out Line </vt:lpstr>
      <vt:lpstr>Boolean Algebra </vt:lpstr>
      <vt:lpstr>PowerPoint Presentation</vt:lpstr>
      <vt:lpstr>AXIOMATIC  DEFINITION OF BOOLEAN ALGEBRA </vt:lpstr>
      <vt:lpstr>Boolean Operations &amp; Expressions</vt:lpstr>
      <vt:lpstr>Fundamental Concept of Boolean Algebra </vt:lpstr>
      <vt:lpstr>Fundamental Concept of Boolean Algebra 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Two-Valued Boolean Algebra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Boolean Analysis of Logic Circuits</vt:lpstr>
      <vt:lpstr>PowerPoint Presentation</vt:lpstr>
      <vt:lpstr>Constructing a Truth Table for a Logic Circuit  </vt:lpstr>
      <vt:lpstr>PowerPoint Presentation</vt:lpstr>
      <vt:lpstr>PowerPoint Presentation</vt:lpstr>
      <vt:lpstr>Assignment </vt:lpstr>
      <vt:lpstr>References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2015-12-07T11:55:15Z</dcterms:created>
  <dcterms:modified xsi:type="dcterms:W3CDTF">2020-10-21T16:48:05Z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