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4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4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7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7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7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1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E9BC8-B583-464C-A139-BBFC6D25C4E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DE71C-0FF9-4C25-BB39-0BE9B436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8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4913" y="5219246"/>
            <a:ext cx="5631543" cy="112349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Dr. Ahmad Bilal Cheema </a:t>
            </a:r>
          </a:p>
          <a:p>
            <a:r>
              <a:rPr lang="en-US" dirty="0" smtClean="0"/>
              <a:t>Dept. of Education, SCB</a:t>
            </a:r>
          </a:p>
          <a:p>
            <a:r>
              <a:rPr lang="en-US" dirty="0" smtClean="0"/>
              <a:t>University of Sargodha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71" y="433021"/>
            <a:ext cx="11234057" cy="450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7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learn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of Community Engagement </a:t>
            </a:r>
          </a:p>
          <a:p>
            <a:r>
              <a:rPr lang="en-US" dirty="0" smtClean="0"/>
              <a:t>Characteristics of </a:t>
            </a:r>
            <a:r>
              <a:rPr lang="en-US" dirty="0"/>
              <a:t>Community Engagement </a:t>
            </a:r>
            <a:endParaRPr lang="en-US" dirty="0" smtClean="0"/>
          </a:p>
          <a:p>
            <a:r>
              <a:rPr lang="en-US" dirty="0" smtClean="0"/>
              <a:t>Models of </a:t>
            </a:r>
            <a:r>
              <a:rPr lang="en-US" dirty="0"/>
              <a:t>Community Engagement </a:t>
            </a:r>
            <a:endParaRPr lang="en-US" dirty="0" smtClean="0"/>
          </a:p>
          <a:p>
            <a:r>
              <a:rPr lang="en-US" dirty="0" smtClean="0"/>
              <a:t>Steps of Community Engagement </a:t>
            </a:r>
          </a:p>
          <a:p>
            <a:r>
              <a:rPr lang="en-US" dirty="0" smtClean="0"/>
              <a:t> Discussion Questions 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https://www.youtube.com/watch?v=bxkmMX3z0yw</a:t>
            </a:r>
          </a:p>
        </p:txBody>
      </p:sp>
    </p:spTree>
    <p:extLst>
      <p:ext uri="{BB962C8B-B14F-4D97-AF65-F5344CB8AC3E}">
        <p14:creationId xmlns:p14="http://schemas.microsoft.com/office/powerpoint/2010/main" val="12678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Community engagement brings the people together on a shared idea/ issue faced by the community.</a:t>
            </a:r>
          </a:p>
          <a:p>
            <a:r>
              <a:rPr lang="en-US" dirty="0" smtClean="0"/>
              <a:t>Community engagement seeks to better engage the community to achieve long-term and sustainable outcomes, processes, relationships, discourse, decision-making, or implementation</a:t>
            </a:r>
          </a:p>
          <a:p>
            <a:r>
              <a:rPr lang="en-US" dirty="0" smtClean="0"/>
              <a:t>Community engagement is based on principles that respect the right of all community members to be informed, consulted, involved and empowered</a:t>
            </a:r>
          </a:p>
          <a:p>
            <a:r>
              <a:rPr lang="en-US" dirty="0" smtClean="0"/>
              <a:t>Community engagement is based on the democratic idea that everyone who is affected by an issue that impacts their community should have a say in the decision making around it</a:t>
            </a:r>
          </a:p>
        </p:txBody>
      </p:sp>
    </p:spTree>
    <p:extLst>
      <p:ext uri="{BB962C8B-B14F-4D97-AF65-F5344CB8AC3E}">
        <p14:creationId xmlns:p14="http://schemas.microsoft.com/office/powerpoint/2010/main" val="8146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Community engagement' is </a:t>
            </a:r>
            <a:r>
              <a:rPr lang="en-US" sz="3200" u="sng" dirty="0" smtClean="0"/>
              <a:t>a strategic process </a:t>
            </a:r>
            <a:r>
              <a:rPr lang="en-US" sz="3200" dirty="0" smtClean="0"/>
              <a:t>with the </a:t>
            </a:r>
            <a:r>
              <a:rPr lang="en-US" sz="3200" u="sng" dirty="0" smtClean="0"/>
              <a:t>specific purpose </a:t>
            </a:r>
            <a:r>
              <a:rPr lang="en-US" sz="3200" dirty="0" smtClean="0"/>
              <a:t>of working with </a:t>
            </a:r>
            <a:r>
              <a:rPr lang="en-US" sz="3200" u="sng" dirty="0" smtClean="0"/>
              <a:t>identified groups </a:t>
            </a:r>
            <a:r>
              <a:rPr lang="en-US" sz="3200" dirty="0" smtClean="0"/>
              <a:t>of people</a:t>
            </a:r>
          </a:p>
          <a:p>
            <a:r>
              <a:rPr lang="en-US" sz="3200" dirty="0" smtClean="0"/>
              <a:t>Community engagement is a blend of science and art. </a:t>
            </a:r>
          </a:p>
          <a:p>
            <a:r>
              <a:rPr lang="en-US" sz="3200" dirty="0" smtClean="0"/>
              <a:t>The </a:t>
            </a:r>
            <a:r>
              <a:rPr lang="en-US" sz="3200" u="sng" dirty="0" smtClean="0"/>
              <a:t>science</a:t>
            </a:r>
            <a:r>
              <a:rPr lang="en-US" sz="3200" dirty="0" smtClean="0"/>
              <a:t> comes from sociology, political science, cultural anthropology, psychology and other disciplines.</a:t>
            </a:r>
          </a:p>
          <a:p>
            <a:r>
              <a:rPr lang="en-US" sz="3200" dirty="0" smtClean="0"/>
              <a:t>The </a:t>
            </a:r>
            <a:r>
              <a:rPr lang="en-US" sz="3200" u="sng" dirty="0" smtClean="0"/>
              <a:t>art</a:t>
            </a:r>
            <a:r>
              <a:rPr lang="en-US" sz="3200" dirty="0" smtClean="0"/>
              <a:t> comes from the understanding, skill, and sensitivity used to apply and adapt the science that is suitable to  community</a:t>
            </a: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Community Engagement (</a:t>
            </a:r>
            <a:r>
              <a:rPr lang="en-US" sz="3600" dirty="0" err="1" smtClean="0"/>
              <a:t>cont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62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Community Engagement Models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1430"/>
            <a:ext cx="10515600" cy="47255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following community engagement models are adopted </a:t>
            </a:r>
          </a:p>
          <a:p>
            <a:r>
              <a:rPr lang="en-US" b="1" dirty="0" smtClean="0"/>
              <a:t>Community Building.</a:t>
            </a:r>
          </a:p>
          <a:p>
            <a:pPr marL="290513" indent="0">
              <a:buNone/>
            </a:pPr>
            <a:r>
              <a:rPr lang="en-US" dirty="0" smtClean="0"/>
              <a:t>Projects that intentionally bring people together to simply get to know one another. </a:t>
            </a:r>
          </a:p>
          <a:p>
            <a:r>
              <a:rPr lang="en-US" b="1" dirty="0" smtClean="0"/>
              <a:t>Community Education</a:t>
            </a:r>
          </a:p>
          <a:p>
            <a:pPr marL="290513" indent="0">
              <a:buNone/>
            </a:pPr>
            <a:r>
              <a:rPr lang="en-US" dirty="0" smtClean="0"/>
              <a:t>Projects that provide instructional services or curricula, or serve to educate the public about a social issue Examples Awareness of health facilities. Community training for first aid.</a:t>
            </a:r>
          </a:p>
          <a:p>
            <a:r>
              <a:rPr lang="en-US" b="1" dirty="0" smtClean="0"/>
              <a:t>Community Organizing</a:t>
            </a:r>
          </a:p>
          <a:p>
            <a:pPr marL="290513" indent="0">
              <a:buNone/>
            </a:pPr>
            <a:r>
              <a:rPr lang="en-US" dirty="0" smtClean="0"/>
              <a:t>Projects that bring people together with the goal of solving a community issue. </a:t>
            </a:r>
          </a:p>
          <a:p>
            <a:r>
              <a:rPr lang="en-US" b="1" dirty="0" smtClean="0"/>
              <a:t>Deliberative Dialogue</a:t>
            </a:r>
          </a:p>
          <a:p>
            <a:pPr marL="231775" indent="0">
              <a:buNone/>
            </a:pPr>
            <a:r>
              <a:rPr lang="en-US" dirty="0" smtClean="0"/>
              <a:t>Projects that intentionally bring people together to build understanding across differences.</a:t>
            </a:r>
          </a:p>
        </p:txBody>
      </p:sp>
    </p:spTree>
    <p:extLst>
      <p:ext uri="{BB962C8B-B14F-4D97-AF65-F5344CB8AC3E}">
        <p14:creationId xmlns:p14="http://schemas.microsoft.com/office/powerpoint/2010/main" val="120037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Community Engagement Models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8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Direct Service</a:t>
            </a:r>
          </a:p>
          <a:p>
            <a:pPr marL="0" indent="0">
              <a:buNone/>
            </a:pPr>
            <a:r>
              <a:rPr lang="en-US" dirty="0" smtClean="0"/>
              <a:t>Projects that provide a service or product to an individual, group, or the community as a whole. creating social media tools for an blood donations, or creating a community shelter.</a:t>
            </a:r>
          </a:p>
          <a:p>
            <a:r>
              <a:rPr lang="en-US" b="1" dirty="0" smtClean="0"/>
              <a:t>Economic Development</a:t>
            </a:r>
          </a:p>
          <a:p>
            <a:pPr marL="0" indent="0">
              <a:buNone/>
            </a:pPr>
            <a:r>
              <a:rPr lang="en-US" dirty="0" smtClean="0"/>
              <a:t>Projects that work on developing the regional economy in a sustainable way. Examples helping community to start new business. </a:t>
            </a:r>
          </a:p>
          <a:p>
            <a:r>
              <a:rPr lang="en-US" b="1" dirty="0" smtClean="0"/>
              <a:t>Institutional Engagement</a:t>
            </a:r>
          </a:p>
          <a:p>
            <a:pPr marL="0" indent="0">
              <a:buNone/>
            </a:pPr>
            <a:r>
              <a:rPr lang="en-US" dirty="0" smtClean="0"/>
              <a:t>Removing barriers or supporting to engage diverse organizations for  common benefits of community.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5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Community Engagement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the goals of the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out whom to engage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engagement strategies for those persons you already know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engagement strategies of those you do not already know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 those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implementation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Monitor your progress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Maintain those relationships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the Difference between Philanthropy (Charity) and Community </a:t>
            </a:r>
            <a:r>
              <a:rPr lang="en-US" sz="3200" smtClean="0"/>
              <a:t>engagement 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What are the Benefits of Community Engagement 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What Skills are needed for reaching better Community engagement?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348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457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Things to learn </vt:lpstr>
      <vt:lpstr>Community Engagement</vt:lpstr>
      <vt:lpstr>Community Engagement (cont)</vt:lpstr>
      <vt:lpstr>Community Engagement Models </vt:lpstr>
      <vt:lpstr>Community Engagement Models</vt:lpstr>
      <vt:lpstr>Steps of Community Engagement </vt:lpstr>
      <vt:lpstr>Discussion Questions </vt:lpstr>
    </vt:vector>
  </TitlesOfParts>
  <Company>My Education Work.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Bilal Ahmad</dc:creator>
  <cp:lastModifiedBy>Bilal Ahmad</cp:lastModifiedBy>
  <cp:revision>13</cp:revision>
  <dcterms:created xsi:type="dcterms:W3CDTF">2020-04-28T16:30:18Z</dcterms:created>
  <dcterms:modified xsi:type="dcterms:W3CDTF">2020-05-04T20:01:28Z</dcterms:modified>
</cp:coreProperties>
</file>