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0" r:id="rId3"/>
    <p:sldId id="271" r:id="rId4"/>
    <p:sldId id="272" r:id="rId5"/>
    <p:sldId id="273"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9" r:id="rId19"/>
    <p:sldId id="280" r:id="rId20"/>
    <p:sldId id="276" r:id="rId21"/>
    <p:sldId id="278" r:id="rId22"/>
    <p:sldId id="277"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7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CA7FA-0B32-4CCF-B183-C5F10A04DA0D}"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D54D8-0A72-4629-91F1-B6078774E3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CA7FA-0B32-4CCF-B183-C5F10A04DA0D}"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D54D8-0A72-4629-91F1-B6078774E3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CA7FA-0B32-4CCF-B183-C5F10A04DA0D}"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D54D8-0A72-4629-91F1-B6078774E3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CA7FA-0B32-4CCF-B183-C5F10A04DA0D}"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D54D8-0A72-4629-91F1-B6078774E3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CA7FA-0B32-4CCF-B183-C5F10A04DA0D}"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D54D8-0A72-4629-91F1-B6078774E3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CA7FA-0B32-4CCF-B183-C5F10A04DA0D}"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D54D8-0A72-4629-91F1-B6078774E3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CA7FA-0B32-4CCF-B183-C5F10A04DA0D}" type="datetimeFigureOut">
              <a:rPr lang="en-US" smtClean="0"/>
              <a:pPr/>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D54D8-0A72-4629-91F1-B6078774E3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CA7FA-0B32-4CCF-B183-C5F10A04DA0D}" type="datetimeFigureOut">
              <a:rPr lang="en-US" smtClean="0"/>
              <a:pPr/>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D54D8-0A72-4629-91F1-B6078774E3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CA7FA-0B32-4CCF-B183-C5F10A04DA0D}" type="datetimeFigureOut">
              <a:rPr lang="en-US" smtClean="0"/>
              <a:pPr/>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D54D8-0A72-4629-91F1-B6078774E3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CA7FA-0B32-4CCF-B183-C5F10A04DA0D}"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D54D8-0A72-4629-91F1-B6078774E3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CA7FA-0B32-4CCF-B183-C5F10A04DA0D}"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D54D8-0A72-4629-91F1-B6078774E3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CA7FA-0B32-4CCF-B183-C5F10A04DA0D}" type="datetimeFigureOut">
              <a:rPr lang="en-US" smtClean="0"/>
              <a:pPr/>
              <a:t>4/22/2020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D54D8-0A72-4629-91F1-B6078774E3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Age and sex structure</a:t>
            </a:r>
            <a:endParaRPr lang="en-US" sz="54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b="1" dirty="0" smtClean="0">
                <a:solidFill>
                  <a:srgbClr val="002060"/>
                </a:solidFill>
              </a:rPr>
              <a:t>The composition of a population as determined by the number or proportion of males and females in each age category.</a:t>
            </a:r>
          </a:p>
          <a:p>
            <a:pPr>
              <a:buFont typeface="Wingdings" pitchFamily="2" charset="2"/>
              <a:buChar char="Ø"/>
            </a:pPr>
            <a:r>
              <a:rPr lang="en-US" b="1" dirty="0" smtClean="0">
                <a:solidFill>
                  <a:srgbClr val="002060"/>
                </a:solidFill>
              </a:rPr>
              <a:t> The age-sex structure of a population is the cumulative result of past trends in fertility, mortality, and migration. </a:t>
            </a:r>
          </a:p>
          <a:p>
            <a:pPr>
              <a:buFont typeface="Wingdings" pitchFamily="2" charset="2"/>
              <a:buChar char="Ø"/>
            </a:pPr>
            <a:r>
              <a:rPr lang="en-US" b="1" dirty="0" smtClean="0">
                <a:solidFill>
                  <a:srgbClr val="002060"/>
                </a:solidFill>
              </a:rPr>
              <a:t>Information on age-sex composition is essential for the description and analysis of many other types of demographic data. See also population pyramid.</a:t>
            </a:r>
            <a:endParaRPr lang="en-US"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l="20537" t="20203" r="21589" b="908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l="20537" t="20203" r="21589" b="908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l="20537" t="18520" r="20537" b="908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l="20537" t="20203" r="20537" b="908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l="20537" t="20203" r="21589" b="1076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l="20537" t="20204" r="21589" b="1076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l="20537" t="20203" r="21589" b="1076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l="20537" t="20203" r="21589" b="908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Age and sex structure in </a:t>
            </a:r>
            <a:r>
              <a:rPr lang="en-US" dirty="0" smtClean="0">
                <a:solidFill>
                  <a:srgbClr val="C00000"/>
                </a:solidFill>
              </a:rPr>
              <a:t>Pakistan 2017</a:t>
            </a:r>
            <a:endParaRPr lang="en-US" dirty="0"/>
          </a:p>
        </p:txBody>
      </p:sp>
      <p:sp>
        <p:nvSpPr>
          <p:cNvPr id="3" name="Content Placeholder 2"/>
          <p:cNvSpPr>
            <a:spLocks noGrp="1"/>
          </p:cNvSpPr>
          <p:nvPr>
            <p:ph idx="1"/>
          </p:nvPr>
        </p:nvSpPr>
        <p:spPr/>
        <p:txBody>
          <a:bodyPr>
            <a:normAutofit fontScale="92500" lnSpcReduction="20000"/>
          </a:bodyPr>
          <a:lstStyle/>
          <a:p>
            <a:r>
              <a:rPr lang="en-US" sz="4300" dirty="0" smtClean="0">
                <a:solidFill>
                  <a:srgbClr val="FF0000"/>
                </a:solidFill>
              </a:rPr>
              <a:t>Age structure</a:t>
            </a:r>
          </a:p>
          <a:p>
            <a:r>
              <a:rPr lang="en-US" sz="3500" b="1" dirty="0" smtClean="0">
                <a:solidFill>
                  <a:srgbClr val="92D050"/>
                </a:solidFill>
              </a:rPr>
              <a:t>0-14 years:</a:t>
            </a:r>
            <a:r>
              <a:rPr lang="en-US" b="1" dirty="0" smtClean="0"/>
              <a:t> </a:t>
            </a:r>
            <a:r>
              <a:rPr lang="en-US" dirty="0" smtClean="0"/>
              <a:t>31.36% (male 33,005,623/female 31,265,463)</a:t>
            </a:r>
            <a:br>
              <a:rPr lang="en-US" dirty="0" smtClean="0"/>
            </a:br>
            <a:r>
              <a:rPr lang="en-US" sz="3500" b="1" dirty="0" smtClean="0">
                <a:solidFill>
                  <a:srgbClr val="FFC000"/>
                </a:solidFill>
              </a:rPr>
              <a:t>15-24 years: </a:t>
            </a:r>
            <a:r>
              <a:rPr lang="en-US" dirty="0" smtClean="0"/>
              <a:t>21.14% (male 22,337,897/female 20,980,455)</a:t>
            </a:r>
            <a:br>
              <a:rPr lang="en-US" dirty="0" smtClean="0"/>
            </a:br>
            <a:r>
              <a:rPr lang="en-US" sz="3500" b="1" dirty="0" smtClean="0">
                <a:solidFill>
                  <a:srgbClr val="00B0F0"/>
                </a:solidFill>
              </a:rPr>
              <a:t>25-54 years:</a:t>
            </a:r>
            <a:r>
              <a:rPr lang="en-US" b="1" dirty="0" smtClean="0"/>
              <a:t> </a:t>
            </a:r>
            <a:r>
              <a:rPr lang="en-US" dirty="0" smtClean="0"/>
              <a:t>37.45% (male 39,846,417/female 36,907,683)</a:t>
            </a:r>
            <a:br>
              <a:rPr lang="en-US" dirty="0" smtClean="0"/>
            </a:br>
            <a:r>
              <a:rPr lang="en-US" sz="3500" b="1" dirty="0" smtClean="0">
                <a:solidFill>
                  <a:schemeClr val="accent6"/>
                </a:solidFill>
              </a:rPr>
              <a:t>55-64 years: </a:t>
            </a:r>
            <a:r>
              <a:rPr lang="en-US" dirty="0" smtClean="0"/>
              <a:t>5.57% (male 5,739,817/female 5,669,495)</a:t>
            </a:r>
            <a:br>
              <a:rPr lang="en-US" dirty="0" smtClean="0"/>
            </a:br>
            <a:r>
              <a:rPr lang="en-US" sz="3500" b="1" dirty="0" smtClean="0">
                <a:solidFill>
                  <a:srgbClr val="0070C0"/>
                </a:solidFill>
              </a:rPr>
              <a:t>65 years and over:</a:t>
            </a:r>
            <a:r>
              <a:rPr lang="en-US" b="1" dirty="0" smtClean="0"/>
              <a:t> </a:t>
            </a:r>
            <a:r>
              <a:rPr lang="en-US" dirty="0" smtClean="0"/>
              <a:t>4.48% (male 4,261,917/female 4,910,094</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Age and sex structure in </a:t>
            </a:r>
            <a:r>
              <a:rPr lang="en-US" dirty="0" smtClean="0">
                <a:solidFill>
                  <a:srgbClr val="C00000"/>
                </a:solidFill>
              </a:rPr>
              <a:t>Pakistan 2020</a:t>
            </a:r>
            <a:endParaRPr lang="en-US" dirty="0"/>
          </a:p>
        </p:txBody>
      </p:sp>
      <p:sp>
        <p:nvSpPr>
          <p:cNvPr id="3" name="Content Placeholder 2"/>
          <p:cNvSpPr>
            <a:spLocks noGrp="1"/>
          </p:cNvSpPr>
          <p:nvPr>
            <p:ph idx="1"/>
          </p:nvPr>
        </p:nvSpPr>
        <p:spPr/>
        <p:txBody>
          <a:bodyPr>
            <a:noAutofit/>
          </a:bodyPr>
          <a:lstStyle/>
          <a:p>
            <a:pPr>
              <a:buNone/>
            </a:pPr>
            <a:r>
              <a:rPr lang="en-US" sz="2400" b="1" i="1" dirty="0" smtClean="0">
                <a:solidFill>
                  <a:srgbClr val="92D050"/>
                </a:solidFill>
              </a:rPr>
              <a:t>     </a:t>
            </a:r>
            <a:r>
              <a:rPr lang="en-US" sz="2400" b="1" dirty="0" smtClean="0">
                <a:solidFill>
                  <a:srgbClr val="92D050"/>
                </a:solidFill>
              </a:rPr>
              <a:t>0-14 </a:t>
            </a:r>
            <a:r>
              <a:rPr lang="en-US" sz="2400" b="1" dirty="0" smtClean="0">
                <a:solidFill>
                  <a:srgbClr val="92D050"/>
                </a:solidFill>
              </a:rPr>
              <a:t>years:</a:t>
            </a:r>
            <a:r>
              <a:rPr lang="en-US" sz="2400" dirty="0" smtClean="0"/>
              <a:t> 36.01% (male 42,923,925/female 41,149,694)</a:t>
            </a:r>
            <a:br>
              <a:rPr lang="en-US" sz="2400" dirty="0" smtClean="0"/>
            </a:br>
            <a:r>
              <a:rPr lang="en-US" sz="2400" dirty="0" smtClean="0"/>
              <a:t/>
            </a:r>
            <a:br>
              <a:rPr lang="en-US" sz="2400" dirty="0" smtClean="0"/>
            </a:br>
            <a:r>
              <a:rPr lang="en-US" sz="2400" b="1" dirty="0" smtClean="0">
                <a:solidFill>
                  <a:srgbClr val="FFC000"/>
                </a:solidFill>
              </a:rPr>
              <a:t>15-24 years: </a:t>
            </a:r>
            <a:r>
              <a:rPr lang="en-US" sz="2400" dirty="0" smtClean="0"/>
              <a:t>19.3% (male 23,119,205/female 21,952,976)</a:t>
            </a:r>
            <a:br>
              <a:rPr lang="en-US" sz="2400" dirty="0" smtClean="0"/>
            </a:br>
            <a:r>
              <a:rPr lang="en-US" sz="2400" dirty="0" smtClean="0"/>
              <a:t/>
            </a:r>
            <a:br>
              <a:rPr lang="en-US" sz="2400" dirty="0" smtClean="0"/>
            </a:br>
            <a:r>
              <a:rPr lang="en-US" sz="2400" b="1" dirty="0" smtClean="0">
                <a:solidFill>
                  <a:srgbClr val="00B0F0"/>
                </a:solidFill>
              </a:rPr>
              <a:t>25-54 years:</a:t>
            </a:r>
            <a:r>
              <a:rPr lang="en-US" sz="2400" dirty="0" smtClean="0"/>
              <a:t> 34.7% (male 41,589,381/female 39,442,046)</a:t>
            </a:r>
            <a:br>
              <a:rPr lang="en-US" sz="2400" dirty="0" smtClean="0"/>
            </a:br>
            <a:r>
              <a:rPr lang="en-US" sz="2400" dirty="0" smtClean="0"/>
              <a:t/>
            </a:r>
            <a:br>
              <a:rPr lang="en-US" sz="2400" dirty="0" smtClean="0"/>
            </a:br>
            <a:r>
              <a:rPr lang="en-US" sz="2400" b="1" dirty="0" smtClean="0">
                <a:solidFill>
                  <a:schemeClr val="accent6">
                    <a:lumMod val="50000"/>
                  </a:schemeClr>
                </a:solidFill>
              </a:rPr>
              <a:t>55-64 years: </a:t>
            </a:r>
            <a:r>
              <a:rPr lang="en-US" sz="2400" dirty="0" smtClean="0"/>
              <a:t>5.55% (male 6,526,656/female 6,423,993)</a:t>
            </a:r>
            <a:br>
              <a:rPr lang="en-US" sz="2400" dirty="0" smtClean="0"/>
            </a:br>
            <a:r>
              <a:rPr lang="en-US" sz="2400" dirty="0" smtClean="0"/>
              <a:t/>
            </a:r>
            <a:br>
              <a:rPr lang="en-US" sz="2400" dirty="0" smtClean="0"/>
            </a:br>
            <a:r>
              <a:rPr lang="en-US" sz="2400" b="1" dirty="0" smtClean="0">
                <a:solidFill>
                  <a:srgbClr val="7030A0"/>
                </a:solidFill>
              </a:rPr>
              <a:t>65 years and over:</a:t>
            </a:r>
            <a:r>
              <a:rPr lang="en-US" sz="2400" dirty="0" smtClean="0"/>
              <a:t> 4.44% (male 4,802,165/female 5,570,595</a:t>
            </a:r>
            <a:r>
              <a:rPr lang="en-US" sz="2400" dirty="0" smtClean="0"/>
              <a:t>)</a:t>
            </a:r>
            <a:r>
              <a:rPr lang="en-US" sz="2400" b="1" dirty="0" smtClean="0"/>
              <a:t> Pakistan</a:t>
            </a:r>
            <a:r>
              <a:rPr lang="en-US" sz="2400" dirty="0" smtClean="0"/>
              <a:t> People 2020</a:t>
            </a:r>
            <a:br>
              <a:rPr lang="en-US" sz="2400" dirty="0" smtClean="0"/>
            </a:br>
            <a:r>
              <a:rPr lang="en-US" sz="2400" dirty="0" smtClean="0"/>
              <a:t/>
            </a:r>
            <a:br>
              <a:rPr lang="en-US" sz="2400" dirty="0" smtClean="0"/>
            </a:br>
            <a:r>
              <a:rPr lang="en-US" sz="1600" b="1" dirty="0" smtClean="0"/>
              <a:t>SOURCE: 2020 CIA WORLD FACTBOOK AND OTHER SOURCES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Age and Sex Structure of A Population</a:t>
            </a:r>
            <a:r>
              <a:rPr lang="en-US" dirty="0"/>
              <a:t/>
            </a:r>
            <a:br>
              <a:rPr lang="en-US" dirty="0"/>
            </a:b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b="1" dirty="0">
                <a:solidFill>
                  <a:srgbClr val="0070C0"/>
                </a:solidFill>
              </a:rPr>
              <a:t>Armed with these data, the tasks of a demographer are to describe the composition and understand the dynamics of a population</a:t>
            </a:r>
            <a:r>
              <a:rPr lang="en-US" b="1" dirty="0" smtClean="0">
                <a:solidFill>
                  <a:srgbClr val="0070C0"/>
                </a:solidFill>
              </a:rPr>
              <a:t>.</a:t>
            </a:r>
          </a:p>
          <a:p>
            <a:pPr>
              <a:buFont typeface="Wingdings" pitchFamily="2" charset="2"/>
              <a:buChar char="Ø"/>
            </a:pPr>
            <a:r>
              <a:rPr lang="en-US" b="1" dirty="0" smtClean="0">
                <a:solidFill>
                  <a:srgbClr val="0070C0"/>
                </a:solidFill>
              </a:rPr>
              <a:t> </a:t>
            </a:r>
            <a:r>
              <a:rPr lang="en-US" b="1" dirty="0">
                <a:solidFill>
                  <a:srgbClr val="0070C0"/>
                </a:solidFill>
              </a:rPr>
              <a:t>In doing so, demographers pay particular attention to two variables: age and sex.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0000"/>
                </a:solidFill>
              </a:rPr>
              <a:t>Continued----</a:t>
            </a:r>
            <a:endParaRPr lang="en-US" sz="7200" dirty="0">
              <a:solidFill>
                <a:srgbClr val="FF0000"/>
              </a:solidFill>
            </a:endParaRPr>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b="1" dirty="0" smtClean="0">
                <a:solidFill>
                  <a:srgbClr val="002060"/>
                </a:solidFill>
              </a:rPr>
              <a:t>Information is included by sex and age group (</a:t>
            </a:r>
            <a:r>
              <a:rPr lang="en-US" b="1" i="1" dirty="0" smtClean="0">
                <a:solidFill>
                  <a:srgbClr val="002060"/>
                </a:solidFill>
              </a:rPr>
              <a:t>0-14 years</a:t>
            </a:r>
            <a:r>
              <a:rPr lang="en-US" b="1" dirty="0" smtClean="0">
                <a:solidFill>
                  <a:srgbClr val="002060"/>
                </a:solidFill>
              </a:rPr>
              <a:t>, </a:t>
            </a:r>
            <a:r>
              <a:rPr lang="en-US" b="1" i="1" dirty="0" smtClean="0">
                <a:solidFill>
                  <a:srgbClr val="002060"/>
                </a:solidFill>
              </a:rPr>
              <a:t>15-64 years</a:t>
            </a:r>
            <a:r>
              <a:rPr lang="en-US" b="1" dirty="0" smtClean="0">
                <a:solidFill>
                  <a:srgbClr val="002060"/>
                </a:solidFill>
              </a:rPr>
              <a:t>, </a:t>
            </a:r>
            <a:r>
              <a:rPr lang="en-US" b="1" i="1" dirty="0" smtClean="0">
                <a:solidFill>
                  <a:srgbClr val="002060"/>
                </a:solidFill>
              </a:rPr>
              <a:t>65 years and over</a:t>
            </a:r>
            <a:r>
              <a:rPr lang="en-US" b="1" dirty="0" smtClean="0">
                <a:solidFill>
                  <a:srgbClr val="002060"/>
                </a:solidFill>
              </a:rPr>
              <a:t>). </a:t>
            </a:r>
          </a:p>
          <a:p>
            <a:pPr>
              <a:buFont typeface="Wingdings" pitchFamily="2" charset="2"/>
              <a:buChar char="Ø"/>
            </a:pPr>
            <a:r>
              <a:rPr lang="en-US" b="1" dirty="0" smtClean="0">
                <a:solidFill>
                  <a:srgbClr val="002060"/>
                </a:solidFill>
              </a:rPr>
              <a:t>The age structure of a population affects a nation's key socioeconomic issues. </a:t>
            </a:r>
          </a:p>
          <a:p>
            <a:pPr>
              <a:buFont typeface="Wingdings" pitchFamily="2" charset="2"/>
              <a:buChar char="Ø"/>
            </a:pPr>
            <a:r>
              <a:rPr lang="en-US" b="1" dirty="0" smtClean="0">
                <a:solidFill>
                  <a:srgbClr val="002060"/>
                </a:solidFill>
              </a:rPr>
              <a:t>Countries with young populations (high percentage under age 15) need to invest more in schools, while countries with older populations (high percentage ages 65 and over) need to invest more in the health sector.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0000"/>
                </a:solidFill>
              </a:rPr>
              <a:t>Continued---</a:t>
            </a:r>
            <a:endParaRPr lang="en-US" sz="7200"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b="1" dirty="0" smtClean="0">
                <a:solidFill>
                  <a:srgbClr val="002060"/>
                </a:solidFill>
              </a:rPr>
              <a:t>The age structure can also be used to help predict potential political issues.</a:t>
            </a:r>
          </a:p>
          <a:p>
            <a:pPr>
              <a:buFont typeface="Wingdings" pitchFamily="2" charset="2"/>
              <a:buChar char="Ø"/>
            </a:pPr>
            <a:r>
              <a:rPr lang="en-US" b="1" dirty="0" smtClean="0">
                <a:solidFill>
                  <a:srgbClr val="002060"/>
                </a:solidFill>
              </a:rPr>
              <a:t> For example, the rapid growth of a young adult population unable to find employment can lead to unrest.</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26850" t="25254" r="23693"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25798" t="25254" r="25798" b="2255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C00000"/>
                </a:solidFill>
              </a:rPr>
              <a:t>Continued---</a:t>
            </a:r>
            <a:endParaRPr lang="en-US" sz="6000"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b="1" dirty="0">
                <a:solidFill>
                  <a:srgbClr val="002060"/>
                </a:solidFill>
              </a:rPr>
              <a:t>Age and sex are both the cause and effect of many demographic trends</a:t>
            </a:r>
            <a:r>
              <a:rPr lang="en-US" b="1" dirty="0" smtClean="0">
                <a:solidFill>
                  <a:srgbClr val="002060"/>
                </a:solidFill>
              </a:rPr>
              <a:t>:</a:t>
            </a:r>
          </a:p>
          <a:p>
            <a:pPr>
              <a:buFont typeface="Wingdings" pitchFamily="2" charset="2"/>
              <a:buChar char="Ø"/>
            </a:pPr>
            <a:r>
              <a:rPr lang="en-US" b="1" dirty="0" smtClean="0">
                <a:solidFill>
                  <a:srgbClr val="002060"/>
                </a:solidFill>
              </a:rPr>
              <a:t> </a:t>
            </a:r>
            <a:r>
              <a:rPr lang="en-US" b="1" dirty="0">
                <a:solidFill>
                  <a:srgbClr val="002060"/>
                </a:solidFill>
              </a:rPr>
              <a:t>for example, the number of women aged 20-24 in 2005 in </a:t>
            </a:r>
            <a:r>
              <a:rPr lang="en-US" b="1" dirty="0" smtClean="0">
                <a:solidFill>
                  <a:srgbClr val="002060"/>
                </a:solidFill>
              </a:rPr>
              <a:t>Pakistan</a:t>
            </a:r>
            <a:r>
              <a:rPr lang="en-US" b="1" dirty="0" smtClean="0">
                <a:solidFill>
                  <a:srgbClr val="002060"/>
                </a:solidFill>
              </a:rPr>
              <a:t> </a:t>
            </a:r>
            <a:r>
              <a:rPr lang="en-US" b="1" dirty="0">
                <a:solidFill>
                  <a:srgbClr val="002060"/>
                </a:solidFill>
              </a:rPr>
              <a:t>depends </a:t>
            </a:r>
            <a:r>
              <a:rPr lang="en-US" b="1" dirty="0" smtClean="0">
                <a:solidFill>
                  <a:srgbClr val="002060"/>
                </a:solidFill>
              </a:rPr>
              <a:t>on</a:t>
            </a:r>
          </a:p>
          <a:p>
            <a:pPr>
              <a:buFont typeface="Wingdings" pitchFamily="2" charset="2"/>
              <a:buChar char="Ø"/>
            </a:pPr>
            <a:r>
              <a:rPr lang="en-US" b="1" dirty="0" smtClean="0">
                <a:solidFill>
                  <a:srgbClr val="002060"/>
                </a:solidFill>
              </a:rPr>
              <a:t> </a:t>
            </a:r>
            <a:r>
              <a:rPr lang="en-US" b="1" dirty="0">
                <a:solidFill>
                  <a:srgbClr val="002060"/>
                </a:solidFill>
              </a:rPr>
              <a:t>1) the number of births that have occurred between 1981 and 1985 in </a:t>
            </a:r>
            <a:r>
              <a:rPr lang="en-US" b="1" dirty="0" smtClean="0">
                <a:solidFill>
                  <a:srgbClr val="002060"/>
                </a:solidFill>
              </a:rPr>
              <a:t>Pakistan</a:t>
            </a:r>
            <a:r>
              <a:rPr lang="en-US" b="1" dirty="0" smtClean="0">
                <a:solidFill>
                  <a:srgbClr val="002060"/>
                </a:solidFill>
              </a:rPr>
              <a:t>,</a:t>
            </a:r>
            <a:endParaRPr lang="en-US" b="1" dirty="0" smtClean="0">
              <a:solidFill>
                <a:srgbClr val="002060"/>
              </a:solidFill>
            </a:endParaRPr>
          </a:p>
          <a:p>
            <a:pPr>
              <a:buFont typeface="Wingdings" pitchFamily="2" charset="2"/>
              <a:buChar char="Ø"/>
            </a:pPr>
            <a:r>
              <a:rPr lang="en-US" b="1" dirty="0" smtClean="0">
                <a:solidFill>
                  <a:srgbClr val="002060"/>
                </a:solidFill>
              </a:rPr>
              <a:t> </a:t>
            </a:r>
            <a:r>
              <a:rPr lang="en-US" b="1" dirty="0">
                <a:solidFill>
                  <a:srgbClr val="002060"/>
                </a:solidFill>
              </a:rPr>
              <a:t>2) the number of these births that have survived to 2005 or have not moved out of </a:t>
            </a:r>
            <a:r>
              <a:rPr lang="en-US" b="1" dirty="0" smtClean="0">
                <a:solidFill>
                  <a:srgbClr val="002060"/>
                </a:solidFill>
              </a:rPr>
              <a:t>Pakistan</a:t>
            </a:r>
            <a:r>
              <a:rPr lang="en-US" b="1" dirty="0" smtClean="0">
                <a:solidFill>
                  <a:srgbClr val="002060"/>
                </a:solidFill>
              </a:rPr>
              <a:t> </a:t>
            </a:r>
            <a:r>
              <a:rPr lang="en-US" b="1" dirty="0">
                <a:solidFill>
                  <a:srgbClr val="002060"/>
                </a:solidFill>
              </a:rPr>
              <a:t>between their birth and 2005, </a:t>
            </a:r>
            <a:r>
              <a:rPr lang="en-US" b="1" dirty="0" smtClean="0">
                <a:solidFill>
                  <a:srgbClr val="002060"/>
                </a:solidFill>
              </a:rPr>
              <a:t>and</a:t>
            </a:r>
          </a:p>
          <a:p>
            <a:pPr>
              <a:buFont typeface="Wingdings" pitchFamily="2" charset="2"/>
              <a:buChar char="Ø"/>
            </a:pPr>
            <a:r>
              <a:rPr lang="en-US" b="1" dirty="0" smtClean="0">
                <a:solidFill>
                  <a:srgbClr val="002060"/>
                </a:solidFill>
              </a:rPr>
              <a:t> </a:t>
            </a:r>
            <a:r>
              <a:rPr lang="en-US" b="1" dirty="0">
                <a:solidFill>
                  <a:srgbClr val="002060"/>
                </a:solidFill>
              </a:rPr>
              <a:t>3) the number of women aged 20-24 who immigrated into </a:t>
            </a:r>
            <a:r>
              <a:rPr lang="en-US" b="1" dirty="0" smtClean="0">
                <a:solidFill>
                  <a:srgbClr val="002060"/>
                </a:solidFill>
              </a:rPr>
              <a:t>Pakistan </a:t>
            </a:r>
            <a:r>
              <a:rPr lang="en-US" b="1" dirty="0" smtClean="0">
                <a:solidFill>
                  <a:srgbClr val="002060"/>
                </a:solidFill>
              </a:rPr>
              <a:t>after </a:t>
            </a:r>
            <a:r>
              <a:rPr lang="en-US" b="1" dirty="0">
                <a:solidFill>
                  <a:srgbClr val="002060"/>
                </a:solidFill>
              </a:rPr>
              <a:t>their birth.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C00000"/>
                </a:solidFill>
              </a:rPr>
              <a:t>Continued---</a:t>
            </a:r>
            <a:endParaRPr lang="en-US" sz="6000" dirty="0">
              <a:solidFill>
                <a:srgbClr val="C0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b="1" dirty="0">
                <a:solidFill>
                  <a:srgbClr val="002060"/>
                </a:solidFill>
              </a:rPr>
              <a:t>On the other hand, the number of women aged 20-24 in 2005 also determines how many births there will be in the </a:t>
            </a:r>
            <a:r>
              <a:rPr lang="en-US" b="1" dirty="0" smtClean="0">
                <a:solidFill>
                  <a:srgbClr val="002060"/>
                </a:solidFill>
              </a:rPr>
              <a:t>Pakistani </a:t>
            </a:r>
            <a:r>
              <a:rPr lang="en-US" b="1" dirty="0" smtClean="0">
                <a:solidFill>
                  <a:srgbClr val="002060"/>
                </a:solidFill>
              </a:rPr>
              <a:t>population </a:t>
            </a:r>
            <a:r>
              <a:rPr lang="en-US" b="1" dirty="0">
                <a:solidFill>
                  <a:srgbClr val="002060"/>
                </a:solidFill>
              </a:rPr>
              <a:t>in 2005</a:t>
            </a:r>
            <a:r>
              <a:rPr lang="en-US" b="1" dirty="0" smtClean="0">
                <a:solidFill>
                  <a:srgbClr val="002060"/>
                </a:solidFill>
              </a:rPr>
              <a:t>.</a:t>
            </a:r>
          </a:p>
          <a:p>
            <a:pPr>
              <a:buFont typeface="Wingdings" pitchFamily="2" charset="2"/>
              <a:buChar char="Ø"/>
            </a:pPr>
            <a:r>
              <a:rPr lang="en-US" b="1" dirty="0" smtClean="0">
                <a:solidFill>
                  <a:srgbClr val="002060"/>
                </a:solidFill>
              </a:rPr>
              <a:t> </a:t>
            </a:r>
            <a:r>
              <a:rPr lang="en-US" b="1" dirty="0">
                <a:solidFill>
                  <a:srgbClr val="002060"/>
                </a:solidFill>
              </a:rPr>
              <a:t>As you can see, age-sex structure of a population and demographic trends are closely intertwined.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38425" t="26938" r="22641" b="3265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20537" t="20203" r="21589" b="1076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20537" t="20203" r="21589" b="1076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20537" t="20203" r="21589" b="1076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20537" t="20203" r="20537" b="1076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333</Words>
  <Application>Microsoft Office PowerPoint</Application>
  <PresentationFormat>On-screen Show (4:3)</PresentationFormat>
  <Paragraphs>28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Age and sex structure</vt:lpstr>
      <vt:lpstr>Age and Sex Structure of A Population </vt:lpstr>
      <vt:lpstr>Continued---</vt:lpstr>
      <vt:lpstr>Continued---</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Age and sex structure in Pakistan 2017</vt:lpstr>
      <vt:lpstr>Age and sex structure in Pakistan 2020</vt:lpstr>
      <vt:lpstr>Continued----</vt:lpstr>
      <vt:lpstr>Continued---</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Age-sex structure</dc:title>
  <dc:creator>JAFAR</dc:creator>
  <cp:lastModifiedBy>JAFFAR</cp:lastModifiedBy>
  <cp:revision>10</cp:revision>
  <dcterms:created xsi:type="dcterms:W3CDTF">2015-05-27T18:23:13Z</dcterms:created>
  <dcterms:modified xsi:type="dcterms:W3CDTF">2020-04-22T04:40:22Z</dcterms:modified>
</cp:coreProperties>
</file>