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2" r:id="rId3"/>
    <p:sldId id="273" r:id="rId4"/>
    <p:sldId id="274" r:id="rId5"/>
    <p:sldId id="275" r:id="rId6"/>
    <p:sldId id="276" r:id="rId7"/>
    <p:sldId id="257" r:id="rId8"/>
    <p:sldId id="258" r:id="rId9"/>
    <p:sldId id="259" r:id="rId10"/>
    <p:sldId id="260" r:id="rId11"/>
    <p:sldId id="261" r:id="rId12"/>
    <p:sldId id="262" r:id="rId13"/>
    <p:sldId id="263" r:id="rId14"/>
    <p:sldId id="270" r:id="rId15"/>
    <p:sldId id="269" r:id="rId16"/>
    <p:sldId id="271" r:id="rId17"/>
    <p:sldId id="264" r:id="rId18"/>
    <p:sldId id="265" r:id="rId19"/>
    <p:sldId id="266" r:id="rId20"/>
    <p:sldId id="267"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16" autoAdjust="0"/>
  </p:normalViewPr>
  <p:slideViewPr>
    <p:cSldViewPr snapToGrid="0">
      <p:cViewPr varScale="1">
        <p:scale>
          <a:sx n="33" d="100"/>
          <a:sy n="33" d="100"/>
        </p:scale>
        <p:origin x="128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4C3CC-3FA6-43A4-9268-4C4D1356440C}"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E786E3-2DE9-4463-B7AD-C53FC562EBF3}" type="slidenum">
              <a:rPr lang="en-US" smtClean="0"/>
              <a:t>‹#›</a:t>
            </a:fld>
            <a:endParaRPr lang="en-US"/>
          </a:p>
        </p:txBody>
      </p:sp>
    </p:spTree>
    <p:extLst>
      <p:ext uri="{BB962C8B-B14F-4D97-AF65-F5344CB8AC3E}">
        <p14:creationId xmlns:p14="http://schemas.microsoft.com/office/powerpoint/2010/main" val="1471400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an act of assessing something or someone. </a:t>
            </a:r>
            <a:r>
              <a:rPr lang="en-US" sz="1200" b="0" i="0" kern="1200" smtClean="0">
                <a:solidFill>
                  <a:schemeClr val="tx1"/>
                </a:solidFill>
                <a:effectLst/>
                <a:latin typeface="+mn-lt"/>
                <a:ea typeface="+mn-ea"/>
                <a:cs typeface="+mn-cs"/>
              </a:rPr>
              <a:t>: a formal assessment, typically in an interview</a:t>
            </a:r>
            <a:endParaRPr lang="en-US"/>
          </a:p>
        </p:txBody>
      </p:sp>
      <p:sp>
        <p:nvSpPr>
          <p:cNvPr id="4" name="Slide Number Placeholder 3"/>
          <p:cNvSpPr>
            <a:spLocks noGrp="1"/>
          </p:cNvSpPr>
          <p:nvPr>
            <p:ph type="sldNum" sz="quarter" idx="10"/>
          </p:nvPr>
        </p:nvSpPr>
        <p:spPr/>
        <p:txBody>
          <a:bodyPr/>
          <a:lstStyle/>
          <a:p>
            <a:fld id="{692A5D5A-74D7-445F-9505-D08EFEBD60CF}" type="slidenum">
              <a:rPr lang="en-US" smtClean="0"/>
              <a:t>2</a:t>
            </a:fld>
            <a:endParaRPr lang="en-US"/>
          </a:p>
        </p:txBody>
      </p:sp>
    </p:spTree>
    <p:extLst>
      <p:ext uri="{BB962C8B-B14F-4D97-AF65-F5344CB8AC3E}">
        <p14:creationId xmlns:p14="http://schemas.microsoft.com/office/powerpoint/2010/main" val="12711811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is</a:t>
            </a:r>
            <a:r>
              <a:rPr lang="en-US" sz="1200" b="0" i="0" kern="1200" dirty="0" smtClean="0">
                <a:solidFill>
                  <a:schemeClr val="tx1"/>
                </a:solidFill>
                <a:effectLst/>
                <a:latin typeface="+mn-lt"/>
                <a:ea typeface="+mn-ea"/>
                <a:cs typeface="+mn-cs"/>
              </a:rPr>
              <a:t> that </a:t>
            </a:r>
            <a:r>
              <a:rPr lang="en-US" sz="1200" b="1" i="0" kern="1200" dirty="0" smtClean="0">
                <a:solidFill>
                  <a:schemeClr val="tx1"/>
                </a:solidFill>
                <a:effectLst/>
                <a:latin typeface="+mn-lt"/>
                <a:ea typeface="+mn-ea"/>
                <a:cs typeface="+mn-cs"/>
              </a:rPr>
              <a:t>method is</a:t>
            </a:r>
            <a:r>
              <a:rPr lang="en-US" sz="1200" b="0" i="0" kern="1200" dirty="0" smtClean="0">
                <a:solidFill>
                  <a:schemeClr val="tx1"/>
                </a:solidFill>
                <a:effectLst/>
                <a:latin typeface="+mn-lt"/>
                <a:ea typeface="+mn-ea"/>
                <a:cs typeface="+mn-cs"/>
              </a:rPr>
              <a:t> a process by which a task </a:t>
            </a:r>
            <a:r>
              <a:rPr lang="en-US" sz="1200" b="1" i="0" kern="1200" dirty="0" smtClean="0">
                <a:solidFill>
                  <a:schemeClr val="tx1"/>
                </a:solidFill>
                <a:effectLst/>
                <a:latin typeface="+mn-lt"/>
                <a:ea typeface="+mn-ea"/>
                <a:cs typeface="+mn-cs"/>
              </a:rPr>
              <a:t>is</a:t>
            </a:r>
            <a:r>
              <a:rPr lang="en-US" sz="1200" b="0" i="0" kern="1200" dirty="0" smtClean="0">
                <a:solidFill>
                  <a:schemeClr val="tx1"/>
                </a:solidFill>
                <a:effectLst/>
                <a:latin typeface="+mn-lt"/>
                <a:ea typeface="+mn-ea"/>
                <a:cs typeface="+mn-cs"/>
              </a:rPr>
              <a:t> completed; a way of doing something while </a:t>
            </a:r>
            <a:r>
              <a:rPr lang="en-US" sz="1200" b="1" i="0" kern="1200" dirty="0" smtClean="0">
                <a:solidFill>
                  <a:schemeClr val="tx1"/>
                </a:solidFill>
                <a:effectLst/>
                <a:latin typeface="+mn-lt"/>
                <a:ea typeface="+mn-ea"/>
                <a:cs typeface="+mn-cs"/>
              </a:rPr>
              <a:t>procedure is</a:t>
            </a:r>
            <a:r>
              <a:rPr lang="en-US" sz="1200" b="0" i="0" kern="1200" dirty="0" smtClean="0">
                <a:solidFill>
                  <a:schemeClr val="tx1"/>
                </a:solidFill>
                <a:effectLst/>
                <a:latin typeface="+mn-lt"/>
                <a:ea typeface="+mn-ea"/>
                <a:cs typeface="+mn-cs"/>
              </a:rPr>
              <a:t> a particular </a:t>
            </a:r>
            <a:r>
              <a:rPr lang="en-US" sz="1200" b="1" i="0" kern="1200" dirty="0" smtClean="0">
                <a:solidFill>
                  <a:schemeClr val="tx1"/>
                </a:solidFill>
                <a:effectLst/>
                <a:latin typeface="+mn-lt"/>
                <a:ea typeface="+mn-ea"/>
                <a:cs typeface="+mn-cs"/>
              </a:rPr>
              <a:t>method</a:t>
            </a:r>
            <a:r>
              <a:rPr lang="en-US" sz="1200" b="0" i="0" kern="1200" dirty="0" smtClean="0">
                <a:solidFill>
                  <a:schemeClr val="tx1"/>
                </a:solidFill>
                <a:effectLst/>
                <a:latin typeface="+mn-lt"/>
                <a:ea typeface="+mn-ea"/>
                <a:cs typeface="+mn-cs"/>
              </a:rPr>
              <a:t> for performing a task.</a:t>
            </a:r>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18</a:t>
            </a:fld>
            <a:endParaRPr lang="en-US"/>
          </a:p>
        </p:txBody>
      </p:sp>
    </p:spTree>
    <p:extLst>
      <p:ext uri="{BB962C8B-B14F-4D97-AF65-F5344CB8AC3E}">
        <p14:creationId xmlns:p14="http://schemas.microsoft.com/office/powerpoint/2010/main" val="3462802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Proactive behavior involves acting in advance of a future situation</a:t>
            </a:r>
            <a:endParaRPr lang="en-US" dirty="0"/>
          </a:p>
        </p:txBody>
      </p:sp>
      <p:sp>
        <p:nvSpPr>
          <p:cNvPr id="4" name="Slide Number Placeholder 3"/>
          <p:cNvSpPr>
            <a:spLocks noGrp="1"/>
          </p:cNvSpPr>
          <p:nvPr>
            <p:ph type="sldNum" sz="quarter" idx="10"/>
          </p:nvPr>
        </p:nvSpPr>
        <p:spPr/>
        <p:txBody>
          <a:bodyPr/>
          <a:lstStyle/>
          <a:p>
            <a:fld id="{692A5D5A-74D7-445F-9505-D08EFEBD60CF}" type="slidenum">
              <a:rPr lang="en-US" smtClean="0"/>
              <a:t>4</a:t>
            </a:fld>
            <a:endParaRPr lang="en-US"/>
          </a:p>
        </p:txBody>
      </p:sp>
    </p:spTree>
    <p:extLst>
      <p:ext uri="{BB962C8B-B14F-4D97-AF65-F5344CB8AC3E}">
        <p14:creationId xmlns:p14="http://schemas.microsoft.com/office/powerpoint/2010/main" val="2098265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Self</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Management</a:t>
            </a:r>
            <a:r>
              <a:rPr lang="en-US" sz="1200" b="0" i="0" kern="1200" dirty="0" smtClean="0">
                <a:solidFill>
                  <a:schemeClr val="tx1"/>
                </a:solidFill>
                <a:effectLst/>
                <a:latin typeface="+mn-lt"/>
                <a:ea typeface="+mn-ea"/>
                <a:cs typeface="+mn-cs"/>
              </a:rPr>
              <a:t> is the </a:t>
            </a:r>
            <a:r>
              <a:rPr lang="en-US" sz="1200" b="1" i="0" kern="1200" dirty="0" smtClean="0">
                <a:solidFill>
                  <a:schemeClr val="tx1"/>
                </a:solidFill>
                <a:effectLst/>
                <a:latin typeface="+mn-lt"/>
                <a:ea typeface="+mn-ea"/>
                <a:cs typeface="+mn-cs"/>
              </a:rPr>
              <a:t>organizational</a:t>
            </a:r>
            <a:r>
              <a:rPr lang="en-US" sz="1200" b="0" i="0" kern="1200" dirty="0" smtClean="0">
                <a:solidFill>
                  <a:schemeClr val="tx1"/>
                </a:solidFill>
                <a:effectLst/>
                <a:latin typeface="+mn-lt"/>
                <a:ea typeface="+mn-ea"/>
                <a:cs typeface="+mn-cs"/>
              </a:rPr>
              <a:t> philosophy represented by individuals freely and autonomously performing the traditional functions of </a:t>
            </a:r>
            <a:r>
              <a:rPr lang="en-US" sz="1200" b="1" i="0" kern="1200" dirty="0" smtClean="0">
                <a:solidFill>
                  <a:schemeClr val="tx1"/>
                </a:solidFill>
                <a:effectLst/>
                <a:latin typeface="+mn-lt"/>
                <a:ea typeface="+mn-ea"/>
                <a:cs typeface="+mn-cs"/>
              </a:rPr>
              <a:t>management</a:t>
            </a:r>
            <a:r>
              <a:rPr lang="en-US" sz="1200" b="0" i="0" kern="1200" dirty="0" smtClean="0">
                <a:solidFill>
                  <a:schemeClr val="tx1"/>
                </a:solidFill>
                <a:effectLst/>
                <a:latin typeface="+mn-lt"/>
                <a:ea typeface="+mn-ea"/>
                <a:cs typeface="+mn-cs"/>
              </a:rPr>
              <a:t> without mechanistic hierarchy or arbitrary, unilateral command authority over others</a:t>
            </a:r>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7</a:t>
            </a:fld>
            <a:endParaRPr lang="en-US"/>
          </a:p>
        </p:txBody>
      </p:sp>
    </p:spTree>
    <p:extLst>
      <p:ext uri="{BB962C8B-B14F-4D97-AF65-F5344CB8AC3E}">
        <p14:creationId xmlns:p14="http://schemas.microsoft.com/office/powerpoint/2010/main" val="3558579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privilege exclusive to a particular individual or class.</a:t>
            </a:r>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9</a:t>
            </a:fld>
            <a:endParaRPr lang="en-US"/>
          </a:p>
        </p:txBody>
      </p:sp>
    </p:spTree>
    <p:extLst>
      <p:ext uri="{BB962C8B-B14F-4D97-AF65-F5344CB8AC3E}">
        <p14:creationId xmlns:p14="http://schemas.microsoft.com/office/powerpoint/2010/main" val="1454136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hold on tightly to::cling</a:t>
            </a:r>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11</a:t>
            </a:fld>
            <a:endParaRPr lang="en-US"/>
          </a:p>
        </p:txBody>
      </p:sp>
    </p:spTree>
    <p:extLst>
      <p:ext uri="{BB962C8B-B14F-4D97-AF65-F5344CB8AC3E}">
        <p14:creationId xmlns:p14="http://schemas.microsoft.com/office/powerpoint/2010/main" val="1336854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You may have heard it said of a business owner that he "runs a tight ship." This means that manager uses tight coupling, in which employees work under close supervision, and supervisors continually justify their decisions and actions based on how they align with company objectives and policies. A loose coupling allows more independence and encourages teams or individuals to explore options without having to show how they fit in with company goals.</a:t>
            </a:r>
          </a:p>
          <a:p>
            <a:r>
              <a:rPr lang="en-US" dirty="0" smtClean="0"/>
              <a:t/>
            </a:r>
            <a:br>
              <a:rPr lang="en-US" dirty="0" smtClean="0"/>
            </a:br>
            <a:r>
              <a:rPr lang="en-US" dirty="0" smtClean="0"/>
              <a:t>…………………….</a:t>
            </a:r>
          </a:p>
          <a:p>
            <a:r>
              <a:rPr lang="en-US" sz="1200" b="0" i="0" kern="1200" dirty="0" smtClean="0">
                <a:solidFill>
                  <a:schemeClr val="tx1"/>
                </a:solidFill>
                <a:effectLst/>
                <a:latin typeface="+mn-lt"/>
                <a:ea typeface="+mn-ea"/>
                <a:cs typeface="+mn-cs"/>
              </a:rPr>
              <a:t>Loose coupling gives individuals or teams the autonomy to experiment and explore. This frees up resources to exploit new markets, create new products or services and change management methods on a per-task basis. This is not unsupervised experimentation, but management does allow more decision-making at the lower levels of the hierarchy. Such an organization may reward novel ideas through bonuses.</a:t>
            </a:r>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12</a:t>
            </a:fld>
            <a:endParaRPr lang="en-US"/>
          </a:p>
        </p:txBody>
      </p:sp>
    </p:spTree>
    <p:extLst>
      <p:ext uri="{BB962C8B-B14F-4D97-AF65-F5344CB8AC3E}">
        <p14:creationId xmlns:p14="http://schemas.microsoft.com/office/powerpoint/2010/main" val="813102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13</a:t>
            </a:fld>
            <a:endParaRPr lang="en-US"/>
          </a:p>
        </p:txBody>
      </p:sp>
    </p:spTree>
    <p:extLst>
      <p:ext uri="{BB962C8B-B14F-4D97-AF65-F5344CB8AC3E}">
        <p14:creationId xmlns:p14="http://schemas.microsoft.com/office/powerpoint/2010/main" val="3259285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for your understanding</a:t>
            </a:r>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14</a:t>
            </a:fld>
            <a:endParaRPr lang="en-US"/>
          </a:p>
        </p:txBody>
      </p:sp>
    </p:spTree>
    <p:extLst>
      <p:ext uri="{BB962C8B-B14F-4D97-AF65-F5344CB8AC3E}">
        <p14:creationId xmlns:p14="http://schemas.microsoft.com/office/powerpoint/2010/main" val="243666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Mimmic</a:t>
            </a:r>
            <a:r>
              <a:rPr lang="en-US" dirty="0" smtClean="0"/>
              <a:t>: copy</a:t>
            </a:r>
            <a:endParaRPr lang="en-US" dirty="0"/>
          </a:p>
        </p:txBody>
      </p:sp>
      <p:sp>
        <p:nvSpPr>
          <p:cNvPr id="4" name="Slide Number Placeholder 3"/>
          <p:cNvSpPr>
            <a:spLocks noGrp="1"/>
          </p:cNvSpPr>
          <p:nvPr>
            <p:ph type="sldNum" sz="quarter" idx="10"/>
          </p:nvPr>
        </p:nvSpPr>
        <p:spPr/>
        <p:txBody>
          <a:bodyPr/>
          <a:lstStyle/>
          <a:p>
            <a:fld id="{C0E786E3-2DE9-4463-B7AD-C53FC562EBF3}" type="slidenum">
              <a:rPr lang="en-US" smtClean="0"/>
              <a:t>17</a:t>
            </a:fld>
            <a:endParaRPr lang="en-US"/>
          </a:p>
        </p:txBody>
      </p:sp>
    </p:spTree>
    <p:extLst>
      <p:ext uri="{BB962C8B-B14F-4D97-AF65-F5344CB8AC3E}">
        <p14:creationId xmlns:p14="http://schemas.microsoft.com/office/powerpoint/2010/main" val="3801054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2707480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3EDF4F-DB90-4888-B797-3BD5C967868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272791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130190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205965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1848314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105284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2724802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3734064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322733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172227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13472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3EDF4F-DB90-4888-B797-3BD5C967868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304839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3EDF4F-DB90-4888-B797-3BD5C9678682}"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411694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357995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335153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03EDF4F-DB90-4888-B797-3BD5C9678682}" type="datetimeFigureOut">
              <a:rPr lang="en-US" smtClean="0"/>
              <a:t>5/2/2020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8557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3EDF4F-DB90-4888-B797-3BD5C967868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99DC3D-CDD9-4F2C-9D65-ECB1EF9BF269}" type="slidenum">
              <a:rPr lang="en-US" smtClean="0"/>
              <a:t>‹#›</a:t>
            </a:fld>
            <a:endParaRPr lang="en-US"/>
          </a:p>
        </p:txBody>
      </p:sp>
    </p:spTree>
    <p:extLst>
      <p:ext uri="{BB962C8B-B14F-4D97-AF65-F5344CB8AC3E}">
        <p14:creationId xmlns:p14="http://schemas.microsoft.com/office/powerpoint/2010/main" val="178220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03EDF4F-DB90-4888-B797-3BD5C9678682}" type="datetimeFigureOut">
              <a:rPr lang="en-US" smtClean="0"/>
              <a:t>5/2/2020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F99DC3D-CDD9-4F2C-9D65-ECB1EF9BF269}" type="slidenum">
              <a:rPr lang="en-US" smtClean="0"/>
              <a:t>‹#›</a:t>
            </a:fld>
            <a:endParaRPr lang="en-US"/>
          </a:p>
        </p:txBody>
      </p:sp>
    </p:spTree>
    <p:extLst>
      <p:ext uri="{BB962C8B-B14F-4D97-AF65-F5344CB8AC3E}">
        <p14:creationId xmlns:p14="http://schemas.microsoft.com/office/powerpoint/2010/main" val="34684213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Professional Practice</a:t>
            </a:r>
            <a:endParaRPr lang="en-US" dirty="0"/>
          </a:p>
        </p:txBody>
      </p:sp>
      <p:sp>
        <p:nvSpPr>
          <p:cNvPr id="3" name="Subtitle 2"/>
          <p:cNvSpPr>
            <a:spLocks noGrp="1"/>
          </p:cNvSpPr>
          <p:nvPr>
            <p:ph type="subTitle" idx="1"/>
          </p:nvPr>
        </p:nvSpPr>
        <p:spPr/>
        <p:txBody>
          <a:bodyPr>
            <a:norm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Human resource Management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08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Unitary Perspective</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smtClean="0"/>
              <a:t>There </a:t>
            </a:r>
            <a:r>
              <a:rPr lang="en-US" dirty="0"/>
              <a:t>is no conflict between the interests </a:t>
            </a:r>
            <a:r>
              <a:rPr lang="en-US" dirty="0" smtClean="0"/>
              <a:t>of those </a:t>
            </a:r>
            <a:r>
              <a:rPr lang="en-US" dirty="0"/>
              <a:t>supplying capital to the enterprise </a:t>
            </a:r>
            <a:r>
              <a:rPr lang="en-US" dirty="0" smtClean="0"/>
              <a:t>and their </a:t>
            </a:r>
            <a:r>
              <a:rPr lang="en-US" dirty="0"/>
              <a:t>managerial representatives, and </a:t>
            </a:r>
            <a:r>
              <a:rPr lang="en-US" dirty="0" smtClean="0"/>
              <a:t>those contributing </a:t>
            </a:r>
            <a:r>
              <a:rPr lang="en-US" dirty="0"/>
              <a:t>their labor</a:t>
            </a:r>
            <a:r>
              <a:rPr lang="en-US" dirty="0" smtClean="0"/>
              <a:t>.</a:t>
            </a:r>
          </a:p>
          <a:p>
            <a:endParaRPr lang="en-US" dirty="0"/>
          </a:p>
          <a:p>
            <a:r>
              <a:rPr lang="en-US" dirty="0" smtClean="0"/>
              <a:t>The </a:t>
            </a:r>
            <a:r>
              <a:rPr lang="en-US" dirty="0"/>
              <a:t>underlying assumption of this view is </a:t>
            </a:r>
            <a:r>
              <a:rPr lang="en-US" dirty="0" smtClean="0"/>
              <a:t>that the </a:t>
            </a:r>
            <a:r>
              <a:rPr lang="en-US" dirty="0"/>
              <a:t>organizational system is in basic </a:t>
            </a:r>
            <a:r>
              <a:rPr lang="en-US" dirty="0" smtClean="0"/>
              <a:t>harmony, and </a:t>
            </a:r>
            <a:r>
              <a:rPr lang="en-US" dirty="0"/>
              <a:t>conflict is unnecessary and exceptional. </a:t>
            </a:r>
            <a:br>
              <a:rPr lang="en-US" dirty="0"/>
            </a:br>
            <a:endParaRPr lang="en-US" dirty="0"/>
          </a:p>
        </p:txBody>
      </p:sp>
    </p:spTree>
    <p:extLst>
      <p:ext uri="{BB962C8B-B14F-4D97-AF65-F5344CB8AC3E}">
        <p14:creationId xmlns:p14="http://schemas.microsoft.com/office/powerpoint/2010/main" val="208556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Unitary Perspective</a:t>
            </a:r>
            <a:r>
              <a:rPr lang="en-US" dirty="0"/>
              <a:t> </a:t>
            </a:r>
            <a:br>
              <a:rPr lang="en-US" dirty="0"/>
            </a:br>
            <a:endParaRPr lang="en-US" dirty="0"/>
          </a:p>
        </p:txBody>
      </p:sp>
      <p:sp>
        <p:nvSpPr>
          <p:cNvPr id="3" name="Content Placeholder 2"/>
          <p:cNvSpPr>
            <a:spLocks noGrp="1"/>
          </p:cNvSpPr>
          <p:nvPr>
            <p:ph idx="1"/>
          </p:nvPr>
        </p:nvSpPr>
        <p:spPr/>
        <p:txBody>
          <a:bodyPr/>
          <a:lstStyle/>
          <a:p>
            <a:r>
              <a:rPr lang="en-US" u="sng" dirty="0">
                <a:solidFill>
                  <a:srgbClr val="FF0000"/>
                </a:solidFill>
              </a:rPr>
              <a:t>Managements clings to this view </a:t>
            </a:r>
            <a:r>
              <a:rPr lang="en-US" u="sng" dirty="0" smtClean="0">
                <a:solidFill>
                  <a:srgbClr val="FF0000"/>
                </a:solidFill>
              </a:rPr>
              <a:t>because</a:t>
            </a:r>
          </a:p>
          <a:p>
            <a:endParaRPr lang="en-US" dirty="0" smtClean="0"/>
          </a:p>
          <a:p>
            <a:r>
              <a:rPr lang="en-US" dirty="0" smtClean="0"/>
              <a:t> </a:t>
            </a:r>
            <a:r>
              <a:rPr lang="en-US" dirty="0"/>
              <a:t>It legitimizes its authority role by projecting </a:t>
            </a:r>
            <a:r>
              <a:rPr lang="en-US" dirty="0" smtClean="0"/>
              <a:t>the interests </a:t>
            </a:r>
            <a:r>
              <a:rPr lang="en-US" dirty="0"/>
              <a:t>of management and employees as </a:t>
            </a:r>
            <a:r>
              <a:rPr lang="en-US" dirty="0" smtClean="0"/>
              <a:t>being the </a:t>
            </a:r>
            <a:r>
              <a:rPr lang="en-US" dirty="0"/>
              <a:t>same and by emphasizing managements </a:t>
            </a:r>
            <a:r>
              <a:rPr lang="en-US" dirty="0" smtClean="0"/>
              <a:t>role of </a:t>
            </a:r>
            <a:r>
              <a:rPr lang="en-US" dirty="0"/>
              <a:t>governing in the best interest of organization as</a:t>
            </a:r>
            <a:br>
              <a:rPr lang="en-US" dirty="0"/>
            </a:br>
            <a:r>
              <a:rPr lang="en-US" dirty="0"/>
              <a:t>a whole</a:t>
            </a:r>
            <a:r>
              <a:rPr lang="en-US" dirty="0" smtClean="0"/>
              <a:t>.</a:t>
            </a:r>
          </a:p>
          <a:p>
            <a:r>
              <a:rPr lang="en-US" dirty="0" smtClean="0"/>
              <a:t>It </a:t>
            </a:r>
            <a:r>
              <a:rPr lang="en-US" dirty="0"/>
              <a:t>reassures managers by confirming that </a:t>
            </a:r>
            <a:r>
              <a:rPr lang="en-US" dirty="0" smtClean="0"/>
              <a:t>conflict, where </a:t>
            </a:r>
            <a:r>
              <a:rPr lang="en-US" dirty="0"/>
              <a:t>it exists, is largely the fault of </a:t>
            </a:r>
            <a:r>
              <a:rPr lang="en-US" dirty="0" smtClean="0"/>
              <a:t>the government </a:t>
            </a:r>
            <a:r>
              <a:rPr lang="en-US" dirty="0"/>
              <a:t>rather than management. </a:t>
            </a:r>
            <a:br>
              <a:rPr lang="en-US" dirty="0"/>
            </a:br>
            <a:endParaRPr lang="en-US" dirty="0"/>
          </a:p>
        </p:txBody>
      </p:sp>
    </p:spTree>
    <p:extLst>
      <p:ext uri="{BB962C8B-B14F-4D97-AF65-F5344CB8AC3E}">
        <p14:creationId xmlns:p14="http://schemas.microsoft.com/office/powerpoint/2010/main" val="612315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of human </a:t>
            </a:r>
            <a:r>
              <a:rPr lang="en-US" b="1" dirty="0" smtClean="0"/>
              <a:t>resource management </a:t>
            </a:r>
            <a:r>
              <a:rPr lang="en-US" b="1" i="1" dirty="0" smtClean="0">
                <a:solidFill>
                  <a:srgbClr val="FF0000"/>
                </a:solidFill>
              </a:rPr>
              <a:t>Flexible </a:t>
            </a:r>
            <a:r>
              <a:rPr lang="en-US" b="1" i="1" dirty="0">
                <a:solidFill>
                  <a:srgbClr val="FF0000"/>
                </a:solidFill>
              </a:rPr>
              <a:t>Work Roles</a:t>
            </a:r>
            <a:r>
              <a:rPr lang="en-US" dirty="0">
                <a:solidFill>
                  <a:srgbClr val="FF0000"/>
                </a:solidFill>
              </a:rPr>
              <a:t>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a:t>Idea behind flexible work roles is that </a:t>
            </a:r>
            <a:r>
              <a:rPr lang="en-US" dirty="0" smtClean="0"/>
              <a:t>rather than </a:t>
            </a:r>
            <a:r>
              <a:rPr lang="en-US" dirty="0"/>
              <a:t>the organization being centralized , </a:t>
            </a:r>
            <a:r>
              <a:rPr lang="en-US" dirty="0" smtClean="0"/>
              <a:t>with job </a:t>
            </a:r>
            <a:r>
              <a:rPr lang="en-US" dirty="0"/>
              <a:t>roles formally defined, the roles should </a:t>
            </a:r>
            <a:r>
              <a:rPr lang="en-US" dirty="0" smtClean="0"/>
              <a:t>be flexible </a:t>
            </a:r>
            <a:r>
              <a:rPr lang="en-US" dirty="0"/>
              <a:t>with devolution of decision making</a:t>
            </a:r>
            <a:br>
              <a:rPr lang="en-US" dirty="0"/>
            </a:br>
            <a:r>
              <a:rPr lang="en-US" dirty="0"/>
              <a:t>and a fluid organizational structure. </a:t>
            </a:r>
            <a:br>
              <a:rPr lang="en-US" dirty="0"/>
            </a:br>
            <a:endParaRPr lang="en-US" dirty="0" smtClean="0"/>
          </a:p>
          <a:p>
            <a:r>
              <a:rPr lang="en-US" dirty="0"/>
              <a:t>Four main characteristics of the management</a:t>
            </a:r>
            <a:br>
              <a:rPr lang="en-US" dirty="0"/>
            </a:br>
            <a:r>
              <a:rPr lang="en-US" dirty="0"/>
              <a:t>structure of well established firms are</a:t>
            </a:r>
            <a:br>
              <a:rPr lang="en-US" dirty="0"/>
            </a:br>
            <a:r>
              <a:rPr lang="en-US" dirty="0"/>
              <a:t>– Motivate and retain technical talent</a:t>
            </a:r>
            <a:br>
              <a:rPr lang="en-US" dirty="0"/>
            </a:br>
            <a:r>
              <a:rPr lang="en-US" dirty="0"/>
              <a:t>– Decentralization</a:t>
            </a:r>
            <a:br>
              <a:rPr lang="en-US" dirty="0"/>
            </a:br>
            <a:r>
              <a:rPr lang="en-US" dirty="0"/>
              <a:t>– Looser authority structure</a:t>
            </a:r>
            <a:br>
              <a:rPr lang="en-US" dirty="0"/>
            </a:br>
            <a:r>
              <a:rPr lang="en-US" dirty="0"/>
              <a:t>– Matrix organization </a:t>
            </a:r>
            <a:r>
              <a:rPr lang="en-US" dirty="0" smtClean="0"/>
              <a:t>(</a:t>
            </a:r>
            <a:r>
              <a:rPr lang="en-US" dirty="0"/>
              <a:t>A </a:t>
            </a:r>
            <a:r>
              <a:rPr lang="en-US" b="1" dirty="0"/>
              <a:t>matrix </a:t>
            </a:r>
            <a:r>
              <a:rPr lang="en-US" b="1" dirty="0" err="1"/>
              <a:t>organisation</a:t>
            </a:r>
            <a:r>
              <a:rPr lang="en-US" dirty="0"/>
              <a:t> is a </a:t>
            </a:r>
            <a:r>
              <a:rPr lang="en-US" b="1" dirty="0"/>
              <a:t>structure</a:t>
            </a:r>
            <a:r>
              <a:rPr lang="en-US" dirty="0"/>
              <a:t> in which there is more than one line of reporting managers. Effectively, it means that the employees of the </a:t>
            </a:r>
            <a:r>
              <a:rPr lang="en-US" b="1" dirty="0" err="1"/>
              <a:t>organisation</a:t>
            </a:r>
            <a:r>
              <a:rPr lang="en-US" dirty="0"/>
              <a:t> have more than one boss</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44759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Model of human resource</a:t>
            </a:r>
            <a:br>
              <a:rPr lang="en-US" sz="2600" b="1" dirty="0"/>
            </a:br>
            <a:r>
              <a:rPr lang="en-US" sz="2600" b="1" dirty="0" smtClean="0"/>
              <a:t>management </a:t>
            </a:r>
            <a:r>
              <a:rPr lang="en-US" sz="2600" b="1" i="1" dirty="0" smtClean="0"/>
              <a:t>Maximum </a:t>
            </a:r>
            <a:r>
              <a:rPr lang="en-US" sz="2600" b="1" i="1" dirty="0"/>
              <a:t>utilization of human resources</a:t>
            </a:r>
            <a:r>
              <a:rPr lang="en-US" sz="2600" dirty="0"/>
              <a:t> </a:t>
            </a:r>
            <a:br>
              <a:rPr lang="en-US" sz="2600" dirty="0"/>
            </a:br>
            <a:endParaRPr lang="en-US" sz="2600" dirty="0"/>
          </a:p>
        </p:txBody>
      </p:sp>
      <p:sp>
        <p:nvSpPr>
          <p:cNvPr id="3" name="Content Placeholder 2"/>
          <p:cNvSpPr>
            <a:spLocks noGrp="1"/>
          </p:cNvSpPr>
          <p:nvPr>
            <p:ph idx="1"/>
          </p:nvPr>
        </p:nvSpPr>
        <p:spPr/>
        <p:txBody>
          <a:bodyPr/>
          <a:lstStyle/>
          <a:p>
            <a:r>
              <a:rPr lang="en-US" dirty="0"/>
              <a:t>Human resource utilization is the extent to</a:t>
            </a:r>
            <a:br>
              <a:rPr lang="en-US" dirty="0"/>
            </a:br>
            <a:r>
              <a:rPr lang="en-US" dirty="0"/>
              <a:t>which available human resources are</a:t>
            </a:r>
            <a:br>
              <a:rPr lang="en-US" dirty="0"/>
            </a:br>
            <a:r>
              <a:rPr lang="en-US" dirty="0"/>
              <a:t>deployed effectively for the maximum</a:t>
            </a:r>
            <a:br>
              <a:rPr lang="en-US" dirty="0"/>
            </a:br>
            <a:r>
              <a:rPr lang="en-US" dirty="0"/>
              <a:t>achievement of individual, collective and</a:t>
            </a:r>
            <a:br>
              <a:rPr lang="en-US" dirty="0"/>
            </a:br>
            <a:r>
              <a:rPr lang="en-US" dirty="0"/>
              <a:t>organizational goals and objectives.</a:t>
            </a:r>
            <a:br>
              <a:rPr lang="en-US" dirty="0"/>
            </a:br>
            <a:r>
              <a:rPr lang="en-US" dirty="0"/>
              <a:t>• Examples </a:t>
            </a:r>
            <a:br>
              <a:rPr lang="en-US" dirty="0"/>
            </a:b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4660" y="1540852"/>
            <a:ext cx="4314825" cy="4057650"/>
          </a:xfrm>
          <a:prstGeom prst="rect">
            <a:avLst/>
          </a:prstGeom>
        </p:spPr>
      </p:pic>
    </p:spTree>
    <p:extLst>
      <p:ext uri="{BB962C8B-B14F-4D97-AF65-F5344CB8AC3E}">
        <p14:creationId xmlns:p14="http://schemas.microsoft.com/office/powerpoint/2010/main" val="3806205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actical Study of the organization&#10;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11888" y="689317"/>
            <a:ext cx="6954676" cy="5221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9731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 recruitment and selection it uses internal and external recruitment. In&#10;Internal recruitment they either selecting ca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1619" y="858129"/>
            <a:ext cx="7179524" cy="5390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542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fficient utilization of hr in MacDonald’s:&#10;Macdonald’s is efficiently utilize hr pracices.HR at&#10;McDonald’s is an indepen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82633" y="2052638"/>
            <a:ext cx="5588509" cy="419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968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Software Factory</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A </a:t>
            </a:r>
            <a:r>
              <a:rPr lang="en-US" b="1" dirty="0"/>
              <a:t>software factory </a:t>
            </a:r>
            <a:r>
              <a:rPr lang="en-US" dirty="0"/>
              <a:t>is a structured collection of </a:t>
            </a:r>
            <a:r>
              <a:rPr lang="en-US" dirty="0" smtClean="0"/>
              <a:t>related software </a:t>
            </a:r>
            <a:r>
              <a:rPr lang="en-US" dirty="0"/>
              <a:t>assets that aids in producing </a:t>
            </a:r>
            <a:r>
              <a:rPr lang="en-US" dirty="0" smtClean="0"/>
              <a:t>computer software </a:t>
            </a:r>
            <a:r>
              <a:rPr lang="en-US" dirty="0"/>
              <a:t>applications or software </a:t>
            </a:r>
            <a:r>
              <a:rPr lang="en-US" dirty="0" smtClean="0"/>
              <a:t>components according </a:t>
            </a:r>
            <a:r>
              <a:rPr lang="en-US" dirty="0"/>
              <a:t>to specific, externally defined </a:t>
            </a:r>
            <a:r>
              <a:rPr lang="en-US" dirty="0" smtClean="0"/>
              <a:t>end-user requirements </a:t>
            </a:r>
            <a:r>
              <a:rPr lang="en-US" dirty="0"/>
              <a:t>through an assembly process</a:t>
            </a:r>
            <a:r>
              <a:rPr lang="en-US" dirty="0" smtClean="0"/>
              <a:t>.</a:t>
            </a:r>
          </a:p>
          <a:p>
            <a:endParaRPr lang="en-US" dirty="0"/>
          </a:p>
          <a:p>
            <a:r>
              <a:rPr lang="en-US" dirty="0" smtClean="0"/>
              <a:t> </a:t>
            </a:r>
            <a:r>
              <a:rPr lang="en-US" dirty="0"/>
              <a:t>A software factory applies manufacturing techniques</a:t>
            </a:r>
            <a:br>
              <a:rPr lang="en-US" dirty="0"/>
            </a:br>
            <a:r>
              <a:rPr lang="en-US" dirty="0"/>
              <a:t>and principles to software development to mimic the</a:t>
            </a:r>
            <a:br>
              <a:rPr lang="en-US" dirty="0"/>
            </a:br>
            <a:r>
              <a:rPr lang="en-US" dirty="0"/>
              <a:t>benefits of traditional manufacturing</a:t>
            </a:r>
            <a:r>
              <a:rPr lang="en-US" dirty="0" smtClean="0"/>
              <a:t>.</a:t>
            </a:r>
          </a:p>
          <a:p>
            <a:r>
              <a:rPr lang="en-US" dirty="0" smtClean="0"/>
              <a:t>Software </a:t>
            </a:r>
            <a:r>
              <a:rPr lang="en-US" dirty="0"/>
              <a:t>factories are generally involved with</a:t>
            </a:r>
            <a:br>
              <a:rPr lang="en-US" dirty="0"/>
            </a:br>
            <a:r>
              <a:rPr lang="en-US" dirty="0"/>
              <a:t>outsourced software creation. </a:t>
            </a:r>
            <a:br>
              <a:rPr lang="en-US" dirty="0"/>
            </a:br>
            <a:endParaRPr lang="en-US" dirty="0"/>
          </a:p>
        </p:txBody>
      </p:sp>
    </p:spTree>
    <p:extLst>
      <p:ext uri="{BB962C8B-B14F-4D97-AF65-F5344CB8AC3E}">
        <p14:creationId xmlns:p14="http://schemas.microsoft.com/office/powerpoint/2010/main" val="3504765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Software Factory</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Managers can control the process of software</a:t>
            </a:r>
            <a:br>
              <a:rPr lang="en-US" dirty="0"/>
            </a:br>
            <a:r>
              <a:rPr lang="en-US" dirty="0"/>
              <a:t>development by setting out the three key</a:t>
            </a:r>
            <a:br>
              <a:rPr lang="en-US" dirty="0"/>
            </a:br>
            <a:r>
              <a:rPr lang="en-US" dirty="0"/>
              <a:t>elements of</a:t>
            </a:r>
            <a:br>
              <a:rPr lang="en-US" dirty="0"/>
            </a:br>
            <a:r>
              <a:rPr lang="en-US" dirty="0"/>
              <a:t>– Methods</a:t>
            </a:r>
            <a:br>
              <a:rPr lang="en-US" dirty="0"/>
            </a:br>
            <a:r>
              <a:rPr lang="en-US" dirty="0"/>
              <a:t>– Tools</a:t>
            </a:r>
            <a:br>
              <a:rPr lang="en-US" dirty="0"/>
            </a:br>
            <a:r>
              <a:rPr lang="en-US" dirty="0"/>
              <a:t>– procedures </a:t>
            </a:r>
            <a:br>
              <a:rPr lang="en-US" dirty="0"/>
            </a:br>
            <a:endParaRPr lang="en-US" dirty="0"/>
          </a:p>
        </p:txBody>
      </p:sp>
    </p:spTree>
    <p:extLst>
      <p:ext uri="{BB962C8B-B14F-4D97-AF65-F5344CB8AC3E}">
        <p14:creationId xmlns:p14="http://schemas.microsoft.com/office/powerpoint/2010/main" val="235542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Software Factory</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Methods refer to the wide range of tasks </a:t>
            </a:r>
            <a:r>
              <a:rPr lang="en-US" dirty="0" smtClean="0"/>
              <a:t>in building </a:t>
            </a:r>
            <a:r>
              <a:rPr lang="en-US" dirty="0"/>
              <a:t>software. These </a:t>
            </a:r>
            <a:r>
              <a:rPr lang="en-US" dirty="0" smtClean="0"/>
              <a:t>include</a:t>
            </a:r>
          </a:p>
          <a:p>
            <a:endParaRPr lang="en-US" dirty="0"/>
          </a:p>
          <a:p>
            <a:r>
              <a:rPr lang="en-US" dirty="0"/>
              <a:t/>
            </a:r>
            <a:br>
              <a:rPr lang="en-US" dirty="0"/>
            </a:br>
            <a:r>
              <a:rPr lang="en-US" dirty="0"/>
              <a:t>– Project planning and estimation</a:t>
            </a:r>
            <a:br>
              <a:rPr lang="en-US" dirty="0"/>
            </a:br>
            <a:r>
              <a:rPr lang="en-US" dirty="0"/>
              <a:t>– System and software requirement analysis</a:t>
            </a:r>
            <a:br>
              <a:rPr lang="en-US" dirty="0"/>
            </a:br>
            <a:r>
              <a:rPr lang="en-US" dirty="0"/>
              <a:t>– Design of data structure</a:t>
            </a:r>
            <a:br>
              <a:rPr lang="en-US" dirty="0"/>
            </a:br>
            <a:r>
              <a:rPr lang="en-US" dirty="0"/>
              <a:t>– Coding, testing and maintenance </a:t>
            </a:r>
            <a:br>
              <a:rPr lang="en-US" dirty="0"/>
            </a:br>
            <a:endParaRPr lang="en-US" dirty="0"/>
          </a:p>
        </p:txBody>
      </p:sp>
    </p:spTree>
    <p:extLst>
      <p:ext uri="{BB962C8B-B14F-4D97-AF65-F5344CB8AC3E}">
        <p14:creationId xmlns:p14="http://schemas.microsoft.com/office/powerpoint/2010/main" val="2429674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Human Resource Management</a:t>
            </a:r>
            <a:r>
              <a:rPr lang="en-US" dirty="0"/>
              <a:t>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a:t>Human resource management </a:t>
            </a:r>
            <a:r>
              <a:rPr lang="en-US" dirty="0"/>
              <a:t>is the strategic approach to</a:t>
            </a:r>
            <a:br>
              <a:rPr lang="en-US" dirty="0"/>
            </a:br>
            <a:r>
              <a:rPr lang="en-US" dirty="0"/>
              <a:t>the effective management of organization workers so that</a:t>
            </a:r>
            <a:br>
              <a:rPr lang="en-US" dirty="0"/>
            </a:br>
            <a:r>
              <a:rPr lang="en-US" dirty="0"/>
              <a:t>they help the business gain a competitive </a:t>
            </a:r>
            <a:r>
              <a:rPr lang="en-US" dirty="0" smtClean="0"/>
              <a:t>advantage</a:t>
            </a:r>
          </a:p>
          <a:p>
            <a:pPr marL="0" indent="0" algn="just">
              <a:buNone/>
            </a:pPr>
            <a:r>
              <a:rPr lang="en-US" dirty="0"/>
              <a:t/>
            </a:r>
            <a:br>
              <a:rPr lang="en-US" dirty="0"/>
            </a:br>
            <a:r>
              <a:rPr lang="en-US" dirty="0" smtClean="0"/>
              <a:t>Commonly </a:t>
            </a:r>
            <a:r>
              <a:rPr lang="en-US" dirty="0"/>
              <a:t>known as the </a:t>
            </a:r>
            <a:r>
              <a:rPr lang="en-US" i="1" dirty="0"/>
              <a:t>HR Department</a:t>
            </a:r>
            <a:r>
              <a:rPr lang="en-US" dirty="0"/>
              <a:t>, it is designed to</a:t>
            </a:r>
            <a:br>
              <a:rPr lang="en-US" dirty="0"/>
            </a:br>
            <a:r>
              <a:rPr lang="en-US" dirty="0"/>
              <a:t>maximize employee performance in service of an</a:t>
            </a:r>
            <a:br>
              <a:rPr lang="en-US" dirty="0"/>
            </a:br>
            <a:r>
              <a:rPr lang="en-US" dirty="0"/>
              <a:t>employer's strategic objectives</a:t>
            </a:r>
            <a:r>
              <a:rPr lang="en-US" dirty="0" smtClean="0"/>
              <a:t>.</a:t>
            </a:r>
          </a:p>
          <a:p>
            <a:pPr marL="0" indent="0" algn="just">
              <a:buNone/>
            </a:pPr>
            <a:r>
              <a:rPr lang="en-US" dirty="0"/>
              <a:t/>
            </a:r>
            <a:br>
              <a:rPr lang="en-US" dirty="0"/>
            </a:br>
            <a:r>
              <a:rPr lang="en-US" dirty="0" smtClean="0"/>
              <a:t>HR </a:t>
            </a:r>
            <a:r>
              <a:rPr lang="en-US" dirty="0"/>
              <a:t>is primarily concerned with the management of people</a:t>
            </a:r>
            <a:br>
              <a:rPr lang="en-US" dirty="0"/>
            </a:br>
            <a:r>
              <a:rPr lang="en-US" dirty="0"/>
              <a:t>within organizations, focusing on policies and systems</a:t>
            </a:r>
            <a:r>
              <a:rPr lang="en-US" dirty="0" smtClean="0"/>
              <a:t>.</a:t>
            </a:r>
          </a:p>
          <a:p>
            <a:pPr marL="0" indent="0" algn="just">
              <a:buNone/>
            </a:pPr>
            <a:r>
              <a:rPr lang="en-US" dirty="0"/>
              <a:t/>
            </a:r>
            <a:br>
              <a:rPr lang="en-US" dirty="0"/>
            </a:br>
            <a:r>
              <a:rPr lang="en-US" dirty="0" smtClean="0"/>
              <a:t>HR </a:t>
            </a:r>
            <a:r>
              <a:rPr lang="en-US" dirty="0"/>
              <a:t>departments are responsible for overseeing </a:t>
            </a:r>
            <a:r>
              <a:rPr lang="en-US" dirty="0" smtClean="0"/>
              <a:t>employee benefits </a:t>
            </a:r>
            <a:r>
              <a:rPr lang="en-US" dirty="0"/>
              <a:t>design, employee recruitment, training and</a:t>
            </a:r>
            <a:br>
              <a:rPr lang="en-US" dirty="0"/>
            </a:br>
            <a:r>
              <a:rPr lang="en-US" dirty="0"/>
              <a:t>development, performance appraisal and rewarding. </a:t>
            </a:r>
            <a:br>
              <a:rPr lang="en-US" dirty="0"/>
            </a:br>
            <a:endParaRPr lang="en-US" dirty="0"/>
          </a:p>
        </p:txBody>
      </p:sp>
    </p:spTree>
    <p:extLst>
      <p:ext uri="{BB962C8B-B14F-4D97-AF65-F5344CB8AC3E}">
        <p14:creationId xmlns:p14="http://schemas.microsoft.com/office/powerpoint/2010/main" val="4149122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Software Factory</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Tools provide automated support </a:t>
            </a:r>
            <a:r>
              <a:rPr lang="en-US" dirty="0" smtClean="0"/>
              <a:t>for methods.</a:t>
            </a:r>
          </a:p>
          <a:p>
            <a:endParaRPr lang="en-US" dirty="0"/>
          </a:p>
          <a:p>
            <a:r>
              <a:rPr lang="en-US" dirty="0" smtClean="0"/>
              <a:t>They </a:t>
            </a:r>
            <a:r>
              <a:rPr lang="en-US" dirty="0"/>
              <a:t>may be integrated so that </a:t>
            </a:r>
            <a:r>
              <a:rPr lang="en-US" dirty="0" smtClean="0"/>
              <a:t>the information </a:t>
            </a:r>
            <a:r>
              <a:rPr lang="en-US" dirty="0"/>
              <a:t>created by one tool can be </a:t>
            </a:r>
            <a:r>
              <a:rPr lang="en-US" dirty="0" smtClean="0"/>
              <a:t>used by </a:t>
            </a:r>
            <a:r>
              <a:rPr lang="en-US" dirty="0"/>
              <a:t>another, thus establishing a system for the</a:t>
            </a:r>
            <a:br>
              <a:rPr lang="en-US" dirty="0"/>
            </a:br>
            <a:r>
              <a:rPr lang="en-US" dirty="0"/>
              <a:t>support of software development</a:t>
            </a:r>
            <a:r>
              <a:rPr lang="en-US" dirty="0" smtClean="0"/>
              <a:t>.</a:t>
            </a:r>
          </a:p>
          <a:p>
            <a:endParaRPr lang="en-US" dirty="0" smtClean="0"/>
          </a:p>
          <a:p>
            <a:r>
              <a:rPr lang="en-US" dirty="0" smtClean="0"/>
              <a:t> </a:t>
            </a:r>
            <a:r>
              <a:rPr lang="en-US" dirty="0"/>
              <a:t>CASE (Computer-aided </a:t>
            </a:r>
            <a:r>
              <a:rPr lang="en-US" b="1" dirty="0"/>
              <a:t>software engineering</a:t>
            </a:r>
            <a:r>
              <a:rPr lang="en-US" dirty="0"/>
              <a:t>). </a:t>
            </a:r>
            <a:br>
              <a:rPr lang="en-US" dirty="0"/>
            </a:br>
            <a:endParaRPr lang="en-US" dirty="0"/>
          </a:p>
        </p:txBody>
      </p:sp>
    </p:spTree>
    <p:extLst>
      <p:ext uri="{BB962C8B-B14F-4D97-AF65-F5344CB8AC3E}">
        <p14:creationId xmlns:p14="http://schemas.microsoft.com/office/powerpoint/2010/main" val="2477635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Software Factory</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Procedures hold the methods and </a:t>
            </a:r>
            <a:r>
              <a:rPr lang="en-US" dirty="0" smtClean="0"/>
              <a:t>tools together </a:t>
            </a:r>
            <a:r>
              <a:rPr lang="en-US" dirty="0"/>
              <a:t>and control timing by defining </a:t>
            </a:r>
            <a:r>
              <a:rPr lang="en-US" dirty="0" smtClean="0"/>
              <a:t>a sequence </a:t>
            </a:r>
            <a:r>
              <a:rPr lang="en-US" dirty="0"/>
              <a:t>in which methods will be applied </a:t>
            </a:r>
            <a:br>
              <a:rPr lang="en-US" dirty="0"/>
            </a:br>
            <a:endParaRPr lang="en-US" dirty="0"/>
          </a:p>
        </p:txBody>
      </p:sp>
    </p:spTree>
    <p:extLst>
      <p:ext uri="{BB962C8B-B14F-4D97-AF65-F5344CB8AC3E}">
        <p14:creationId xmlns:p14="http://schemas.microsoft.com/office/powerpoint/2010/main" val="3988199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of human resource</a:t>
            </a:r>
            <a:br>
              <a:rPr lang="en-US" b="1" dirty="0"/>
            </a:br>
            <a:r>
              <a:rPr lang="en-US" b="1" dirty="0"/>
              <a:t>management</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Model of human resource </a:t>
            </a:r>
            <a:r>
              <a:rPr lang="en-US" dirty="0" smtClean="0"/>
              <a:t>management constitutes </a:t>
            </a:r>
            <a:r>
              <a:rPr lang="en-US" dirty="0"/>
              <a:t>a broad collection of features</a:t>
            </a:r>
            <a:r>
              <a:rPr lang="en-US" dirty="0" smtClean="0"/>
              <a:t>.</a:t>
            </a:r>
          </a:p>
          <a:p>
            <a:endParaRPr lang="en-US" dirty="0"/>
          </a:p>
          <a:p>
            <a:r>
              <a:rPr lang="en-US" dirty="0" smtClean="0"/>
              <a:t> </a:t>
            </a:r>
            <a:r>
              <a:rPr lang="en-US" dirty="0"/>
              <a:t>In this section </a:t>
            </a:r>
            <a:r>
              <a:rPr lang="en-US" b="1" u="sng" dirty="0">
                <a:solidFill>
                  <a:srgbClr val="FF0000"/>
                </a:solidFill>
              </a:rPr>
              <a:t>we will discuss only </a:t>
            </a:r>
            <a:r>
              <a:rPr lang="en-US" b="1" u="sng" dirty="0" smtClean="0">
                <a:solidFill>
                  <a:srgbClr val="FF0000"/>
                </a:solidFill>
              </a:rPr>
              <a:t>some features </a:t>
            </a:r>
            <a:r>
              <a:rPr lang="en-US" b="1" u="sng" dirty="0">
                <a:solidFill>
                  <a:srgbClr val="FF0000"/>
                </a:solidFill>
              </a:rPr>
              <a:t>salient </a:t>
            </a:r>
            <a:r>
              <a:rPr lang="en-US" dirty="0"/>
              <a:t>for software engineering </a:t>
            </a:r>
            <a:br>
              <a:rPr lang="en-US" dirty="0"/>
            </a:br>
            <a:endParaRPr lang="en-US" dirty="0"/>
          </a:p>
        </p:txBody>
      </p:sp>
    </p:spTree>
    <p:extLst>
      <p:ext uri="{BB962C8B-B14F-4D97-AF65-F5344CB8AC3E}">
        <p14:creationId xmlns:p14="http://schemas.microsoft.com/office/powerpoint/2010/main" val="2601094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of human resource</a:t>
            </a:r>
            <a:br>
              <a:rPr lang="en-US" b="1" dirty="0"/>
            </a:br>
            <a:r>
              <a:rPr lang="en-US" b="1" dirty="0" smtClean="0"/>
              <a:t>management</a:t>
            </a:r>
            <a:r>
              <a:rPr lang="en-US" dirty="0" smtClean="0"/>
              <a:t> </a:t>
            </a:r>
            <a:r>
              <a:rPr lang="en-US" dirty="0"/>
              <a:t/>
            </a:r>
            <a:br>
              <a:rPr lang="en-US" dirty="0"/>
            </a:br>
            <a:endParaRPr lang="en-US" dirty="0"/>
          </a:p>
        </p:txBody>
      </p:sp>
      <p:sp>
        <p:nvSpPr>
          <p:cNvPr id="3" name="Content Placeholder 2"/>
          <p:cNvSpPr>
            <a:spLocks noGrp="1"/>
          </p:cNvSpPr>
          <p:nvPr>
            <p:ph idx="1"/>
          </p:nvPr>
        </p:nvSpPr>
        <p:spPr/>
        <p:txBody>
          <a:bodyPr/>
          <a:lstStyle/>
          <a:p>
            <a:r>
              <a:rPr lang="en-US" b="1" i="1" dirty="0">
                <a:solidFill>
                  <a:srgbClr val="FF0000"/>
                </a:solidFill>
              </a:rPr>
              <a:t>Long term, strategic and proactive in style</a:t>
            </a:r>
            <a:r>
              <a:rPr lang="en-US" dirty="0">
                <a:solidFill>
                  <a:srgbClr val="FF0000"/>
                </a:solidFill>
              </a:rPr>
              <a:t> </a:t>
            </a:r>
            <a:br>
              <a:rPr lang="en-US" dirty="0">
                <a:solidFill>
                  <a:srgbClr val="FF0000"/>
                </a:solidFill>
              </a:rPr>
            </a:br>
            <a:endParaRPr lang="en-US" dirty="0" smtClean="0">
              <a:solidFill>
                <a:srgbClr val="FF0000"/>
              </a:solidFill>
            </a:endParaRPr>
          </a:p>
          <a:p>
            <a:r>
              <a:rPr lang="en-US" dirty="0"/>
              <a:t>HR planning is of great significance </a:t>
            </a:r>
            <a:r>
              <a:rPr lang="en-US" dirty="0" smtClean="0"/>
              <a:t>for managers </a:t>
            </a:r>
            <a:r>
              <a:rPr lang="en-US" dirty="0"/>
              <a:t>responsible for locating </a:t>
            </a:r>
            <a:r>
              <a:rPr lang="en-US" dirty="0" smtClean="0"/>
              <a:t>and managing </a:t>
            </a:r>
            <a:r>
              <a:rPr lang="en-US" dirty="0"/>
              <a:t>resources</a:t>
            </a:r>
            <a:r>
              <a:rPr lang="en-US" dirty="0" smtClean="0"/>
              <a:t>.</a:t>
            </a:r>
          </a:p>
          <a:p>
            <a:r>
              <a:rPr lang="en-US" dirty="0" smtClean="0"/>
              <a:t> </a:t>
            </a:r>
            <a:r>
              <a:rPr lang="en-US" dirty="0"/>
              <a:t>Their duties include</a:t>
            </a:r>
            <a:br>
              <a:rPr lang="en-US" dirty="0"/>
            </a:br>
            <a:endParaRPr lang="en-US" dirty="0" smtClean="0"/>
          </a:p>
          <a:p>
            <a:r>
              <a:rPr lang="en-US" dirty="0" smtClean="0"/>
              <a:t>– </a:t>
            </a:r>
            <a:r>
              <a:rPr lang="en-US" dirty="0"/>
              <a:t>Establishing number of staff</a:t>
            </a:r>
            <a:br>
              <a:rPr lang="en-US" dirty="0"/>
            </a:br>
            <a:r>
              <a:rPr lang="en-US" dirty="0"/>
              <a:t>– Maximum utilization of personnel</a:t>
            </a:r>
            <a:br>
              <a:rPr lang="en-US" dirty="0"/>
            </a:br>
            <a:r>
              <a:rPr lang="en-US" dirty="0"/>
              <a:t>– Development and education of employees</a:t>
            </a:r>
            <a:br>
              <a:rPr lang="en-US" dirty="0"/>
            </a:br>
            <a:r>
              <a:rPr lang="en-US" dirty="0"/>
              <a:t>– A projection of future staff needs </a:t>
            </a:r>
            <a:br>
              <a:rPr lang="en-US" dirty="0"/>
            </a:br>
            <a:endParaRPr lang="en-US" dirty="0">
              <a:solidFill>
                <a:srgbClr val="FF0000"/>
              </a:solidFill>
            </a:endParaRPr>
          </a:p>
        </p:txBody>
      </p:sp>
    </p:spTree>
    <p:extLst>
      <p:ext uri="{BB962C8B-B14F-4D97-AF65-F5344CB8AC3E}">
        <p14:creationId xmlns:p14="http://schemas.microsoft.com/office/powerpoint/2010/main" val="243309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of human resource</a:t>
            </a:r>
            <a:br>
              <a:rPr lang="en-US" b="1" dirty="0"/>
            </a:br>
            <a:r>
              <a:rPr lang="en-US" b="1" dirty="0"/>
              <a:t>management</a:t>
            </a:r>
            <a:r>
              <a:rPr lang="en-US" dirty="0"/>
              <a:t> </a:t>
            </a:r>
            <a:br>
              <a:rPr lang="en-US" dirty="0"/>
            </a:br>
            <a:endParaRPr lang="en-US" dirty="0"/>
          </a:p>
        </p:txBody>
      </p:sp>
      <p:sp>
        <p:nvSpPr>
          <p:cNvPr id="3" name="Content Placeholder 2"/>
          <p:cNvSpPr>
            <a:spLocks noGrp="1"/>
          </p:cNvSpPr>
          <p:nvPr>
            <p:ph idx="1"/>
          </p:nvPr>
        </p:nvSpPr>
        <p:spPr/>
        <p:txBody>
          <a:bodyPr/>
          <a:lstStyle/>
          <a:p>
            <a:r>
              <a:rPr lang="en-US" b="1" i="1" dirty="0">
                <a:solidFill>
                  <a:srgbClr val="FF0000"/>
                </a:solidFill>
              </a:rPr>
              <a:t>Commitment to the organization</a:t>
            </a:r>
            <a:r>
              <a:rPr lang="en-US" dirty="0">
                <a:solidFill>
                  <a:srgbClr val="FF0000"/>
                </a:solidFill>
              </a:rPr>
              <a:t> </a:t>
            </a:r>
            <a:br>
              <a:rPr lang="en-US" dirty="0">
                <a:solidFill>
                  <a:srgbClr val="FF0000"/>
                </a:solidFill>
              </a:rPr>
            </a:br>
            <a:endParaRPr lang="en-US" dirty="0" smtClean="0">
              <a:solidFill>
                <a:srgbClr val="FF0000"/>
              </a:solidFill>
            </a:endParaRPr>
          </a:p>
          <a:p>
            <a:r>
              <a:rPr lang="en-US" dirty="0"/>
              <a:t>Two </a:t>
            </a:r>
            <a:r>
              <a:rPr lang="en-US" dirty="0" smtClean="0"/>
              <a:t>approaches</a:t>
            </a:r>
          </a:p>
          <a:p>
            <a:endParaRPr lang="en-US" dirty="0"/>
          </a:p>
          <a:p>
            <a:r>
              <a:rPr lang="en-US" dirty="0" smtClean="0"/>
              <a:t>Complete </a:t>
            </a:r>
            <a:r>
              <a:rPr lang="en-US" dirty="0"/>
              <a:t>control through reliance on the rules</a:t>
            </a:r>
            <a:br>
              <a:rPr lang="en-US" dirty="0"/>
            </a:br>
            <a:r>
              <a:rPr lang="en-US" dirty="0"/>
              <a:t>governing employment.</a:t>
            </a:r>
            <a:br>
              <a:rPr lang="en-US" dirty="0"/>
            </a:br>
            <a:endParaRPr lang="en-US" dirty="0" smtClean="0"/>
          </a:p>
          <a:p>
            <a:r>
              <a:rPr lang="en-US" dirty="0" smtClean="0"/>
              <a:t>Empowering </a:t>
            </a:r>
            <a:r>
              <a:rPr lang="en-US" dirty="0"/>
              <a:t>employees with status and</a:t>
            </a:r>
            <a:br>
              <a:rPr lang="en-US" dirty="0"/>
            </a:br>
            <a:r>
              <a:rPr lang="en-US" dirty="0"/>
              <a:t>responsibility for quality production. </a:t>
            </a:r>
            <a:br>
              <a:rPr lang="en-US" dirty="0"/>
            </a:br>
            <a:endParaRPr lang="en-US" dirty="0">
              <a:solidFill>
                <a:srgbClr val="FF0000"/>
              </a:solidFill>
            </a:endParaRPr>
          </a:p>
        </p:txBody>
      </p:sp>
    </p:spTree>
    <p:extLst>
      <p:ext uri="{BB962C8B-B14F-4D97-AF65-F5344CB8AC3E}">
        <p14:creationId xmlns:p14="http://schemas.microsoft.com/office/powerpoint/2010/main" val="1096500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of human resource</a:t>
            </a:r>
            <a:br>
              <a:rPr lang="en-US" b="1" dirty="0"/>
            </a:br>
            <a:r>
              <a:rPr lang="en-US" b="1" dirty="0"/>
              <a:t>management</a:t>
            </a:r>
            <a:endParaRPr lang="en-US" dirty="0"/>
          </a:p>
        </p:txBody>
      </p:sp>
      <p:sp>
        <p:nvSpPr>
          <p:cNvPr id="3" name="Content Placeholder 2"/>
          <p:cNvSpPr>
            <a:spLocks noGrp="1"/>
          </p:cNvSpPr>
          <p:nvPr>
            <p:ph idx="1"/>
          </p:nvPr>
        </p:nvSpPr>
        <p:spPr/>
        <p:txBody>
          <a:bodyPr/>
          <a:lstStyle/>
          <a:p>
            <a:r>
              <a:rPr lang="en-US" b="1" i="1" dirty="0">
                <a:solidFill>
                  <a:srgbClr val="FF0000"/>
                </a:solidFill>
              </a:rPr>
              <a:t>Commitment to the organization</a:t>
            </a:r>
            <a:r>
              <a:rPr lang="en-US" dirty="0">
                <a:solidFill>
                  <a:srgbClr val="FF0000"/>
                </a:solidFill>
              </a:rPr>
              <a:t> </a:t>
            </a:r>
            <a:br>
              <a:rPr lang="en-US" dirty="0">
                <a:solidFill>
                  <a:srgbClr val="FF0000"/>
                </a:solidFill>
              </a:rPr>
            </a:br>
            <a:endParaRPr lang="en-US" dirty="0">
              <a:solidFill>
                <a:srgbClr val="FF0000"/>
              </a:solidFill>
            </a:endParaRPr>
          </a:p>
          <a:p>
            <a:r>
              <a:rPr lang="en-US" dirty="0" smtClean="0"/>
              <a:t>Real </a:t>
            </a:r>
            <a:r>
              <a:rPr lang="en-US" dirty="0"/>
              <a:t>challenge is to shift employee </a:t>
            </a:r>
            <a:r>
              <a:rPr lang="en-US" dirty="0" smtClean="0"/>
              <a:t>attitudes from </a:t>
            </a:r>
            <a:r>
              <a:rPr lang="en-US" dirty="0"/>
              <a:t>mere compliance with rules at work </a:t>
            </a:r>
            <a:r>
              <a:rPr lang="en-US" dirty="0" smtClean="0"/>
              <a:t>to commitment </a:t>
            </a:r>
            <a:r>
              <a:rPr lang="en-US" dirty="0"/>
              <a:t>and self motivation</a:t>
            </a:r>
            <a:r>
              <a:rPr lang="en-US" dirty="0" smtClean="0"/>
              <a:t>.</a:t>
            </a:r>
          </a:p>
          <a:p>
            <a:endParaRPr lang="en-US" dirty="0"/>
          </a:p>
          <a:p>
            <a:r>
              <a:rPr lang="en-US" dirty="0" smtClean="0"/>
              <a:t>Skill </a:t>
            </a:r>
            <a:r>
              <a:rPr lang="en-US" dirty="0"/>
              <a:t>is now not much the </a:t>
            </a:r>
            <a:r>
              <a:rPr lang="en-US" dirty="0" smtClean="0"/>
              <a:t>technical qualifications </a:t>
            </a:r>
            <a:r>
              <a:rPr lang="en-US" dirty="0"/>
              <a:t>of employees but their </a:t>
            </a:r>
            <a:r>
              <a:rPr lang="en-US" dirty="0" smtClean="0"/>
              <a:t>qualities in </a:t>
            </a:r>
            <a:r>
              <a:rPr lang="en-US" dirty="0"/>
              <a:t>terms of attendance, </a:t>
            </a:r>
            <a:r>
              <a:rPr lang="en-US" dirty="0" smtClean="0"/>
              <a:t>flexibility, responsibility</a:t>
            </a:r>
            <a:r>
              <a:rPr lang="en-US" dirty="0"/>
              <a:t>, discipline, identification </a:t>
            </a:r>
            <a:r>
              <a:rPr lang="en-US" dirty="0" smtClean="0"/>
              <a:t>with the </a:t>
            </a:r>
            <a:r>
              <a:rPr lang="en-US" dirty="0"/>
              <a:t>company and work rate. </a:t>
            </a:r>
            <a:br>
              <a:rPr lang="en-US" dirty="0"/>
            </a:br>
            <a:endParaRPr lang="en-US" dirty="0"/>
          </a:p>
        </p:txBody>
      </p:sp>
    </p:spTree>
    <p:extLst>
      <p:ext uri="{BB962C8B-B14F-4D97-AF65-F5344CB8AC3E}">
        <p14:creationId xmlns:p14="http://schemas.microsoft.com/office/powerpoint/2010/main" val="700270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of human resource</a:t>
            </a:r>
            <a:br>
              <a:rPr lang="en-US" b="1" dirty="0"/>
            </a:br>
            <a:r>
              <a:rPr lang="en-US" b="1" dirty="0"/>
              <a:t>management</a:t>
            </a:r>
            <a:r>
              <a:rPr lang="en-US" dirty="0"/>
              <a:t>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3"/>
            <a:r>
              <a:rPr lang="en-US" sz="2800" b="1" i="1" dirty="0"/>
              <a:t>Self-management</a:t>
            </a:r>
            <a:r>
              <a:rPr lang="en-US" sz="2800" dirty="0"/>
              <a:t> </a:t>
            </a:r>
          </a:p>
          <a:p>
            <a:r>
              <a:rPr lang="en-US" sz="3400" dirty="0"/>
              <a:t>Self management is a form of </a:t>
            </a:r>
            <a:r>
              <a:rPr lang="en-US" sz="3400" dirty="0" smtClean="0"/>
              <a:t>organizational management </a:t>
            </a:r>
            <a:r>
              <a:rPr lang="en-US" sz="3400" dirty="0"/>
              <a:t>based on self-directed </a:t>
            </a:r>
            <a:r>
              <a:rPr lang="en-US" sz="3400" dirty="0" smtClean="0"/>
              <a:t>work processes </a:t>
            </a:r>
            <a:r>
              <a:rPr lang="en-US" sz="3400" dirty="0"/>
              <a:t>on the part of an organization's</a:t>
            </a:r>
            <a:br>
              <a:rPr lang="en-US" sz="3400" dirty="0"/>
            </a:br>
            <a:r>
              <a:rPr lang="en-US" sz="3400" dirty="0"/>
              <a:t>workforce </a:t>
            </a:r>
            <a:br>
              <a:rPr lang="en-US" sz="3400" dirty="0"/>
            </a:br>
            <a:endParaRPr lang="en-US" sz="3400" dirty="0" smtClean="0"/>
          </a:p>
          <a:p>
            <a:r>
              <a:rPr lang="en-US" sz="3600" dirty="0"/>
              <a:t>There are two variations of self-management</a:t>
            </a:r>
            <a:br>
              <a:rPr lang="en-US" sz="3600" dirty="0"/>
            </a:br>
            <a:r>
              <a:rPr lang="en-US" sz="3600" dirty="0"/>
              <a:t>– All the workers manage the enterprise directly through</a:t>
            </a:r>
            <a:br>
              <a:rPr lang="en-US" sz="3600" dirty="0"/>
            </a:br>
            <a:r>
              <a:rPr lang="en-US" sz="3600" dirty="0"/>
              <a:t>assemblies</a:t>
            </a:r>
            <a:br>
              <a:rPr lang="en-US" sz="3600" dirty="0"/>
            </a:br>
            <a:r>
              <a:rPr lang="en-US" sz="3600" dirty="0"/>
              <a:t>– workers exercise management functions indirectly through</a:t>
            </a:r>
            <a:br>
              <a:rPr lang="en-US" sz="3600" dirty="0"/>
            </a:br>
            <a:r>
              <a:rPr lang="en-US" sz="3600" dirty="0"/>
              <a:t>the election of specialist managers.</a:t>
            </a:r>
            <a:br>
              <a:rPr lang="en-US" sz="3600" dirty="0"/>
            </a:br>
            <a:endParaRPr lang="en-US" sz="3400" dirty="0"/>
          </a:p>
        </p:txBody>
      </p:sp>
    </p:spTree>
    <p:extLst>
      <p:ext uri="{BB962C8B-B14F-4D97-AF65-F5344CB8AC3E}">
        <p14:creationId xmlns:p14="http://schemas.microsoft.com/office/powerpoint/2010/main" val="4019065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i="1" dirty="0"/>
              <a:t>Self-management</a:t>
            </a:r>
            <a:r>
              <a:rPr lang="en-US" sz="4400" dirty="0"/>
              <a:t> </a:t>
            </a:r>
            <a:br>
              <a:rPr lang="en-US" sz="4400" dirty="0"/>
            </a:br>
            <a:endParaRPr lang="en-US" dirty="0"/>
          </a:p>
        </p:txBody>
      </p:sp>
      <p:sp>
        <p:nvSpPr>
          <p:cNvPr id="3" name="Content Placeholder 2"/>
          <p:cNvSpPr>
            <a:spLocks noGrp="1"/>
          </p:cNvSpPr>
          <p:nvPr>
            <p:ph idx="1"/>
          </p:nvPr>
        </p:nvSpPr>
        <p:spPr/>
        <p:txBody>
          <a:bodyPr/>
          <a:lstStyle/>
          <a:p>
            <a:r>
              <a:rPr lang="en-US" dirty="0"/>
              <a:t>• The goals of self-management are to improve</a:t>
            </a:r>
            <a:br>
              <a:rPr lang="en-US" dirty="0"/>
            </a:br>
            <a:r>
              <a:rPr lang="en-US" dirty="0"/>
              <a:t>performance by granting workers greater autonomy in</a:t>
            </a:r>
            <a:br>
              <a:rPr lang="en-US" dirty="0"/>
            </a:br>
            <a:r>
              <a:rPr lang="en-US" dirty="0"/>
              <a:t>their day-to-day operations, boosting morale, reducing</a:t>
            </a:r>
            <a:br>
              <a:rPr lang="en-US" dirty="0"/>
            </a:br>
            <a:r>
              <a:rPr lang="en-US" dirty="0"/>
              <a:t>alienation, and when paired with employee ownership,</a:t>
            </a:r>
            <a:br>
              <a:rPr lang="en-US" dirty="0"/>
            </a:br>
            <a:r>
              <a:rPr lang="en-US" dirty="0"/>
              <a:t>eliminating exploitation. </a:t>
            </a:r>
            <a:br>
              <a:rPr lang="en-US" dirty="0"/>
            </a:br>
            <a:r>
              <a:rPr lang="en-US" dirty="0"/>
              <a:t/>
            </a:r>
            <a:br>
              <a:rPr lang="en-US" dirty="0"/>
            </a:br>
            <a:endParaRPr lang="en-US" dirty="0"/>
          </a:p>
        </p:txBody>
      </p:sp>
    </p:spTree>
    <p:extLst>
      <p:ext uri="{BB962C8B-B14F-4D97-AF65-F5344CB8AC3E}">
        <p14:creationId xmlns:p14="http://schemas.microsoft.com/office/powerpoint/2010/main" val="2196519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Unitary Perspective</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The unitary perspective is based on </a:t>
            </a:r>
            <a:r>
              <a:rPr lang="en-US" dirty="0" smtClean="0"/>
              <a:t>the assumption </a:t>
            </a:r>
            <a:r>
              <a:rPr lang="en-US" dirty="0"/>
              <a:t>that the organization is an </a:t>
            </a:r>
            <a:r>
              <a:rPr lang="en-US" dirty="0" smtClean="0"/>
              <a:t>integrated group </a:t>
            </a:r>
            <a:r>
              <a:rPr lang="en-US" dirty="0"/>
              <a:t>of people with single authority/ </a:t>
            </a:r>
            <a:r>
              <a:rPr lang="en-US" dirty="0" smtClean="0"/>
              <a:t>loyalty structure </a:t>
            </a:r>
            <a:r>
              <a:rPr lang="en-US" dirty="0"/>
              <a:t>and a set of common values, interests</a:t>
            </a:r>
            <a:br>
              <a:rPr lang="en-US" dirty="0"/>
            </a:br>
            <a:r>
              <a:rPr lang="en-US" dirty="0"/>
              <a:t>and objectives shared by all members of the</a:t>
            </a:r>
            <a:br>
              <a:rPr lang="en-US" dirty="0"/>
            </a:br>
            <a:r>
              <a:rPr lang="en-US" dirty="0"/>
              <a:t>organization</a:t>
            </a:r>
            <a:r>
              <a:rPr lang="en-US" dirty="0" smtClean="0"/>
              <a:t>.</a:t>
            </a:r>
          </a:p>
          <a:p>
            <a:r>
              <a:rPr lang="en-US" dirty="0"/>
              <a:t/>
            </a:r>
            <a:br>
              <a:rPr lang="en-US" dirty="0"/>
            </a:br>
            <a:r>
              <a:rPr lang="en-US" dirty="0"/>
              <a:t>• Management’s prerogative is regarded as</a:t>
            </a:r>
            <a:br>
              <a:rPr lang="en-US" dirty="0"/>
            </a:br>
            <a:r>
              <a:rPr lang="en-US" dirty="0"/>
              <a:t>legitimate, rational and accepted and any</a:t>
            </a:r>
            <a:br>
              <a:rPr lang="en-US" dirty="0"/>
            </a:br>
            <a:r>
              <a:rPr lang="en-US" dirty="0"/>
              <a:t>opposition to it is seen as irrational. </a:t>
            </a:r>
            <a:br>
              <a:rPr lang="en-US" dirty="0"/>
            </a:br>
            <a:endParaRPr lang="en-US" dirty="0"/>
          </a:p>
        </p:txBody>
      </p:sp>
    </p:spTree>
    <p:extLst>
      <p:ext uri="{BB962C8B-B14F-4D97-AF65-F5344CB8AC3E}">
        <p14:creationId xmlns:p14="http://schemas.microsoft.com/office/powerpoint/2010/main" val="28885030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94</TotalTime>
  <Words>537</Words>
  <Application>Microsoft Office PowerPoint</Application>
  <PresentationFormat>Widescreen</PresentationFormat>
  <Paragraphs>90</Paragraphs>
  <Slides>21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Century Gothic</vt:lpstr>
      <vt:lpstr>Times New Roman</vt:lpstr>
      <vt:lpstr>Wingdings 3</vt:lpstr>
      <vt:lpstr>Ion</vt:lpstr>
      <vt:lpstr>Professional Practice</vt:lpstr>
      <vt:lpstr>Human Resource Management  </vt:lpstr>
      <vt:lpstr>Model of human resource management  </vt:lpstr>
      <vt:lpstr>Model of human resource management  </vt:lpstr>
      <vt:lpstr>Model of human resource management  </vt:lpstr>
      <vt:lpstr>Model of human resource management</vt:lpstr>
      <vt:lpstr>Model of human resource management  </vt:lpstr>
      <vt:lpstr>Self-management  </vt:lpstr>
      <vt:lpstr>Unitary Perspective  </vt:lpstr>
      <vt:lpstr>Unitary Perspective  </vt:lpstr>
      <vt:lpstr>Unitary Perspective  </vt:lpstr>
      <vt:lpstr>Model of human resource management Flexible Work Roles  </vt:lpstr>
      <vt:lpstr>Model of human resource management Maximum utilization of human resources  </vt:lpstr>
      <vt:lpstr>PowerPoint Presentation</vt:lpstr>
      <vt:lpstr>PowerPoint Presentation</vt:lpstr>
      <vt:lpstr>PowerPoint Presentation</vt:lpstr>
      <vt:lpstr>The Software Factory  </vt:lpstr>
      <vt:lpstr>The Software Factory  </vt:lpstr>
      <vt:lpstr>The Software Factory  </vt:lpstr>
      <vt:lpstr>The Software Factory  </vt:lpstr>
      <vt:lpstr>The Software Factory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dc:title>
  <dc:creator>Ali Qasim</dc:creator>
  <cp:lastModifiedBy>Ali Qasim</cp:lastModifiedBy>
  <cp:revision>10</cp:revision>
  <dcterms:created xsi:type="dcterms:W3CDTF">2020-03-30T07:08:59Z</dcterms:created>
  <dcterms:modified xsi:type="dcterms:W3CDTF">2020-05-01T19:14:47Z</dcterms:modified>
</cp:coreProperties>
</file>