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1" r:id="rId2"/>
    <p:sldId id="292" r:id="rId3"/>
    <p:sldId id="289" r:id="rId4"/>
    <p:sldId id="256" r:id="rId5"/>
    <p:sldId id="258" r:id="rId6"/>
    <p:sldId id="257" r:id="rId7"/>
    <p:sldId id="260"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3" r:id="rId25"/>
    <p:sldId id="284" r:id="rId26"/>
    <p:sldId id="285" r:id="rId27"/>
    <p:sldId id="286" r:id="rId28"/>
    <p:sldId id="287" r:id="rId29"/>
    <p:sldId id="288" r:id="rId30"/>
    <p:sldId id="29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88" autoAdjust="0"/>
    <p:restoredTop sz="94660"/>
  </p:normalViewPr>
  <p:slideViewPr>
    <p:cSldViewPr>
      <p:cViewPr>
        <p:scale>
          <a:sx n="75" d="100"/>
          <a:sy n="75" d="100"/>
        </p:scale>
        <p:origin x="-1254"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CC3DE4-002D-424F-8773-6D3169D8824D}" type="datetimeFigureOut">
              <a:rPr lang="en-US" smtClean="0"/>
              <a:pPr/>
              <a:t>9/18/2020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9D4ED8-6F42-4D87-92BE-9ADAD3BFA9B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9D4ED8-6F42-4D87-92BE-9ADAD3BFA9BA}"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9B29EB-D0C9-41A1-9FA3-E2C3B3C121EE}"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ABC38-753A-439B-AE00-4399F0845A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B29EB-D0C9-41A1-9FA3-E2C3B3C121EE}"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ABC38-753A-439B-AE00-4399F0845A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B29EB-D0C9-41A1-9FA3-E2C3B3C121EE}"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ABC38-753A-439B-AE00-4399F0845A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B29EB-D0C9-41A1-9FA3-E2C3B3C121EE}"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ABC38-753A-439B-AE00-4399F0845A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9B29EB-D0C9-41A1-9FA3-E2C3B3C121EE}"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ABC38-753A-439B-AE00-4399F0845A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9B29EB-D0C9-41A1-9FA3-E2C3B3C121EE}" type="datetimeFigureOut">
              <a:rPr lang="en-US" smtClean="0"/>
              <a:pPr/>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ABC38-753A-439B-AE00-4399F0845A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9B29EB-D0C9-41A1-9FA3-E2C3B3C121EE}" type="datetimeFigureOut">
              <a:rPr lang="en-US" smtClean="0"/>
              <a:pPr/>
              <a:t>9/18/2020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ABC38-753A-439B-AE00-4399F0845A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9B29EB-D0C9-41A1-9FA3-E2C3B3C121EE}" type="datetimeFigureOut">
              <a:rPr lang="en-US" smtClean="0"/>
              <a:pPr/>
              <a:t>9/18/2020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ABC38-753A-439B-AE00-4399F0845A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9B29EB-D0C9-41A1-9FA3-E2C3B3C121EE}" type="datetimeFigureOut">
              <a:rPr lang="en-US" smtClean="0"/>
              <a:pPr/>
              <a:t>9/18/2020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ABC38-753A-439B-AE00-4399F0845A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9B29EB-D0C9-41A1-9FA3-E2C3B3C121EE}" type="datetimeFigureOut">
              <a:rPr lang="en-US" smtClean="0"/>
              <a:pPr/>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ABC38-753A-439B-AE00-4399F0845A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9B29EB-D0C9-41A1-9FA3-E2C3B3C121EE}" type="datetimeFigureOut">
              <a:rPr lang="en-US" smtClean="0"/>
              <a:pPr/>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ABC38-753A-439B-AE00-4399F0845A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9B29EB-D0C9-41A1-9FA3-E2C3B3C121EE}" type="datetimeFigureOut">
              <a:rPr lang="en-US" smtClean="0"/>
              <a:pPr/>
              <a:t>9/18/2020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ABC38-753A-439B-AE00-4399F0845A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gif"/><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6.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media-monitoring-slide-600x350.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4495800" y="-685800"/>
            <a:ext cx="4876800" cy="3886200"/>
          </a:xfrm>
        </p:spPr>
        <p:txBody>
          <a:bodyPr>
            <a:normAutofit/>
          </a:bodyPr>
          <a:lstStyle/>
          <a:p>
            <a:r>
              <a:rPr lang="en-US" sz="5400" b="1" dirty="0" smtClean="0">
                <a:solidFill>
                  <a:srgbClr val="FFFF00"/>
                </a:solidFill>
              </a:rPr>
              <a:t>THE GLOBAL MEDIA MARKETPLACE</a:t>
            </a:r>
            <a:endParaRPr lang="en-US" sz="5400" b="1" dirty="0">
              <a:solidFill>
                <a:srgbClr val="FFFF00"/>
              </a:solidFill>
            </a:endParaRPr>
          </a:p>
        </p:txBody>
      </p:sp>
      <p:sp>
        <p:nvSpPr>
          <p:cNvPr id="1026" name="AutoShape 2" descr="http://www.tveyes.com/wp-content/uploads/2013/03/Global-media-monitoring-slide-600x350.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3"/>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www.porternovelli.com/wp-content/uploads/2014/07/walt-disney-logo.jpg"/>
          <p:cNvPicPr>
            <a:picLocks noChangeAspect="1" noChangeArrowheads="1"/>
          </p:cNvPicPr>
          <p:nvPr/>
        </p:nvPicPr>
        <p:blipFill>
          <a:blip r:embed="rId2"/>
          <a:srcRect l="1807" t="8481" r="994" b="5300"/>
          <a:stretch>
            <a:fillRect/>
          </a:stretch>
        </p:blipFill>
        <p:spPr bwMode="auto">
          <a:xfrm>
            <a:off x="2057400" y="0"/>
            <a:ext cx="7086600" cy="2133600"/>
          </a:xfrm>
          <a:prstGeom prst="rect">
            <a:avLst/>
          </a:prstGeom>
          <a:noFill/>
        </p:spPr>
      </p:pic>
      <p:sp>
        <p:nvSpPr>
          <p:cNvPr id="4" name="Subtitle 2"/>
          <p:cNvSpPr txBox="1">
            <a:spLocks/>
          </p:cNvSpPr>
          <p:nvPr/>
        </p:nvSpPr>
        <p:spPr>
          <a:xfrm>
            <a:off x="2057400" y="1981200"/>
            <a:ext cx="7086600" cy="46482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2</a:t>
            </a:r>
            <a:r>
              <a:rPr kumimoji="0" lang="en-US" sz="2400" b="1" i="0" u="none" strike="noStrike" kern="1200" cap="none" spc="0" normalizeH="0" baseline="30000" noProof="0" dirty="0" smtClean="0">
                <a:ln>
                  <a:noFill/>
                </a:ln>
                <a:solidFill>
                  <a:schemeClr val="tx1"/>
                </a:solidFill>
                <a:effectLst/>
                <a:uLnTx/>
                <a:uFillTx/>
                <a:latin typeface="+mn-lt"/>
                <a:ea typeface="+mn-ea"/>
                <a:cs typeface="+mn-cs"/>
              </a:rPr>
              <a:t>nd</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largest media corporation after Time</a:t>
            </a:r>
            <a:r>
              <a:rPr kumimoji="0" lang="en-US" sz="2400" b="1" i="0" u="none" strike="noStrike" kern="1200" cap="none" spc="0" normalizeH="0" noProof="0" dirty="0" smtClean="0">
                <a:ln>
                  <a:noFill/>
                </a:ln>
                <a:solidFill>
                  <a:schemeClr val="tx1"/>
                </a:solidFill>
                <a:effectLst/>
                <a:uLnTx/>
                <a:uFillTx/>
                <a:latin typeface="+mn-lt"/>
                <a:ea typeface="+mn-ea"/>
                <a:cs typeface="+mn-cs"/>
              </a:rPr>
              <a:t> Warner</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800100" lvl="1" indent="-342900" algn="just">
              <a:spcBef>
                <a:spcPct val="20000"/>
              </a:spcBef>
              <a:buFont typeface="Wingdings" pitchFamily="2" charset="2"/>
              <a:buChar char="q"/>
              <a:defRPr/>
            </a:pPr>
            <a:r>
              <a:rPr lang="en-US" sz="2000" dirty="0" smtClean="0"/>
              <a:t>Television channel/production:</a:t>
            </a:r>
            <a:r>
              <a:rPr lang="en-US" sz="2000" b="1" dirty="0" smtClean="0"/>
              <a:t> Disney Channel, ESPN – Walt Disney TV</a:t>
            </a:r>
          </a:p>
          <a:p>
            <a:pPr marL="800100" lvl="1" indent="-342900" algn="just">
              <a:spcBef>
                <a:spcPct val="20000"/>
              </a:spcBef>
              <a:buFont typeface="Wingdings" pitchFamily="2" charset="2"/>
              <a:buChar char="q"/>
              <a:defRPr/>
            </a:pPr>
            <a:r>
              <a:rPr lang="en-US" sz="2000" dirty="0" smtClean="0"/>
              <a:t>Newspaper and magazine publication: </a:t>
            </a:r>
            <a:r>
              <a:rPr lang="en-US" sz="2000" b="1" dirty="0" smtClean="0"/>
              <a:t>Disney, ESPN (+20)</a:t>
            </a:r>
          </a:p>
          <a:p>
            <a:pPr marL="800100" lvl="1" indent="-342900" algn="just">
              <a:spcBef>
                <a:spcPct val="20000"/>
              </a:spcBef>
              <a:buFont typeface="Wingdings" pitchFamily="2" charset="2"/>
              <a:buChar char="q"/>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Book publication:</a:t>
            </a:r>
            <a:r>
              <a:rPr kumimoji="0" lang="en-US" sz="2000" b="0" i="0" u="none" strike="noStrike" kern="1200" cap="none" spc="0" normalizeH="0" noProof="0" dirty="0" smtClean="0">
                <a:ln>
                  <a:noFill/>
                </a:ln>
                <a:solidFill>
                  <a:schemeClr val="tx1"/>
                </a:solidFill>
                <a:effectLst/>
                <a:uLnTx/>
                <a:uFillTx/>
                <a:latin typeface="+mn-lt"/>
                <a:ea typeface="+mn-ea"/>
                <a:cs typeface="+mn-cs"/>
              </a:rPr>
              <a:t> </a:t>
            </a:r>
            <a:r>
              <a:rPr kumimoji="0" lang="en-US" sz="2000" b="1" i="0" u="none" strike="noStrike" kern="1200" cap="none" spc="0" normalizeH="0" noProof="0" dirty="0" smtClean="0">
                <a:ln>
                  <a:noFill/>
                </a:ln>
                <a:solidFill>
                  <a:schemeClr val="tx1"/>
                </a:solidFill>
                <a:effectLst/>
                <a:uLnTx/>
                <a:uFillTx/>
                <a:latin typeface="+mn-lt"/>
                <a:ea typeface="+mn-ea"/>
                <a:cs typeface="+mn-cs"/>
              </a:rPr>
              <a:t>Walt Disney Book Publishing, Hyperion, Miramax</a:t>
            </a:r>
            <a:endParaRPr lang="en-US" sz="2000" b="1" dirty="0" smtClean="0"/>
          </a:p>
          <a:p>
            <a:pPr marL="800100" lvl="1" indent="-342900" algn="just">
              <a:spcBef>
                <a:spcPct val="20000"/>
              </a:spcBef>
              <a:buFont typeface="Wingdings" pitchFamily="2" charset="2"/>
              <a:buChar char="q"/>
              <a:defRPr/>
            </a:pPr>
            <a:r>
              <a:rPr lang="en-US" sz="2000" dirty="0" smtClean="0"/>
              <a:t>Music: </a:t>
            </a:r>
            <a:r>
              <a:rPr lang="en-US" sz="2000" b="1" dirty="0" smtClean="0"/>
              <a:t>Walt Disney Records, Buena Vista Music Group, Hollywood Records</a:t>
            </a:r>
          </a:p>
          <a:p>
            <a:pPr marL="800100" lvl="1" indent="-342900" algn="just">
              <a:spcBef>
                <a:spcPct val="20000"/>
              </a:spcBef>
              <a:buFont typeface="Wingdings" pitchFamily="2" charset="2"/>
              <a:buChar char="q"/>
              <a:defRPr/>
            </a:pPr>
            <a:r>
              <a:rPr lang="en-US" sz="2000" dirty="0" smtClean="0"/>
              <a:t>Film</a:t>
            </a:r>
            <a:r>
              <a:rPr lang="en-US" sz="2000" b="1" dirty="0" smtClean="0"/>
              <a:t>: Walt Disney Pictures, Miramax Pictures, Touchstone Pictures</a:t>
            </a:r>
          </a:p>
          <a:p>
            <a:pPr marL="800100" lvl="1" indent="-342900" algn="just">
              <a:spcBef>
                <a:spcPct val="20000"/>
              </a:spcBef>
              <a:buFont typeface="Wingdings" pitchFamily="2" charset="2"/>
              <a:buChar char="q"/>
              <a:defRPr/>
            </a:pPr>
            <a:r>
              <a:rPr lang="en-US" sz="2000" b="1" dirty="0" smtClean="0"/>
              <a:t> </a:t>
            </a:r>
            <a:r>
              <a:rPr lang="en-US" sz="2000" dirty="0" smtClean="0"/>
              <a:t>Theme parks/resorts: </a:t>
            </a:r>
            <a:r>
              <a:rPr lang="en-US" sz="2000" b="1" dirty="0" smtClean="0"/>
              <a:t>Walt Disney World, Disney’s Animal Kingdom, Magic Kingdom</a:t>
            </a:r>
          </a:p>
          <a:p>
            <a:pPr marL="800100" lvl="1" indent="-342900" algn="just">
              <a:spcBef>
                <a:spcPct val="20000"/>
              </a:spcBef>
              <a:defRPr/>
            </a:pPr>
            <a:r>
              <a:rPr lang="en-US" sz="2000" dirty="0" smtClean="0"/>
              <a:t>	14% revenue from merchandising and Disney stores.</a:t>
            </a:r>
            <a:endParaRPr lang="en-US" sz="2400" dirty="0" smtClean="0"/>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6628" name="Picture 4" descr="http://cdnvideo.dolimg.com/cdn_assets/0dfecd0d9b7870bcb6037932bb22a5ea366ba029.png"/>
          <p:cNvPicPr>
            <a:picLocks noChangeAspect="1" noChangeArrowheads="1"/>
          </p:cNvPicPr>
          <p:nvPr/>
        </p:nvPicPr>
        <p:blipFill>
          <a:blip r:embed="rId3"/>
          <a:srcRect/>
          <a:stretch>
            <a:fillRect/>
          </a:stretch>
        </p:blipFill>
        <p:spPr bwMode="auto">
          <a:xfrm>
            <a:off x="0" y="0"/>
            <a:ext cx="2057400" cy="1524001"/>
          </a:xfrm>
          <a:prstGeom prst="rect">
            <a:avLst/>
          </a:prstGeom>
          <a:noFill/>
        </p:spPr>
      </p:pic>
      <p:pic>
        <p:nvPicPr>
          <p:cNvPr id="26630" name="Picture 6" descr="http://i.forbesimg.com/media/lists/companies/espn_416x416.jpg"/>
          <p:cNvPicPr>
            <a:picLocks noChangeAspect="1" noChangeArrowheads="1"/>
          </p:cNvPicPr>
          <p:nvPr/>
        </p:nvPicPr>
        <p:blipFill>
          <a:blip r:embed="rId4"/>
          <a:srcRect t="34615" b="36539"/>
          <a:stretch>
            <a:fillRect/>
          </a:stretch>
        </p:blipFill>
        <p:spPr bwMode="auto">
          <a:xfrm>
            <a:off x="0" y="5715000"/>
            <a:ext cx="2057400" cy="1143000"/>
          </a:xfrm>
          <a:prstGeom prst="rect">
            <a:avLst/>
          </a:prstGeom>
          <a:noFill/>
        </p:spPr>
      </p:pic>
      <p:pic>
        <p:nvPicPr>
          <p:cNvPr id="26632" name="Picture 8" descr="http://images6.fanpop.com/image/photos/32200000/Walt-Disney-Pictures-walt-disney-50-animated-motion-pictures-32259280-500-423.gif"/>
          <p:cNvPicPr>
            <a:picLocks noChangeAspect="1" noChangeArrowheads="1" noCrop="1"/>
          </p:cNvPicPr>
          <p:nvPr/>
        </p:nvPicPr>
        <p:blipFill>
          <a:blip r:embed="rId5" cstate="print"/>
          <a:srcRect/>
          <a:stretch>
            <a:fillRect/>
          </a:stretch>
        </p:blipFill>
        <p:spPr bwMode="auto">
          <a:xfrm>
            <a:off x="0" y="4343400"/>
            <a:ext cx="2057400" cy="1447800"/>
          </a:xfrm>
          <a:prstGeom prst="rect">
            <a:avLst/>
          </a:prstGeom>
          <a:noFill/>
        </p:spPr>
      </p:pic>
      <p:pic>
        <p:nvPicPr>
          <p:cNvPr id="26634" name="Picture 10" descr="http://www.wesh.com/image/view/-/37008566/highRes/2/-/maxh/630/maxw/1200/-/q4gcw0z/-/Walt-Disney-World-entrance.jpg"/>
          <p:cNvPicPr>
            <a:picLocks noChangeAspect="1" noChangeArrowheads="1"/>
          </p:cNvPicPr>
          <p:nvPr/>
        </p:nvPicPr>
        <p:blipFill>
          <a:blip r:embed="rId6" cstate="print"/>
          <a:srcRect t="15238" b="20265"/>
          <a:stretch>
            <a:fillRect/>
          </a:stretch>
        </p:blipFill>
        <p:spPr bwMode="auto">
          <a:xfrm>
            <a:off x="0" y="2667000"/>
            <a:ext cx="2057400" cy="1676400"/>
          </a:xfrm>
          <a:prstGeom prst="rect">
            <a:avLst/>
          </a:prstGeom>
          <a:noFill/>
        </p:spPr>
      </p:pic>
      <p:pic>
        <p:nvPicPr>
          <p:cNvPr id="26636" name="Picture 12" descr="https://s3-media3.fl.yelpcdn.com/bphoto/Uww3kN8Tj8gVaNfFCPXYQQ/ls.jpg"/>
          <p:cNvPicPr>
            <a:picLocks noChangeAspect="1" noChangeArrowheads="1"/>
          </p:cNvPicPr>
          <p:nvPr/>
        </p:nvPicPr>
        <p:blipFill>
          <a:blip r:embed="rId7"/>
          <a:srcRect/>
          <a:stretch>
            <a:fillRect/>
          </a:stretch>
        </p:blipFill>
        <p:spPr bwMode="auto">
          <a:xfrm>
            <a:off x="0" y="1295400"/>
            <a:ext cx="2057400" cy="1447800"/>
          </a:xfrm>
          <a:prstGeom prst="rect">
            <a:avLst/>
          </a:prstGeom>
          <a:noFill/>
        </p:spPr>
      </p:pic>
      <p:pic>
        <p:nvPicPr>
          <p:cNvPr id="21506" name="Picture 2" descr="http://worldtraveledfamily.com/wp-content/uploads/2014/06/Disney-Hollywood-Studios-Frozen-Summer-Fun-Live.jpg"/>
          <p:cNvPicPr>
            <a:picLocks noChangeAspect="1" noChangeArrowheads="1"/>
          </p:cNvPicPr>
          <p:nvPr/>
        </p:nvPicPr>
        <p:blipFill>
          <a:blip r:embed="rId8"/>
          <a:srcRect/>
          <a:stretch>
            <a:fillRect/>
          </a:stretch>
        </p:blipFill>
        <p:spPr bwMode="auto">
          <a:xfrm>
            <a:off x="0" y="-457200"/>
            <a:ext cx="9144000" cy="7315200"/>
          </a:xfrm>
          <a:prstGeom prst="rect">
            <a:avLst/>
          </a:prstGeom>
          <a:noFill/>
        </p:spPr>
      </p:pic>
      <p:sp>
        <p:nvSpPr>
          <p:cNvPr id="10" name="TextBox 9"/>
          <p:cNvSpPr txBox="1"/>
          <p:nvPr/>
        </p:nvSpPr>
        <p:spPr>
          <a:xfrm>
            <a:off x="533400" y="5473005"/>
            <a:ext cx="8153400" cy="1384995"/>
          </a:xfrm>
          <a:prstGeom prst="rect">
            <a:avLst/>
          </a:prstGeom>
          <a:noFill/>
        </p:spPr>
        <p:txBody>
          <a:bodyPr wrap="square" rtlCol="0">
            <a:spAutoFit/>
          </a:bodyPr>
          <a:lstStyle/>
          <a:p>
            <a:r>
              <a:rPr lang="en-US" sz="2800" b="1" dirty="0" smtClean="0">
                <a:solidFill>
                  <a:schemeClr val="tx1">
                    <a:lumMod val="95000"/>
                    <a:lumOff val="5000"/>
                  </a:schemeClr>
                </a:solidFill>
              </a:rPr>
              <a:t>earned $400.7 million in North America, and an estimated $873.5 million in other countries, for a worldwide total of $1.274 billion</a:t>
            </a:r>
            <a:endParaRPr lang="en-US" sz="2800" b="1" dirty="0">
              <a:solidFill>
                <a:schemeClr val="tx1">
                  <a:lumMod val="95000"/>
                  <a:lumOff val="5000"/>
                </a:schemeClr>
              </a:solidFill>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par>
                          <p:cTn id="13" fill="hold">
                            <p:stCondLst>
                              <p:cond delay="2500"/>
                            </p:stCondLst>
                            <p:childTnLst>
                              <p:par>
                                <p:cTn id="14" presetID="10" presetClass="entr" presetSubtype="0" fill="hold" nodeType="afterEffect">
                                  <p:stCondLst>
                                    <p:cond delay="0"/>
                                  </p:stCondLst>
                                  <p:childTnLst>
                                    <p:set>
                                      <p:cBhvr>
                                        <p:cTn id="15" dur="1" fill="hold">
                                          <p:stCondLst>
                                            <p:cond delay="0"/>
                                          </p:stCondLst>
                                        </p:cTn>
                                        <p:tgtEl>
                                          <p:spTgt spid="26628"/>
                                        </p:tgtEl>
                                        <p:attrNameLst>
                                          <p:attrName>style.visibility</p:attrName>
                                        </p:attrNameLst>
                                      </p:cBhvr>
                                      <p:to>
                                        <p:strVal val="visible"/>
                                      </p:to>
                                    </p:set>
                                    <p:animEffect transition="in" filter="fade">
                                      <p:cBhvr>
                                        <p:cTn id="16" dur="2000"/>
                                        <p:tgtEl>
                                          <p:spTgt spid="26628"/>
                                        </p:tgtEl>
                                      </p:cBhvr>
                                    </p:animEffect>
                                  </p:childTnLst>
                                </p:cTn>
                              </p:par>
                            </p:childTnLst>
                          </p:cTn>
                        </p:par>
                        <p:par>
                          <p:cTn id="17" fill="hold">
                            <p:stCondLst>
                              <p:cond delay="4500"/>
                            </p:stCondLst>
                            <p:childTnLst>
                              <p:par>
                                <p:cTn id="18" presetID="10" presetClass="entr" presetSubtype="0" fill="hold" nodeType="afterEffect">
                                  <p:stCondLst>
                                    <p:cond delay="0"/>
                                  </p:stCondLst>
                                  <p:childTnLst>
                                    <p:set>
                                      <p:cBhvr>
                                        <p:cTn id="19" dur="1" fill="hold">
                                          <p:stCondLst>
                                            <p:cond delay="0"/>
                                          </p:stCondLst>
                                        </p:cTn>
                                        <p:tgtEl>
                                          <p:spTgt spid="26636"/>
                                        </p:tgtEl>
                                        <p:attrNameLst>
                                          <p:attrName>style.visibility</p:attrName>
                                        </p:attrNameLst>
                                      </p:cBhvr>
                                      <p:to>
                                        <p:strVal val="visible"/>
                                      </p:to>
                                    </p:set>
                                    <p:animEffect transition="in" filter="fade">
                                      <p:cBhvr>
                                        <p:cTn id="20" dur="2000"/>
                                        <p:tgtEl>
                                          <p:spTgt spid="26636"/>
                                        </p:tgtEl>
                                      </p:cBhvr>
                                    </p:animEffect>
                                  </p:childTnLst>
                                </p:cTn>
                              </p:par>
                            </p:childTnLst>
                          </p:cTn>
                        </p:par>
                        <p:par>
                          <p:cTn id="21" fill="hold">
                            <p:stCondLst>
                              <p:cond delay="6500"/>
                            </p:stCondLst>
                            <p:childTnLst>
                              <p:par>
                                <p:cTn id="22" presetID="10" presetClass="entr" presetSubtype="0" fill="hold" nodeType="afterEffect">
                                  <p:stCondLst>
                                    <p:cond delay="0"/>
                                  </p:stCondLst>
                                  <p:childTnLst>
                                    <p:set>
                                      <p:cBhvr>
                                        <p:cTn id="23" dur="1" fill="hold">
                                          <p:stCondLst>
                                            <p:cond delay="0"/>
                                          </p:stCondLst>
                                        </p:cTn>
                                        <p:tgtEl>
                                          <p:spTgt spid="26634"/>
                                        </p:tgtEl>
                                        <p:attrNameLst>
                                          <p:attrName>style.visibility</p:attrName>
                                        </p:attrNameLst>
                                      </p:cBhvr>
                                      <p:to>
                                        <p:strVal val="visible"/>
                                      </p:to>
                                    </p:set>
                                    <p:animEffect transition="in" filter="fade">
                                      <p:cBhvr>
                                        <p:cTn id="24" dur="2000"/>
                                        <p:tgtEl>
                                          <p:spTgt spid="26634"/>
                                        </p:tgtEl>
                                      </p:cBhvr>
                                    </p:animEffect>
                                  </p:childTnLst>
                                </p:cTn>
                              </p:par>
                            </p:childTnLst>
                          </p:cTn>
                        </p:par>
                        <p:par>
                          <p:cTn id="25" fill="hold">
                            <p:stCondLst>
                              <p:cond delay="8500"/>
                            </p:stCondLst>
                            <p:childTnLst>
                              <p:par>
                                <p:cTn id="26" presetID="10" presetClass="entr" presetSubtype="0" fill="hold" nodeType="afterEffect">
                                  <p:stCondLst>
                                    <p:cond delay="0"/>
                                  </p:stCondLst>
                                  <p:childTnLst>
                                    <p:set>
                                      <p:cBhvr>
                                        <p:cTn id="27" dur="1" fill="hold">
                                          <p:stCondLst>
                                            <p:cond delay="0"/>
                                          </p:stCondLst>
                                        </p:cTn>
                                        <p:tgtEl>
                                          <p:spTgt spid="26632"/>
                                        </p:tgtEl>
                                        <p:attrNameLst>
                                          <p:attrName>style.visibility</p:attrName>
                                        </p:attrNameLst>
                                      </p:cBhvr>
                                      <p:to>
                                        <p:strVal val="visible"/>
                                      </p:to>
                                    </p:set>
                                    <p:animEffect transition="in" filter="fade">
                                      <p:cBhvr>
                                        <p:cTn id="28" dur="2000"/>
                                        <p:tgtEl>
                                          <p:spTgt spid="26632"/>
                                        </p:tgtEl>
                                      </p:cBhvr>
                                    </p:animEffect>
                                  </p:childTnLst>
                                </p:cTn>
                              </p:par>
                            </p:childTnLst>
                          </p:cTn>
                        </p:par>
                        <p:par>
                          <p:cTn id="29" fill="hold">
                            <p:stCondLst>
                              <p:cond delay="10500"/>
                            </p:stCondLst>
                            <p:childTnLst>
                              <p:par>
                                <p:cTn id="30" presetID="10" presetClass="entr" presetSubtype="0" fill="hold" nodeType="afterEffect">
                                  <p:stCondLst>
                                    <p:cond delay="0"/>
                                  </p:stCondLst>
                                  <p:childTnLst>
                                    <p:set>
                                      <p:cBhvr>
                                        <p:cTn id="31" dur="1" fill="hold">
                                          <p:stCondLst>
                                            <p:cond delay="0"/>
                                          </p:stCondLst>
                                        </p:cTn>
                                        <p:tgtEl>
                                          <p:spTgt spid="26630"/>
                                        </p:tgtEl>
                                        <p:attrNameLst>
                                          <p:attrName>style.visibility</p:attrName>
                                        </p:attrNameLst>
                                      </p:cBhvr>
                                      <p:to>
                                        <p:strVal val="visible"/>
                                      </p:to>
                                    </p:set>
                                    <p:animEffect transition="in" filter="fade">
                                      <p:cBhvr>
                                        <p:cTn id="32" dur="2000"/>
                                        <p:tgtEl>
                                          <p:spTgt spid="266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506"/>
                                        </p:tgtEl>
                                        <p:attrNameLst>
                                          <p:attrName>style.visibility</p:attrName>
                                        </p:attrNameLst>
                                      </p:cBhvr>
                                      <p:to>
                                        <p:strVal val="visible"/>
                                      </p:to>
                                    </p:set>
                                    <p:animEffect transition="in" filter="fade">
                                      <p:cBhvr>
                                        <p:cTn id="37" dur="2000"/>
                                        <p:tgtEl>
                                          <p:spTgt spid="21506"/>
                                        </p:tgtEl>
                                      </p:cBhvr>
                                    </p:animEffect>
                                  </p:childTnLst>
                                </p:cTn>
                              </p:par>
                            </p:childTnLst>
                          </p:cTn>
                        </p:par>
                        <p:par>
                          <p:cTn id="38" fill="hold">
                            <p:stCondLst>
                              <p:cond delay="2000"/>
                            </p:stCondLst>
                            <p:childTnLst>
                              <p:par>
                                <p:cTn id="39" presetID="37"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2000"/>
                                        <p:tgtEl>
                                          <p:spTgt spid="10"/>
                                        </p:tgtEl>
                                      </p:cBhvr>
                                    </p:animEffect>
                                    <p:anim calcmode="lin" valueType="num">
                                      <p:cBhvr>
                                        <p:cTn id="42" dur="2000" fill="hold"/>
                                        <p:tgtEl>
                                          <p:spTgt spid="10"/>
                                        </p:tgtEl>
                                        <p:attrNameLst>
                                          <p:attrName>ppt_x</p:attrName>
                                        </p:attrNameLst>
                                      </p:cBhvr>
                                      <p:tavLst>
                                        <p:tav tm="0">
                                          <p:val>
                                            <p:strVal val="#ppt_x"/>
                                          </p:val>
                                        </p:tav>
                                        <p:tav tm="100000">
                                          <p:val>
                                            <p:strVal val="#ppt_x"/>
                                          </p:val>
                                        </p:tav>
                                      </p:tavLst>
                                    </p:anim>
                                    <p:anim calcmode="lin" valueType="num">
                                      <p:cBhvr>
                                        <p:cTn id="43" dur="1800" decel="100000" fill="hold"/>
                                        <p:tgtEl>
                                          <p:spTgt spid="10"/>
                                        </p:tgtEl>
                                        <p:attrNameLst>
                                          <p:attrName>ppt_y</p:attrName>
                                        </p:attrNameLst>
                                      </p:cBhvr>
                                      <p:tavLst>
                                        <p:tav tm="0">
                                          <p:val>
                                            <p:strVal val="#ppt_y+1"/>
                                          </p:val>
                                        </p:tav>
                                        <p:tav tm="100000">
                                          <p:val>
                                            <p:strVal val="#ppt_y-.03"/>
                                          </p:val>
                                        </p:tav>
                                      </p:tavLst>
                                    </p:anim>
                                    <p:anim calcmode="lin" valueType="num">
                                      <p:cBhvr>
                                        <p:cTn id="44" dur="200" accel="100000" fill="hold">
                                          <p:stCondLst>
                                            <p:cond delay="18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2000"/>
                                        <p:tgtEl>
                                          <p:spTgt spid="21506"/>
                                        </p:tgtEl>
                                      </p:cBhvr>
                                    </p:animEffect>
                                    <p:set>
                                      <p:cBhvr>
                                        <p:cTn id="49" dur="1" fill="hold">
                                          <p:stCondLst>
                                            <p:cond delay="1999"/>
                                          </p:stCondLst>
                                        </p:cTn>
                                        <p:tgtEl>
                                          <p:spTgt spid="21506"/>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2000"/>
                                        <p:tgtEl>
                                          <p:spTgt spid="10"/>
                                        </p:tgtEl>
                                      </p:cBhvr>
                                    </p:animEffect>
                                    <p:set>
                                      <p:cBhvr>
                                        <p:cTn id="52"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logok.org/wp-content/uploads/2014/03/Viacom-logo-old.png"/>
          <p:cNvPicPr>
            <a:picLocks noChangeAspect="1" noChangeArrowheads="1"/>
          </p:cNvPicPr>
          <p:nvPr/>
        </p:nvPicPr>
        <p:blipFill>
          <a:blip r:embed="rId2"/>
          <a:srcRect l="19333" t="37576" r="22667" b="39394"/>
          <a:stretch>
            <a:fillRect/>
          </a:stretch>
        </p:blipFill>
        <p:spPr bwMode="auto">
          <a:xfrm>
            <a:off x="2286000" y="0"/>
            <a:ext cx="6629400" cy="1447800"/>
          </a:xfrm>
          <a:prstGeom prst="rect">
            <a:avLst/>
          </a:prstGeom>
          <a:noFill/>
        </p:spPr>
      </p:pic>
      <p:sp>
        <p:nvSpPr>
          <p:cNvPr id="4" name="Subtitle 2"/>
          <p:cNvSpPr txBox="1">
            <a:spLocks/>
          </p:cNvSpPr>
          <p:nvPr/>
        </p:nvSpPr>
        <p:spPr>
          <a:xfrm>
            <a:off x="2209800" y="1295400"/>
            <a:ext cx="6934200" cy="45720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One of the world’s largest entertainment and information</a:t>
            </a:r>
            <a:r>
              <a:rPr kumimoji="0" lang="en-US" sz="2000" b="1" i="0" u="none" strike="noStrike" kern="1200" cap="none" spc="0" normalizeH="0" noProof="0" dirty="0" smtClean="0">
                <a:ln>
                  <a:noFill/>
                </a:ln>
                <a:solidFill>
                  <a:schemeClr val="tx1"/>
                </a:solidFill>
                <a:effectLst/>
                <a:uLnTx/>
                <a:uFillTx/>
                <a:latin typeface="+mn-lt"/>
                <a:ea typeface="+mn-ea"/>
                <a:cs typeface="+mn-cs"/>
              </a:rPr>
              <a:t> </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company merged with CBS</a:t>
            </a:r>
          </a:p>
          <a:p>
            <a:pPr marL="800100" lvl="1" indent="-342900" algn="just">
              <a:spcBef>
                <a:spcPct val="20000"/>
              </a:spcBef>
              <a:buFont typeface="Wingdings" pitchFamily="2" charset="2"/>
              <a:buChar char="q"/>
              <a:defRPr/>
            </a:pPr>
            <a:r>
              <a:rPr lang="en-US" sz="2000" dirty="0" smtClean="0"/>
              <a:t>Television channel/production: </a:t>
            </a:r>
            <a:r>
              <a:rPr lang="en-US" sz="2000" b="1" dirty="0" smtClean="0"/>
              <a:t>CBS, MTV, NICK – Paramount TV</a:t>
            </a:r>
          </a:p>
          <a:p>
            <a:pPr marL="800100" lvl="1" indent="-342900" algn="just">
              <a:spcBef>
                <a:spcPct val="20000"/>
              </a:spcBef>
              <a:buFont typeface="Wingdings" pitchFamily="2" charset="2"/>
              <a:buChar char="q"/>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Book publication: </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Simon and Schuster</a:t>
            </a:r>
            <a:endParaRPr lang="en-US" sz="2000" b="1" dirty="0" smtClean="0"/>
          </a:p>
          <a:p>
            <a:pPr marL="800100" lvl="1" indent="-342900" algn="just">
              <a:spcBef>
                <a:spcPct val="20000"/>
              </a:spcBef>
              <a:buFont typeface="Wingdings" pitchFamily="2" charset="2"/>
              <a:buChar char="q"/>
              <a:defRPr/>
            </a:pPr>
            <a:r>
              <a:rPr lang="en-US" sz="2000" dirty="0" smtClean="0"/>
              <a:t>Film</a:t>
            </a:r>
            <a:r>
              <a:rPr lang="en-US" sz="2000" b="1" dirty="0" smtClean="0"/>
              <a:t>: Paramount Pictures</a:t>
            </a:r>
          </a:p>
          <a:p>
            <a:pPr marL="800100" lvl="1" indent="-342900" algn="just">
              <a:spcBef>
                <a:spcPct val="20000"/>
              </a:spcBef>
              <a:buFont typeface="Wingdings" pitchFamily="2" charset="2"/>
              <a:buChar char="q"/>
              <a:defRPr/>
            </a:pPr>
            <a:r>
              <a:rPr lang="en-US" sz="2000" b="1" dirty="0" smtClean="0"/>
              <a:t> </a:t>
            </a:r>
            <a:r>
              <a:rPr lang="en-US" sz="2000" dirty="0" smtClean="0"/>
              <a:t>Theme parks: </a:t>
            </a:r>
            <a:r>
              <a:rPr lang="en-US" sz="2000" b="1" dirty="0" smtClean="0"/>
              <a:t>Paramount Parks</a:t>
            </a:r>
          </a:p>
          <a:p>
            <a:pPr marL="800100" lvl="1" indent="-342900" algn="just">
              <a:spcBef>
                <a:spcPct val="20000"/>
              </a:spcBef>
              <a:defRPr/>
            </a:pPr>
            <a:r>
              <a:rPr lang="en-US" sz="2000" b="1" dirty="0" smtClean="0"/>
              <a:t>Viacom:</a:t>
            </a:r>
            <a:r>
              <a:rPr lang="en-US" sz="2000" dirty="0" smtClean="0"/>
              <a:t> ‘Cradle to grave advertising depot’</a:t>
            </a:r>
            <a:r>
              <a:rPr lang="en-US" sz="2000" b="1" dirty="0" smtClean="0"/>
              <a:t> </a:t>
            </a:r>
            <a:r>
              <a:rPr lang="en-US" sz="2000" dirty="0" smtClean="0"/>
              <a:t>Catering to toddlers with children’s channel such as Nickelodeon, to youth, by way of MTV and to the older generation through CBS.</a:t>
            </a: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7652" name="Picture 4" descr="http://vignette3.wikia.nocookie.net/90scartoons/images/b/bc/Mtv-logo-Logo.png/revision/latest?cb=20140219002555"/>
          <p:cNvPicPr>
            <a:picLocks noChangeAspect="1" noChangeArrowheads="1"/>
          </p:cNvPicPr>
          <p:nvPr/>
        </p:nvPicPr>
        <p:blipFill>
          <a:blip r:embed="rId3"/>
          <a:srcRect/>
          <a:stretch>
            <a:fillRect/>
          </a:stretch>
        </p:blipFill>
        <p:spPr bwMode="auto">
          <a:xfrm>
            <a:off x="0" y="2362200"/>
            <a:ext cx="2433782" cy="2514600"/>
          </a:xfrm>
          <a:prstGeom prst="rect">
            <a:avLst/>
          </a:prstGeom>
          <a:noFill/>
        </p:spPr>
      </p:pic>
      <p:pic>
        <p:nvPicPr>
          <p:cNvPr id="27654" name="Picture 6" descr="http://s25.postimg.org/r4t2ypmgv/nickelodeon.jpg"/>
          <p:cNvPicPr>
            <a:picLocks noChangeAspect="1" noChangeArrowheads="1"/>
          </p:cNvPicPr>
          <p:nvPr/>
        </p:nvPicPr>
        <p:blipFill>
          <a:blip r:embed="rId4"/>
          <a:srcRect/>
          <a:stretch>
            <a:fillRect/>
          </a:stretch>
        </p:blipFill>
        <p:spPr bwMode="auto">
          <a:xfrm>
            <a:off x="2971800" y="4953000"/>
            <a:ext cx="2819400" cy="1905000"/>
          </a:xfrm>
          <a:prstGeom prst="rect">
            <a:avLst/>
          </a:prstGeom>
          <a:noFill/>
          <a:ln>
            <a:solidFill>
              <a:schemeClr val="accent6">
                <a:lumMod val="75000"/>
              </a:schemeClr>
            </a:solidFill>
          </a:ln>
        </p:spPr>
      </p:pic>
      <p:pic>
        <p:nvPicPr>
          <p:cNvPr id="27656" name="Picture 8" descr="https://upload.wikimedia.org/wikipedia/en/9/94/Paramount_Pictures_logo_(2002).jpg"/>
          <p:cNvPicPr>
            <a:picLocks noChangeAspect="1" noChangeArrowheads="1"/>
          </p:cNvPicPr>
          <p:nvPr/>
        </p:nvPicPr>
        <p:blipFill>
          <a:blip r:embed="rId5"/>
          <a:srcRect/>
          <a:stretch>
            <a:fillRect/>
          </a:stretch>
        </p:blipFill>
        <p:spPr bwMode="auto">
          <a:xfrm>
            <a:off x="0" y="4953000"/>
            <a:ext cx="2819400" cy="1905000"/>
          </a:xfrm>
          <a:prstGeom prst="rect">
            <a:avLst/>
          </a:prstGeom>
          <a:noFill/>
        </p:spPr>
      </p:pic>
      <p:pic>
        <p:nvPicPr>
          <p:cNvPr id="27658" name="Picture 10" descr="http://www.eyeonspain.com/spain-magazine/images/paramount2.jpg"/>
          <p:cNvPicPr>
            <a:picLocks noChangeAspect="1" noChangeArrowheads="1"/>
          </p:cNvPicPr>
          <p:nvPr/>
        </p:nvPicPr>
        <p:blipFill>
          <a:blip r:embed="rId6"/>
          <a:srcRect/>
          <a:stretch>
            <a:fillRect/>
          </a:stretch>
        </p:blipFill>
        <p:spPr bwMode="auto">
          <a:xfrm>
            <a:off x="6019800" y="4953000"/>
            <a:ext cx="3124200" cy="1905000"/>
          </a:xfrm>
          <a:prstGeom prst="rect">
            <a:avLst/>
          </a:prstGeom>
          <a:noFill/>
        </p:spPr>
      </p:pic>
      <p:pic>
        <p:nvPicPr>
          <p:cNvPr id="27660" name="Picture 12" descr="http://www.adweek.com/galleycat/wp-content/uploads/sites/11/2015/04/Simon-Schuster-Logo.png"/>
          <p:cNvPicPr>
            <a:picLocks noChangeAspect="1" noChangeArrowheads="1"/>
          </p:cNvPicPr>
          <p:nvPr/>
        </p:nvPicPr>
        <p:blipFill>
          <a:blip r:embed="rId7"/>
          <a:srcRect/>
          <a:stretch>
            <a:fillRect/>
          </a:stretch>
        </p:blipFill>
        <p:spPr bwMode="auto">
          <a:xfrm>
            <a:off x="0" y="0"/>
            <a:ext cx="2286000" cy="2286000"/>
          </a:xfrm>
          <a:prstGeom prst="rect">
            <a:avLst/>
          </a:prstGeom>
          <a:noFill/>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par>
                          <p:cTn id="13" fill="hold">
                            <p:stCondLst>
                              <p:cond delay="2500"/>
                            </p:stCondLst>
                            <p:childTnLst>
                              <p:par>
                                <p:cTn id="14" presetID="10" presetClass="entr" presetSubtype="0" fill="hold" nodeType="afterEffect">
                                  <p:stCondLst>
                                    <p:cond delay="0"/>
                                  </p:stCondLst>
                                  <p:childTnLst>
                                    <p:set>
                                      <p:cBhvr>
                                        <p:cTn id="15" dur="1" fill="hold">
                                          <p:stCondLst>
                                            <p:cond delay="0"/>
                                          </p:stCondLst>
                                        </p:cTn>
                                        <p:tgtEl>
                                          <p:spTgt spid="27660"/>
                                        </p:tgtEl>
                                        <p:attrNameLst>
                                          <p:attrName>style.visibility</p:attrName>
                                        </p:attrNameLst>
                                      </p:cBhvr>
                                      <p:to>
                                        <p:strVal val="visible"/>
                                      </p:to>
                                    </p:set>
                                    <p:animEffect transition="in" filter="fade">
                                      <p:cBhvr>
                                        <p:cTn id="16" dur="2000"/>
                                        <p:tgtEl>
                                          <p:spTgt spid="27660"/>
                                        </p:tgtEl>
                                      </p:cBhvr>
                                    </p:animEffect>
                                  </p:childTnLst>
                                </p:cTn>
                              </p:par>
                            </p:childTnLst>
                          </p:cTn>
                        </p:par>
                        <p:par>
                          <p:cTn id="17" fill="hold">
                            <p:stCondLst>
                              <p:cond delay="4500"/>
                            </p:stCondLst>
                            <p:childTnLst>
                              <p:par>
                                <p:cTn id="18" presetID="10" presetClass="entr" presetSubtype="0" fill="hold" nodeType="afterEffect">
                                  <p:stCondLst>
                                    <p:cond delay="0"/>
                                  </p:stCondLst>
                                  <p:childTnLst>
                                    <p:set>
                                      <p:cBhvr>
                                        <p:cTn id="19" dur="1" fill="hold">
                                          <p:stCondLst>
                                            <p:cond delay="0"/>
                                          </p:stCondLst>
                                        </p:cTn>
                                        <p:tgtEl>
                                          <p:spTgt spid="27652"/>
                                        </p:tgtEl>
                                        <p:attrNameLst>
                                          <p:attrName>style.visibility</p:attrName>
                                        </p:attrNameLst>
                                      </p:cBhvr>
                                      <p:to>
                                        <p:strVal val="visible"/>
                                      </p:to>
                                    </p:set>
                                    <p:animEffect transition="in" filter="fade">
                                      <p:cBhvr>
                                        <p:cTn id="20" dur="2000"/>
                                        <p:tgtEl>
                                          <p:spTgt spid="27652"/>
                                        </p:tgtEl>
                                      </p:cBhvr>
                                    </p:animEffect>
                                  </p:childTnLst>
                                </p:cTn>
                              </p:par>
                            </p:childTnLst>
                          </p:cTn>
                        </p:par>
                        <p:par>
                          <p:cTn id="21" fill="hold">
                            <p:stCondLst>
                              <p:cond delay="6500"/>
                            </p:stCondLst>
                            <p:childTnLst>
                              <p:par>
                                <p:cTn id="22" presetID="10" presetClass="entr" presetSubtype="0" fill="hold" nodeType="afterEffect">
                                  <p:stCondLst>
                                    <p:cond delay="0"/>
                                  </p:stCondLst>
                                  <p:childTnLst>
                                    <p:set>
                                      <p:cBhvr>
                                        <p:cTn id="23" dur="1" fill="hold">
                                          <p:stCondLst>
                                            <p:cond delay="0"/>
                                          </p:stCondLst>
                                        </p:cTn>
                                        <p:tgtEl>
                                          <p:spTgt spid="27656"/>
                                        </p:tgtEl>
                                        <p:attrNameLst>
                                          <p:attrName>style.visibility</p:attrName>
                                        </p:attrNameLst>
                                      </p:cBhvr>
                                      <p:to>
                                        <p:strVal val="visible"/>
                                      </p:to>
                                    </p:set>
                                    <p:animEffect transition="in" filter="fade">
                                      <p:cBhvr>
                                        <p:cTn id="24" dur="2000"/>
                                        <p:tgtEl>
                                          <p:spTgt spid="27656"/>
                                        </p:tgtEl>
                                      </p:cBhvr>
                                    </p:animEffect>
                                  </p:childTnLst>
                                </p:cTn>
                              </p:par>
                            </p:childTnLst>
                          </p:cTn>
                        </p:par>
                        <p:par>
                          <p:cTn id="25" fill="hold">
                            <p:stCondLst>
                              <p:cond delay="8500"/>
                            </p:stCondLst>
                            <p:childTnLst>
                              <p:par>
                                <p:cTn id="26" presetID="10" presetClass="entr" presetSubtype="0" fill="hold" nodeType="afterEffect">
                                  <p:stCondLst>
                                    <p:cond delay="0"/>
                                  </p:stCondLst>
                                  <p:childTnLst>
                                    <p:set>
                                      <p:cBhvr>
                                        <p:cTn id="27" dur="1" fill="hold">
                                          <p:stCondLst>
                                            <p:cond delay="0"/>
                                          </p:stCondLst>
                                        </p:cTn>
                                        <p:tgtEl>
                                          <p:spTgt spid="27654"/>
                                        </p:tgtEl>
                                        <p:attrNameLst>
                                          <p:attrName>style.visibility</p:attrName>
                                        </p:attrNameLst>
                                      </p:cBhvr>
                                      <p:to>
                                        <p:strVal val="visible"/>
                                      </p:to>
                                    </p:set>
                                    <p:animEffect transition="in" filter="fade">
                                      <p:cBhvr>
                                        <p:cTn id="28" dur="2000"/>
                                        <p:tgtEl>
                                          <p:spTgt spid="27654"/>
                                        </p:tgtEl>
                                      </p:cBhvr>
                                    </p:animEffect>
                                  </p:childTnLst>
                                </p:cTn>
                              </p:par>
                            </p:childTnLst>
                          </p:cTn>
                        </p:par>
                        <p:par>
                          <p:cTn id="29" fill="hold">
                            <p:stCondLst>
                              <p:cond delay="10500"/>
                            </p:stCondLst>
                            <p:childTnLst>
                              <p:par>
                                <p:cTn id="30" presetID="10" presetClass="entr" presetSubtype="0" fill="hold" nodeType="afterEffect">
                                  <p:stCondLst>
                                    <p:cond delay="0"/>
                                  </p:stCondLst>
                                  <p:childTnLst>
                                    <p:set>
                                      <p:cBhvr>
                                        <p:cTn id="31" dur="1" fill="hold">
                                          <p:stCondLst>
                                            <p:cond delay="0"/>
                                          </p:stCondLst>
                                        </p:cTn>
                                        <p:tgtEl>
                                          <p:spTgt spid="27658"/>
                                        </p:tgtEl>
                                        <p:attrNameLst>
                                          <p:attrName>style.visibility</p:attrName>
                                        </p:attrNameLst>
                                      </p:cBhvr>
                                      <p:to>
                                        <p:strVal val="visible"/>
                                      </p:to>
                                    </p:set>
                                    <p:animEffect transition="in" filter="fade">
                                      <p:cBhvr>
                                        <p:cTn id="32" dur="2000"/>
                                        <p:tgtEl>
                                          <p:spTgt spid="27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theblackfridaycoupons.com/wp-content/uploads/2015/08/Sony-Store-Black-Friday-Deals-Sales.jpg"/>
          <p:cNvPicPr>
            <a:picLocks noChangeAspect="1" noChangeArrowheads="1"/>
          </p:cNvPicPr>
          <p:nvPr/>
        </p:nvPicPr>
        <p:blipFill>
          <a:blip r:embed="rId2"/>
          <a:srcRect l="2500" t="33103" r="3125" b="36000"/>
          <a:stretch>
            <a:fillRect/>
          </a:stretch>
        </p:blipFill>
        <p:spPr bwMode="auto">
          <a:xfrm>
            <a:off x="1676400" y="0"/>
            <a:ext cx="7467600" cy="1600200"/>
          </a:xfrm>
          <a:prstGeom prst="rect">
            <a:avLst/>
          </a:prstGeom>
          <a:noFill/>
        </p:spPr>
      </p:pic>
      <p:sp>
        <p:nvSpPr>
          <p:cNvPr id="4" name="Subtitle 2"/>
          <p:cNvSpPr txBox="1">
            <a:spLocks/>
          </p:cNvSpPr>
          <p:nvPr/>
        </p:nvSpPr>
        <p:spPr>
          <a:xfrm>
            <a:off x="1905000" y="1600200"/>
            <a:ext cx="7239000" cy="35814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tabLst/>
              <a:defRPr/>
            </a:pPr>
            <a:r>
              <a:rPr lang="en-US" sz="2000" b="1" dirty="0" smtClean="0"/>
              <a:t>Tokyo based consumer electronics and multimedia entertainment giant, being the global producer of communication hardware</a:t>
            </a: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800100" lvl="1" indent="-342900" algn="just">
              <a:spcBef>
                <a:spcPct val="20000"/>
              </a:spcBef>
              <a:buFont typeface="Wingdings" pitchFamily="2" charset="2"/>
              <a:buChar char="q"/>
              <a:defRPr/>
            </a:pPr>
            <a:r>
              <a:rPr lang="en-US" sz="2000" dirty="0" smtClean="0"/>
              <a:t>Television channel/production: </a:t>
            </a:r>
            <a:r>
              <a:rPr lang="en-US" sz="2000" b="1" dirty="0" smtClean="0"/>
              <a:t>Sony Entertainment Television (+25) – Columbia </a:t>
            </a:r>
            <a:r>
              <a:rPr lang="en-US" sz="2000" b="1" dirty="0" err="1" smtClean="0"/>
              <a:t>Tristar</a:t>
            </a:r>
            <a:r>
              <a:rPr lang="en-US" sz="2000" b="1" dirty="0" smtClean="0"/>
              <a:t> Int. TV, Game Show Network</a:t>
            </a:r>
          </a:p>
          <a:p>
            <a:pPr marL="800100" lvl="1" indent="-342900" algn="just">
              <a:spcBef>
                <a:spcPct val="20000"/>
              </a:spcBef>
              <a:buFont typeface="Wingdings" pitchFamily="2" charset="2"/>
              <a:buChar char="q"/>
              <a:defRPr/>
            </a:pPr>
            <a:r>
              <a:rPr lang="en-US" sz="2000" dirty="0" smtClean="0"/>
              <a:t>Music: </a:t>
            </a:r>
            <a:r>
              <a:rPr lang="en-US" sz="2000" b="1" dirty="0" smtClean="0"/>
              <a:t>Sony Music</a:t>
            </a:r>
          </a:p>
          <a:p>
            <a:pPr marL="800100" lvl="1" indent="-342900" algn="just">
              <a:spcBef>
                <a:spcPct val="20000"/>
              </a:spcBef>
              <a:buFont typeface="Wingdings" pitchFamily="2" charset="2"/>
              <a:buChar char="q"/>
              <a:defRPr/>
            </a:pPr>
            <a:r>
              <a:rPr lang="en-US" sz="2000" dirty="0" smtClean="0"/>
              <a:t>Film</a:t>
            </a:r>
            <a:r>
              <a:rPr lang="en-US" sz="2000" b="1" dirty="0" smtClean="0"/>
              <a:t>:  Sony Pictures Classic, Screen Gems</a:t>
            </a:r>
          </a:p>
          <a:p>
            <a:pPr marL="800100" lvl="1" indent="-342900" algn="just">
              <a:spcBef>
                <a:spcPct val="20000"/>
              </a:spcBef>
              <a:buFont typeface="Wingdings" pitchFamily="2" charset="2"/>
              <a:buChar char="q"/>
              <a:defRPr/>
            </a:pPr>
            <a:r>
              <a:rPr lang="en-US" sz="2000" dirty="0" smtClean="0"/>
              <a:t>Hardware: </a:t>
            </a:r>
            <a:r>
              <a:rPr lang="en-US" sz="2000" b="1" dirty="0" smtClean="0"/>
              <a:t>Electronic products</a:t>
            </a:r>
          </a:p>
          <a:p>
            <a:pPr marL="800100" lvl="1" indent="-342900" algn="just">
              <a:spcBef>
                <a:spcPct val="20000"/>
              </a:spcBef>
              <a:defRPr/>
            </a:pPr>
            <a:r>
              <a:rPr lang="en-US" sz="2000" b="1" dirty="0" smtClean="0"/>
              <a:t>	</a:t>
            </a:r>
            <a:r>
              <a:rPr lang="en-US" sz="2000" dirty="0" smtClean="0"/>
              <a:t>Global dominance in computer game market</a:t>
            </a:r>
          </a:p>
          <a:p>
            <a:pPr marL="800100" lvl="1" indent="-342900" algn="just">
              <a:spcBef>
                <a:spcPct val="20000"/>
              </a:spcBef>
              <a:defRPr/>
            </a:pPr>
            <a:r>
              <a:rPr lang="en-US" sz="2000" b="1" dirty="0" smtClean="0"/>
              <a:t>	</a:t>
            </a:r>
            <a:r>
              <a:rPr lang="en-US" sz="2000" dirty="0" smtClean="0"/>
              <a:t>Biggest market in Europe - 72% revenue</a:t>
            </a: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8676" name="Picture 4" descr="https://upload.wikimedia.org/wikipedia/en/thumb/0/05/Sony_Entertainment_Television.svg/945px-Sony_Entertainment_Television.svg.png"/>
          <p:cNvPicPr>
            <a:picLocks noChangeAspect="1" noChangeArrowheads="1"/>
          </p:cNvPicPr>
          <p:nvPr/>
        </p:nvPicPr>
        <p:blipFill>
          <a:blip r:embed="rId3" cstate="print"/>
          <a:srcRect r="6914"/>
          <a:stretch>
            <a:fillRect/>
          </a:stretch>
        </p:blipFill>
        <p:spPr bwMode="auto">
          <a:xfrm>
            <a:off x="0" y="0"/>
            <a:ext cx="1752600" cy="2133600"/>
          </a:xfrm>
          <a:prstGeom prst="rect">
            <a:avLst/>
          </a:prstGeom>
          <a:noFill/>
        </p:spPr>
      </p:pic>
      <p:pic>
        <p:nvPicPr>
          <p:cNvPr id="28678" name="Picture 6" descr="http://vectorise.net/logo/wp-content/uploads/2014/04/Logo-Sony-Music-Make-Believe.png"/>
          <p:cNvPicPr>
            <a:picLocks noChangeAspect="1" noChangeArrowheads="1"/>
          </p:cNvPicPr>
          <p:nvPr/>
        </p:nvPicPr>
        <p:blipFill>
          <a:blip r:embed="rId4"/>
          <a:srcRect/>
          <a:stretch>
            <a:fillRect/>
          </a:stretch>
        </p:blipFill>
        <p:spPr bwMode="auto">
          <a:xfrm>
            <a:off x="0" y="2286000"/>
            <a:ext cx="1981199" cy="1981200"/>
          </a:xfrm>
          <a:prstGeom prst="rect">
            <a:avLst/>
          </a:prstGeom>
          <a:noFill/>
        </p:spPr>
      </p:pic>
      <p:pic>
        <p:nvPicPr>
          <p:cNvPr id="28680" name="Picture 8" descr="https://i.ytimg.com/vi/1lwTvbrS2UE/hqdefault.jpg"/>
          <p:cNvPicPr>
            <a:picLocks noChangeAspect="1" noChangeArrowheads="1"/>
          </p:cNvPicPr>
          <p:nvPr/>
        </p:nvPicPr>
        <p:blipFill>
          <a:blip r:embed="rId5"/>
          <a:srcRect/>
          <a:stretch>
            <a:fillRect/>
          </a:stretch>
        </p:blipFill>
        <p:spPr bwMode="auto">
          <a:xfrm>
            <a:off x="1" y="4495800"/>
            <a:ext cx="1905000" cy="2362200"/>
          </a:xfrm>
          <a:prstGeom prst="rect">
            <a:avLst/>
          </a:prstGeom>
          <a:noFill/>
        </p:spPr>
      </p:pic>
      <p:pic>
        <p:nvPicPr>
          <p:cNvPr id="28682" name="Picture 10" descr="http://thumb7.shutterstock.com/display_pic_with_logo/1464035/238763281/stock-photo-bangkok-nov-sony-tv-display-at-the-mall-ngamwongwan-on-nov-in-bangkok-sony-is-one-238763281.jpg"/>
          <p:cNvPicPr>
            <a:picLocks noChangeAspect="1" noChangeArrowheads="1"/>
          </p:cNvPicPr>
          <p:nvPr/>
        </p:nvPicPr>
        <p:blipFill>
          <a:blip r:embed="rId6"/>
          <a:srcRect b="7031"/>
          <a:stretch>
            <a:fillRect/>
          </a:stretch>
        </p:blipFill>
        <p:spPr bwMode="auto">
          <a:xfrm>
            <a:off x="5664573" y="5105400"/>
            <a:ext cx="3479427" cy="1752600"/>
          </a:xfrm>
          <a:prstGeom prst="rect">
            <a:avLst/>
          </a:prstGeom>
          <a:noFill/>
        </p:spPr>
      </p:pic>
      <p:pic>
        <p:nvPicPr>
          <p:cNvPr id="28684" name="Picture 12" descr="http://www.freelogoservices.com/blog/wp-content/uploads/Sony-Classic-50Shades.jpg"/>
          <p:cNvPicPr>
            <a:picLocks noChangeAspect="1" noChangeArrowheads="1"/>
          </p:cNvPicPr>
          <p:nvPr/>
        </p:nvPicPr>
        <p:blipFill>
          <a:blip r:embed="rId7"/>
          <a:srcRect l="15000" t="24000" r="15000" b="14667"/>
          <a:stretch>
            <a:fillRect/>
          </a:stretch>
        </p:blipFill>
        <p:spPr bwMode="auto">
          <a:xfrm>
            <a:off x="1905000" y="5105400"/>
            <a:ext cx="3810000" cy="1752600"/>
          </a:xfrm>
          <a:prstGeom prst="rect">
            <a:avLst/>
          </a:prstGeom>
          <a:noFill/>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ppt_w</p:attrName>
                                        </p:attrNameLst>
                                      </p:cBhvr>
                                      <p:tavLst>
                                        <p:tav tm="0">
                                          <p:val>
                                            <p:fltVal val="0"/>
                                          </p:val>
                                        </p:tav>
                                        <p:tav tm="100000">
                                          <p:val>
                                            <p:strVal val="#ppt_w"/>
                                          </p:val>
                                        </p:tav>
                                      </p:tavLst>
                                    </p:anim>
                                    <p:anim calcmode="lin" valueType="num">
                                      <p:cBhvr>
                                        <p:cTn id="8" dur="500" fill="hold"/>
                                        <p:tgtEl>
                                          <p:spTgt spid="286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par>
                          <p:cTn id="13" fill="hold">
                            <p:stCondLst>
                              <p:cond delay="2500"/>
                            </p:stCondLst>
                            <p:childTnLst>
                              <p:par>
                                <p:cTn id="14" presetID="10" presetClass="entr" presetSubtype="0" fill="hold" nodeType="afterEffect">
                                  <p:stCondLst>
                                    <p:cond delay="0"/>
                                  </p:stCondLst>
                                  <p:childTnLst>
                                    <p:set>
                                      <p:cBhvr>
                                        <p:cTn id="15" dur="1" fill="hold">
                                          <p:stCondLst>
                                            <p:cond delay="0"/>
                                          </p:stCondLst>
                                        </p:cTn>
                                        <p:tgtEl>
                                          <p:spTgt spid="28676"/>
                                        </p:tgtEl>
                                        <p:attrNameLst>
                                          <p:attrName>style.visibility</p:attrName>
                                        </p:attrNameLst>
                                      </p:cBhvr>
                                      <p:to>
                                        <p:strVal val="visible"/>
                                      </p:to>
                                    </p:set>
                                    <p:animEffect transition="in" filter="fade">
                                      <p:cBhvr>
                                        <p:cTn id="16" dur="2000"/>
                                        <p:tgtEl>
                                          <p:spTgt spid="28676"/>
                                        </p:tgtEl>
                                      </p:cBhvr>
                                    </p:animEffect>
                                  </p:childTnLst>
                                </p:cTn>
                              </p:par>
                            </p:childTnLst>
                          </p:cTn>
                        </p:par>
                        <p:par>
                          <p:cTn id="17" fill="hold">
                            <p:stCondLst>
                              <p:cond delay="4500"/>
                            </p:stCondLst>
                            <p:childTnLst>
                              <p:par>
                                <p:cTn id="18" presetID="10" presetClass="entr" presetSubtype="0" fill="hold" nodeType="afterEffect">
                                  <p:stCondLst>
                                    <p:cond delay="0"/>
                                  </p:stCondLst>
                                  <p:childTnLst>
                                    <p:set>
                                      <p:cBhvr>
                                        <p:cTn id="19" dur="1" fill="hold">
                                          <p:stCondLst>
                                            <p:cond delay="0"/>
                                          </p:stCondLst>
                                        </p:cTn>
                                        <p:tgtEl>
                                          <p:spTgt spid="28678"/>
                                        </p:tgtEl>
                                        <p:attrNameLst>
                                          <p:attrName>style.visibility</p:attrName>
                                        </p:attrNameLst>
                                      </p:cBhvr>
                                      <p:to>
                                        <p:strVal val="visible"/>
                                      </p:to>
                                    </p:set>
                                    <p:animEffect transition="in" filter="fade">
                                      <p:cBhvr>
                                        <p:cTn id="20" dur="2000"/>
                                        <p:tgtEl>
                                          <p:spTgt spid="28678"/>
                                        </p:tgtEl>
                                      </p:cBhvr>
                                    </p:animEffect>
                                  </p:childTnLst>
                                </p:cTn>
                              </p:par>
                            </p:childTnLst>
                          </p:cTn>
                        </p:par>
                        <p:par>
                          <p:cTn id="21" fill="hold">
                            <p:stCondLst>
                              <p:cond delay="6500"/>
                            </p:stCondLst>
                            <p:childTnLst>
                              <p:par>
                                <p:cTn id="22" presetID="10" presetClass="entr" presetSubtype="0" fill="hold" nodeType="afterEffect">
                                  <p:stCondLst>
                                    <p:cond delay="0"/>
                                  </p:stCondLst>
                                  <p:childTnLst>
                                    <p:set>
                                      <p:cBhvr>
                                        <p:cTn id="23" dur="1" fill="hold">
                                          <p:stCondLst>
                                            <p:cond delay="0"/>
                                          </p:stCondLst>
                                        </p:cTn>
                                        <p:tgtEl>
                                          <p:spTgt spid="28680"/>
                                        </p:tgtEl>
                                        <p:attrNameLst>
                                          <p:attrName>style.visibility</p:attrName>
                                        </p:attrNameLst>
                                      </p:cBhvr>
                                      <p:to>
                                        <p:strVal val="visible"/>
                                      </p:to>
                                    </p:set>
                                    <p:animEffect transition="in" filter="fade">
                                      <p:cBhvr>
                                        <p:cTn id="24" dur="2000"/>
                                        <p:tgtEl>
                                          <p:spTgt spid="28680"/>
                                        </p:tgtEl>
                                      </p:cBhvr>
                                    </p:animEffect>
                                  </p:childTnLst>
                                </p:cTn>
                              </p:par>
                            </p:childTnLst>
                          </p:cTn>
                        </p:par>
                        <p:par>
                          <p:cTn id="25" fill="hold">
                            <p:stCondLst>
                              <p:cond delay="8500"/>
                            </p:stCondLst>
                            <p:childTnLst>
                              <p:par>
                                <p:cTn id="26" presetID="10" presetClass="entr" presetSubtype="0" fill="hold" nodeType="afterEffect">
                                  <p:stCondLst>
                                    <p:cond delay="0"/>
                                  </p:stCondLst>
                                  <p:childTnLst>
                                    <p:set>
                                      <p:cBhvr>
                                        <p:cTn id="27" dur="1" fill="hold">
                                          <p:stCondLst>
                                            <p:cond delay="0"/>
                                          </p:stCondLst>
                                        </p:cTn>
                                        <p:tgtEl>
                                          <p:spTgt spid="28684"/>
                                        </p:tgtEl>
                                        <p:attrNameLst>
                                          <p:attrName>style.visibility</p:attrName>
                                        </p:attrNameLst>
                                      </p:cBhvr>
                                      <p:to>
                                        <p:strVal val="visible"/>
                                      </p:to>
                                    </p:set>
                                    <p:animEffect transition="in" filter="fade">
                                      <p:cBhvr>
                                        <p:cTn id="28" dur="2000"/>
                                        <p:tgtEl>
                                          <p:spTgt spid="28684"/>
                                        </p:tgtEl>
                                      </p:cBhvr>
                                    </p:animEffect>
                                  </p:childTnLst>
                                </p:cTn>
                              </p:par>
                            </p:childTnLst>
                          </p:cTn>
                        </p:par>
                        <p:par>
                          <p:cTn id="29" fill="hold">
                            <p:stCondLst>
                              <p:cond delay="10500"/>
                            </p:stCondLst>
                            <p:childTnLst>
                              <p:par>
                                <p:cTn id="30" presetID="10" presetClass="entr" presetSubtype="0" fill="hold" nodeType="afterEffect">
                                  <p:stCondLst>
                                    <p:cond delay="0"/>
                                  </p:stCondLst>
                                  <p:childTnLst>
                                    <p:set>
                                      <p:cBhvr>
                                        <p:cTn id="31" dur="1" fill="hold">
                                          <p:stCondLst>
                                            <p:cond delay="0"/>
                                          </p:stCondLst>
                                        </p:cTn>
                                        <p:tgtEl>
                                          <p:spTgt spid="28682"/>
                                        </p:tgtEl>
                                        <p:attrNameLst>
                                          <p:attrName>style.visibility</p:attrName>
                                        </p:attrNameLst>
                                      </p:cBhvr>
                                      <p:to>
                                        <p:strVal val="visible"/>
                                      </p:to>
                                    </p:set>
                                    <p:animEffect transition="in" filter="fade">
                                      <p:cBhvr>
                                        <p:cTn id="32" dur="2000"/>
                                        <p:tgtEl>
                                          <p:spTgt spid="28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lstStyle/>
          <a:p>
            <a:r>
              <a:rPr lang="en-US" b="1" dirty="0" smtClean="0">
                <a:latin typeface="Comic Sans MS" pitchFamily="66" charset="0"/>
              </a:rPr>
              <a:t>Synergies</a:t>
            </a:r>
            <a:endParaRPr lang="en-US" b="1" dirty="0">
              <a:latin typeface="Comic Sans MS" pitchFamily="66" charset="0"/>
            </a:endParaRPr>
          </a:p>
        </p:txBody>
      </p:sp>
      <p:sp>
        <p:nvSpPr>
          <p:cNvPr id="3" name="Subtitle 2"/>
          <p:cNvSpPr>
            <a:spLocks noGrp="1"/>
          </p:cNvSpPr>
          <p:nvPr>
            <p:ph type="subTitle" idx="1"/>
          </p:nvPr>
        </p:nvSpPr>
        <p:spPr>
          <a:xfrm>
            <a:off x="533400" y="1371600"/>
            <a:ext cx="8153400" cy="5181600"/>
          </a:xfrm>
        </p:spPr>
        <p:txBody>
          <a:bodyPr>
            <a:normAutofit fontScale="92500" lnSpcReduction="10000"/>
          </a:bodyPr>
          <a:lstStyle/>
          <a:p>
            <a:pPr algn="just"/>
            <a:r>
              <a:rPr lang="en-US" dirty="0" smtClean="0">
                <a:solidFill>
                  <a:schemeClr val="tx1"/>
                </a:solidFill>
              </a:rPr>
              <a:t>Process by which one company subsidiary is used to complement and promote another</a:t>
            </a:r>
          </a:p>
          <a:p>
            <a:pPr algn="just">
              <a:buFont typeface="Wingdings" pitchFamily="2" charset="2"/>
              <a:buChar char="Ø"/>
            </a:pPr>
            <a:r>
              <a:rPr lang="en-US" dirty="0" smtClean="0">
                <a:solidFill>
                  <a:schemeClr val="tx1"/>
                </a:solidFill>
              </a:rPr>
              <a:t> Develop, produce and distribute media products</a:t>
            </a:r>
          </a:p>
          <a:p>
            <a:pPr algn="just">
              <a:buFont typeface="Wingdings" pitchFamily="2" charset="2"/>
              <a:buChar char="Ø"/>
            </a:pPr>
            <a:r>
              <a:rPr lang="en-US" dirty="0" smtClean="0">
                <a:solidFill>
                  <a:schemeClr val="tx1"/>
                </a:solidFill>
              </a:rPr>
              <a:t> Cross selling and cross promotion</a:t>
            </a:r>
          </a:p>
          <a:p>
            <a:pPr algn="just">
              <a:buFont typeface="Wingdings" pitchFamily="2" charset="2"/>
              <a:buChar char="Ø"/>
            </a:pPr>
            <a:r>
              <a:rPr lang="en-US" dirty="0" smtClean="0">
                <a:solidFill>
                  <a:schemeClr val="tx1"/>
                </a:solidFill>
              </a:rPr>
              <a:t> Charging for the rights of characters</a:t>
            </a:r>
          </a:p>
          <a:p>
            <a:pPr algn="just">
              <a:buFont typeface="Wingdings" pitchFamily="2" charset="2"/>
              <a:buChar char="Ø"/>
            </a:pPr>
            <a:r>
              <a:rPr lang="en-US" dirty="0" smtClean="0">
                <a:solidFill>
                  <a:schemeClr val="tx1"/>
                </a:solidFill>
              </a:rPr>
              <a:t> Examples:</a:t>
            </a:r>
          </a:p>
          <a:p>
            <a:pPr algn="just"/>
            <a:r>
              <a:rPr lang="en-US" dirty="0" smtClean="0">
                <a:solidFill>
                  <a:schemeClr val="tx1"/>
                </a:solidFill>
              </a:rPr>
              <a:t>	</a:t>
            </a:r>
            <a:r>
              <a:rPr lang="en-US" dirty="0" smtClean="0">
                <a:solidFill>
                  <a:srgbClr val="FF0000"/>
                </a:solidFill>
              </a:rPr>
              <a:t>CNN – TNT Films</a:t>
            </a:r>
          </a:p>
          <a:p>
            <a:pPr algn="just"/>
            <a:r>
              <a:rPr lang="en-US" dirty="0" smtClean="0">
                <a:solidFill>
                  <a:srgbClr val="FF0000"/>
                </a:solidFill>
              </a:rPr>
              <a:t>	MTV – MTV Books</a:t>
            </a:r>
          </a:p>
          <a:p>
            <a:pPr algn="just"/>
            <a:r>
              <a:rPr lang="en-US" dirty="0" smtClean="0">
                <a:solidFill>
                  <a:srgbClr val="FF0000"/>
                </a:solidFill>
              </a:rPr>
              <a:t>	Disney Parks and stores – Disney characters</a:t>
            </a:r>
          </a:p>
          <a:p>
            <a:pPr algn="just"/>
            <a:r>
              <a:rPr lang="en-US" dirty="0" smtClean="0">
                <a:solidFill>
                  <a:schemeClr val="tx1"/>
                </a:solidFill>
              </a:rPr>
              <a:t>	</a:t>
            </a:r>
            <a:endParaRPr lang="en-US" dirty="0">
              <a:solidFill>
                <a:schemeClr val="tx1"/>
              </a:solidFill>
            </a:endParaRPr>
          </a:p>
        </p:txBody>
      </p:sp>
      <p:pic>
        <p:nvPicPr>
          <p:cNvPr id="5" name="Picture 4" descr="Untitled.jpg"/>
          <p:cNvPicPr>
            <a:picLocks noChangeAspect="1"/>
          </p:cNvPicPr>
          <p:nvPr/>
        </p:nvPicPr>
        <p:blipFill>
          <a:blip r:embed="rId2"/>
          <a:stretch>
            <a:fillRect/>
          </a:stretch>
        </p:blipFill>
        <p:spPr>
          <a:xfrm>
            <a:off x="3124200" y="1219200"/>
            <a:ext cx="3276600" cy="2590800"/>
          </a:xfrm>
          <a:prstGeom prst="rect">
            <a:avLst/>
          </a:prstGeom>
        </p:spPr>
      </p:pic>
      <p:pic>
        <p:nvPicPr>
          <p:cNvPr id="6" name="Picture 5" descr="[Wallcoo]_Hong_Kong_Disneyland_Star_Guest_Program.jpg"/>
          <p:cNvPicPr>
            <a:picLocks noChangeAspect="1"/>
          </p:cNvPicPr>
          <p:nvPr/>
        </p:nvPicPr>
        <p:blipFill>
          <a:blip r:embed="rId3"/>
          <a:stretch>
            <a:fillRect/>
          </a:stretch>
        </p:blipFill>
        <p:spPr>
          <a:xfrm>
            <a:off x="6172200" y="1219200"/>
            <a:ext cx="2971800" cy="2590800"/>
          </a:xfrm>
          <a:prstGeom prst="rect">
            <a:avLst/>
          </a:prstGeom>
        </p:spPr>
      </p:pic>
      <p:pic>
        <p:nvPicPr>
          <p:cNvPr id="7" name="Picture 6" descr="633.png"/>
          <p:cNvPicPr>
            <a:picLocks noChangeAspect="1"/>
          </p:cNvPicPr>
          <p:nvPr/>
        </p:nvPicPr>
        <p:blipFill>
          <a:blip r:embed="rId4"/>
          <a:stretch>
            <a:fillRect/>
          </a:stretch>
        </p:blipFill>
        <p:spPr>
          <a:xfrm>
            <a:off x="152400" y="1219200"/>
            <a:ext cx="3048000" cy="2590800"/>
          </a:xfrm>
          <a:prstGeom prst="rect">
            <a:avLst/>
          </a:prstGeom>
          <a:ln>
            <a:solidFill>
              <a:srgbClr val="FFC000"/>
            </a:solid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42" presetClass="entr" presetSubtype="0" fill="hold" grpId="0" nodeType="after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0" presetID="55" presetClass="exit" presetSubtype="0" fill="hold" nodeType="withEffect">
                                  <p:stCondLst>
                                    <p:cond delay="0"/>
                                  </p:stCondLst>
                                  <p:childTnLst>
                                    <p:anim calcmode="lin" valueType="num">
                                      <p:cBhvr>
                                        <p:cTn id="51" dur="1000"/>
                                        <p:tgtEl>
                                          <p:spTgt spid="3">
                                            <p:txEl>
                                              <p:pRg st="0" end="0"/>
                                            </p:txEl>
                                          </p:spTgt>
                                        </p:tgtEl>
                                        <p:attrNameLst>
                                          <p:attrName>ppt_w</p:attrName>
                                        </p:attrNameLst>
                                      </p:cBhvr>
                                      <p:tavLst>
                                        <p:tav tm="0">
                                          <p:val>
                                            <p:strVal val="ppt_w"/>
                                          </p:val>
                                        </p:tav>
                                        <p:tav tm="100000">
                                          <p:val>
                                            <p:strVal val="ppt_w*0.70"/>
                                          </p:val>
                                        </p:tav>
                                      </p:tavLst>
                                    </p:anim>
                                    <p:anim calcmode="lin" valueType="num">
                                      <p:cBhvr>
                                        <p:cTn id="52" dur="1000"/>
                                        <p:tgtEl>
                                          <p:spTgt spid="3">
                                            <p:txEl>
                                              <p:pRg st="0" end="0"/>
                                            </p:txEl>
                                          </p:spTgt>
                                        </p:tgtEl>
                                        <p:attrNameLst>
                                          <p:attrName>ppt_h</p:attrName>
                                        </p:attrNameLst>
                                      </p:cBhvr>
                                      <p:tavLst>
                                        <p:tav tm="0">
                                          <p:val>
                                            <p:strVal val="ppt_h"/>
                                          </p:val>
                                        </p:tav>
                                        <p:tav tm="100000">
                                          <p:val>
                                            <p:strVal val="ppt_h"/>
                                          </p:val>
                                        </p:tav>
                                      </p:tavLst>
                                    </p:anim>
                                    <p:animEffect transition="out" filter="fade">
                                      <p:cBhvr>
                                        <p:cTn id="53" dur="1000"/>
                                        <p:tgtEl>
                                          <p:spTgt spid="3">
                                            <p:txEl>
                                              <p:pRg st="0" end="0"/>
                                            </p:txEl>
                                          </p:spTgt>
                                        </p:tgtEl>
                                      </p:cBhvr>
                                    </p:animEffect>
                                    <p:set>
                                      <p:cBhvr>
                                        <p:cTn id="54" dur="1" fill="hold">
                                          <p:stCondLst>
                                            <p:cond delay="999"/>
                                          </p:stCondLst>
                                        </p:cTn>
                                        <p:tgtEl>
                                          <p:spTgt spid="3">
                                            <p:txEl>
                                              <p:pRg st="0" end="0"/>
                                            </p:txEl>
                                          </p:spTgt>
                                        </p:tgtEl>
                                        <p:attrNameLst>
                                          <p:attrName>style.visibility</p:attrName>
                                        </p:attrNameLst>
                                      </p:cBhvr>
                                      <p:to>
                                        <p:strVal val="hidden"/>
                                      </p:to>
                                    </p:set>
                                  </p:childTnLst>
                                </p:cTn>
                              </p:par>
                              <p:par>
                                <p:cTn id="55" presetID="55" presetClass="exit" presetSubtype="0" fill="hold" nodeType="withEffect">
                                  <p:stCondLst>
                                    <p:cond delay="0"/>
                                  </p:stCondLst>
                                  <p:childTnLst>
                                    <p:anim calcmode="lin" valueType="num">
                                      <p:cBhvr>
                                        <p:cTn id="56" dur="1000"/>
                                        <p:tgtEl>
                                          <p:spTgt spid="3">
                                            <p:txEl>
                                              <p:pRg st="1" end="1"/>
                                            </p:txEl>
                                          </p:spTgt>
                                        </p:tgtEl>
                                        <p:attrNameLst>
                                          <p:attrName>ppt_w</p:attrName>
                                        </p:attrNameLst>
                                      </p:cBhvr>
                                      <p:tavLst>
                                        <p:tav tm="0">
                                          <p:val>
                                            <p:strVal val="ppt_w"/>
                                          </p:val>
                                        </p:tav>
                                        <p:tav tm="100000">
                                          <p:val>
                                            <p:strVal val="ppt_w*0.70"/>
                                          </p:val>
                                        </p:tav>
                                      </p:tavLst>
                                    </p:anim>
                                    <p:anim calcmode="lin" valueType="num">
                                      <p:cBhvr>
                                        <p:cTn id="57" dur="1000"/>
                                        <p:tgtEl>
                                          <p:spTgt spid="3">
                                            <p:txEl>
                                              <p:pRg st="1" end="1"/>
                                            </p:txEl>
                                          </p:spTgt>
                                        </p:tgtEl>
                                        <p:attrNameLst>
                                          <p:attrName>ppt_h</p:attrName>
                                        </p:attrNameLst>
                                      </p:cBhvr>
                                      <p:tavLst>
                                        <p:tav tm="0">
                                          <p:val>
                                            <p:strVal val="ppt_h"/>
                                          </p:val>
                                        </p:tav>
                                        <p:tav tm="100000">
                                          <p:val>
                                            <p:strVal val="ppt_h"/>
                                          </p:val>
                                        </p:tav>
                                      </p:tavLst>
                                    </p:anim>
                                    <p:animEffect transition="out" filter="fade">
                                      <p:cBhvr>
                                        <p:cTn id="58" dur="1000"/>
                                        <p:tgtEl>
                                          <p:spTgt spid="3">
                                            <p:txEl>
                                              <p:pRg st="1" end="1"/>
                                            </p:txEl>
                                          </p:spTgt>
                                        </p:tgtEl>
                                      </p:cBhvr>
                                    </p:animEffect>
                                    <p:set>
                                      <p:cBhvr>
                                        <p:cTn id="59" dur="1" fill="hold">
                                          <p:stCondLst>
                                            <p:cond delay="999"/>
                                          </p:stCondLst>
                                        </p:cTn>
                                        <p:tgtEl>
                                          <p:spTgt spid="3">
                                            <p:txEl>
                                              <p:pRg st="1" end="1"/>
                                            </p:txEl>
                                          </p:spTgt>
                                        </p:tgtEl>
                                        <p:attrNameLst>
                                          <p:attrName>style.visibility</p:attrName>
                                        </p:attrNameLst>
                                      </p:cBhvr>
                                      <p:to>
                                        <p:strVal val="hidden"/>
                                      </p:to>
                                    </p:set>
                                  </p:childTnLst>
                                </p:cTn>
                              </p:par>
                              <p:par>
                                <p:cTn id="60" presetID="55" presetClass="exit" presetSubtype="0" fill="hold" nodeType="withEffect">
                                  <p:stCondLst>
                                    <p:cond delay="0"/>
                                  </p:stCondLst>
                                  <p:childTnLst>
                                    <p:anim calcmode="lin" valueType="num">
                                      <p:cBhvr>
                                        <p:cTn id="61" dur="1000"/>
                                        <p:tgtEl>
                                          <p:spTgt spid="3">
                                            <p:txEl>
                                              <p:pRg st="2" end="2"/>
                                            </p:txEl>
                                          </p:spTgt>
                                        </p:tgtEl>
                                        <p:attrNameLst>
                                          <p:attrName>ppt_w</p:attrName>
                                        </p:attrNameLst>
                                      </p:cBhvr>
                                      <p:tavLst>
                                        <p:tav tm="0">
                                          <p:val>
                                            <p:strVal val="ppt_w"/>
                                          </p:val>
                                        </p:tav>
                                        <p:tav tm="100000">
                                          <p:val>
                                            <p:strVal val="ppt_w*0.70"/>
                                          </p:val>
                                        </p:tav>
                                      </p:tavLst>
                                    </p:anim>
                                    <p:anim calcmode="lin" valueType="num">
                                      <p:cBhvr>
                                        <p:cTn id="62" dur="1000"/>
                                        <p:tgtEl>
                                          <p:spTgt spid="3">
                                            <p:txEl>
                                              <p:pRg st="2" end="2"/>
                                            </p:txEl>
                                          </p:spTgt>
                                        </p:tgtEl>
                                        <p:attrNameLst>
                                          <p:attrName>ppt_h</p:attrName>
                                        </p:attrNameLst>
                                      </p:cBhvr>
                                      <p:tavLst>
                                        <p:tav tm="0">
                                          <p:val>
                                            <p:strVal val="ppt_h"/>
                                          </p:val>
                                        </p:tav>
                                        <p:tav tm="100000">
                                          <p:val>
                                            <p:strVal val="ppt_h"/>
                                          </p:val>
                                        </p:tav>
                                      </p:tavLst>
                                    </p:anim>
                                    <p:animEffect transition="out" filter="fade">
                                      <p:cBhvr>
                                        <p:cTn id="63" dur="1000"/>
                                        <p:tgtEl>
                                          <p:spTgt spid="3">
                                            <p:txEl>
                                              <p:pRg st="2" end="2"/>
                                            </p:txEl>
                                          </p:spTgt>
                                        </p:tgtEl>
                                      </p:cBhvr>
                                    </p:animEffect>
                                    <p:set>
                                      <p:cBhvr>
                                        <p:cTn id="64" dur="1" fill="hold">
                                          <p:stCondLst>
                                            <p:cond delay="999"/>
                                          </p:stCondLst>
                                        </p:cTn>
                                        <p:tgtEl>
                                          <p:spTgt spid="3">
                                            <p:txEl>
                                              <p:pRg st="2" end="2"/>
                                            </p:txEl>
                                          </p:spTgt>
                                        </p:tgtEl>
                                        <p:attrNameLst>
                                          <p:attrName>style.visibility</p:attrName>
                                        </p:attrNameLst>
                                      </p:cBhvr>
                                      <p:to>
                                        <p:strVal val="hidden"/>
                                      </p:to>
                                    </p:set>
                                  </p:childTnLst>
                                </p:cTn>
                              </p:par>
                              <p:par>
                                <p:cTn id="65" presetID="55" presetClass="exit" presetSubtype="0" fill="hold" nodeType="withEffect">
                                  <p:stCondLst>
                                    <p:cond delay="0"/>
                                  </p:stCondLst>
                                  <p:childTnLst>
                                    <p:anim calcmode="lin" valueType="num">
                                      <p:cBhvr>
                                        <p:cTn id="66" dur="1000"/>
                                        <p:tgtEl>
                                          <p:spTgt spid="3">
                                            <p:txEl>
                                              <p:pRg st="3" end="3"/>
                                            </p:txEl>
                                          </p:spTgt>
                                        </p:tgtEl>
                                        <p:attrNameLst>
                                          <p:attrName>ppt_w</p:attrName>
                                        </p:attrNameLst>
                                      </p:cBhvr>
                                      <p:tavLst>
                                        <p:tav tm="0">
                                          <p:val>
                                            <p:strVal val="ppt_w"/>
                                          </p:val>
                                        </p:tav>
                                        <p:tav tm="100000">
                                          <p:val>
                                            <p:strVal val="ppt_w*0.70"/>
                                          </p:val>
                                        </p:tav>
                                      </p:tavLst>
                                    </p:anim>
                                    <p:anim calcmode="lin" valueType="num">
                                      <p:cBhvr>
                                        <p:cTn id="67" dur="1000"/>
                                        <p:tgtEl>
                                          <p:spTgt spid="3">
                                            <p:txEl>
                                              <p:pRg st="3" end="3"/>
                                            </p:txEl>
                                          </p:spTgt>
                                        </p:tgtEl>
                                        <p:attrNameLst>
                                          <p:attrName>ppt_h</p:attrName>
                                        </p:attrNameLst>
                                      </p:cBhvr>
                                      <p:tavLst>
                                        <p:tav tm="0">
                                          <p:val>
                                            <p:strVal val="ppt_h"/>
                                          </p:val>
                                        </p:tav>
                                        <p:tav tm="100000">
                                          <p:val>
                                            <p:strVal val="ppt_h"/>
                                          </p:val>
                                        </p:tav>
                                      </p:tavLst>
                                    </p:anim>
                                    <p:animEffect transition="out" filter="fade">
                                      <p:cBhvr>
                                        <p:cTn id="68" dur="1000"/>
                                        <p:tgtEl>
                                          <p:spTgt spid="3">
                                            <p:txEl>
                                              <p:pRg st="3" end="3"/>
                                            </p:txEl>
                                          </p:spTgt>
                                        </p:tgtEl>
                                      </p:cBhvr>
                                    </p:animEffect>
                                    <p:set>
                                      <p:cBhvr>
                                        <p:cTn id="69" dur="1" fill="hold">
                                          <p:stCondLst>
                                            <p:cond delay="999"/>
                                          </p:stCondLst>
                                        </p:cTn>
                                        <p:tgtEl>
                                          <p:spTgt spid="3">
                                            <p:txEl>
                                              <p:pRg st="3" end="3"/>
                                            </p:txEl>
                                          </p:spTgt>
                                        </p:tgtEl>
                                        <p:attrNameLst>
                                          <p:attrName>style.visibility</p:attrName>
                                        </p:attrNameLst>
                                      </p:cBhvr>
                                      <p:to>
                                        <p:strVal val="hidden"/>
                                      </p:to>
                                    </p:set>
                                  </p:childTnLst>
                                </p:cTn>
                              </p:par>
                              <p:par>
                                <p:cTn id="70" presetID="10" presetClass="entr" presetSubtype="0" fill="hold" nodeType="with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2000"/>
                                        <p:tgtEl>
                                          <p:spTgt spid="7"/>
                                        </p:tgtEl>
                                      </p:cBhvr>
                                    </p:animEffect>
                                  </p:childTnLst>
                                </p:cTn>
                              </p:par>
                            </p:childTnLst>
                          </p:cTn>
                        </p:par>
                        <p:par>
                          <p:cTn id="73" fill="hold">
                            <p:stCondLst>
                              <p:cond delay="3000"/>
                            </p:stCondLst>
                            <p:childTnLst>
                              <p:par>
                                <p:cTn id="74" presetID="42" presetClass="entr" presetSubtype="0" fill="hold" grpId="0" nodeType="afterEffect">
                                  <p:stCondLst>
                                    <p:cond delay="0"/>
                                  </p:stCondLst>
                                  <p:childTnLst>
                                    <p:set>
                                      <p:cBhvr>
                                        <p:cTn id="75" dur="1" fill="hold">
                                          <p:stCondLst>
                                            <p:cond delay="0"/>
                                          </p:stCondLst>
                                        </p:cTn>
                                        <p:tgtEl>
                                          <p:spTgt spid="3">
                                            <p:txEl>
                                              <p:pRg st="6" end="6"/>
                                            </p:txEl>
                                          </p:spTgt>
                                        </p:tgtEl>
                                        <p:attrNameLst>
                                          <p:attrName>style.visibility</p:attrName>
                                        </p:attrNameLst>
                                      </p:cBhvr>
                                      <p:to>
                                        <p:strVal val="visible"/>
                                      </p:to>
                                    </p:set>
                                    <p:animEffect transition="in" filter="fade">
                                      <p:cBhvr>
                                        <p:cTn id="76" dur="1000"/>
                                        <p:tgtEl>
                                          <p:spTgt spid="3">
                                            <p:txEl>
                                              <p:pRg st="6" end="6"/>
                                            </p:txEl>
                                          </p:spTgt>
                                        </p:tgtEl>
                                      </p:cBhvr>
                                    </p:animEffect>
                                    <p:anim calcmode="lin" valueType="num">
                                      <p:cBhvr>
                                        <p:cTn id="7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79" presetID="10" presetClass="entr" presetSubtype="0" fill="hold" nodeType="with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fade">
                                      <p:cBhvr>
                                        <p:cTn id="81" dur="2000"/>
                                        <p:tgtEl>
                                          <p:spTgt spid="5"/>
                                        </p:tgtEl>
                                      </p:cBhvr>
                                    </p:animEffect>
                                  </p:childTnLst>
                                </p:cTn>
                              </p:par>
                            </p:childTnLst>
                          </p:cTn>
                        </p:par>
                        <p:par>
                          <p:cTn id="82" fill="hold">
                            <p:stCondLst>
                              <p:cond delay="5000"/>
                            </p:stCondLst>
                            <p:childTnLst>
                              <p:par>
                                <p:cTn id="83" presetID="42" presetClass="entr" presetSubtype="0" fill="hold" grpId="0" nodeType="afterEffect">
                                  <p:stCondLst>
                                    <p:cond delay="0"/>
                                  </p:stCondLst>
                                  <p:childTnLst>
                                    <p:set>
                                      <p:cBhvr>
                                        <p:cTn id="84" dur="1" fill="hold">
                                          <p:stCondLst>
                                            <p:cond delay="0"/>
                                          </p:stCondLst>
                                        </p:cTn>
                                        <p:tgtEl>
                                          <p:spTgt spid="3">
                                            <p:txEl>
                                              <p:pRg st="7" end="7"/>
                                            </p:txEl>
                                          </p:spTgt>
                                        </p:tgtEl>
                                        <p:attrNameLst>
                                          <p:attrName>style.visibility</p:attrName>
                                        </p:attrNameLst>
                                      </p:cBhvr>
                                      <p:to>
                                        <p:strVal val="visible"/>
                                      </p:to>
                                    </p:set>
                                    <p:animEffect transition="in" filter="fade">
                                      <p:cBhvr>
                                        <p:cTn id="85" dur="1000"/>
                                        <p:tgtEl>
                                          <p:spTgt spid="3">
                                            <p:txEl>
                                              <p:pRg st="7" end="7"/>
                                            </p:txEl>
                                          </p:spTgt>
                                        </p:tgtEl>
                                      </p:cBhvr>
                                    </p:animEffect>
                                    <p:anim calcmode="lin" valueType="num">
                                      <p:cBhvr>
                                        <p:cTn id="8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8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
                                            <p:txEl>
                                              <p:pRg st="8" end="8"/>
                                            </p:txEl>
                                          </p:spTgt>
                                        </p:tgtEl>
                                        <p:attrNameLst>
                                          <p:attrName>style.visibility</p:attrName>
                                        </p:attrNameLst>
                                      </p:cBhvr>
                                      <p:to>
                                        <p:strVal val="visible"/>
                                      </p:to>
                                    </p:set>
                                    <p:animEffect transition="in" filter="fade">
                                      <p:cBhvr>
                                        <p:cTn id="91" dur="1000"/>
                                        <p:tgtEl>
                                          <p:spTgt spid="3">
                                            <p:txEl>
                                              <p:pRg st="8" end="8"/>
                                            </p:txEl>
                                          </p:spTgt>
                                        </p:tgtEl>
                                      </p:cBhvr>
                                    </p:animEffect>
                                    <p:anim calcmode="lin" valueType="num">
                                      <p:cBhvr>
                                        <p:cTn id="9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94" presetID="10" presetClass="entr" presetSubtype="0" fill="hold" nodeType="with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fade">
                                      <p:cBhvr>
                                        <p:cTn id="9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Malware.jpg"/>
          <p:cNvPicPr>
            <a:picLocks noChangeAspect="1"/>
          </p:cNvPicPr>
          <p:nvPr/>
        </p:nvPicPr>
        <p:blipFill>
          <a:blip r:embed="rId2">
            <a:duotone>
              <a:schemeClr val="bg2">
                <a:shade val="45000"/>
                <a:satMod val="135000"/>
              </a:schemeClr>
              <a:prstClr val="white"/>
            </a:duotone>
          </a:blip>
          <a:stretch>
            <a:fillRect/>
          </a:stretch>
        </p:blipFill>
        <p:spPr>
          <a:xfrm>
            <a:off x="0" y="1771650"/>
            <a:ext cx="9144000" cy="5086350"/>
          </a:xfrm>
          <a:prstGeom prst="rect">
            <a:avLst/>
          </a:prstGeom>
        </p:spPr>
      </p:pic>
      <p:sp>
        <p:nvSpPr>
          <p:cNvPr id="2" name="Title 1"/>
          <p:cNvSpPr>
            <a:spLocks noGrp="1"/>
          </p:cNvSpPr>
          <p:nvPr>
            <p:ph type="ctrTitle"/>
          </p:nvPr>
        </p:nvSpPr>
        <p:spPr>
          <a:xfrm>
            <a:off x="685800" y="228600"/>
            <a:ext cx="7772400" cy="1470025"/>
          </a:xfrm>
        </p:spPr>
        <p:txBody>
          <a:bodyPr/>
          <a:lstStyle/>
          <a:p>
            <a:r>
              <a:rPr lang="en-US" b="1" dirty="0" smtClean="0">
                <a:latin typeface="Comic Sans MS" pitchFamily="66" charset="0"/>
              </a:rPr>
              <a:t>Global Trade in Media Products</a:t>
            </a:r>
            <a:endParaRPr lang="en-US" b="1" dirty="0">
              <a:latin typeface="Comic Sans MS" pitchFamily="66" charset="0"/>
            </a:endParaRPr>
          </a:p>
        </p:txBody>
      </p:sp>
      <p:sp>
        <p:nvSpPr>
          <p:cNvPr id="3" name="Subtitle 2"/>
          <p:cNvSpPr>
            <a:spLocks noGrp="1"/>
          </p:cNvSpPr>
          <p:nvPr>
            <p:ph type="subTitle" idx="1"/>
          </p:nvPr>
        </p:nvSpPr>
        <p:spPr>
          <a:xfrm>
            <a:off x="457200" y="1905000"/>
            <a:ext cx="8305800" cy="4572000"/>
          </a:xfrm>
        </p:spPr>
        <p:txBody>
          <a:bodyPr>
            <a:normAutofit fontScale="92500" lnSpcReduction="10000"/>
          </a:bodyPr>
          <a:lstStyle/>
          <a:p>
            <a:pPr algn="just"/>
            <a:r>
              <a:rPr lang="en-US" dirty="0" smtClean="0">
                <a:solidFill>
                  <a:schemeClr val="tx1"/>
                </a:solidFill>
              </a:rPr>
              <a:t>US is the leading  exporter of cultural products Its entertainment industry is one of its largest export earners</a:t>
            </a:r>
          </a:p>
          <a:p>
            <a:pPr algn="just">
              <a:buFont typeface="Wingdings" pitchFamily="2" charset="2"/>
              <a:buChar char="Ø"/>
            </a:pPr>
            <a:r>
              <a:rPr lang="en-US" dirty="0" smtClean="0">
                <a:solidFill>
                  <a:schemeClr val="tx1"/>
                </a:solidFill>
              </a:rPr>
              <a:t>The main media are:</a:t>
            </a:r>
          </a:p>
          <a:p>
            <a:pPr algn="just"/>
            <a:r>
              <a:rPr lang="en-US" dirty="0" smtClean="0">
                <a:solidFill>
                  <a:schemeClr val="tx1"/>
                </a:solidFill>
              </a:rPr>
              <a:t>	</a:t>
            </a:r>
            <a:r>
              <a:rPr lang="en-US" dirty="0" smtClean="0">
                <a:solidFill>
                  <a:srgbClr val="FF0000"/>
                </a:solidFill>
              </a:rPr>
              <a:t>Television</a:t>
            </a:r>
          </a:p>
          <a:p>
            <a:pPr algn="just"/>
            <a:r>
              <a:rPr lang="en-US" dirty="0" smtClean="0">
                <a:solidFill>
                  <a:srgbClr val="FF0000"/>
                </a:solidFill>
              </a:rPr>
              <a:t>	International Film Industry</a:t>
            </a:r>
          </a:p>
          <a:p>
            <a:pPr algn="just"/>
            <a:r>
              <a:rPr lang="en-US" dirty="0" smtClean="0">
                <a:solidFill>
                  <a:srgbClr val="FF0000"/>
                </a:solidFill>
              </a:rPr>
              <a:t>	International Book Publishing</a:t>
            </a:r>
          </a:p>
          <a:p>
            <a:pPr algn="just"/>
            <a:r>
              <a:rPr lang="en-US" dirty="0" smtClean="0">
                <a:solidFill>
                  <a:srgbClr val="FF0000"/>
                </a:solidFill>
              </a:rPr>
              <a:t>	International Print Media</a:t>
            </a:r>
          </a:p>
          <a:p>
            <a:pPr algn="just"/>
            <a:r>
              <a:rPr lang="en-US" dirty="0" smtClean="0">
                <a:solidFill>
                  <a:srgbClr val="FF0000"/>
                </a:solidFill>
              </a:rPr>
              <a:t>	International Advertising</a:t>
            </a:r>
          </a:p>
          <a:p>
            <a:pPr algn="just"/>
            <a:endParaRPr lang="en-US" dirty="0">
              <a:solidFill>
                <a:schemeClr val="tx1"/>
              </a:solidFill>
            </a:endParaRPr>
          </a:p>
        </p:txBody>
      </p:sp>
      <p:sp>
        <p:nvSpPr>
          <p:cNvPr id="20482" name="AutoShape 2" descr="http://www.wallcoo.net/holiday/Hong_Kong_Disneyland_Christmas_Fantasy/images/%5BWallcoo%5D_Hong_Kong_Disneyland_Star_Guest_Program.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22" fill="hold">
                            <p:stCondLst>
                              <p:cond delay="1000"/>
                            </p:stCondLst>
                            <p:childTnLst>
                              <p:par>
                                <p:cTn id="23" presetID="23" presetClass="entr" presetSubtype="16"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23" presetClass="entr" presetSubtype="16"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5" end="5"/>
                                            </p:txEl>
                                          </p:spTgt>
                                        </p:tgtEl>
                                        <p:attrNameLst>
                                          <p:attrName>ppt_h</p:attrName>
                                        </p:attrNameLst>
                                      </p:cBhvr>
                                      <p:tavLst>
                                        <p:tav tm="0">
                                          <p:val>
                                            <p:fltVal val="0"/>
                                          </p:val>
                                        </p:tav>
                                        <p:tav tm="100000">
                                          <p:val>
                                            <p:strVal val="#ppt_h"/>
                                          </p:val>
                                        </p:tav>
                                      </p:tavLst>
                                    </p:anim>
                                  </p:childTnLst>
                                </p:cTn>
                              </p:par>
                            </p:childTnLst>
                          </p:cTn>
                        </p:par>
                        <p:par>
                          <p:cTn id="43" fill="hold">
                            <p:stCondLst>
                              <p:cond delay="1000"/>
                            </p:stCondLst>
                            <p:childTnLst>
                              <p:par>
                                <p:cTn id="44" presetID="23" presetClass="entr" presetSubtype="16" fill="hold" grpId="0" nodeType="after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p:cTn id="46"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4025445.jpg"/>
          <p:cNvPicPr>
            <a:picLocks noChangeAspect="1"/>
          </p:cNvPicPr>
          <p:nvPr/>
        </p:nvPicPr>
        <p:blipFill>
          <a:blip r:embed="rId2">
            <a:lum bright="40000" contrast="-40000"/>
          </a:blip>
          <a:stretch>
            <a:fillRect/>
          </a:stretch>
        </p:blipFill>
        <p:spPr>
          <a:xfrm rot="3008389">
            <a:off x="1348357" y="-1292399"/>
            <a:ext cx="9144000" cy="6797944"/>
          </a:xfrm>
          <a:prstGeom prst="rect">
            <a:avLst/>
          </a:prstGeom>
        </p:spPr>
      </p:pic>
      <p:sp>
        <p:nvSpPr>
          <p:cNvPr id="2" name="Title 1"/>
          <p:cNvSpPr>
            <a:spLocks noGrp="1"/>
          </p:cNvSpPr>
          <p:nvPr>
            <p:ph type="ctrTitle"/>
          </p:nvPr>
        </p:nvSpPr>
        <p:spPr>
          <a:xfrm>
            <a:off x="685800" y="-228600"/>
            <a:ext cx="7772400" cy="2003425"/>
          </a:xfrm>
        </p:spPr>
        <p:txBody>
          <a:bodyPr/>
          <a:lstStyle/>
          <a:p>
            <a:r>
              <a:rPr lang="en-US" b="1" dirty="0" smtClean="0">
                <a:latin typeface="Comic Sans MS" pitchFamily="66" charset="0"/>
              </a:rPr>
              <a:t>Television</a:t>
            </a:r>
            <a:endParaRPr lang="en-US" b="1" dirty="0">
              <a:latin typeface="Comic Sans MS" pitchFamily="66" charset="0"/>
            </a:endParaRPr>
          </a:p>
        </p:txBody>
      </p:sp>
      <p:sp>
        <p:nvSpPr>
          <p:cNvPr id="3" name="Subtitle 2"/>
          <p:cNvSpPr>
            <a:spLocks noGrp="1"/>
          </p:cNvSpPr>
          <p:nvPr>
            <p:ph type="subTitle" idx="1"/>
          </p:nvPr>
        </p:nvSpPr>
        <p:spPr>
          <a:xfrm>
            <a:off x="609600" y="1447800"/>
            <a:ext cx="8001000" cy="5029200"/>
          </a:xfrm>
        </p:spPr>
        <p:txBody>
          <a:bodyPr>
            <a:normAutofit fontScale="92500"/>
          </a:bodyPr>
          <a:lstStyle/>
          <a:p>
            <a:pPr algn="just"/>
            <a:r>
              <a:rPr lang="en-US" dirty="0" smtClean="0">
                <a:solidFill>
                  <a:schemeClr val="tx1"/>
                </a:solidFill>
              </a:rPr>
              <a:t>World’s entertainment output is transmitted by TV</a:t>
            </a:r>
          </a:p>
          <a:p>
            <a:pPr algn="just">
              <a:buFont typeface="Wingdings" pitchFamily="2" charset="2"/>
              <a:buChar char="Ø"/>
            </a:pPr>
            <a:r>
              <a:rPr lang="en-US" dirty="0" smtClean="0">
                <a:solidFill>
                  <a:schemeClr val="tx1"/>
                </a:solidFill>
              </a:rPr>
              <a:t>Importance of satellite television</a:t>
            </a:r>
          </a:p>
          <a:p>
            <a:pPr algn="just">
              <a:buFont typeface="Wingdings" pitchFamily="2" charset="2"/>
              <a:buChar char="Ø"/>
            </a:pPr>
            <a:r>
              <a:rPr lang="en-US" dirty="0" smtClean="0">
                <a:solidFill>
                  <a:schemeClr val="tx1"/>
                </a:solidFill>
              </a:rPr>
              <a:t>USA, the ‘world provider’ of TV programs</a:t>
            </a:r>
          </a:p>
          <a:p>
            <a:pPr algn="just">
              <a:buFont typeface="Wingdings" pitchFamily="2" charset="2"/>
              <a:buChar char="Ø"/>
            </a:pPr>
            <a:r>
              <a:rPr lang="en-US" dirty="0" smtClean="0">
                <a:solidFill>
                  <a:schemeClr val="tx1"/>
                </a:solidFill>
              </a:rPr>
              <a:t> Types:</a:t>
            </a:r>
          </a:p>
          <a:p>
            <a:pPr algn="just"/>
            <a:r>
              <a:rPr lang="en-US" dirty="0" smtClean="0">
                <a:solidFill>
                  <a:schemeClr val="tx1"/>
                </a:solidFill>
              </a:rPr>
              <a:t>	</a:t>
            </a:r>
            <a:r>
              <a:rPr lang="en-US" dirty="0" smtClean="0">
                <a:solidFill>
                  <a:srgbClr val="FF0000"/>
                </a:solidFill>
              </a:rPr>
              <a:t>drama serials</a:t>
            </a:r>
          </a:p>
          <a:p>
            <a:pPr algn="just"/>
            <a:r>
              <a:rPr lang="en-US" dirty="0" smtClean="0">
                <a:solidFill>
                  <a:srgbClr val="FF0000"/>
                </a:solidFill>
              </a:rPr>
              <a:t>	wildlife programs</a:t>
            </a:r>
          </a:p>
          <a:p>
            <a:pPr algn="just"/>
            <a:r>
              <a:rPr lang="en-US" dirty="0" smtClean="0">
                <a:solidFill>
                  <a:srgbClr val="FF0000"/>
                </a:solidFill>
              </a:rPr>
              <a:t>	religious television</a:t>
            </a:r>
          </a:p>
          <a:p>
            <a:pPr algn="just"/>
            <a:r>
              <a:rPr lang="en-US" dirty="0" smtClean="0">
                <a:solidFill>
                  <a:srgbClr val="FF0000"/>
                </a:solidFill>
              </a:rPr>
              <a:t>	Sports</a:t>
            </a:r>
          </a:p>
          <a:p>
            <a:pPr algn="just"/>
            <a:r>
              <a:rPr lang="en-US" dirty="0" smtClean="0">
                <a:solidFill>
                  <a:srgbClr val="FF0000"/>
                </a:solidFill>
              </a:rPr>
              <a:t>	Popular music</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450"/>
                            </p:stCondLst>
                            <p:childTnLst>
                              <p:par>
                                <p:cTn id="12" presetID="1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childTnLst>
                                </p:cTn>
                              </p:par>
                            </p:childTnLst>
                          </p:cTn>
                        </p:par>
                        <p:par>
                          <p:cTn id="15" fill="hold">
                            <p:stCondLst>
                              <p:cond delay="2450"/>
                            </p:stCondLst>
                            <p:childTnLst>
                              <p:par>
                                <p:cTn id="16" presetID="10"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childTnLst>
                                </p:cTn>
                              </p:par>
                            </p:childTnLst>
                          </p:cTn>
                        </p:par>
                        <p:par>
                          <p:cTn id="19" fill="hold">
                            <p:stCondLst>
                              <p:cond delay="3450"/>
                            </p:stCondLst>
                            <p:childTnLst>
                              <p:par>
                                <p:cTn id="20" presetID="10" presetClass="entr" presetSubtype="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u-4-660x400.jpg"/>
          <p:cNvPicPr>
            <a:picLocks noChangeAspect="1"/>
          </p:cNvPicPr>
          <p:nvPr/>
        </p:nvPicPr>
        <p:blipFill>
          <a:blip r:embed="rId2">
            <a:lum bright="40000" contrast="-40000"/>
          </a:blip>
          <a:stretch>
            <a:fillRect/>
          </a:stretch>
        </p:blipFill>
        <p:spPr>
          <a:xfrm>
            <a:off x="-1" y="0"/>
            <a:ext cx="9178293" cy="6858000"/>
          </a:xfrm>
          <a:prstGeom prst="rect">
            <a:avLst/>
          </a:prstGeom>
        </p:spPr>
      </p:pic>
      <p:sp>
        <p:nvSpPr>
          <p:cNvPr id="2" name="Title 1"/>
          <p:cNvSpPr>
            <a:spLocks noGrp="1"/>
          </p:cNvSpPr>
          <p:nvPr>
            <p:ph type="ctrTitle"/>
          </p:nvPr>
        </p:nvSpPr>
        <p:spPr>
          <a:xfrm>
            <a:off x="609600" y="228600"/>
            <a:ext cx="7772400" cy="1470025"/>
          </a:xfrm>
        </p:spPr>
        <p:txBody>
          <a:bodyPr/>
          <a:lstStyle/>
          <a:p>
            <a:r>
              <a:rPr lang="en-US" b="1" dirty="0" smtClean="0">
                <a:latin typeface="Comic Sans MS" pitchFamily="66" charset="0"/>
              </a:rPr>
              <a:t>ESPN</a:t>
            </a:r>
            <a:endParaRPr lang="en-US" b="1" dirty="0">
              <a:latin typeface="Comic Sans MS" pitchFamily="66" charset="0"/>
            </a:endParaRPr>
          </a:p>
        </p:txBody>
      </p:sp>
      <p:sp>
        <p:nvSpPr>
          <p:cNvPr id="3" name="Subtitle 2"/>
          <p:cNvSpPr>
            <a:spLocks noGrp="1"/>
          </p:cNvSpPr>
          <p:nvPr>
            <p:ph type="subTitle" idx="1"/>
          </p:nvPr>
        </p:nvSpPr>
        <p:spPr>
          <a:xfrm>
            <a:off x="304800" y="1600200"/>
            <a:ext cx="8534400" cy="4876800"/>
          </a:xfrm>
        </p:spPr>
        <p:txBody>
          <a:bodyPr>
            <a:normAutofit fontScale="85000" lnSpcReduction="20000"/>
          </a:bodyPr>
          <a:lstStyle/>
          <a:p>
            <a:pPr algn="just"/>
            <a:r>
              <a:rPr lang="en-US" sz="3500" dirty="0" smtClean="0">
                <a:solidFill>
                  <a:schemeClr val="tx1"/>
                </a:solidFill>
              </a:rPr>
              <a:t>World leader in televising sports globally</a:t>
            </a:r>
          </a:p>
          <a:p>
            <a:pPr algn="just">
              <a:buFont typeface="Wingdings" pitchFamily="2" charset="2"/>
              <a:buChar char="Ø"/>
            </a:pPr>
            <a:r>
              <a:rPr lang="en-US" sz="3500" dirty="0" smtClean="0">
                <a:solidFill>
                  <a:schemeClr val="tx1"/>
                </a:solidFill>
              </a:rPr>
              <a:t>Transmits live sports event</a:t>
            </a:r>
          </a:p>
          <a:p>
            <a:pPr algn="just">
              <a:buFont typeface="Wingdings" pitchFamily="2" charset="2"/>
              <a:buChar char="Ø"/>
            </a:pPr>
            <a:r>
              <a:rPr lang="en-US" sz="3500" dirty="0" smtClean="0">
                <a:solidFill>
                  <a:schemeClr val="tx1"/>
                </a:solidFill>
              </a:rPr>
              <a:t>Sponsors and advertisers</a:t>
            </a:r>
          </a:p>
          <a:p>
            <a:pPr algn="just">
              <a:buFont typeface="Wingdings" pitchFamily="2" charset="2"/>
              <a:buChar char="Ø"/>
            </a:pPr>
            <a:r>
              <a:rPr lang="en-US" sz="3500" dirty="0" smtClean="0">
                <a:solidFill>
                  <a:schemeClr val="tx1"/>
                </a:solidFill>
              </a:rPr>
              <a:t>Increased commercialization and ‘media-</a:t>
            </a:r>
            <a:r>
              <a:rPr lang="en-US" sz="3500" dirty="0" err="1" smtClean="0">
                <a:solidFill>
                  <a:schemeClr val="tx1"/>
                </a:solidFill>
              </a:rPr>
              <a:t>ization</a:t>
            </a:r>
            <a:r>
              <a:rPr lang="en-US" sz="3500" dirty="0" smtClean="0">
                <a:solidFill>
                  <a:schemeClr val="tx1"/>
                </a:solidFill>
              </a:rPr>
              <a:t>’ of sports</a:t>
            </a:r>
          </a:p>
          <a:p>
            <a:pPr algn="just">
              <a:buFont typeface="Wingdings" pitchFamily="2" charset="2"/>
              <a:buChar char="Ø"/>
            </a:pPr>
            <a:r>
              <a:rPr lang="en-US" sz="3500" dirty="0" smtClean="0">
                <a:solidFill>
                  <a:schemeClr val="tx1"/>
                </a:solidFill>
              </a:rPr>
              <a:t> Services</a:t>
            </a:r>
          </a:p>
          <a:p>
            <a:pPr algn="just"/>
            <a:r>
              <a:rPr lang="en-US" sz="3500" dirty="0" smtClean="0">
                <a:solidFill>
                  <a:schemeClr val="tx1"/>
                </a:solidFill>
              </a:rPr>
              <a:t>	</a:t>
            </a:r>
            <a:r>
              <a:rPr lang="en-US" sz="3500" i="1" dirty="0" smtClean="0">
                <a:solidFill>
                  <a:srgbClr val="FF0000"/>
                </a:solidFill>
              </a:rPr>
              <a:t>ESPN Radio</a:t>
            </a:r>
          </a:p>
          <a:p>
            <a:pPr algn="just"/>
            <a:r>
              <a:rPr lang="en-US" sz="3500" i="1" dirty="0" smtClean="0">
                <a:solidFill>
                  <a:srgbClr val="FF0000"/>
                </a:solidFill>
              </a:rPr>
              <a:t>	ESPN Magazine</a:t>
            </a:r>
          </a:p>
          <a:p>
            <a:pPr algn="just"/>
            <a:r>
              <a:rPr lang="en-US" sz="3500" i="1" dirty="0" smtClean="0">
                <a:solidFill>
                  <a:srgbClr val="FF0000"/>
                </a:solidFill>
              </a:rPr>
              <a:t>	ESPN Real and Online Shops</a:t>
            </a:r>
          </a:p>
          <a:p>
            <a:pPr algn="just"/>
            <a:r>
              <a:rPr lang="en-US" dirty="0" smtClean="0"/>
              <a:t>	</a:t>
            </a:r>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37"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21" fill="hold">
                            <p:stCondLst>
                              <p:cond delay="3000"/>
                            </p:stCondLst>
                            <p:childTnLst>
                              <p:par>
                                <p:cTn id="22" presetID="37"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28" fill="hold">
                            <p:stCondLst>
                              <p:cond delay="4000"/>
                            </p:stCondLst>
                            <p:childTnLst>
                              <p:par>
                                <p:cTn id="29" presetID="37" presetClass="entr" presetSubtype="0"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35" fill="hold">
                            <p:stCondLst>
                              <p:cond delay="5000"/>
                            </p:stCondLst>
                            <p:childTnLst>
                              <p:par>
                                <p:cTn id="36" presetID="37" presetClass="entr" presetSubtype="0"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fade">
                                      <p:cBhvr>
                                        <p:cTn id="46" dur="1000"/>
                                        <p:tgtEl>
                                          <p:spTgt spid="3">
                                            <p:txEl>
                                              <p:pRg st="4" end="4"/>
                                            </p:txEl>
                                          </p:spTgt>
                                        </p:tgtEl>
                                      </p:cBhvr>
                                    </p:animEffect>
                                    <p:anim calcmode="lin" valueType="num">
                                      <p:cBhvr>
                                        <p:cTn id="4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par>
                          <p:cTn id="50" fill="hold">
                            <p:stCondLst>
                              <p:cond delay="1000"/>
                            </p:stCondLst>
                            <p:childTnLst>
                              <p:par>
                                <p:cTn id="51" presetID="37" presetClass="entr" presetSubtype="0" fill="hold" grpId="0" nodeType="after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1000"/>
                                        <p:tgtEl>
                                          <p:spTgt spid="3">
                                            <p:txEl>
                                              <p:pRg st="5" end="5"/>
                                            </p:txEl>
                                          </p:spTgt>
                                        </p:tgtEl>
                                      </p:cBhvr>
                                    </p:animEffect>
                                    <p:anim calcmode="lin" valueType="num">
                                      <p:cBhvr>
                                        <p:cTn id="5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par>
                          <p:cTn id="57" fill="hold">
                            <p:stCondLst>
                              <p:cond delay="2000"/>
                            </p:stCondLst>
                            <p:childTnLst>
                              <p:par>
                                <p:cTn id="58" presetID="37" presetClass="entr" presetSubtype="0" fill="hold" grpId="0" nodeType="after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Effect transition="in" filter="fade">
                                      <p:cBhvr>
                                        <p:cTn id="60" dur="1000"/>
                                        <p:tgtEl>
                                          <p:spTgt spid="3">
                                            <p:txEl>
                                              <p:pRg st="6" end="6"/>
                                            </p:txEl>
                                          </p:spTgt>
                                        </p:tgtEl>
                                      </p:cBhvr>
                                    </p:animEffect>
                                    <p:anim calcmode="lin" valueType="num">
                                      <p:cBhvr>
                                        <p:cTn id="6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2"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par>
                          <p:cTn id="64" fill="hold">
                            <p:stCondLst>
                              <p:cond delay="3000"/>
                            </p:stCondLst>
                            <p:childTnLst>
                              <p:par>
                                <p:cTn id="65" presetID="37" presetClass="entr" presetSubtype="0" fill="hold" grpId="0" nodeType="after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animEffect transition="in" filter="fade">
                                      <p:cBhvr>
                                        <p:cTn id="67" dur="1000"/>
                                        <p:tgtEl>
                                          <p:spTgt spid="3">
                                            <p:txEl>
                                              <p:pRg st="7" end="7"/>
                                            </p:txEl>
                                          </p:spTgt>
                                        </p:tgtEl>
                                      </p:cBhvr>
                                    </p:animEffect>
                                    <p:anim calcmode="lin" valueType="num">
                                      <p:cBhvr>
                                        <p:cTn id="6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9"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3">
                                            <p:txEl>
                                              <p:pRg st="8" end="8"/>
                                            </p:txEl>
                                          </p:spTgt>
                                        </p:tgtEl>
                                        <p:attrNameLst>
                                          <p:attrName>style.visibility</p:attrName>
                                        </p:attrNameLst>
                                      </p:cBhvr>
                                      <p:to>
                                        <p:strVal val="visible"/>
                                      </p:to>
                                    </p:set>
                                    <p:animEffect transition="in" filter="fade">
                                      <p:cBhvr>
                                        <p:cTn id="74" dur="1000"/>
                                        <p:tgtEl>
                                          <p:spTgt spid="3">
                                            <p:txEl>
                                              <p:pRg st="8" end="8"/>
                                            </p:txEl>
                                          </p:spTgt>
                                        </p:tgtEl>
                                      </p:cBhvr>
                                    </p:animEffect>
                                    <p:anim calcmode="lin" valueType="num">
                                      <p:cBhvr>
                                        <p:cTn id="7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6"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19200" y="1600200"/>
            <a:ext cx="7086600" cy="4191000"/>
            <a:chOff x="533400" y="1066800"/>
            <a:chExt cx="2533650" cy="923925"/>
          </a:xfrm>
        </p:grpSpPr>
        <p:pic>
          <p:nvPicPr>
            <p:cNvPr id="15362" name="Picture 2" descr="http://blogs.lse.ac.uk/mediapolicyproject/files/2015/11/EMI-logo.png"/>
            <p:cNvPicPr>
              <a:picLocks noChangeAspect="1" noChangeArrowheads="1"/>
            </p:cNvPicPr>
            <p:nvPr/>
          </p:nvPicPr>
          <p:blipFill>
            <a:blip r:embed="rId2">
              <a:lum bright="40000" contrast="-40000"/>
            </a:blip>
            <a:srcRect/>
            <a:stretch>
              <a:fillRect/>
            </a:stretch>
          </p:blipFill>
          <p:spPr bwMode="auto">
            <a:xfrm>
              <a:off x="533400" y="1066800"/>
              <a:ext cx="2533650" cy="923925"/>
            </a:xfrm>
            <a:prstGeom prst="rect">
              <a:avLst/>
            </a:prstGeom>
            <a:noFill/>
          </p:spPr>
        </p:pic>
        <p:sp>
          <p:nvSpPr>
            <p:cNvPr id="6" name="Rectangle 5"/>
            <p:cNvSpPr/>
            <p:nvPr/>
          </p:nvSpPr>
          <p:spPr>
            <a:xfrm>
              <a:off x="2286000" y="1524000"/>
              <a:ext cx="762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685800" y="152400"/>
            <a:ext cx="7772400" cy="1470025"/>
          </a:xfrm>
        </p:spPr>
        <p:txBody>
          <a:bodyPr/>
          <a:lstStyle/>
          <a:p>
            <a:r>
              <a:rPr lang="en-US" b="1" dirty="0" smtClean="0">
                <a:ln>
                  <a:solidFill>
                    <a:schemeClr val="bg1"/>
                  </a:solidFill>
                </a:ln>
                <a:latin typeface="Comic Sans MS" pitchFamily="66" charset="0"/>
              </a:rPr>
              <a:t>European Market</a:t>
            </a:r>
            <a:endParaRPr lang="en-US" b="1" dirty="0">
              <a:ln>
                <a:solidFill>
                  <a:schemeClr val="bg1"/>
                </a:solidFill>
              </a:ln>
              <a:latin typeface="Comic Sans MS" pitchFamily="66" charset="0"/>
            </a:endParaRPr>
          </a:p>
        </p:txBody>
      </p:sp>
      <p:sp>
        <p:nvSpPr>
          <p:cNvPr id="3" name="Subtitle 2"/>
          <p:cNvSpPr>
            <a:spLocks noGrp="1"/>
          </p:cNvSpPr>
          <p:nvPr>
            <p:ph type="subTitle" idx="1"/>
          </p:nvPr>
        </p:nvSpPr>
        <p:spPr>
          <a:xfrm>
            <a:off x="457200" y="1524000"/>
            <a:ext cx="8305800" cy="4876800"/>
          </a:xfrm>
        </p:spPr>
        <p:txBody>
          <a:bodyPr>
            <a:normAutofit fontScale="77500" lnSpcReduction="20000"/>
          </a:bodyPr>
          <a:lstStyle/>
          <a:p>
            <a:pPr algn="just">
              <a:buFont typeface="Wingdings" pitchFamily="2" charset="2"/>
              <a:buChar char="Ø"/>
            </a:pPr>
            <a:r>
              <a:rPr lang="en-US" dirty="0" smtClean="0">
                <a:solidFill>
                  <a:schemeClr val="tx1"/>
                </a:solidFill>
              </a:rPr>
              <a:t>BBC </a:t>
            </a:r>
          </a:p>
          <a:p>
            <a:pPr algn="just"/>
            <a:r>
              <a:rPr lang="en-US" sz="2400" dirty="0" smtClean="0">
                <a:solidFill>
                  <a:srgbClr val="FF0000"/>
                </a:solidFill>
              </a:rPr>
              <a:t>Europe’s largest exporter of TV programs</a:t>
            </a:r>
          </a:p>
          <a:p>
            <a:pPr algn="just"/>
            <a:r>
              <a:rPr lang="en-US" sz="2400" dirty="0" smtClean="0">
                <a:solidFill>
                  <a:srgbClr val="FF0000"/>
                </a:solidFill>
              </a:rPr>
              <a:t>BBC World, BBC Entertainment, BBC Animal Zone, BBC Urdu</a:t>
            </a:r>
          </a:p>
          <a:p>
            <a:pPr algn="just"/>
            <a:endParaRPr lang="en-US" sz="2400" dirty="0" smtClean="0">
              <a:solidFill>
                <a:schemeClr val="tx1"/>
              </a:solidFill>
            </a:endParaRPr>
          </a:p>
          <a:p>
            <a:pPr algn="just">
              <a:buFont typeface="Wingdings" pitchFamily="2" charset="2"/>
              <a:buChar char="Ø"/>
            </a:pPr>
            <a:r>
              <a:rPr lang="en-US" dirty="0" err="1" smtClean="0">
                <a:solidFill>
                  <a:schemeClr val="tx1"/>
                </a:solidFill>
              </a:rPr>
              <a:t>KirchGrupp</a:t>
            </a:r>
            <a:endParaRPr lang="en-US" dirty="0" smtClean="0">
              <a:solidFill>
                <a:schemeClr val="tx1"/>
              </a:solidFill>
            </a:endParaRPr>
          </a:p>
          <a:p>
            <a:pPr algn="just"/>
            <a:r>
              <a:rPr lang="en-US" sz="2400" dirty="0" smtClean="0">
                <a:solidFill>
                  <a:srgbClr val="FF0000"/>
                </a:solidFill>
              </a:rPr>
              <a:t>Leading European program exporter (Film and TV libraries)</a:t>
            </a:r>
          </a:p>
          <a:p>
            <a:pPr algn="just"/>
            <a:endParaRPr lang="en-US" sz="2400" dirty="0" smtClean="0">
              <a:solidFill>
                <a:srgbClr val="FF0000"/>
              </a:solidFill>
            </a:endParaRPr>
          </a:p>
          <a:p>
            <a:pPr algn="just">
              <a:buFont typeface="Wingdings" pitchFamily="2" charset="2"/>
              <a:buChar char="Ø"/>
            </a:pPr>
            <a:r>
              <a:rPr lang="en-US" sz="3000" dirty="0" smtClean="0">
                <a:solidFill>
                  <a:schemeClr val="tx1"/>
                </a:solidFill>
              </a:rPr>
              <a:t> Bertelsmann’s CLT-UFA </a:t>
            </a:r>
          </a:p>
          <a:p>
            <a:pPr algn="just"/>
            <a:r>
              <a:rPr lang="en-US" sz="2400" dirty="0" smtClean="0">
                <a:solidFill>
                  <a:srgbClr val="FF0000"/>
                </a:solidFill>
              </a:rPr>
              <a:t>Europe’s biggest broadcasting corporation</a:t>
            </a:r>
          </a:p>
          <a:p>
            <a:pPr algn="just"/>
            <a:r>
              <a:rPr lang="en-US" sz="2400" dirty="0" smtClean="0">
                <a:solidFill>
                  <a:srgbClr val="FF0000"/>
                </a:solidFill>
              </a:rPr>
              <a:t>18 radio stations in ten countries</a:t>
            </a:r>
          </a:p>
          <a:p>
            <a:pPr algn="just"/>
            <a:r>
              <a:rPr lang="en-US" sz="2400" dirty="0" smtClean="0">
                <a:solidFill>
                  <a:srgbClr val="FF0000"/>
                </a:solidFill>
              </a:rPr>
              <a:t>RTL in Netherlands, Poland, Britain</a:t>
            </a:r>
          </a:p>
          <a:p>
            <a:pPr algn="just"/>
            <a:endParaRPr lang="en-US" sz="2400" dirty="0" smtClean="0">
              <a:solidFill>
                <a:schemeClr val="tx1"/>
              </a:solidFill>
            </a:endParaRPr>
          </a:p>
          <a:p>
            <a:pPr algn="just">
              <a:buFont typeface="Wingdings" pitchFamily="2" charset="2"/>
              <a:buChar char="Ø"/>
            </a:pPr>
            <a:r>
              <a:rPr lang="en-US" dirty="0" smtClean="0">
                <a:solidFill>
                  <a:schemeClr val="tx1"/>
                </a:solidFill>
              </a:rPr>
              <a:t>Canal France International</a:t>
            </a:r>
            <a:endParaRPr lang="en-US" sz="2400" dirty="0" smtClean="0">
              <a:solidFill>
                <a:schemeClr val="tx1"/>
              </a:solidFill>
            </a:endParaRPr>
          </a:p>
          <a:p>
            <a:pPr algn="just"/>
            <a:r>
              <a:rPr lang="en-US" sz="2400" dirty="0" smtClean="0">
                <a:solidFill>
                  <a:srgbClr val="FF0000"/>
                </a:solidFill>
              </a:rPr>
              <a:t>Exporter of French programs</a:t>
            </a:r>
          </a:p>
          <a:p>
            <a:pPr algn="just"/>
            <a:r>
              <a:rPr lang="en-US" sz="2400" dirty="0" smtClean="0">
                <a:solidFill>
                  <a:srgbClr val="FF0000"/>
                </a:solidFill>
              </a:rPr>
              <a:t>Africa, Eastern Europe</a:t>
            </a:r>
            <a:endParaRPr lang="en-US" sz="2400" dirty="0">
              <a:solidFill>
                <a:srgbClr val="FF0000"/>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par>
                          <p:cTn id="17" fill="hold">
                            <p:stCondLst>
                              <p:cond delay="5000"/>
                            </p:stCondLst>
                            <p:childTnLst>
                              <p:par>
                                <p:cTn id="18" presetID="10"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20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2000"/>
                                        <p:tgtEl>
                                          <p:spTgt spid="3">
                                            <p:txEl>
                                              <p:pRg st="7" end="7"/>
                                            </p:txEl>
                                          </p:spTgt>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2000"/>
                                        <p:tgtEl>
                                          <p:spTgt spid="3">
                                            <p:txEl>
                                              <p:pRg st="8" end="8"/>
                                            </p:txEl>
                                          </p:spTgt>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2000"/>
                                        <p:tgtEl>
                                          <p:spTgt spid="3">
                                            <p:txEl>
                                              <p:pRg st="9" end="9"/>
                                            </p:txEl>
                                          </p:spTgt>
                                        </p:tgtEl>
                                      </p:cBhvr>
                                    </p:animEffect>
                                  </p:childTnLst>
                                </p:cTn>
                              </p:par>
                            </p:childTnLst>
                          </p:cTn>
                        </p:par>
                        <p:par>
                          <p:cTn id="43" fill="hold">
                            <p:stCondLst>
                              <p:cond delay="6000"/>
                            </p:stCondLst>
                            <p:childTnLst>
                              <p:par>
                                <p:cTn id="44" presetID="10" presetClass="entr" presetSubtype="0" fill="hold" grpId="0" nodeType="after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2000"/>
                                        <p:tgtEl>
                                          <p:spTgt spid="3">
                                            <p:txEl>
                                              <p:pRg st="10" end="1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fade">
                                      <p:cBhvr>
                                        <p:cTn id="51" dur="2000"/>
                                        <p:tgtEl>
                                          <p:spTgt spid="3">
                                            <p:txEl>
                                              <p:pRg st="12" end="12"/>
                                            </p:txEl>
                                          </p:spTgt>
                                        </p:tgtEl>
                                      </p:cBhvr>
                                    </p:animEffect>
                                  </p:childTnLst>
                                </p:cTn>
                              </p:par>
                            </p:childTnLst>
                          </p:cTn>
                        </p:par>
                        <p:par>
                          <p:cTn id="52" fill="hold">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Effect transition="in" filter="fade">
                                      <p:cBhvr>
                                        <p:cTn id="55" dur="2000"/>
                                        <p:tgtEl>
                                          <p:spTgt spid="3">
                                            <p:txEl>
                                              <p:pRg st="13" end="13"/>
                                            </p:txEl>
                                          </p:spTgt>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Effect transition="in" filter="fade">
                                      <p:cBhvr>
                                        <p:cTn id="59"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valuewalk.com/wp-content/uploads/2016/03/Film-Industry.jpg"/>
          <p:cNvPicPr>
            <a:picLocks noChangeAspect="1" noChangeArrowheads="1"/>
          </p:cNvPicPr>
          <p:nvPr/>
        </p:nvPicPr>
        <p:blipFill>
          <a:blip r:embed="rId2">
            <a:lum bright="40000" contrast="-40000"/>
          </a:blip>
          <a:srcRect/>
          <a:stretch>
            <a:fillRect/>
          </a:stretch>
        </p:blipFill>
        <p:spPr bwMode="auto">
          <a:xfrm>
            <a:off x="0" y="152400"/>
            <a:ext cx="9144000" cy="6858002"/>
          </a:xfrm>
          <a:prstGeom prst="rect">
            <a:avLst/>
          </a:prstGeom>
          <a:noFill/>
        </p:spPr>
      </p:pic>
      <p:sp>
        <p:nvSpPr>
          <p:cNvPr id="2" name="Title 1"/>
          <p:cNvSpPr>
            <a:spLocks noGrp="1"/>
          </p:cNvSpPr>
          <p:nvPr>
            <p:ph type="ctrTitle"/>
          </p:nvPr>
        </p:nvSpPr>
        <p:spPr>
          <a:xfrm>
            <a:off x="685800" y="152400"/>
            <a:ext cx="7772400" cy="1470025"/>
          </a:xfrm>
        </p:spPr>
        <p:txBody>
          <a:bodyPr/>
          <a:lstStyle/>
          <a:p>
            <a:r>
              <a:rPr lang="en-US" b="1" dirty="0" smtClean="0">
                <a:latin typeface="Comic Sans MS" pitchFamily="66" charset="0"/>
              </a:rPr>
              <a:t>International Film Industry</a:t>
            </a:r>
            <a:endParaRPr lang="en-US" b="1" dirty="0">
              <a:latin typeface="Comic Sans MS" pitchFamily="66" charset="0"/>
            </a:endParaRPr>
          </a:p>
        </p:txBody>
      </p:sp>
      <p:sp>
        <p:nvSpPr>
          <p:cNvPr id="3" name="Subtitle 2"/>
          <p:cNvSpPr>
            <a:spLocks noGrp="1"/>
          </p:cNvSpPr>
          <p:nvPr>
            <p:ph type="subTitle" idx="1"/>
          </p:nvPr>
        </p:nvSpPr>
        <p:spPr>
          <a:xfrm>
            <a:off x="533400" y="1447800"/>
            <a:ext cx="8077200" cy="4953000"/>
          </a:xfrm>
        </p:spPr>
        <p:txBody>
          <a:bodyPr>
            <a:normAutofit lnSpcReduction="10000"/>
          </a:bodyPr>
          <a:lstStyle/>
          <a:p>
            <a:pPr algn="just">
              <a:buFont typeface="Wingdings" pitchFamily="2" charset="2"/>
              <a:buChar char="Ø"/>
            </a:pPr>
            <a:r>
              <a:rPr lang="en-US" dirty="0" smtClean="0">
                <a:solidFill>
                  <a:schemeClr val="tx1"/>
                </a:solidFill>
              </a:rPr>
              <a:t>Hollywood Vs. </a:t>
            </a:r>
            <a:r>
              <a:rPr lang="en-US" dirty="0" err="1" smtClean="0">
                <a:solidFill>
                  <a:schemeClr val="tx1"/>
                </a:solidFill>
              </a:rPr>
              <a:t>Bollywood</a:t>
            </a:r>
            <a:endParaRPr lang="en-US" dirty="0" smtClean="0">
              <a:solidFill>
                <a:schemeClr val="tx1"/>
              </a:solidFill>
            </a:endParaRPr>
          </a:p>
          <a:p>
            <a:pPr algn="just">
              <a:buFont typeface="Wingdings" pitchFamily="2" charset="2"/>
              <a:buChar char="Ø"/>
            </a:pPr>
            <a:endParaRPr lang="en-US" dirty="0" smtClean="0">
              <a:solidFill>
                <a:schemeClr val="tx1"/>
              </a:solidFill>
            </a:endParaRPr>
          </a:p>
          <a:p>
            <a:pPr algn="just">
              <a:buFont typeface="Wingdings" pitchFamily="2" charset="2"/>
              <a:buChar char="Ø"/>
            </a:pPr>
            <a:r>
              <a:rPr lang="en-US" dirty="0" smtClean="0">
                <a:solidFill>
                  <a:schemeClr val="tx1"/>
                </a:solidFill>
              </a:rPr>
              <a:t>Internationalization defines Hollywood</a:t>
            </a:r>
          </a:p>
          <a:p>
            <a:pPr algn="just">
              <a:buFont typeface="Wingdings" pitchFamily="2" charset="2"/>
              <a:buChar char="Ø"/>
            </a:pPr>
            <a:endParaRPr lang="en-US" dirty="0" smtClean="0">
              <a:solidFill>
                <a:schemeClr val="tx1"/>
              </a:solidFill>
            </a:endParaRPr>
          </a:p>
          <a:p>
            <a:pPr algn="just">
              <a:buFont typeface="Wingdings" pitchFamily="2" charset="2"/>
              <a:buChar char="Ø"/>
            </a:pPr>
            <a:r>
              <a:rPr lang="en-US" dirty="0" smtClean="0">
                <a:solidFill>
                  <a:schemeClr val="tx1"/>
                </a:solidFill>
              </a:rPr>
              <a:t>Distribution networks such as Viacom</a:t>
            </a:r>
          </a:p>
          <a:p>
            <a:pPr algn="just">
              <a:buFont typeface="Wingdings" pitchFamily="2" charset="2"/>
              <a:buChar char="Ø"/>
            </a:pPr>
            <a:endParaRPr lang="en-US" dirty="0" smtClean="0">
              <a:solidFill>
                <a:schemeClr val="tx1"/>
              </a:solidFill>
            </a:endParaRPr>
          </a:p>
          <a:p>
            <a:pPr algn="just">
              <a:buFont typeface="Wingdings" pitchFamily="2" charset="2"/>
              <a:buChar char="Ø"/>
            </a:pPr>
            <a:r>
              <a:rPr lang="en-US" dirty="0" smtClean="0">
                <a:solidFill>
                  <a:schemeClr val="tx1"/>
                </a:solidFill>
              </a:rPr>
              <a:t>Market of Hollywood</a:t>
            </a:r>
          </a:p>
          <a:p>
            <a:pPr algn="just">
              <a:buFont typeface="Wingdings" pitchFamily="2" charset="2"/>
              <a:buChar char="Ø"/>
            </a:pPr>
            <a:endParaRPr lang="en-US" dirty="0" smtClean="0">
              <a:solidFill>
                <a:schemeClr val="tx1"/>
              </a:solidFill>
            </a:endParaRPr>
          </a:p>
          <a:p>
            <a:pPr algn="just">
              <a:buFont typeface="Wingdings" pitchFamily="2" charset="2"/>
              <a:buChar char="Ø"/>
            </a:pPr>
            <a:r>
              <a:rPr lang="en-US" dirty="0" smtClean="0">
                <a:solidFill>
                  <a:schemeClr val="tx1"/>
                </a:solidFill>
              </a:rPr>
              <a:t>Structural links</a:t>
            </a:r>
            <a:endParaRPr lang="en-US" dirty="0">
              <a:solidFill>
                <a:schemeClr val="tx1"/>
              </a:solidFill>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2200"/>
                            </p:stCondLst>
                            <p:childTnLst>
                              <p:par>
                                <p:cTn id="12" presetID="37"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8" fill="hold">
                            <p:stCondLst>
                              <p:cond delay="3200"/>
                            </p:stCondLst>
                            <p:childTnLst>
                              <p:par>
                                <p:cTn id="19" presetID="37"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4200"/>
                            </p:stCondLst>
                            <p:childTnLst>
                              <p:par>
                                <p:cTn id="26" presetID="37" presetClass="entr" presetSubtype="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par>
                          <p:cTn id="32" fill="hold">
                            <p:stCondLst>
                              <p:cond delay="5200"/>
                            </p:stCondLst>
                            <p:childTnLst>
                              <p:par>
                                <p:cTn id="33" presetID="37"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par>
                          <p:cTn id="39" fill="hold">
                            <p:stCondLst>
                              <p:cond delay="6200"/>
                            </p:stCondLst>
                            <p:childTnLst>
                              <p:par>
                                <p:cTn id="40" presetID="37" presetClass="entr" presetSubtype="0" fill="hold" grpId="0"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utterstock_113282110.jpg"/>
          <p:cNvPicPr>
            <a:picLocks noChangeAspect="1"/>
          </p:cNvPicPr>
          <p:nvPr/>
        </p:nvPicPr>
        <p:blipFill>
          <a:blip r:embed="rId2">
            <a:lum bright="40000" contrast="-40000"/>
          </a:blip>
          <a:stretch>
            <a:fillRect/>
          </a:stretch>
        </p:blipFill>
        <p:spPr>
          <a:xfrm>
            <a:off x="762000" y="0"/>
            <a:ext cx="8001000" cy="5000625"/>
          </a:xfrm>
          <a:prstGeom prst="rect">
            <a:avLst/>
          </a:prstGeom>
        </p:spPr>
      </p:pic>
      <p:sp>
        <p:nvSpPr>
          <p:cNvPr id="2" name="Title 1"/>
          <p:cNvSpPr>
            <a:spLocks noGrp="1"/>
          </p:cNvSpPr>
          <p:nvPr>
            <p:ph type="ctrTitle"/>
          </p:nvPr>
        </p:nvSpPr>
        <p:spPr>
          <a:xfrm>
            <a:off x="838200" y="304800"/>
            <a:ext cx="7772400" cy="1470025"/>
          </a:xfrm>
        </p:spPr>
        <p:txBody>
          <a:bodyPr/>
          <a:lstStyle/>
          <a:p>
            <a:r>
              <a:rPr lang="en-US" b="1" dirty="0" smtClean="0">
                <a:latin typeface="Comic Sans MS" pitchFamily="66" charset="0"/>
              </a:rPr>
              <a:t>International Book Publishing</a:t>
            </a:r>
            <a:endParaRPr lang="en-US" b="1" dirty="0">
              <a:latin typeface="Comic Sans MS" pitchFamily="66" charset="0"/>
            </a:endParaRPr>
          </a:p>
        </p:txBody>
      </p:sp>
      <p:sp>
        <p:nvSpPr>
          <p:cNvPr id="3" name="Subtitle 2"/>
          <p:cNvSpPr>
            <a:spLocks noGrp="1"/>
          </p:cNvSpPr>
          <p:nvPr>
            <p:ph type="subTitle" idx="1"/>
          </p:nvPr>
        </p:nvSpPr>
        <p:spPr>
          <a:xfrm>
            <a:off x="304800" y="1905000"/>
            <a:ext cx="8458200" cy="4953000"/>
          </a:xfrm>
        </p:spPr>
        <p:txBody>
          <a:bodyPr>
            <a:normAutofit/>
          </a:bodyPr>
          <a:lstStyle/>
          <a:p>
            <a:pPr algn="just"/>
            <a:r>
              <a:rPr lang="en-US" dirty="0" smtClean="0">
                <a:solidFill>
                  <a:schemeClr val="tx1"/>
                </a:solidFill>
              </a:rPr>
              <a:t>The reach of the publishing giants is global: via networks of local affiliates, their books and journals are sold in virtually every country in the world.</a:t>
            </a:r>
          </a:p>
          <a:p>
            <a:pPr algn="just">
              <a:buFont typeface="Wingdings" pitchFamily="2" charset="2"/>
              <a:buChar char="Ø"/>
            </a:pPr>
            <a:r>
              <a:rPr lang="en-US" dirty="0" smtClean="0">
                <a:solidFill>
                  <a:schemeClr val="tx1"/>
                </a:solidFill>
              </a:rPr>
              <a:t>Examples</a:t>
            </a:r>
          </a:p>
          <a:p>
            <a:pPr lvl="1" algn="just"/>
            <a:r>
              <a:rPr lang="en-US" sz="3200" dirty="0" smtClean="0">
                <a:solidFill>
                  <a:srgbClr val="FF0000"/>
                </a:solidFill>
              </a:rPr>
              <a:t>	USA leads world’s book export market such 	as that of </a:t>
            </a:r>
            <a:r>
              <a:rPr lang="en-US" sz="3200" i="1" dirty="0" smtClean="0">
                <a:solidFill>
                  <a:srgbClr val="FF0000"/>
                </a:solidFill>
              </a:rPr>
              <a:t>Readers Digest Association</a:t>
            </a:r>
          </a:p>
          <a:p>
            <a:pPr lvl="1" algn="just"/>
            <a:r>
              <a:rPr lang="en-US" sz="3200" dirty="0" smtClean="0">
                <a:solidFill>
                  <a:srgbClr val="FF0000"/>
                </a:solidFill>
              </a:rPr>
              <a:t>	British based </a:t>
            </a:r>
            <a:r>
              <a:rPr lang="en-US" sz="3200" i="1" dirty="0" smtClean="0">
                <a:solidFill>
                  <a:srgbClr val="FF0000"/>
                </a:solidFill>
              </a:rPr>
              <a:t>Miller Freeman </a:t>
            </a:r>
            <a:r>
              <a:rPr lang="en-US" sz="3200" dirty="0" smtClean="0">
                <a:solidFill>
                  <a:srgbClr val="FF0000"/>
                </a:solidFill>
              </a:rPr>
              <a:t>in 49 countries</a:t>
            </a:r>
          </a:p>
          <a:p>
            <a:pPr lvl="1" algn="just"/>
            <a:r>
              <a:rPr lang="en-US" sz="3200" i="1" dirty="0" smtClean="0">
                <a:solidFill>
                  <a:srgbClr val="FF0000"/>
                </a:solidFill>
              </a:rPr>
              <a:t>	McGraw-Hill</a:t>
            </a:r>
            <a:r>
              <a:rPr lang="en-US" sz="3200" dirty="0" smtClean="0">
                <a:solidFill>
                  <a:srgbClr val="FF0000"/>
                </a:solidFill>
              </a:rPr>
              <a:t> in 32 countries</a:t>
            </a:r>
          </a:p>
          <a:p>
            <a:pPr algn="just"/>
            <a:endParaRPr lang="en-US" dirty="0" smtClean="0"/>
          </a:p>
          <a:p>
            <a:pPr algn="just"/>
            <a:endParaRPr lang="en-US"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
                                            <p:txEl>
                                              <p:pRg st="1" end="1"/>
                                            </p:txEl>
                                          </p:spTgt>
                                        </p:tgtEl>
                                      </p:cBhvr>
                                    </p:animEffect>
                                  </p:childTnLst>
                                </p:cTn>
                              </p:par>
                            </p:childTnLst>
                          </p:cTn>
                        </p:par>
                        <p:par>
                          <p:cTn id="23" fill="hold">
                            <p:stCondLst>
                              <p:cond delay="1000"/>
                            </p:stCondLst>
                            <p:childTnLst>
                              <p:par>
                                <p:cTn id="24" presetID="29"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
                                            <p:txEl>
                                              <p:pRg st="2" end="2"/>
                                            </p:txEl>
                                          </p:spTgt>
                                        </p:tgtEl>
                                      </p:cBhvr>
                                    </p:animEffect>
                                  </p:childTnLst>
                                </p:cTn>
                              </p:par>
                            </p:childTnLst>
                          </p:cTn>
                        </p:par>
                        <p:par>
                          <p:cTn id="29" fill="hold">
                            <p:stCondLst>
                              <p:cond delay="2000"/>
                            </p:stCondLst>
                            <p:childTnLst>
                              <p:par>
                                <p:cTn id="30" presetID="29" presetClass="entr" presetSubtype="0"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
                                            <p:txEl>
                                              <p:pRg st="3" end="3"/>
                                            </p:txEl>
                                          </p:spTgt>
                                        </p:tgtEl>
                                      </p:cBhvr>
                                    </p:animEffect>
                                  </p:childTnLst>
                                </p:cTn>
                              </p:par>
                            </p:childTnLst>
                          </p:cTn>
                        </p:par>
                        <p:par>
                          <p:cTn id="35" fill="hold">
                            <p:stCondLst>
                              <p:cond delay="3000"/>
                            </p:stCondLst>
                            <p:childTnLst>
                              <p:par>
                                <p:cTn id="36" presetID="29" presetClass="entr" presetSubtype="0"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americasmaquinaria.com/images/objectives.png"/>
          <p:cNvPicPr>
            <a:picLocks noChangeAspect="1" noChangeArrowheads="1"/>
          </p:cNvPicPr>
          <p:nvPr/>
        </p:nvPicPr>
        <p:blipFill>
          <a:blip r:embed="rId2">
            <a:lum bright="40000" contrast="-40000"/>
          </a:blip>
          <a:srcRect/>
          <a:stretch>
            <a:fillRect/>
          </a:stretch>
        </p:blipFill>
        <p:spPr bwMode="auto">
          <a:xfrm>
            <a:off x="5105400" y="1143000"/>
            <a:ext cx="4419600" cy="4419600"/>
          </a:xfrm>
          <a:prstGeom prst="rect">
            <a:avLst/>
          </a:prstGeom>
          <a:noFill/>
        </p:spPr>
      </p:pic>
      <p:sp>
        <p:nvSpPr>
          <p:cNvPr id="3" name="Subtitle 2"/>
          <p:cNvSpPr>
            <a:spLocks noGrp="1"/>
          </p:cNvSpPr>
          <p:nvPr>
            <p:ph type="subTitle" idx="1"/>
          </p:nvPr>
        </p:nvSpPr>
        <p:spPr>
          <a:xfrm>
            <a:off x="457200" y="1447800"/>
            <a:ext cx="8305800" cy="5105400"/>
          </a:xfrm>
        </p:spPr>
        <p:txBody>
          <a:bodyPr>
            <a:normAutofit lnSpcReduction="10000"/>
          </a:bodyPr>
          <a:lstStyle/>
          <a:p>
            <a:pPr algn="just">
              <a:buFont typeface="Wingdings" pitchFamily="2" charset="2"/>
              <a:buChar char="Ø"/>
            </a:pPr>
            <a:r>
              <a:rPr lang="en-US" dirty="0" smtClean="0">
                <a:solidFill>
                  <a:srgbClr val="FF0000"/>
                </a:solidFill>
              </a:rPr>
              <a:t> </a:t>
            </a:r>
            <a:r>
              <a:rPr lang="en-US" b="1" dirty="0" smtClean="0">
                <a:solidFill>
                  <a:srgbClr val="FF0000"/>
                </a:solidFill>
              </a:rPr>
              <a:t>Convergence of media</a:t>
            </a:r>
          </a:p>
          <a:p>
            <a:pPr algn="just"/>
            <a:endParaRPr lang="en-US" b="1" dirty="0" smtClean="0">
              <a:solidFill>
                <a:srgbClr val="FF0000"/>
              </a:solidFill>
            </a:endParaRPr>
          </a:p>
          <a:p>
            <a:pPr algn="just">
              <a:buFont typeface="Wingdings" pitchFamily="2" charset="2"/>
              <a:buChar char="Ø"/>
            </a:pPr>
            <a:r>
              <a:rPr lang="en-US" b="1" dirty="0" smtClean="0">
                <a:solidFill>
                  <a:srgbClr val="FF0000"/>
                </a:solidFill>
              </a:rPr>
              <a:t> Synergies</a:t>
            </a:r>
          </a:p>
          <a:p>
            <a:pPr algn="just"/>
            <a:endParaRPr lang="en-US" b="1" dirty="0" smtClean="0">
              <a:solidFill>
                <a:srgbClr val="FF0000"/>
              </a:solidFill>
            </a:endParaRPr>
          </a:p>
          <a:p>
            <a:pPr algn="just">
              <a:buFont typeface="Wingdings" pitchFamily="2" charset="2"/>
              <a:buChar char="Ø"/>
            </a:pPr>
            <a:r>
              <a:rPr lang="en-US" b="1" dirty="0" smtClean="0">
                <a:solidFill>
                  <a:srgbClr val="FF0000"/>
                </a:solidFill>
              </a:rPr>
              <a:t> Global trade in media products</a:t>
            </a:r>
          </a:p>
          <a:p>
            <a:pPr algn="just"/>
            <a:endParaRPr lang="en-US" b="1" dirty="0" smtClean="0">
              <a:solidFill>
                <a:srgbClr val="FF0000"/>
              </a:solidFill>
            </a:endParaRPr>
          </a:p>
          <a:p>
            <a:pPr algn="just">
              <a:buFont typeface="Wingdings" pitchFamily="2" charset="2"/>
              <a:buChar char="Ø"/>
            </a:pPr>
            <a:r>
              <a:rPr lang="en-US" b="1" dirty="0" smtClean="0">
                <a:solidFill>
                  <a:srgbClr val="FF0000"/>
                </a:solidFill>
              </a:rPr>
              <a:t> Global news and information network</a:t>
            </a:r>
          </a:p>
          <a:p>
            <a:pPr algn="just"/>
            <a:endParaRPr lang="en-US" b="1" dirty="0" smtClean="0">
              <a:solidFill>
                <a:srgbClr val="FF0000"/>
              </a:solidFill>
            </a:endParaRPr>
          </a:p>
          <a:p>
            <a:pPr algn="just">
              <a:buFont typeface="Wingdings" pitchFamily="2" charset="2"/>
              <a:buChar char="Ø"/>
            </a:pPr>
            <a:r>
              <a:rPr lang="en-US" b="1" dirty="0" smtClean="0">
                <a:solidFill>
                  <a:srgbClr val="FF0000"/>
                </a:solidFill>
              </a:rPr>
              <a:t> Global news agenda</a:t>
            </a:r>
            <a:endParaRPr lang="en-US" b="1" dirty="0">
              <a:solidFill>
                <a:srgbClr val="FF0000"/>
              </a:solidFill>
            </a:endParaRPr>
          </a:p>
        </p:txBody>
      </p:sp>
      <p:sp>
        <p:nvSpPr>
          <p:cNvPr id="2" name="Title 1"/>
          <p:cNvSpPr>
            <a:spLocks noGrp="1"/>
          </p:cNvSpPr>
          <p:nvPr>
            <p:ph type="ctrTitle"/>
          </p:nvPr>
        </p:nvSpPr>
        <p:spPr>
          <a:xfrm>
            <a:off x="762000" y="228600"/>
            <a:ext cx="7772400" cy="1470025"/>
          </a:xfrm>
        </p:spPr>
        <p:txBody>
          <a:bodyPr/>
          <a:lstStyle/>
          <a:p>
            <a:r>
              <a:rPr lang="en-US" b="1" dirty="0" smtClean="0">
                <a:latin typeface="Comic Sans MS" pitchFamily="66" charset="0"/>
              </a:rPr>
              <a:t>Objectives</a:t>
            </a:r>
            <a:endParaRPr lang="en-US" b="1" dirty="0">
              <a:latin typeface="Comic Sans MS" pitchFamily="66"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p:cTn id="34"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5"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p:cTn id="41"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42"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43"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spapers.jpg"/>
          <p:cNvPicPr>
            <a:picLocks noChangeAspect="1"/>
          </p:cNvPicPr>
          <p:nvPr/>
        </p:nvPicPr>
        <p:blipFill>
          <a:blip r:embed="rId2">
            <a:lum bright="40000" contrast="-40000"/>
          </a:blip>
          <a:stretch>
            <a:fillRect/>
          </a:stretch>
        </p:blipFill>
        <p:spPr>
          <a:xfrm>
            <a:off x="0" y="0"/>
            <a:ext cx="9144000" cy="6858000"/>
          </a:xfrm>
          <a:prstGeom prst="rect">
            <a:avLst/>
          </a:prstGeom>
        </p:spPr>
      </p:pic>
      <p:sp>
        <p:nvSpPr>
          <p:cNvPr id="2" name="Title 1"/>
          <p:cNvSpPr>
            <a:spLocks noGrp="1"/>
          </p:cNvSpPr>
          <p:nvPr>
            <p:ph type="ctrTitle"/>
          </p:nvPr>
        </p:nvSpPr>
        <p:spPr>
          <a:xfrm>
            <a:off x="685800" y="381000"/>
            <a:ext cx="7772400" cy="1470025"/>
          </a:xfrm>
        </p:spPr>
        <p:txBody>
          <a:bodyPr/>
          <a:lstStyle/>
          <a:p>
            <a:r>
              <a:rPr lang="en-US" b="1" dirty="0" smtClean="0">
                <a:latin typeface="Comic Sans MS" pitchFamily="66" charset="0"/>
              </a:rPr>
              <a:t>International Print Media</a:t>
            </a:r>
            <a:endParaRPr lang="en-US" b="1" dirty="0">
              <a:latin typeface="Comic Sans MS" pitchFamily="66" charset="0"/>
            </a:endParaRPr>
          </a:p>
        </p:txBody>
      </p:sp>
      <p:sp>
        <p:nvSpPr>
          <p:cNvPr id="3" name="Subtitle 2"/>
          <p:cNvSpPr>
            <a:spLocks noGrp="1"/>
          </p:cNvSpPr>
          <p:nvPr>
            <p:ph type="subTitle" idx="1"/>
          </p:nvPr>
        </p:nvSpPr>
        <p:spPr>
          <a:xfrm>
            <a:off x="381000" y="2057400"/>
            <a:ext cx="8382000" cy="4419600"/>
          </a:xfrm>
        </p:spPr>
        <p:txBody>
          <a:bodyPr>
            <a:normAutofit lnSpcReduction="10000"/>
          </a:bodyPr>
          <a:lstStyle/>
          <a:p>
            <a:pPr algn="just"/>
            <a:r>
              <a:rPr lang="en-US" dirty="0" smtClean="0">
                <a:solidFill>
                  <a:schemeClr val="tx1"/>
                </a:solidFill>
              </a:rPr>
              <a:t>The US-UK ‘duopoly’ seems to dominate global newspaper and magazine markets</a:t>
            </a:r>
          </a:p>
          <a:p>
            <a:pPr algn="just">
              <a:buFont typeface="Wingdings" pitchFamily="2" charset="2"/>
              <a:buChar char="Ø"/>
            </a:pPr>
            <a:r>
              <a:rPr lang="en-US" dirty="0" smtClean="0">
                <a:solidFill>
                  <a:schemeClr val="tx1"/>
                </a:solidFill>
              </a:rPr>
              <a:t>Examples</a:t>
            </a:r>
          </a:p>
          <a:p>
            <a:pPr algn="just"/>
            <a:r>
              <a:rPr lang="en-US" dirty="0" smtClean="0">
                <a:solidFill>
                  <a:schemeClr val="tx1"/>
                </a:solidFill>
              </a:rPr>
              <a:t>	</a:t>
            </a:r>
            <a:r>
              <a:rPr lang="en-US" i="1" dirty="0" smtClean="0">
                <a:solidFill>
                  <a:srgbClr val="FF0000"/>
                </a:solidFill>
              </a:rPr>
              <a:t>International Herald Tribune</a:t>
            </a:r>
            <a:r>
              <a:rPr lang="en-US" dirty="0" smtClean="0">
                <a:solidFill>
                  <a:srgbClr val="FF0000"/>
                </a:solidFill>
              </a:rPr>
              <a:t> to 186 	countries</a:t>
            </a:r>
          </a:p>
          <a:p>
            <a:pPr algn="just"/>
            <a:r>
              <a:rPr lang="en-US" dirty="0" smtClean="0">
                <a:solidFill>
                  <a:srgbClr val="FF0000"/>
                </a:solidFill>
              </a:rPr>
              <a:t>	</a:t>
            </a:r>
            <a:r>
              <a:rPr lang="en-US" i="1" dirty="0" smtClean="0">
                <a:solidFill>
                  <a:srgbClr val="FF0000"/>
                </a:solidFill>
              </a:rPr>
              <a:t>Newsweek</a:t>
            </a:r>
            <a:r>
              <a:rPr lang="en-US" dirty="0" smtClean="0">
                <a:solidFill>
                  <a:srgbClr val="FF0000"/>
                </a:solidFill>
              </a:rPr>
              <a:t> and</a:t>
            </a:r>
            <a:r>
              <a:rPr lang="en-US" i="1" dirty="0" smtClean="0">
                <a:solidFill>
                  <a:srgbClr val="FF0000"/>
                </a:solidFill>
              </a:rPr>
              <a:t> Time </a:t>
            </a:r>
            <a:r>
              <a:rPr lang="en-US" dirty="0" smtClean="0">
                <a:solidFill>
                  <a:srgbClr val="FF0000"/>
                </a:solidFill>
              </a:rPr>
              <a:t>journalism</a:t>
            </a:r>
          </a:p>
          <a:p>
            <a:pPr algn="just"/>
            <a:r>
              <a:rPr lang="en-US" dirty="0" smtClean="0">
                <a:solidFill>
                  <a:srgbClr val="FF0000"/>
                </a:solidFill>
              </a:rPr>
              <a:t>	</a:t>
            </a:r>
            <a:r>
              <a:rPr lang="en-US" i="1" dirty="0" smtClean="0">
                <a:solidFill>
                  <a:srgbClr val="FF0000"/>
                </a:solidFill>
              </a:rPr>
              <a:t>The Economist</a:t>
            </a:r>
            <a:r>
              <a:rPr lang="en-US" dirty="0" smtClean="0">
                <a:solidFill>
                  <a:srgbClr val="FF0000"/>
                </a:solidFill>
              </a:rPr>
              <a:t> for decision makers</a:t>
            </a:r>
          </a:p>
          <a:p>
            <a:pPr algn="just"/>
            <a:r>
              <a:rPr lang="en-US" dirty="0" smtClean="0">
                <a:solidFill>
                  <a:srgbClr val="FF0000"/>
                </a:solidFill>
              </a:rPr>
              <a:t>	</a:t>
            </a:r>
            <a:r>
              <a:rPr lang="en-US" i="1" dirty="0" smtClean="0">
                <a:solidFill>
                  <a:srgbClr val="FF0000"/>
                </a:solidFill>
              </a:rPr>
              <a:t>The Wall Street Journal</a:t>
            </a:r>
            <a:r>
              <a:rPr lang="en-US" dirty="0" smtClean="0">
                <a:solidFill>
                  <a:srgbClr val="FF0000"/>
                </a:solidFill>
              </a:rPr>
              <a:t> for business elites</a:t>
            </a:r>
            <a:endParaRPr lang="en-US" dirty="0">
              <a:solidFill>
                <a:srgbClr val="FF0000"/>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21" fill="hold">
                            <p:stCondLst>
                              <p:cond delay="1000"/>
                            </p:stCondLst>
                            <p:childTnLst>
                              <p:par>
                                <p:cTn id="22" presetID="23" presetClass="entr" presetSubtype="16"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23" presetClass="entr" presetSubtype="16"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3" presetClass="entr" presetSubtype="16"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3" presetClass="entr" presetSubtype="16" fill="hold" grpId="0"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ypes-of-Advertising-Media-300x279.jpg"/>
          <p:cNvPicPr>
            <a:picLocks noChangeAspect="1"/>
          </p:cNvPicPr>
          <p:nvPr/>
        </p:nvPicPr>
        <p:blipFill>
          <a:blip r:embed="rId2">
            <a:lum bright="40000" contrast="-40000"/>
          </a:blip>
          <a:srcRect b="6989"/>
          <a:stretch>
            <a:fillRect/>
          </a:stretch>
        </p:blipFill>
        <p:spPr>
          <a:xfrm>
            <a:off x="0" y="-1"/>
            <a:ext cx="9296400" cy="6723127"/>
          </a:xfrm>
          <a:prstGeom prst="rect">
            <a:avLst/>
          </a:prstGeom>
        </p:spPr>
      </p:pic>
      <p:sp>
        <p:nvSpPr>
          <p:cNvPr id="2" name="Title 1"/>
          <p:cNvSpPr>
            <a:spLocks noGrp="1"/>
          </p:cNvSpPr>
          <p:nvPr>
            <p:ph type="ctrTitle"/>
          </p:nvPr>
        </p:nvSpPr>
        <p:spPr>
          <a:xfrm>
            <a:off x="838200" y="152400"/>
            <a:ext cx="7772400" cy="1470025"/>
          </a:xfrm>
        </p:spPr>
        <p:txBody>
          <a:bodyPr/>
          <a:lstStyle/>
          <a:p>
            <a:r>
              <a:rPr lang="en-US" b="1" dirty="0" smtClean="0">
                <a:latin typeface="Comic Sans MS" pitchFamily="66" charset="0"/>
              </a:rPr>
              <a:t>International Advertising</a:t>
            </a:r>
            <a:endParaRPr lang="en-US" b="1" dirty="0">
              <a:latin typeface="Comic Sans MS" pitchFamily="66" charset="0"/>
            </a:endParaRPr>
          </a:p>
        </p:txBody>
      </p:sp>
      <p:sp>
        <p:nvSpPr>
          <p:cNvPr id="3" name="Subtitle 2"/>
          <p:cNvSpPr>
            <a:spLocks noGrp="1"/>
          </p:cNvSpPr>
          <p:nvPr>
            <p:ph type="subTitle" idx="1"/>
          </p:nvPr>
        </p:nvSpPr>
        <p:spPr>
          <a:xfrm>
            <a:off x="381000" y="1752600"/>
            <a:ext cx="8229600" cy="4800600"/>
          </a:xfrm>
        </p:spPr>
        <p:txBody>
          <a:bodyPr>
            <a:normAutofit lnSpcReduction="10000"/>
          </a:bodyPr>
          <a:lstStyle/>
          <a:p>
            <a:pPr algn="just">
              <a:buFont typeface="Wingdings" pitchFamily="2" charset="2"/>
              <a:buChar char="Ø"/>
            </a:pPr>
            <a:r>
              <a:rPr lang="en-US" dirty="0" smtClean="0">
                <a:solidFill>
                  <a:schemeClr val="tx1"/>
                </a:solidFill>
              </a:rPr>
              <a:t>Advertising supports global expansion of media products</a:t>
            </a:r>
          </a:p>
          <a:p>
            <a:pPr algn="just"/>
            <a:endParaRPr lang="en-US" dirty="0" smtClean="0">
              <a:solidFill>
                <a:schemeClr val="tx1"/>
              </a:solidFill>
            </a:endParaRPr>
          </a:p>
          <a:p>
            <a:pPr algn="just">
              <a:buFont typeface="Wingdings" pitchFamily="2" charset="2"/>
              <a:buChar char="Ø"/>
            </a:pPr>
            <a:r>
              <a:rPr lang="en-US" dirty="0" smtClean="0">
                <a:solidFill>
                  <a:schemeClr val="tx1"/>
                </a:solidFill>
              </a:rPr>
              <a:t>USA, the biggest advertising market</a:t>
            </a:r>
          </a:p>
          <a:p>
            <a:pPr algn="just"/>
            <a:endParaRPr lang="en-US" dirty="0" smtClean="0">
              <a:solidFill>
                <a:schemeClr val="tx1"/>
              </a:solidFill>
            </a:endParaRPr>
          </a:p>
          <a:p>
            <a:pPr algn="just">
              <a:buFont typeface="Wingdings" pitchFamily="2" charset="2"/>
              <a:buChar char="Ø"/>
            </a:pPr>
            <a:r>
              <a:rPr lang="en-US" dirty="0" smtClean="0">
                <a:solidFill>
                  <a:schemeClr val="tx1"/>
                </a:solidFill>
              </a:rPr>
              <a:t>Transnational marketing service for conglomerates</a:t>
            </a:r>
          </a:p>
          <a:p>
            <a:pPr algn="just"/>
            <a:endParaRPr lang="en-US" dirty="0" smtClean="0">
              <a:solidFill>
                <a:schemeClr val="tx1"/>
              </a:solidFill>
            </a:endParaRPr>
          </a:p>
          <a:p>
            <a:pPr algn="just">
              <a:buFont typeface="Wingdings" pitchFamily="2" charset="2"/>
              <a:buChar char="Ø"/>
            </a:pPr>
            <a:r>
              <a:rPr lang="en-US" dirty="0" smtClean="0">
                <a:solidFill>
                  <a:schemeClr val="tx1"/>
                </a:solidFill>
              </a:rPr>
              <a:t>Integrated Marketing Communication</a:t>
            </a:r>
            <a:endParaRPr lang="en-US" dirty="0">
              <a:solidFill>
                <a:schemeClr val="tx1"/>
              </a:solidFill>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6" fill="hold">
                            <p:stCondLst>
                              <p:cond delay="2000"/>
                            </p:stCondLst>
                            <p:childTnLst>
                              <p:par>
                                <p:cTn id="17" presetID="37"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grpId="0"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lstStyle/>
          <a:p>
            <a:r>
              <a:rPr lang="en-US" b="1" dirty="0" smtClean="0">
                <a:latin typeface="Comic Sans MS" pitchFamily="66" charset="0"/>
              </a:rPr>
              <a:t>News Agencies</a:t>
            </a:r>
            <a:endParaRPr lang="en-US" b="1" dirty="0">
              <a:latin typeface="Comic Sans MS" pitchFamily="66" charset="0"/>
            </a:endParaRPr>
          </a:p>
        </p:txBody>
      </p:sp>
      <p:sp>
        <p:nvSpPr>
          <p:cNvPr id="3" name="Subtitle 2"/>
          <p:cNvSpPr>
            <a:spLocks noGrp="1"/>
          </p:cNvSpPr>
          <p:nvPr>
            <p:ph type="subTitle" idx="1"/>
          </p:nvPr>
        </p:nvSpPr>
        <p:spPr>
          <a:xfrm>
            <a:off x="533400" y="1143000"/>
            <a:ext cx="8153400" cy="4953000"/>
          </a:xfrm>
        </p:spPr>
        <p:txBody>
          <a:bodyPr>
            <a:normAutofit/>
          </a:bodyPr>
          <a:lstStyle/>
          <a:p>
            <a:pPr algn="just">
              <a:buFont typeface="Wingdings" pitchFamily="2" charset="2"/>
              <a:buChar char="Ø"/>
            </a:pPr>
            <a:r>
              <a:rPr lang="en-US" dirty="0" smtClean="0">
                <a:solidFill>
                  <a:schemeClr val="tx1"/>
                </a:solidFill>
              </a:rPr>
              <a:t>Central role in setting international news agenda</a:t>
            </a:r>
          </a:p>
          <a:p>
            <a:pPr algn="just">
              <a:buFont typeface="Wingdings" pitchFamily="2" charset="2"/>
              <a:buChar char="Ø"/>
            </a:pPr>
            <a:r>
              <a:rPr lang="en-US" dirty="0" smtClean="0">
                <a:solidFill>
                  <a:schemeClr val="tx1"/>
                </a:solidFill>
              </a:rPr>
              <a:t>Globalization and commodification of international information </a:t>
            </a:r>
          </a:p>
          <a:p>
            <a:pPr algn="just">
              <a:buFont typeface="Wingdings" pitchFamily="2" charset="2"/>
              <a:buChar char="Ø"/>
            </a:pPr>
            <a:r>
              <a:rPr lang="en-US" dirty="0" smtClean="0">
                <a:solidFill>
                  <a:schemeClr val="tx1"/>
                </a:solidFill>
              </a:rPr>
              <a:t> Famous news agencies</a:t>
            </a:r>
          </a:p>
          <a:p>
            <a:pPr algn="just"/>
            <a:r>
              <a:rPr lang="en-US" dirty="0" smtClean="0">
                <a:solidFill>
                  <a:schemeClr val="tx1"/>
                </a:solidFill>
              </a:rPr>
              <a:t>	</a:t>
            </a:r>
            <a:endParaRPr lang="en-US" dirty="0" smtClean="0">
              <a:solidFill>
                <a:srgbClr val="FF0000"/>
              </a:solidFill>
            </a:endParaRPr>
          </a:p>
        </p:txBody>
      </p:sp>
      <p:pic>
        <p:nvPicPr>
          <p:cNvPr id="10244" name="Picture 4" descr="http://image.slidesharecdn.com/topic5globalnewsandinformationnetworkgroup3-140314101641-phpapp01/95/global-news-and-information-network-4-638.jpg?cb=1394792320"/>
          <p:cNvPicPr>
            <a:picLocks noChangeAspect="1" noChangeArrowheads="1"/>
          </p:cNvPicPr>
          <p:nvPr/>
        </p:nvPicPr>
        <p:blipFill>
          <a:blip r:embed="rId2"/>
          <a:srcRect r="8333"/>
          <a:stretch>
            <a:fillRect/>
          </a:stretch>
        </p:blipFill>
        <p:spPr bwMode="auto">
          <a:xfrm>
            <a:off x="685800" y="1219200"/>
            <a:ext cx="7543800" cy="5638800"/>
          </a:xfrm>
          <a:prstGeom prst="rect">
            <a:avLst/>
          </a:prstGeom>
          <a:noFill/>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550"/>
                            </p:stCondLst>
                            <p:childTnLst>
                              <p:par>
                                <p:cTn id="12" presetID="1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par>
                          <p:cTn id="15" fill="hold">
                            <p:stCondLst>
                              <p:cond delay="3550"/>
                            </p:stCondLst>
                            <p:childTnLst>
                              <p:par>
                                <p:cTn id="16" presetID="10"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par>
                          <p:cTn id="28" fill="hold">
                            <p:stCondLst>
                              <p:cond delay="4000"/>
                            </p:stCondLst>
                            <p:childTnLst>
                              <p:par>
                                <p:cTn id="29" presetID="10" presetClass="exit" presetSubtype="0" fill="hold" grpId="1" nodeType="afterEffect">
                                  <p:stCondLst>
                                    <p:cond delay="0"/>
                                  </p:stCondLst>
                                  <p:childTnLst>
                                    <p:animEffect transition="out" filter="fade">
                                      <p:cBhvr>
                                        <p:cTn id="30" dur="500"/>
                                        <p:tgtEl>
                                          <p:spTgt spid="3">
                                            <p:txEl>
                                              <p:pRg st="0" end="0"/>
                                            </p:txEl>
                                          </p:spTgt>
                                        </p:tgtEl>
                                      </p:cBhvr>
                                    </p:animEffect>
                                    <p:set>
                                      <p:cBhvr>
                                        <p:cTn id="31" dur="1" fill="hold">
                                          <p:stCondLst>
                                            <p:cond delay="499"/>
                                          </p:stCondLst>
                                        </p:cTn>
                                        <p:tgtEl>
                                          <p:spTgt spid="3">
                                            <p:txEl>
                                              <p:pRg st="0" end="0"/>
                                            </p:txEl>
                                          </p:spTgt>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3">
                                            <p:txEl>
                                              <p:pRg st="1" end="1"/>
                                            </p:txEl>
                                          </p:spTgt>
                                        </p:tgtEl>
                                      </p:cBhvr>
                                    </p:animEffect>
                                    <p:set>
                                      <p:cBhvr>
                                        <p:cTn id="34" dur="1" fill="hold">
                                          <p:stCondLst>
                                            <p:cond delay="499"/>
                                          </p:stCondLst>
                                        </p:cTn>
                                        <p:tgtEl>
                                          <p:spTgt spid="3">
                                            <p:txEl>
                                              <p:pRg st="1" end="1"/>
                                            </p:txEl>
                                          </p:spTgt>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3">
                                            <p:txEl>
                                              <p:pRg st="2" end="2"/>
                                            </p:txEl>
                                          </p:spTgt>
                                        </p:tgtEl>
                                      </p:cBhvr>
                                    </p:animEffect>
                                    <p:set>
                                      <p:cBhvr>
                                        <p:cTn id="37" dur="1" fill="hold">
                                          <p:stCondLst>
                                            <p:cond delay="499"/>
                                          </p:stCondLst>
                                        </p:cTn>
                                        <p:tgtEl>
                                          <p:spTgt spid="3">
                                            <p:txEl>
                                              <p:pRg st="2" end="2"/>
                                            </p:txEl>
                                          </p:spTgt>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3">
                                            <p:txEl>
                                              <p:pRg st="3" end="3"/>
                                            </p:txEl>
                                          </p:spTgt>
                                        </p:tgtEl>
                                      </p:cBhvr>
                                    </p:animEffect>
                                    <p:set>
                                      <p:cBhvr>
                                        <p:cTn id="40" dur="1" fill="hold">
                                          <p:stCondLst>
                                            <p:cond delay="499"/>
                                          </p:stCondLst>
                                        </p:cTn>
                                        <p:tgtEl>
                                          <p:spTgt spid="3">
                                            <p:txEl>
                                              <p:pRg st="3" end="3"/>
                                            </p:txEl>
                                          </p:spTgt>
                                        </p:tgtEl>
                                        <p:attrNameLst>
                                          <p:attrName>style.visibility</p:attrName>
                                        </p:attrNameLst>
                                      </p:cBhvr>
                                      <p:to>
                                        <p:strVal val="hidden"/>
                                      </p:to>
                                    </p:set>
                                  </p:childTnLst>
                                </p:cTn>
                              </p:par>
                            </p:childTnLst>
                          </p:cTn>
                        </p:par>
                        <p:par>
                          <p:cTn id="41" fill="hold">
                            <p:stCondLst>
                              <p:cond delay="4500"/>
                            </p:stCondLst>
                            <p:childTnLst>
                              <p:par>
                                <p:cTn id="42" presetID="42" presetClass="entr" presetSubtype="0" fill="hold" nodeType="afterEffect">
                                  <p:stCondLst>
                                    <p:cond delay="0"/>
                                  </p:stCondLst>
                                  <p:childTnLst>
                                    <p:set>
                                      <p:cBhvr>
                                        <p:cTn id="43" dur="1" fill="hold">
                                          <p:stCondLst>
                                            <p:cond delay="0"/>
                                          </p:stCondLst>
                                        </p:cTn>
                                        <p:tgtEl>
                                          <p:spTgt spid="10244"/>
                                        </p:tgtEl>
                                        <p:attrNameLst>
                                          <p:attrName>style.visibility</p:attrName>
                                        </p:attrNameLst>
                                      </p:cBhvr>
                                      <p:to>
                                        <p:strVal val="visible"/>
                                      </p:to>
                                    </p:set>
                                    <p:animEffect transition="in" filter="fade">
                                      <p:cBhvr>
                                        <p:cTn id="44" dur="1000"/>
                                        <p:tgtEl>
                                          <p:spTgt spid="10244"/>
                                        </p:tgtEl>
                                      </p:cBhvr>
                                    </p:animEffect>
                                    <p:anim calcmode="lin" valueType="num">
                                      <p:cBhvr>
                                        <p:cTn id="45" dur="1000" fill="hold"/>
                                        <p:tgtEl>
                                          <p:spTgt spid="10244"/>
                                        </p:tgtEl>
                                        <p:attrNameLst>
                                          <p:attrName>ppt_x</p:attrName>
                                        </p:attrNameLst>
                                      </p:cBhvr>
                                      <p:tavLst>
                                        <p:tav tm="0">
                                          <p:val>
                                            <p:strVal val="#ppt_x"/>
                                          </p:val>
                                        </p:tav>
                                        <p:tav tm="100000">
                                          <p:val>
                                            <p:strVal val="#ppt_x"/>
                                          </p:val>
                                        </p:tav>
                                      </p:tavLst>
                                    </p:anim>
                                    <p:anim calcmode="lin" valueType="num">
                                      <p:cBhvr>
                                        <p:cTn id="46"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3" grpI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cf.mp-cdn.net/a2/6c/6a732f221836fe5aae3041b3d16c-should-rupert-murdoch-sell-his-british-news-agencies-amid-recent-scandals.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19051" y="0"/>
            <a:ext cx="9229725" cy="6858000"/>
          </a:xfrm>
          <a:prstGeom prst="rect">
            <a:avLst/>
          </a:prstGeom>
          <a:noFill/>
        </p:spPr>
      </p:pic>
      <p:sp>
        <p:nvSpPr>
          <p:cNvPr id="3" name="Subtitle 2"/>
          <p:cNvSpPr>
            <a:spLocks noGrp="1"/>
          </p:cNvSpPr>
          <p:nvPr>
            <p:ph type="subTitle" idx="1"/>
          </p:nvPr>
        </p:nvSpPr>
        <p:spPr>
          <a:xfrm>
            <a:off x="381000" y="228600"/>
            <a:ext cx="8305800" cy="6400800"/>
          </a:xfrm>
        </p:spPr>
        <p:txBody>
          <a:bodyPr>
            <a:normAutofit fontScale="92500" lnSpcReduction="10000"/>
          </a:bodyPr>
          <a:lstStyle/>
          <a:p>
            <a:pPr algn="just">
              <a:buFont typeface="Wingdings" pitchFamily="2" charset="2"/>
              <a:buChar char="Ø"/>
            </a:pPr>
            <a:r>
              <a:rPr lang="en-US" dirty="0" smtClean="0">
                <a:solidFill>
                  <a:schemeClr val="tx1"/>
                </a:solidFill>
              </a:rPr>
              <a:t>Associated Press</a:t>
            </a:r>
          </a:p>
          <a:p>
            <a:pPr algn="just"/>
            <a:r>
              <a:rPr lang="en-US" dirty="0" smtClean="0">
                <a:solidFill>
                  <a:srgbClr val="FF0000"/>
                </a:solidFill>
              </a:rPr>
              <a:t>World’s Largest news gathering organization</a:t>
            </a:r>
          </a:p>
          <a:p>
            <a:pPr algn="just"/>
            <a:r>
              <a:rPr lang="en-US" dirty="0" smtClean="0">
                <a:solidFill>
                  <a:srgbClr val="FF0000"/>
                </a:solidFill>
              </a:rPr>
              <a:t>Digital photo network</a:t>
            </a:r>
          </a:p>
          <a:p>
            <a:pPr algn="just"/>
            <a:r>
              <a:rPr lang="en-US" dirty="0" smtClean="0">
                <a:solidFill>
                  <a:srgbClr val="FF0000"/>
                </a:solidFill>
              </a:rPr>
              <a:t>AP’s services</a:t>
            </a:r>
          </a:p>
          <a:p>
            <a:pPr algn="just"/>
            <a:endParaRPr lang="en-US" dirty="0" smtClean="0">
              <a:solidFill>
                <a:schemeClr val="tx1"/>
              </a:solidFill>
            </a:endParaRPr>
          </a:p>
          <a:p>
            <a:pPr algn="just">
              <a:buFont typeface="Wingdings" pitchFamily="2" charset="2"/>
              <a:buChar char="Ø"/>
            </a:pPr>
            <a:r>
              <a:rPr lang="en-US" dirty="0" smtClean="0">
                <a:solidFill>
                  <a:schemeClr val="tx1"/>
                </a:solidFill>
              </a:rPr>
              <a:t>Reuters</a:t>
            </a:r>
          </a:p>
          <a:p>
            <a:pPr algn="just"/>
            <a:r>
              <a:rPr lang="en-US" dirty="0" smtClean="0">
                <a:solidFill>
                  <a:srgbClr val="FF0000"/>
                </a:solidFill>
              </a:rPr>
              <a:t>Second major actor</a:t>
            </a:r>
          </a:p>
          <a:p>
            <a:pPr algn="just"/>
            <a:r>
              <a:rPr lang="en-US" dirty="0" smtClean="0">
                <a:solidFill>
                  <a:srgbClr val="FF0000"/>
                </a:solidFill>
              </a:rPr>
              <a:t>Business of information</a:t>
            </a:r>
          </a:p>
          <a:p>
            <a:pPr algn="just"/>
            <a:endParaRPr lang="en-US" dirty="0" smtClean="0">
              <a:solidFill>
                <a:schemeClr val="tx1"/>
              </a:solidFill>
            </a:endParaRPr>
          </a:p>
          <a:p>
            <a:pPr algn="just">
              <a:buFont typeface="Wingdings" pitchFamily="2" charset="2"/>
              <a:buChar char="Ø"/>
            </a:pPr>
            <a:r>
              <a:rPr lang="en-US" dirty="0" err="1" smtClean="0">
                <a:solidFill>
                  <a:schemeClr val="tx1"/>
                </a:solidFill>
              </a:rPr>
              <a:t>Agence</a:t>
            </a:r>
            <a:r>
              <a:rPr lang="en-US" dirty="0" smtClean="0">
                <a:solidFill>
                  <a:schemeClr val="tx1"/>
                </a:solidFill>
              </a:rPr>
              <a:t> France </a:t>
            </a:r>
            <a:r>
              <a:rPr lang="en-US" dirty="0" err="1" smtClean="0">
                <a:solidFill>
                  <a:schemeClr val="tx1"/>
                </a:solidFill>
              </a:rPr>
              <a:t>Presse</a:t>
            </a:r>
            <a:endParaRPr lang="en-US" dirty="0" smtClean="0">
              <a:solidFill>
                <a:schemeClr val="tx1"/>
              </a:solidFill>
            </a:endParaRPr>
          </a:p>
          <a:p>
            <a:pPr algn="just"/>
            <a:r>
              <a:rPr lang="en-US" dirty="0" smtClean="0">
                <a:solidFill>
                  <a:srgbClr val="FF0000"/>
                </a:solidFill>
              </a:rPr>
              <a:t>Third global news agency</a:t>
            </a:r>
          </a:p>
          <a:p>
            <a:pPr algn="just"/>
            <a:r>
              <a:rPr lang="en-US" dirty="0" smtClean="0">
                <a:solidFill>
                  <a:srgbClr val="FF0000"/>
                </a:solidFill>
              </a:rPr>
              <a:t>Strong coverage of news through MENA Network</a:t>
            </a:r>
          </a:p>
          <a:p>
            <a:pPr algn="just"/>
            <a:endParaRPr lang="en-US" dirty="0" smtClean="0">
              <a:solidFill>
                <a:schemeClr val="tx1"/>
              </a:solidFill>
            </a:endParaRPr>
          </a:p>
          <a:p>
            <a:pPr algn="just"/>
            <a:endParaRPr lang="en-US" dirty="0" smtClean="0">
              <a:solidFill>
                <a:schemeClr val="tx1"/>
              </a:solidFill>
            </a:endParaRPr>
          </a:p>
          <a:p>
            <a:pPr algn="just"/>
            <a:endParaRPr lang="en-US" dirty="0">
              <a:solidFill>
                <a:schemeClr val="tx1"/>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xEl>
                                              <p:pRg st="1" end="1"/>
                                            </p:txEl>
                                          </p:spTgt>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2" end="2"/>
                                            </p:txEl>
                                          </p:spTgt>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
                                            <p:txEl>
                                              <p:pRg st="5" end="5"/>
                                            </p:txEl>
                                          </p:spTgt>
                                        </p:tgtEl>
                                      </p:cBhvr>
                                    </p:animEffect>
                                  </p:childTnLst>
                                </p:cTn>
                              </p:par>
                            </p:childTnLst>
                          </p:cTn>
                        </p:par>
                        <p:par>
                          <p:cTn id="35" fill="hold">
                            <p:stCondLst>
                              <p:cond delay="1000"/>
                            </p:stCondLst>
                            <p:childTnLst>
                              <p:par>
                                <p:cTn id="36" presetID="29" presetClass="entr" presetSubtype="0"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p:cTn id="38"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3">
                                            <p:txEl>
                                              <p:pRg st="6" end="6"/>
                                            </p:txEl>
                                          </p:spTgt>
                                        </p:tgtEl>
                                      </p:cBhvr>
                                    </p:animEffect>
                                  </p:childTnLst>
                                </p:cTn>
                              </p:par>
                            </p:childTnLst>
                          </p:cTn>
                        </p:par>
                        <p:par>
                          <p:cTn id="41" fill="hold">
                            <p:stCondLst>
                              <p:cond delay="2000"/>
                            </p:stCondLst>
                            <p:childTnLst>
                              <p:par>
                                <p:cTn id="42" presetID="29" presetClass="entr" presetSubtype="0" fill="hold" grpId="0"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p:cTn id="44"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46" dur="10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p:cTn id="51" dur="1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52" dur="1000" fill="hold"/>
                                        <p:tgtEl>
                                          <p:spTgt spid="3">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53" dur="1000"/>
                                        <p:tgtEl>
                                          <p:spTgt spid="3">
                                            <p:txEl>
                                              <p:pRg st="9" end="9"/>
                                            </p:txEl>
                                          </p:spTgt>
                                        </p:tgtEl>
                                      </p:cBhvr>
                                    </p:animEffect>
                                  </p:childTnLst>
                                </p:cTn>
                              </p:par>
                            </p:childTnLst>
                          </p:cTn>
                        </p:par>
                        <p:par>
                          <p:cTn id="54" fill="hold">
                            <p:stCondLst>
                              <p:cond delay="1000"/>
                            </p:stCondLst>
                            <p:childTnLst>
                              <p:par>
                                <p:cTn id="55" presetID="29" presetClass="entr" presetSubtype="0" fill="hold" grpId="0" nodeType="after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p:cTn id="57" dur="1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58" dur="1000" fill="hold"/>
                                        <p:tgtEl>
                                          <p:spTgt spid="3">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59" dur="1000"/>
                                        <p:tgtEl>
                                          <p:spTgt spid="3">
                                            <p:txEl>
                                              <p:pRg st="10" end="10"/>
                                            </p:txEl>
                                          </p:spTgt>
                                        </p:tgtEl>
                                      </p:cBhvr>
                                    </p:animEffect>
                                  </p:childTnLst>
                                </p:cTn>
                              </p:par>
                            </p:childTnLst>
                          </p:cTn>
                        </p:par>
                        <p:par>
                          <p:cTn id="60" fill="hold">
                            <p:stCondLst>
                              <p:cond delay="2000"/>
                            </p:stCondLst>
                            <p:childTnLst>
                              <p:par>
                                <p:cTn id="61" presetID="29" presetClass="entr" presetSubtype="0" fill="hold" grpId="0" nodeType="after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p:cTn id="63" dur="10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64" dur="1000" fill="hold"/>
                                        <p:tgtEl>
                                          <p:spTgt spid="3">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nancial_Stock_News_Service_03.jpg"/>
          <p:cNvPicPr>
            <a:picLocks noChangeAspect="1"/>
          </p:cNvPicPr>
          <p:nvPr/>
        </p:nvPicPr>
        <p:blipFill>
          <a:blip r:embed="rId2">
            <a:lum bright="40000" contrast="-40000"/>
          </a:blip>
          <a:stretch>
            <a:fillRect/>
          </a:stretch>
        </p:blipFill>
        <p:spPr>
          <a:xfrm>
            <a:off x="-228600" y="0"/>
            <a:ext cx="9372600" cy="6858000"/>
          </a:xfrm>
          <a:prstGeom prst="rect">
            <a:avLst/>
          </a:prstGeom>
        </p:spPr>
      </p:pic>
      <p:sp>
        <p:nvSpPr>
          <p:cNvPr id="3" name="Subtitle 2"/>
          <p:cNvSpPr>
            <a:spLocks noGrp="1"/>
          </p:cNvSpPr>
          <p:nvPr>
            <p:ph type="subTitle" idx="1"/>
          </p:nvPr>
        </p:nvSpPr>
        <p:spPr>
          <a:xfrm>
            <a:off x="304800" y="1600200"/>
            <a:ext cx="8534400" cy="4953000"/>
          </a:xfrm>
        </p:spPr>
        <p:txBody>
          <a:bodyPr>
            <a:normAutofit fontScale="92500"/>
          </a:bodyPr>
          <a:lstStyle/>
          <a:p>
            <a:pPr algn="just"/>
            <a:r>
              <a:rPr lang="en-US" dirty="0" smtClean="0">
                <a:solidFill>
                  <a:schemeClr val="tx1"/>
                </a:solidFill>
              </a:rPr>
              <a:t>Televised financial news markets</a:t>
            </a:r>
          </a:p>
          <a:p>
            <a:pPr algn="just"/>
            <a:endParaRPr lang="en-US" dirty="0" smtClean="0">
              <a:solidFill>
                <a:schemeClr val="tx1"/>
              </a:solidFill>
            </a:endParaRPr>
          </a:p>
          <a:p>
            <a:pPr algn="just"/>
            <a:r>
              <a:rPr lang="en-US" dirty="0" smtClean="0">
                <a:solidFill>
                  <a:schemeClr val="tx1"/>
                </a:solidFill>
              </a:rPr>
              <a:t>Reuters</a:t>
            </a:r>
          </a:p>
          <a:p>
            <a:pPr algn="just"/>
            <a:r>
              <a:rPr lang="en-US" dirty="0" smtClean="0">
                <a:solidFill>
                  <a:srgbClr val="FF0000"/>
                </a:solidFill>
              </a:rPr>
              <a:t>International electronic data company</a:t>
            </a:r>
          </a:p>
          <a:p>
            <a:pPr algn="just"/>
            <a:r>
              <a:rPr lang="en-US" dirty="0" smtClean="0">
                <a:solidFill>
                  <a:srgbClr val="FF0000"/>
                </a:solidFill>
              </a:rPr>
              <a:t>64% of revenue from financial information products</a:t>
            </a:r>
          </a:p>
          <a:p>
            <a:pPr algn="just"/>
            <a:endParaRPr lang="en-US" dirty="0" smtClean="0">
              <a:solidFill>
                <a:schemeClr val="tx1"/>
              </a:solidFill>
            </a:endParaRPr>
          </a:p>
          <a:p>
            <a:pPr algn="just"/>
            <a:r>
              <a:rPr lang="en-US" dirty="0" smtClean="0">
                <a:solidFill>
                  <a:schemeClr val="tx1"/>
                </a:solidFill>
              </a:rPr>
              <a:t>Bloomberg</a:t>
            </a:r>
          </a:p>
          <a:p>
            <a:pPr algn="just"/>
            <a:r>
              <a:rPr lang="en-US" dirty="0" smtClean="0">
                <a:solidFill>
                  <a:srgbClr val="FF0000"/>
                </a:solidFill>
              </a:rPr>
              <a:t>Real time financial information network</a:t>
            </a:r>
          </a:p>
          <a:p>
            <a:pPr algn="just"/>
            <a:r>
              <a:rPr lang="en-US" dirty="0" smtClean="0">
                <a:solidFill>
                  <a:srgbClr val="FF0000"/>
                </a:solidFill>
              </a:rPr>
              <a:t>Bloomberg services</a:t>
            </a:r>
            <a:endParaRPr lang="en-US" dirty="0">
              <a:solidFill>
                <a:srgbClr val="FF0000"/>
              </a:solidFill>
            </a:endParaRPr>
          </a:p>
        </p:txBody>
      </p:sp>
      <p:sp>
        <p:nvSpPr>
          <p:cNvPr id="2" name="Title 1"/>
          <p:cNvSpPr>
            <a:spLocks noGrp="1"/>
          </p:cNvSpPr>
          <p:nvPr>
            <p:ph type="ctrTitle"/>
          </p:nvPr>
        </p:nvSpPr>
        <p:spPr>
          <a:xfrm>
            <a:off x="762000" y="0"/>
            <a:ext cx="7772400" cy="1470025"/>
          </a:xfrm>
        </p:spPr>
        <p:txBody>
          <a:bodyPr/>
          <a:lstStyle/>
          <a:p>
            <a:r>
              <a:rPr lang="en-US" b="1" dirty="0" smtClean="0">
                <a:latin typeface="Comic Sans MS" pitchFamily="66" charset="0"/>
              </a:rPr>
              <a:t>Financial News Services</a:t>
            </a:r>
            <a:endParaRPr lang="en-US" b="1" dirty="0">
              <a:latin typeface="Comic Sans MS" pitchFamily="66"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37"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par>
                          <p:cTn id="31" fill="hold">
                            <p:stCondLst>
                              <p:cond delay="2000"/>
                            </p:stCondLst>
                            <p:childTnLst>
                              <p:par>
                                <p:cTn id="32" presetID="37" presetClass="entr" presetSubtype="0"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par>
                          <p:cTn id="46" fill="hold">
                            <p:stCondLst>
                              <p:cond delay="1000"/>
                            </p:stCondLst>
                            <p:childTnLst>
                              <p:par>
                                <p:cTn id="47" presetID="37"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par>
                          <p:cTn id="53" fill="hold">
                            <p:stCondLst>
                              <p:cond delay="2000"/>
                            </p:stCondLst>
                            <p:childTnLst>
                              <p:par>
                                <p:cTn id="54" presetID="37" presetClass="entr" presetSubtype="0" fill="hold" grpId="0" nodeType="after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om-mediachannelorg.jpg"/>
          <p:cNvPicPr>
            <a:picLocks noChangeAspect="1"/>
          </p:cNvPicPr>
          <p:nvPr/>
        </p:nvPicPr>
        <p:blipFill>
          <a:blip r:embed="rId2">
            <a:lum bright="40000" contrast="-40000"/>
          </a:blip>
          <a:stretch>
            <a:fillRect/>
          </a:stretch>
        </p:blipFill>
        <p:spPr>
          <a:xfrm rot="2793613">
            <a:off x="5552183" y="-654621"/>
            <a:ext cx="4471987" cy="3364638"/>
          </a:xfrm>
          <a:prstGeom prst="rect">
            <a:avLst/>
          </a:prstGeom>
        </p:spPr>
      </p:pic>
      <p:sp>
        <p:nvSpPr>
          <p:cNvPr id="2" name="Title 1"/>
          <p:cNvSpPr>
            <a:spLocks noGrp="1"/>
          </p:cNvSpPr>
          <p:nvPr>
            <p:ph type="ctrTitle"/>
          </p:nvPr>
        </p:nvSpPr>
        <p:spPr>
          <a:xfrm>
            <a:off x="762000" y="0"/>
            <a:ext cx="7772400" cy="1470025"/>
          </a:xfrm>
        </p:spPr>
        <p:txBody>
          <a:bodyPr/>
          <a:lstStyle/>
          <a:p>
            <a:r>
              <a:rPr lang="en-US" b="1" dirty="0" smtClean="0">
                <a:latin typeface="Comic Sans MS" pitchFamily="66" charset="0"/>
              </a:rPr>
              <a:t>International Television News</a:t>
            </a:r>
            <a:endParaRPr lang="en-US" b="1" dirty="0">
              <a:latin typeface="Comic Sans MS" pitchFamily="66" charset="0"/>
            </a:endParaRPr>
          </a:p>
        </p:txBody>
      </p:sp>
      <p:sp>
        <p:nvSpPr>
          <p:cNvPr id="3" name="Subtitle 2"/>
          <p:cNvSpPr>
            <a:spLocks noGrp="1"/>
          </p:cNvSpPr>
          <p:nvPr>
            <p:ph type="subTitle" idx="1"/>
          </p:nvPr>
        </p:nvSpPr>
        <p:spPr>
          <a:xfrm>
            <a:off x="381000" y="1600200"/>
            <a:ext cx="8382000" cy="5257800"/>
          </a:xfrm>
        </p:spPr>
        <p:txBody>
          <a:bodyPr>
            <a:normAutofit fontScale="92500" lnSpcReduction="10000"/>
          </a:bodyPr>
          <a:lstStyle/>
          <a:p>
            <a:pPr algn="just"/>
            <a:r>
              <a:rPr lang="en-US" dirty="0" smtClean="0">
                <a:solidFill>
                  <a:schemeClr val="tx1"/>
                </a:solidFill>
              </a:rPr>
              <a:t>Control global flow of audio-video news material</a:t>
            </a:r>
          </a:p>
          <a:p>
            <a:pPr algn="just"/>
            <a:endParaRPr lang="en-US" dirty="0" smtClean="0"/>
          </a:p>
          <a:p>
            <a:pPr algn="just"/>
            <a:r>
              <a:rPr lang="en-US" dirty="0" smtClean="0"/>
              <a:t>				</a:t>
            </a:r>
            <a:r>
              <a:rPr lang="en-US" sz="4000" b="1" dirty="0" smtClean="0">
                <a:solidFill>
                  <a:srgbClr val="FF0000"/>
                </a:solidFill>
              </a:rPr>
              <a:t>CNN</a:t>
            </a:r>
          </a:p>
          <a:p>
            <a:pPr algn="just">
              <a:buFont typeface="Wingdings" pitchFamily="2" charset="2"/>
              <a:buChar char="Ø"/>
            </a:pPr>
            <a:r>
              <a:rPr lang="en-US" dirty="0" smtClean="0">
                <a:solidFill>
                  <a:schemeClr val="tx1"/>
                </a:solidFill>
              </a:rPr>
              <a:t>Global news network shaping international communication</a:t>
            </a:r>
          </a:p>
          <a:p>
            <a:pPr algn="just">
              <a:buFont typeface="Wingdings" pitchFamily="2" charset="2"/>
              <a:buChar char="Ø"/>
            </a:pPr>
            <a:r>
              <a:rPr lang="en-US" dirty="0" smtClean="0">
                <a:solidFill>
                  <a:schemeClr val="tx1"/>
                </a:solidFill>
              </a:rPr>
              <a:t>World’s news leader</a:t>
            </a:r>
          </a:p>
          <a:p>
            <a:pPr algn="just">
              <a:buFont typeface="Wingdings" pitchFamily="2" charset="2"/>
              <a:buChar char="Ø"/>
            </a:pPr>
            <a:r>
              <a:rPr lang="en-US" dirty="0" smtClean="0">
                <a:solidFill>
                  <a:schemeClr val="tx1"/>
                </a:solidFill>
              </a:rPr>
              <a:t>‘Blanket the globe’ through satellite technology</a:t>
            </a:r>
          </a:p>
          <a:p>
            <a:pPr algn="just">
              <a:buFont typeface="Wingdings" pitchFamily="2" charset="2"/>
              <a:buChar char="Ø"/>
            </a:pPr>
            <a:r>
              <a:rPr lang="en-US" dirty="0" smtClean="0">
                <a:solidFill>
                  <a:schemeClr val="tx1"/>
                </a:solidFill>
              </a:rPr>
              <a:t>Covering live international news events</a:t>
            </a:r>
          </a:p>
          <a:p>
            <a:pPr algn="just">
              <a:buFont typeface="Wingdings" pitchFamily="2" charset="2"/>
              <a:buChar char="Ø"/>
            </a:pPr>
            <a:r>
              <a:rPr lang="en-US" dirty="0" smtClean="0">
                <a:solidFill>
                  <a:schemeClr val="tx1"/>
                </a:solidFill>
              </a:rPr>
              <a:t>Integrating the media systems of former socialist countries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21" fill="hold">
                            <p:stCondLst>
                              <p:cond delay="1000"/>
                            </p:stCondLst>
                            <p:childTnLst>
                              <p:par>
                                <p:cTn id="22" presetID="17" presetClass="entr" presetSubtype="10"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26" fill="hold">
                            <p:stCondLst>
                              <p:cond delay="2000"/>
                            </p:stCondLst>
                            <p:childTnLst>
                              <p:par>
                                <p:cTn id="27" presetID="17" presetClass="entr" presetSubtype="1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17" presetClass="entr" presetSubtype="10"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par>
                          <p:cTn id="36" fill="hold">
                            <p:stCondLst>
                              <p:cond delay="4000"/>
                            </p:stCondLst>
                            <p:childTnLst>
                              <p:par>
                                <p:cTn id="37" presetID="17" presetClass="entr" presetSubtype="10"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par>
                          <p:cTn id="41" fill="hold">
                            <p:stCondLst>
                              <p:cond delay="5000"/>
                            </p:stCondLst>
                            <p:childTnLst>
                              <p:par>
                                <p:cTn id="42" presetID="17" presetClass="entr" presetSubtype="10" fill="hold" grpId="0"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p:cTn id="44"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om-mediachannelorg.jpg"/>
          <p:cNvPicPr>
            <a:picLocks noChangeAspect="1"/>
          </p:cNvPicPr>
          <p:nvPr/>
        </p:nvPicPr>
        <p:blipFill>
          <a:blip r:embed="rId2">
            <a:lum bright="40000" contrast="-40000"/>
          </a:blip>
          <a:stretch>
            <a:fillRect/>
          </a:stretch>
        </p:blipFill>
        <p:spPr>
          <a:xfrm rot="2793613">
            <a:off x="5552183" y="-654621"/>
            <a:ext cx="4471987" cy="3364638"/>
          </a:xfrm>
          <a:prstGeom prst="rect">
            <a:avLst/>
          </a:prstGeom>
        </p:spPr>
      </p:pic>
      <p:sp>
        <p:nvSpPr>
          <p:cNvPr id="3" name="Subtitle 2"/>
          <p:cNvSpPr>
            <a:spLocks noGrp="1"/>
          </p:cNvSpPr>
          <p:nvPr>
            <p:ph type="subTitle" idx="1"/>
          </p:nvPr>
        </p:nvSpPr>
        <p:spPr>
          <a:xfrm>
            <a:off x="381000" y="152400"/>
            <a:ext cx="8382000" cy="6705600"/>
          </a:xfrm>
        </p:spPr>
        <p:txBody>
          <a:bodyPr>
            <a:normAutofit/>
          </a:bodyPr>
          <a:lstStyle/>
          <a:p>
            <a:pPr algn="just">
              <a:buFont typeface="Wingdings" pitchFamily="2" charset="2"/>
              <a:buChar char="Ø"/>
            </a:pPr>
            <a:r>
              <a:rPr lang="en-US" dirty="0" smtClean="0">
                <a:solidFill>
                  <a:schemeClr val="tx1"/>
                </a:solidFill>
              </a:rPr>
              <a:t>Monitor news events and disseminate timely information</a:t>
            </a:r>
          </a:p>
          <a:p>
            <a:pPr algn="just">
              <a:buFont typeface="Wingdings" pitchFamily="2" charset="2"/>
              <a:buChar char="Ø"/>
            </a:pPr>
            <a:r>
              <a:rPr lang="en-US" dirty="0" smtClean="0">
                <a:solidFill>
                  <a:schemeClr val="tx1"/>
                </a:solidFill>
              </a:rPr>
              <a:t>Markets</a:t>
            </a:r>
          </a:p>
          <a:p>
            <a:pPr algn="just">
              <a:buFont typeface="Wingdings" pitchFamily="2" charset="2"/>
              <a:buChar char="Ø"/>
            </a:pPr>
            <a:r>
              <a:rPr lang="en-US" dirty="0" smtClean="0">
                <a:solidFill>
                  <a:schemeClr val="tx1"/>
                </a:solidFill>
              </a:rPr>
              <a:t>‘</a:t>
            </a:r>
            <a:r>
              <a:rPr lang="en-US" dirty="0" err="1" smtClean="0">
                <a:solidFill>
                  <a:schemeClr val="tx1"/>
                </a:solidFill>
              </a:rPr>
              <a:t>Influentials</a:t>
            </a:r>
            <a:r>
              <a:rPr lang="en-US" dirty="0" smtClean="0">
                <a:solidFill>
                  <a:schemeClr val="tx1"/>
                </a:solidFill>
              </a:rPr>
              <a:t>’: government ministers, tops bureaucrats etc</a:t>
            </a:r>
          </a:p>
          <a:p>
            <a:pPr algn="just">
              <a:buFont typeface="Wingdings" pitchFamily="2" charset="2"/>
              <a:buChar char="Ø"/>
            </a:pPr>
            <a:r>
              <a:rPr lang="en-US" dirty="0" smtClean="0">
                <a:solidFill>
                  <a:schemeClr val="tx1"/>
                </a:solidFill>
              </a:rPr>
              <a:t>‘</a:t>
            </a:r>
            <a:r>
              <a:rPr lang="en-US" dirty="0" err="1" smtClean="0">
                <a:solidFill>
                  <a:schemeClr val="tx1"/>
                </a:solidFill>
              </a:rPr>
              <a:t>CNNization</a:t>
            </a:r>
            <a:r>
              <a:rPr lang="en-US" dirty="0" smtClean="0">
                <a:solidFill>
                  <a:schemeClr val="tx1"/>
                </a:solidFill>
              </a:rPr>
              <a:t>’ of television news has become a model for expanding ‘American news values around the world’</a:t>
            </a:r>
          </a:p>
          <a:p>
            <a:pPr algn="just">
              <a:buFont typeface="Wingdings" pitchFamily="2" charset="2"/>
              <a:buChar char="Ø"/>
            </a:pPr>
            <a:r>
              <a:rPr lang="en-US" dirty="0" smtClean="0">
                <a:solidFill>
                  <a:schemeClr val="tx1"/>
                </a:solidFill>
              </a:rPr>
              <a:t>AOL-Time Warner merger makes CNN the part of world’s biggest media and entertainment conglomerate</a:t>
            </a:r>
          </a:p>
          <a:p>
            <a:pPr algn="just">
              <a:buFont typeface="Wingdings" pitchFamily="2" charset="2"/>
              <a:buChar char="Ø"/>
            </a:pPr>
            <a:r>
              <a:rPr lang="en-US" dirty="0" smtClean="0">
                <a:solidFill>
                  <a:schemeClr val="tx1"/>
                </a:solidFill>
              </a:rPr>
              <a:t>CNN Vs BBC, Sky News, Star News, Fox News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17" presetClass="entr" presetSubtype="1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17" presetClass="entr" presetSubtype="1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17" presetClass="entr" presetSubtype="1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par>
                          <p:cTn id="29" fill="hold">
                            <p:stCondLst>
                              <p:cond delay="5000"/>
                            </p:stCondLst>
                            <p:childTnLst>
                              <p:par>
                                <p:cTn id="30" presetID="17" presetClass="entr" presetSubtype="10"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35897728052078191555035650_bigstock-Vintage-radio-58711064.jpg"/>
          <p:cNvPicPr>
            <a:picLocks noChangeAspect="1"/>
          </p:cNvPicPr>
          <p:nvPr/>
        </p:nvPicPr>
        <p:blipFill>
          <a:blip r:embed="rId2">
            <a:lum bright="40000" contrast="-40000"/>
          </a:blip>
          <a:stretch>
            <a:fillRect/>
          </a:stretch>
        </p:blipFill>
        <p:spPr>
          <a:xfrm>
            <a:off x="-304800" y="0"/>
            <a:ext cx="9934575" cy="6858000"/>
          </a:xfrm>
          <a:prstGeom prst="rect">
            <a:avLst/>
          </a:prstGeom>
        </p:spPr>
      </p:pic>
      <p:sp>
        <p:nvSpPr>
          <p:cNvPr id="2" name="Title 1"/>
          <p:cNvSpPr>
            <a:spLocks noGrp="1"/>
          </p:cNvSpPr>
          <p:nvPr>
            <p:ph type="ctrTitle"/>
          </p:nvPr>
        </p:nvSpPr>
        <p:spPr>
          <a:xfrm>
            <a:off x="762000" y="0"/>
            <a:ext cx="7772400" cy="1470025"/>
          </a:xfrm>
        </p:spPr>
        <p:txBody>
          <a:bodyPr/>
          <a:lstStyle/>
          <a:p>
            <a:r>
              <a:rPr lang="en-US" b="1" dirty="0" smtClean="0">
                <a:latin typeface="Comic Sans MS" pitchFamily="66" charset="0"/>
              </a:rPr>
              <a:t>Global Radio</a:t>
            </a:r>
            <a:endParaRPr lang="en-US" b="1" dirty="0">
              <a:latin typeface="Comic Sans MS" pitchFamily="66" charset="0"/>
            </a:endParaRPr>
          </a:p>
        </p:txBody>
      </p:sp>
      <p:sp>
        <p:nvSpPr>
          <p:cNvPr id="3" name="Subtitle 2"/>
          <p:cNvSpPr>
            <a:spLocks noGrp="1"/>
          </p:cNvSpPr>
          <p:nvPr>
            <p:ph type="subTitle" idx="1"/>
          </p:nvPr>
        </p:nvSpPr>
        <p:spPr>
          <a:xfrm>
            <a:off x="381000" y="1219200"/>
            <a:ext cx="8305800" cy="5257800"/>
          </a:xfrm>
        </p:spPr>
        <p:txBody>
          <a:bodyPr>
            <a:normAutofit fontScale="92500" lnSpcReduction="20000"/>
          </a:bodyPr>
          <a:lstStyle/>
          <a:p>
            <a:pPr algn="just">
              <a:buFont typeface="Wingdings" pitchFamily="2" charset="2"/>
              <a:buChar char="Ø"/>
            </a:pPr>
            <a:r>
              <a:rPr lang="en-US" dirty="0" smtClean="0">
                <a:solidFill>
                  <a:schemeClr val="tx1"/>
                </a:solidFill>
              </a:rPr>
              <a:t>Voice of America</a:t>
            </a:r>
          </a:p>
          <a:p>
            <a:pPr algn="just"/>
            <a:endParaRPr lang="en-US" dirty="0" smtClean="0">
              <a:solidFill>
                <a:schemeClr val="tx1"/>
              </a:solidFill>
            </a:endParaRPr>
          </a:p>
          <a:p>
            <a:pPr algn="just">
              <a:buFont typeface="Wingdings" pitchFamily="2" charset="2"/>
              <a:buChar char="Ø"/>
            </a:pPr>
            <a:r>
              <a:rPr lang="en-US" dirty="0" smtClean="0">
                <a:solidFill>
                  <a:schemeClr val="tx1"/>
                </a:solidFill>
              </a:rPr>
              <a:t>World Radio Network</a:t>
            </a:r>
          </a:p>
          <a:p>
            <a:pPr algn="just"/>
            <a:endParaRPr lang="en-US" dirty="0" smtClean="0">
              <a:solidFill>
                <a:schemeClr val="tx1"/>
              </a:solidFill>
            </a:endParaRPr>
          </a:p>
          <a:p>
            <a:pPr algn="just">
              <a:buFont typeface="Wingdings" pitchFamily="2" charset="2"/>
              <a:buChar char="Ø"/>
            </a:pPr>
            <a:r>
              <a:rPr lang="en-US" dirty="0" smtClean="0">
                <a:solidFill>
                  <a:schemeClr val="tx1"/>
                </a:solidFill>
              </a:rPr>
              <a:t>Radio Moscow</a:t>
            </a:r>
          </a:p>
          <a:p>
            <a:pPr algn="just"/>
            <a:endParaRPr lang="en-US" dirty="0" smtClean="0">
              <a:solidFill>
                <a:schemeClr val="tx1"/>
              </a:solidFill>
            </a:endParaRPr>
          </a:p>
          <a:p>
            <a:pPr algn="just">
              <a:buFont typeface="Wingdings" pitchFamily="2" charset="2"/>
              <a:buChar char="Ø"/>
            </a:pPr>
            <a:r>
              <a:rPr lang="en-US" dirty="0" smtClean="0">
                <a:solidFill>
                  <a:schemeClr val="tx1"/>
                </a:solidFill>
              </a:rPr>
              <a:t>Deutsche </a:t>
            </a:r>
            <a:r>
              <a:rPr lang="en-US" dirty="0" err="1" smtClean="0">
                <a:solidFill>
                  <a:schemeClr val="tx1"/>
                </a:solidFill>
              </a:rPr>
              <a:t>Welle</a:t>
            </a:r>
            <a:endParaRPr lang="en-US" dirty="0" smtClean="0">
              <a:solidFill>
                <a:schemeClr val="tx1"/>
              </a:solidFill>
            </a:endParaRPr>
          </a:p>
          <a:p>
            <a:pPr algn="just"/>
            <a:endParaRPr lang="en-US" dirty="0" smtClean="0">
              <a:solidFill>
                <a:schemeClr val="tx1"/>
              </a:solidFill>
            </a:endParaRPr>
          </a:p>
          <a:p>
            <a:pPr algn="just">
              <a:buFont typeface="Wingdings" pitchFamily="2" charset="2"/>
              <a:buChar char="Ø"/>
            </a:pPr>
            <a:r>
              <a:rPr lang="en-US" dirty="0" smtClean="0">
                <a:solidFill>
                  <a:schemeClr val="tx1"/>
                </a:solidFill>
              </a:rPr>
              <a:t>Radio France </a:t>
            </a:r>
            <a:r>
              <a:rPr lang="en-US" dirty="0" err="1" smtClean="0">
                <a:solidFill>
                  <a:schemeClr val="tx1"/>
                </a:solidFill>
              </a:rPr>
              <a:t>Internationale</a:t>
            </a:r>
            <a:endParaRPr lang="en-US" dirty="0" smtClean="0">
              <a:solidFill>
                <a:schemeClr val="tx1"/>
              </a:solidFill>
            </a:endParaRPr>
          </a:p>
          <a:p>
            <a:pPr algn="just"/>
            <a:endParaRPr lang="en-US" dirty="0" smtClean="0">
              <a:solidFill>
                <a:schemeClr val="tx1"/>
              </a:solidFill>
            </a:endParaRPr>
          </a:p>
          <a:p>
            <a:pPr algn="just">
              <a:buFont typeface="Wingdings" pitchFamily="2" charset="2"/>
              <a:buChar char="Ø"/>
            </a:pPr>
            <a:r>
              <a:rPr lang="en-US" dirty="0" smtClean="0">
                <a:solidFill>
                  <a:schemeClr val="tx1"/>
                </a:solidFill>
              </a:rPr>
              <a:t>Radio </a:t>
            </a:r>
            <a:r>
              <a:rPr lang="en-US" dirty="0" err="1" smtClean="0">
                <a:solidFill>
                  <a:schemeClr val="tx1"/>
                </a:solidFill>
              </a:rPr>
              <a:t>Bejing</a:t>
            </a:r>
            <a:endParaRPr lang="en-US" dirty="0">
              <a:solidFill>
                <a:schemeClr val="tx1"/>
              </a:solidFill>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par>
                          <p:cTn id="15" fill="hold">
                            <p:stCondLst>
                              <p:cond delay="3500"/>
                            </p:stCondLst>
                            <p:childTnLst>
                              <p:par>
                                <p:cTn id="16" presetID="10"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par>
                          <p:cTn id="19" fill="hold">
                            <p:stCondLst>
                              <p:cond delay="5500"/>
                            </p:stCondLst>
                            <p:childTnLst>
                              <p:par>
                                <p:cTn id="20" presetID="10" presetClass="entr" presetSubtype="0"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par>
                          <p:cTn id="23" fill="hold">
                            <p:stCondLst>
                              <p:cond delay="7500"/>
                            </p:stCondLst>
                            <p:childTnLst>
                              <p:par>
                                <p:cTn id="24" presetID="10" presetClass="entr" presetSubtype="0" fill="hold" grpId="0"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2000"/>
                                        <p:tgtEl>
                                          <p:spTgt spid="3">
                                            <p:txEl>
                                              <p:pRg st="6" end="6"/>
                                            </p:txEl>
                                          </p:spTgt>
                                        </p:tgtEl>
                                      </p:cBhvr>
                                    </p:animEffect>
                                  </p:childTnLst>
                                </p:cTn>
                              </p:par>
                            </p:childTnLst>
                          </p:cTn>
                        </p:par>
                        <p:par>
                          <p:cTn id="27" fill="hold">
                            <p:stCondLst>
                              <p:cond delay="9500"/>
                            </p:stCondLst>
                            <p:childTnLst>
                              <p:par>
                                <p:cTn id="28" presetID="10" presetClass="entr" presetSubtype="0" fill="hold" grpId="0" nodeType="after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2000"/>
                                        <p:tgtEl>
                                          <p:spTgt spid="3">
                                            <p:txEl>
                                              <p:pRg st="8" end="8"/>
                                            </p:txEl>
                                          </p:spTgt>
                                        </p:tgtEl>
                                      </p:cBhvr>
                                    </p:animEffect>
                                  </p:childTnLst>
                                </p:cTn>
                              </p:par>
                            </p:childTnLst>
                          </p:cTn>
                        </p:par>
                        <p:par>
                          <p:cTn id="31" fill="hold">
                            <p:stCondLst>
                              <p:cond delay="11500"/>
                            </p:stCondLst>
                            <p:childTnLst>
                              <p:par>
                                <p:cTn id="32" presetID="10" presetClass="entr" presetSubtype="0" fill="hold" grpId="0" nodeType="after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8600"/>
            <a:ext cx="7772400" cy="1470025"/>
          </a:xfrm>
        </p:spPr>
        <p:txBody>
          <a:bodyPr/>
          <a:lstStyle/>
          <a:p>
            <a:r>
              <a:rPr lang="en-US" b="1" dirty="0" smtClean="0">
                <a:latin typeface="Comic Sans MS" pitchFamily="66" charset="0"/>
              </a:rPr>
              <a:t>Setting the Global Agenda</a:t>
            </a:r>
            <a:endParaRPr lang="en-US" b="1" dirty="0">
              <a:latin typeface="Comic Sans MS" pitchFamily="66" charset="0"/>
            </a:endParaRPr>
          </a:p>
        </p:txBody>
      </p:sp>
      <p:sp>
        <p:nvSpPr>
          <p:cNvPr id="3" name="Subtitle 2"/>
          <p:cNvSpPr>
            <a:spLocks noGrp="1"/>
          </p:cNvSpPr>
          <p:nvPr>
            <p:ph type="subTitle" idx="1"/>
          </p:nvPr>
        </p:nvSpPr>
        <p:spPr>
          <a:xfrm>
            <a:off x="381000" y="1676400"/>
            <a:ext cx="8305800" cy="5181600"/>
          </a:xfrm>
        </p:spPr>
        <p:txBody>
          <a:bodyPr/>
          <a:lstStyle/>
          <a:p>
            <a:pPr algn="just"/>
            <a:r>
              <a:rPr lang="en-US" dirty="0" smtClean="0">
                <a:solidFill>
                  <a:schemeClr val="tx1"/>
                </a:solidFill>
              </a:rPr>
              <a:t>Who dominates the world’s entertainment and information network?</a:t>
            </a:r>
          </a:p>
          <a:p>
            <a:r>
              <a:rPr lang="en-US" b="1" dirty="0" smtClean="0">
                <a:solidFill>
                  <a:srgbClr val="FF0000"/>
                </a:solidFill>
              </a:rPr>
              <a:t>UNITED STATES OF AMERICA</a:t>
            </a:r>
          </a:p>
          <a:p>
            <a:pPr algn="just"/>
            <a:r>
              <a:rPr lang="en-US" dirty="0" smtClean="0"/>
              <a:t>		</a:t>
            </a:r>
            <a:r>
              <a:rPr lang="en-US" dirty="0" smtClean="0">
                <a:solidFill>
                  <a:schemeClr val="tx1"/>
                </a:solidFill>
              </a:rPr>
              <a:t>News Agency</a:t>
            </a:r>
            <a:r>
              <a:rPr lang="en-US" dirty="0" smtClean="0"/>
              <a:t>		</a:t>
            </a:r>
            <a:r>
              <a:rPr lang="en-US" dirty="0" smtClean="0">
                <a:solidFill>
                  <a:schemeClr val="tx1"/>
                </a:solidFill>
              </a:rPr>
              <a:t>AP</a:t>
            </a:r>
          </a:p>
          <a:p>
            <a:pPr algn="just"/>
            <a:r>
              <a:rPr lang="en-US" dirty="0" smtClean="0">
                <a:solidFill>
                  <a:schemeClr val="tx1"/>
                </a:solidFill>
              </a:rPr>
              <a:t>		News Channel		CNN</a:t>
            </a:r>
          </a:p>
          <a:p>
            <a:pPr algn="just"/>
            <a:r>
              <a:rPr lang="en-US" dirty="0" smtClean="0">
                <a:solidFill>
                  <a:schemeClr val="tx1"/>
                </a:solidFill>
              </a:rPr>
              <a:t>		Radio			VOA</a:t>
            </a:r>
          </a:p>
          <a:p>
            <a:pPr algn="just"/>
            <a:r>
              <a:rPr lang="en-US" dirty="0" smtClean="0">
                <a:solidFill>
                  <a:schemeClr val="tx1"/>
                </a:solidFill>
              </a:rPr>
              <a:t>		Cinema			Hollywood</a:t>
            </a:r>
            <a:endParaRPr lang="en-US" dirty="0">
              <a:solidFill>
                <a:schemeClr val="tx1"/>
              </a:solidFill>
            </a:endParaRPr>
          </a:p>
        </p:txBody>
      </p:sp>
      <p:cxnSp>
        <p:nvCxnSpPr>
          <p:cNvPr id="5" name="Straight Arrow Connector 4"/>
          <p:cNvCxnSpPr/>
          <p:nvPr/>
        </p:nvCxnSpPr>
        <p:spPr>
          <a:xfrm>
            <a:off x="4724400" y="3733800"/>
            <a:ext cx="1143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724400" y="4876800"/>
            <a:ext cx="1143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724400" y="4267200"/>
            <a:ext cx="1143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724400" y="5486400"/>
            <a:ext cx="1143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8" descr="Question.jpg"/>
          <p:cNvPicPr>
            <a:picLocks noChangeAspect="1"/>
          </p:cNvPicPr>
          <p:nvPr/>
        </p:nvPicPr>
        <p:blipFill>
          <a:blip r:embed="rId2"/>
          <a:stretch>
            <a:fillRect/>
          </a:stretch>
        </p:blipFill>
        <p:spPr>
          <a:xfrm>
            <a:off x="2590800" y="2667000"/>
            <a:ext cx="4406900" cy="3962400"/>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9" presetClass="entr" presetSubtype="1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0" fill="hold"/>
                                        <p:tgtEl>
                                          <p:spTgt spid="9"/>
                                        </p:tgtEl>
                                        <p:attrNameLst>
                                          <p:attrName>ppt_w</p:attrName>
                                        </p:attrNameLst>
                                      </p:cBhvr>
                                      <p:tavLst>
                                        <p:tav tm="0" fmla="#ppt_w*sin(2.5*pi*$)">
                                          <p:val>
                                            <p:fltVal val="0"/>
                                          </p:val>
                                        </p:tav>
                                        <p:tav tm="100000">
                                          <p:val>
                                            <p:fltVal val="1"/>
                                          </p:val>
                                        </p:tav>
                                      </p:tavLst>
                                    </p:anim>
                                    <p:anim calcmode="lin" valueType="num">
                                      <p:cBhvr>
                                        <p:cTn id="16" dur="5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2000"/>
                                        <p:tgtEl>
                                          <p:spTgt spid="9"/>
                                        </p:tgtEl>
                                      </p:cBhvr>
                                    </p:animEffect>
                                    <p:set>
                                      <p:cBhvr>
                                        <p:cTn id="21" dur="1" fill="hold">
                                          <p:stCondLst>
                                            <p:cond delay="1999"/>
                                          </p:stCondLst>
                                        </p:cTn>
                                        <p:tgtEl>
                                          <p:spTgt spid="9"/>
                                        </p:tgtEl>
                                        <p:attrNameLst>
                                          <p:attrName>style.visibility</p:attrName>
                                        </p:attrNameLst>
                                      </p:cBhvr>
                                      <p:to>
                                        <p:strVal val="hidden"/>
                                      </p:to>
                                    </p:set>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2000"/>
                                        <p:tgtEl>
                                          <p:spTgt spid="3">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2000"/>
                                        <p:tgtEl>
                                          <p:spTgt spid="5"/>
                                        </p:tgtEl>
                                      </p:cBhvr>
                                    </p:animEffect>
                                  </p:childTnLst>
                                </p:cTn>
                              </p:par>
                            </p:childTnLst>
                          </p:cTn>
                        </p:par>
                        <p:par>
                          <p:cTn id="34" fill="hold">
                            <p:stCondLst>
                              <p:cond delay="5000"/>
                            </p:stCondLst>
                            <p:childTnLst>
                              <p:par>
                                <p:cTn id="35" presetID="10" presetClass="entr" presetSubtype="0" fill="hold"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2000"/>
                                        <p:tgtEl>
                                          <p:spTgt spid="3">
                                            <p:txEl>
                                              <p:pRg st="3" end="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2000"/>
                                        <p:tgtEl>
                                          <p:spTgt spid="7"/>
                                        </p:tgtEl>
                                      </p:cBhvr>
                                    </p:animEffect>
                                  </p:childTnLst>
                                </p:cTn>
                              </p:par>
                            </p:childTnLst>
                          </p:cTn>
                        </p:par>
                        <p:par>
                          <p:cTn id="41" fill="hold">
                            <p:stCondLst>
                              <p:cond delay="7000"/>
                            </p:stCondLst>
                            <p:childTnLst>
                              <p:par>
                                <p:cTn id="42" presetID="10" presetClass="entr" presetSubtype="0" fill="hold" nodeType="after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2000"/>
                                        <p:tgtEl>
                                          <p:spTgt spid="3">
                                            <p:txEl>
                                              <p:pRg st="4" end="4"/>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2000"/>
                                        <p:tgtEl>
                                          <p:spTgt spid="6"/>
                                        </p:tgtEl>
                                      </p:cBhvr>
                                    </p:animEffect>
                                  </p:childTnLst>
                                </p:cTn>
                              </p:par>
                            </p:childTnLst>
                          </p:cTn>
                        </p:par>
                        <p:par>
                          <p:cTn id="48" fill="hold">
                            <p:stCondLst>
                              <p:cond delay="9000"/>
                            </p:stCondLst>
                            <p:childTnLst>
                              <p:par>
                                <p:cTn id="49" presetID="10" presetClass="entr" presetSubtype="0" fill="hold" nodeType="after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2000"/>
                                        <p:tgtEl>
                                          <p:spTgt spid="3">
                                            <p:txEl>
                                              <p:pRg st="5" end="5"/>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470025"/>
          </a:xfrm>
        </p:spPr>
        <p:txBody>
          <a:bodyPr/>
          <a:lstStyle/>
          <a:p>
            <a:r>
              <a:rPr lang="en-US" b="1" dirty="0" smtClean="0">
                <a:ln>
                  <a:solidFill>
                    <a:sysClr val="windowText" lastClr="000000"/>
                  </a:solidFill>
                </a:ln>
                <a:latin typeface="Comic Sans MS" pitchFamily="66" charset="0"/>
              </a:rPr>
              <a:t>Conclusion</a:t>
            </a:r>
            <a:endParaRPr lang="en-US" b="1" dirty="0">
              <a:ln>
                <a:solidFill>
                  <a:sysClr val="windowText" lastClr="000000"/>
                </a:solidFill>
              </a:ln>
              <a:latin typeface="Comic Sans MS" pitchFamily="66" charset="0"/>
            </a:endParaRPr>
          </a:p>
        </p:txBody>
      </p:sp>
      <p:sp>
        <p:nvSpPr>
          <p:cNvPr id="3" name="Subtitle 2"/>
          <p:cNvSpPr>
            <a:spLocks noGrp="1"/>
          </p:cNvSpPr>
          <p:nvPr>
            <p:ph type="subTitle" idx="1"/>
          </p:nvPr>
        </p:nvSpPr>
        <p:spPr>
          <a:xfrm>
            <a:off x="381000" y="1447800"/>
            <a:ext cx="8382000" cy="5105400"/>
          </a:xfrm>
        </p:spPr>
        <p:txBody>
          <a:bodyPr/>
          <a:lstStyle/>
          <a:p>
            <a:pPr algn="just">
              <a:buFont typeface="Wingdings" pitchFamily="2" charset="2"/>
              <a:buChar char="Ø"/>
            </a:pPr>
            <a:r>
              <a:rPr lang="en-US" dirty="0" smtClean="0">
                <a:ln>
                  <a:solidFill>
                    <a:srgbClr val="FF0000"/>
                  </a:solidFill>
                </a:ln>
                <a:solidFill>
                  <a:srgbClr val="FF0000"/>
                </a:solidFill>
              </a:rPr>
              <a:t>Western control and its ability to set the agenda of international communication</a:t>
            </a:r>
          </a:p>
          <a:p>
            <a:pPr algn="just"/>
            <a:endParaRPr lang="en-US" dirty="0" smtClean="0">
              <a:ln>
                <a:solidFill>
                  <a:srgbClr val="FF0000"/>
                </a:solidFill>
              </a:ln>
              <a:solidFill>
                <a:srgbClr val="FF0000"/>
              </a:solidFill>
            </a:endParaRPr>
          </a:p>
          <a:p>
            <a:pPr algn="just">
              <a:buFont typeface="Wingdings" pitchFamily="2" charset="2"/>
              <a:buChar char="Ø"/>
            </a:pPr>
            <a:r>
              <a:rPr lang="en-US" dirty="0" smtClean="0">
                <a:ln>
                  <a:solidFill>
                    <a:srgbClr val="FF0000"/>
                  </a:solidFill>
                </a:ln>
                <a:solidFill>
                  <a:srgbClr val="FF0000"/>
                </a:solidFill>
              </a:rPr>
              <a:t>Market-led global media system benefits TNCs</a:t>
            </a:r>
          </a:p>
          <a:p>
            <a:pPr algn="just"/>
            <a:endParaRPr lang="en-US" dirty="0" smtClean="0">
              <a:ln>
                <a:solidFill>
                  <a:srgbClr val="FF0000"/>
                </a:solidFill>
              </a:ln>
              <a:solidFill>
                <a:srgbClr val="FF0000"/>
              </a:solidFill>
            </a:endParaRPr>
          </a:p>
          <a:p>
            <a:pPr algn="just">
              <a:buFont typeface="Wingdings" pitchFamily="2" charset="2"/>
              <a:buChar char="Ø"/>
            </a:pPr>
            <a:r>
              <a:rPr lang="en-US" dirty="0" smtClean="0">
                <a:ln>
                  <a:solidFill>
                    <a:srgbClr val="FF0000"/>
                  </a:solidFill>
                </a:ln>
                <a:solidFill>
                  <a:srgbClr val="FF0000"/>
                </a:solidFill>
              </a:rPr>
              <a:t>Media may become the mouthpiece of global corporations and their supporters in government</a:t>
            </a:r>
          </a:p>
          <a:p>
            <a:pPr algn="just"/>
            <a:endParaRPr lang="en-US" dirty="0">
              <a:ln>
                <a:solidFill>
                  <a:srgbClr val="FF0000"/>
                </a:solidFill>
              </a:ln>
              <a:solidFill>
                <a:srgbClr val="FF0000"/>
              </a:solidFill>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par>
                          <p:cTn id="18" fill="hold">
                            <p:stCondLst>
                              <p:cond delay="5000"/>
                            </p:stCondLst>
                            <p:childTnLst>
                              <p:par>
                                <p:cTn id="19" presetID="10" presetClass="entr" presetSubtype="0"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431433-satellite-dish-and-earth-in-digital-abstract-background.jpg"/>
          <p:cNvPicPr>
            <a:picLocks noChangeAspect="1"/>
          </p:cNvPicPr>
          <p:nvPr/>
        </p:nvPicPr>
        <p:blipFill>
          <a:blip r:embed="rId2">
            <a:lum bright="40000" contrast="-40000"/>
          </a:blip>
          <a:stretch>
            <a:fillRect/>
          </a:stretch>
        </p:blipFill>
        <p:spPr>
          <a:xfrm>
            <a:off x="0" y="0"/>
            <a:ext cx="9144000" cy="6858000"/>
          </a:xfrm>
          <a:prstGeom prst="rect">
            <a:avLst/>
          </a:prstGeom>
        </p:spPr>
      </p:pic>
      <p:sp>
        <p:nvSpPr>
          <p:cNvPr id="2" name="Title 1"/>
          <p:cNvSpPr>
            <a:spLocks noGrp="1"/>
          </p:cNvSpPr>
          <p:nvPr>
            <p:ph type="ctrTitle"/>
          </p:nvPr>
        </p:nvSpPr>
        <p:spPr>
          <a:xfrm>
            <a:off x="762000" y="304800"/>
            <a:ext cx="7772400" cy="1470025"/>
          </a:xfrm>
        </p:spPr>
        <p:txBody>
          <a:bodyPr/>
          <a:lstStyle/>
          <a:p>
            <a:r>
              <a:rPr lang="en-US" b="1" dirty="0" smtClean="0">
                <a:latin typeface="Comic Sans MS" pitchFamily="66" charset="0"/>
              </a:rPr>
              <a:t>Introduction</a:t>
            </a:r>
            <a:endParaRPr lang="en-US" b="1" dirty="0">
              <a:latin typeface="Comic Sans MS" pitchFamily="66" charset="0"/>
            </a:endParaRPr>
          </a:p>
        </p:txBody>
      </p:sp>
      <p:sp>
        <p:nvSpPr>
          <p:cNvPr id="3" name="Subtitle 2"/>
          <p:cNvSpPr>
            <a:spLocks noGrp="1"/>
          </p:cNvSpPr>
          <p:nvPr>
            <p:ph type="subTitle" idx="1"/>
          </p:nvPr>
        </p:nvSpPr>
        <p:spPr>
          <a:xfrm>
            <a:off x="381000" y="1600200"/>
            <a:ext cx="8382000" cy="4876800"/>
          </a:xfrm>
        </p:spPr>
        <p:txBody>
          <a:bodyPr/>
          <a:lstStyle/>
          <a:p>
            <a:pPr algn="just">
              <a:buFont typeface="Wingdings" pitchFamily="2" charset="2"/>
              <a:buChar char="Ø"/>
            </a:pPr>
            <a:r>
              <a:rPr lang="en-US" dirty="0" smtClean="0">
                <a:solidFill>
                  <a:schemeClr val="tx1"/>
                </a:solidFill>
              </a:rPr>
              <a:t>The deregulation and liberalization of the international communication sector in the 1990s were paralleled in the media industries and, in conjunction with the new communication technologies of satellite and cable, have created a global marketplace for media products.  </a:t>
            </a:r>
          </a:p>
          <a:p>
            <a:pPr algn="just">
              <a:buFont typeface="Wingdings" pitchFamily="2" charset="2"/>
              <a:buChar char="Ø"/>
            </a:pPr>
            <a:endParaRPr lang="en-US" dirty="0" smtClean="0">
              <a:solidFill>
                <a:schemeClr val="tx1"/>
              </a:solidFill>
            </a:endParaRPr>
          </a:p>
          <a:p>
            <a:pPr algn="just">
              <a:buFont typeface="Wingdings" pitchFamily="2" charset="2"/>
              <a:buChar char="Ø"/>
            </a:pPr>
            <a:r>
              <a:rPr lang="en-US" dirty="0" smtClean="0">
                <a:solidFill>
                  <a:schemeClr val="tx1"/>
                </a:solidFill>
              </a:rPr>
              <a:t>The convergence of media and technologies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p:spPr>
        <p:txBody>
          <a:bodyPr/>
          <a:lstStyle/>
          <a:p>
            <a:r>
              <a:rPr lang="en-US" b="1" dirty="0" smtClean="0">
                <a:ln>
                  <a:solidFill>
                    <a:sysClr val="windowText" lastClr="000000"/>
                  </a:solidFill>
                </a:ln>
                <a:solidFill>
                  <a:srgbClr val="FF0000"/>
                </a:solidFill>
                <a:latin typeface="Comic Sans MS" pitchFamily="66" charset="0"/>
              </a:rPr>
              <a:t>Thank you for your cooperation!</a:t>
            </a:r>
            <a:endParaRPr lang="en-US" b="1" dirty="0">
              <a:ln>
                <a:solidFill>
                  <a:sysClr val="windowText" lastClr="000000"/>
                </a:solidFill>
              </a:ln>
              <a:solidFill>
                <a:srgbClr val="FF0000"/>
              </a:solidFill>
              <a:latin typeface="Comic Sans MS" pitchFamily="66" charset="0"/>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ermahblurg.files.wordpress.com/2013/04/media_convergence-shutter-ubj-580.jpg"/>
          <p:cNvPicPr>
            <a:picLocks noChangeAspect="1" noChangeArrowheads="1"/>
          </p:cNvPicPr>
          <p:nvPr/>
        </p:nvPicPr>
        <p:blipFill>
          <a:blip r:embed="rId2"/>
          <a:srcRect/>
          <a:stretch>
            <a:fillRect/>
          </a:stretch>
        </p:blipFill>
        <p:spPr bwMode="auto">
          <a:xfrm>
            <a:off x="-1524000" y="-1447800"/>
            <a:ext cx="12039600" cy="9753600"/>
          </a:xfrm>
          <a:prstGeom prst="rect">
            <a:avLst/>
          </a:prstGeom>
          <a:noFill/>
        </p:spPr>
      </p:pic>
      <p:sp>
        <p:nvSpPr>
          <p:cNvPr id="2" name="Title 1"/>
          <p:cNvSpPr>
            <a:spLocks noGrp="1"/>
          </p:cNvSpPr>
          <p:nvPr>
            <p:ph type="ctrTitle"/>
          </p:nvPr>
        </p:nvSpPr>
        <p:spPr>
          <a:xfrm>
            <a:off x="609600" y="609600"/>
            <a:ext cx="7772400" cy="1470025"/>
          </a:xfrm>
        </p:spPr>
        <p:txBody>
          <a:bodyPr/>
          <a:lstStyle/>
          <a:p>
            <a:r>
              <a:rPr lang="en-US" b="1" dirty="0" smtClean="0">
                <a:solidFill>
                  <a:schemeClr val="bg1"/>
                </a:solidFill>
                <a:latin typeface="Comic Sans MS" pitchFamily="66" charset="0"/>
              </a:rPr>
              <a:t>Convergence</a:t>
            </a:r>
            <a:endParaRPr lang="en-US" b="1" dirty="0">
              <a:solidFill>
                <a:schemeClr val="bg1"/>
              </a:solidFill>
              <a:latin typeface="Comic Sans MS" pitchFamily="66" charset="0"/>
            </a:endParaRPr>
          </a:p>
        </p:txBody>
      </p:sp>
      <p:sp>
        <p:nvSpPr>
          <p:cNvPr id="3" name="Subtitle 2"/>
          <p:cNvSpPr>
            <a:spLocks noGrp="1"/>
          </p:cNvSpPr>
          <p:nvPr>
            <p:ph type="subTitle" idx="1"/>
          </p:nvPr>
        </p:nvSpPr>
        <p:spPr>
          <a:xfrm>
            <a:off x="1524000" y="1905000"/>
            <a:ext cx="5715000" cy="3886200"/>
          </a:xfrm>
        </p:spPr>
        <p:txBody>
          <a:bodyPr/>
          <a:lstStyle/>
          <a:p>
            <a:pPr algn="just">
              <a:buFont typeface="Wingdings" pitchFamily="2" charset="2"/>
              <a:buChar char="Ø"/>
            </a:pPr>
            <a:r>
              <a:rPr lang="en-US" dirty="0" smtClean="0">
                <a:solidFill>
                  <a:schemeClr val="tx1"/>
                </a:solidFill>
              </a:rPr>
              <a:t> </a:t>
            </a:r>
            <a:r>
              <a:rPr lang="en-US" dirty="0" smtClean="0">
                <a:solidFill>
                  <a:schemeClr val="bg1"/>
                </a:solidFill>
              </a:rPr>
              <a:t>Convergence means ‘coming together of two distinct entities or phenomena’.</a:t>
            </a:r>
            <a:endParaRPr lang="en-US" dirty="0">
              <a:solidFill>
                <a:schemeClr val="bg1"/>
              </a:solidFill>
            </a:endParaRPr>
          </a:p>
          <a:p>
            <a:pPr algn="just">
              <a:buFont typeface="Wingdings" pitchFamily="2" charset="2"/>
              <a:buChar char="Ø"/>
            </a:pPr>
            <a:r>
              <a:rPr lang="en-US" dirty="0" smtClean="0">
                <a:solidFill>
                  <a:schemeClr val="bg1"/>
                </a:solidFill>
              </a:rPr>
              <a:t> Before globalization, most media corporations had distinct areas of business:</a:t>
            </a:r>
          </a:p>
          <a:p>
            <a:pPr algn="just"/>
            <a:endParaRPr lang="en-US" dirty="0">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37"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ney_logo.jpg"/>
          <p:cNvPicPr>
            <a:picLocks noChangeAspect="1"/>
          </p:cNvPicPr>
          <p:nvPr/>
        </p:nvPicPr>
        <p:blipFill>
          <a:blip r:embed="rId3" cstate="print"/>
          <a:stretch>
            <a:fillRect/>
          </a:stretch>
        </p:blipFill>
        <p:spPr>
          <a:xfrm>
            <a:off x="457201" y="457200"/>
            <a:ext cx="1828800" cy="1225296"/>
          </a:xfrm>
          <a:prstGeom prst="rect">
            <a:avLst/>
          </a:prstGeom>
          <a:ln>
            <a:solidFill>
              <a:schemeClr val="tx1"/>
            </a:solidFill>
          </a:ln>
        </p:spPr>
      </p:pic>
      <p:pic>
        <p:nvPicPr>
          <p:cNvPr id="5" name="Picture 4" descr="Viacom-logo.jpg"/>
          <p:cNvPicPr>
            <a:picLocks noChangeAspect="1"/>
          </p:cNvPicPr>
          <p:nvPr/>
        </p:nvPicPr>
        <p:blipFill>
          <a:blip r:embed="rId4"/>
          <a:stretch>
            <a:fillRect/>
          </a:stretch>
        </p:blipFill>
        <p:spPr>
          <a:xfrm>
            <a:off x="2590800" y="457200"/>
            <a:ext cx="1828800" cy="1251285"/>
          </a:xfrm>
          <a:prstGeom prst="rect">
            <a:avLst/>
          </a:prstGeom>
          <a:ln>
            <a:solidFill>
              <a:schemeClr val="tx2">
                <a:lumMod val="60000"/>
                <a:lumOff val="40000"/>
              </a:schemeClr>
            </a:solidFill>
          </a:ln>
        </p:spPr>
      </p:pic>
      <p:pic>
        <p:nvPicPr>
          <p:cNvPr id="6" name="Picture 5" descr="Story_newscorp.jpg"/>
          <p:cNvPicPr>
            <a:picLocks noChangeAspect="1"/>
          </p:cNvPicPr>
          <p:nvPr/>
        </p:nvPicPr>
        <p:blipFill>
          <a:blip r:embed="rId5"/>
          <a:srcRect l="10526"/>
          <a:stretch>
            <a:fillRect/>
          </a:stretch>
        </p:blipFill>
        <p:spPr>
          <a:xfrm>
            <a:off x="6858000" y="457200"/>
            <a:ext cx="1828800" cy="1251285"/>
          </a:xfrm>
          <a:prstGeom prst="rect">
            <a:avLst/>
          </a:prstGeom>
          <a:ln>
            <a:solidFill>
              <a:schemeClr val="tx2">
                <a:lumMod val="60000"/>
                <a:lumOff val="40000"/>
              </a:schemeClr>
            </a:solidFill>
          </a:ln>
        </p:spPr>
      </p:pic>
      <p:pic>
        <p:nvPicPr>
          <p:cNvPr id="7" name="Picture 6" descr="time-logo-og.png"/>
          <p:cNvPicPr>
            <a:picLocks noChangeAspect="1"/>
          </p:cNvPicPr>
          <p:nvPr/>
        </p:nvPicPr>
        <p:blipFill>
          <a:blip r:embed="rId6"/>
          <a:stretch>
            <a:fillRect/>
          </a:stretch>
        </p:blipFill>
        <p:spPr>
          <a:xfrm>
            <a:off x="4724400" y="457200"/>
            <a:ext cx="1828800" cy="1251285"/>
          </a:xfrm>
          <a:prstGeom prst="rect">
            <a:avLst/>
          </a:prstGeom>
          <a:ln>
            <a:solidFill>
              <a:schemeClr val="accent2">
                <a:lumMod val="50000"/>
              </a:schemeClr>
            </a:solidFill>
          </a:ln>
        </p:spPr>
      </p:pic>
      <p:sp>
        <p:nvSpPr>
          <p:cNvPr id="9" name="TextBox 8"/>
          <p:cNvSpPr txBox="1"/>
          <p:nvPr/>
        </p:nvSpPr>
        <p:spPr>
          <a:xfrm>
            <a:off x="457200" y="2286000"/>
            <a:ext cx="1828800" cy="646331"/>
          </a:xfrm>
          <a:prstGeom prst="rect">
            <a:avLst/>
          </a:prstGeom>
          <a:noFill/>
        </p:spPr>
        <p:txBody>
          <a:bodyPr wrap="square" rtlCol="0">
            <a:spAutoFit/>
          </a:bodyPr>
          <a:lstStyle/>
          <a:p>
            <a:pPr algn="ctr"/>
            <a:r>
              <a:rPr lang="en-US" dirty="0"/>
              <a:t>C</a:t>
            </a:r>
            <a:r>
              <a:rPr lang="en-US" dirty="0" smtClean="0"/>
              <a:t>artoon films and theme parks</a:t>
            </a:r>
            <a:endParaRPr lang="en-US" dirty="0"/>
          </a:p>
        </p:txBody>
      </p:sp>
      <p:sp>
        <p:nvSpPr>
          <p:cNvPr id="10" name="TextBox 9"/>
          <p:cNvSpPr txBox="1"/>
          <p:nvPr/>
        </p:nvSpPr>
        <p:spPr>
          <a:xfrm>
            <a:off x="4724400" y="2286000"/>
            <a:ext cx="1828800" cy="646331"/>
          </a:xfrm>
          <a:prstGeom prst="rect">
            <a:avLst/>
          </a:prstGeom>
          <a:noFill/>
        </p:spPr>
        <p:txBody>
          <a:bodyPr wrap="square" rtlCol="0">
            <a:spAutoFit/>
          </a:bodyPr>
          <a:lstStyle/>
          <a:p>
            <a:pPr algn="ctr"/>
            <a:r>
              <a:rPr lang="en-US" dirty="0"/>
              <a:t>P</a:t>
            </a:r>
            <a:r>
              <a:rPr lang="en-US" dirty="0" smtClean="0"/>
              <a:t>ublishing business</a:t>
            </a:r>
            <a:endParaRPr lang="en-US" dirty="0"/>
          </a:p>
        </p:txBody>
      </p:sp>
      <p:sp>
        <p:nvSpPr>
          <p:cNvPr id="11" name="TextBox 10"/>
          <p:cNvSpPr txBox="1"/>
          <p:nvPr/>
        </p:nvSpPr>
        <p:spPr>
          <a:xfrm>
            <a:off x="2667000" y="2286000"/>
            <a:ext cx="1752600" cy="646331"/>
          </a:xfrm>
          <a:prstGeom prst="rect">
            <a:avLst/>
          </a:prstGeom>
          <a:noFill/>
        </p:spPr>
        <p:txBody>
          <a:bodyPr wrap="square" rtlCol="0">
            <a:spAutoFit/>
          </a:bodyPr>
          <a:lstStyle/>
          <a:p>
            <a:pPr algn="ctr"/>
            <a:r>
              <a:rPr lang="en-US" dirty="0" smtClean="0"/>
              <a:t>TV syndication and cable outfit</a:t>
            </a:r>
            <a:endParaRPr lang="en-US" dirty="0"/>
          </a:p>
        </p:txBody>
      </p:sp>
      <p:sp>
        <p:nvSpPr>
          <p:cNvPr id="12" name="TextBox 11"/>
          <p:cNvSpPr txBox="1"/>
          <p:nvPr/>
        </p:nvSpPr>
        <p:spPr>
          <a:xfrm>
            <a:off x="6934200" y="2286000"/>
            <a:ext cx="1905000" cy="369332"/>
          </a:xfrm>
          <a:prstGeom prst="rect">
            <a:avLst/>
          </a:prstGeom>
          <a:noFill/>
        </p:spPr>
        <p:txBody>
          <a:bodyPr wrap="square" rtlCol="0">
            <a:spAutoFit/>
          </a:bodyPr>
          <a:lstStyle/>
          <a:p>
            <a:pPr algn="ctr"/>
            <a:r>
              <a:rPr lang="en-US" dirty="0"/>
              <a:t>N</a:t>
            </a:r>
            <a:r>
              <a:rPr lang="en-US" dirty="0" smtClean="0"/>
              <a:t>ewspapers</a:t>
            </a:r>
            <a:endParaRPr lang="en-US" dirty="0"/>
          </a:p>
        </p:txBody>
      </p:sp>
      <p:cxnSp>
        <p:nvCxnSpPr>
          <p:cNvPr id="14" name="Straight Arrow Connector 13"/>
          <p:cNvCxnSpPr>
            <a:endCxn id="9" idx="0"/>
          </p:cNvCxnSpPr>
          <p:nvPr/>
        </p:nvCxnSpPr>
        <p:spPr>
          <a:xfrm rot="5400000">
            <a:off x="1143000" y="2057400"/>
            <a:ext cx="4572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7620794" y="2056606"/>
            <a:ext cx="4572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5410994" y="2056606"/>
            <a:ext cx="4572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3277394" y="2056606"/>
            <a:ext cx="4572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7200" y="3200400"/>
            <a:ext cx="8382000" cy="3046988"/>
          </a:xfrm>
          <a:prstGeom prst="rect">
            <a:avLst/>
          </a:prstGeom>
          <a:noFill/>
        </p:spPr>
        <p:txBody>
          <a:bodyPr wrap="square" numCol="1" rtlCol="0">
            <a:spAutoFit/>
          </a:bodyPr>
          <a:lstStyle/>
          <a:p>
            <a:pPr algn="just"/>
            <a:r>
              <a:rPr lang="en-US" sz="2400" b="1" dirty="0" smtClean="0"/>
              <a:t>Privatization and new methods of delivering media and communication content:</a:t>
            </a:r>
          </a:p>
          <a:p>
            <a:pPr algn="just"/>
            <a:endParaRPr lang="en-US" sz="2400" b="1" dirty="0" smtClean="0"/>
          </a:p>
          <a:p>
            <a:pPr algn="just">
              <a:buFont typeface="Arial" pitchFamily="34" charset="0"/>
              <a:buChar char="•"/>
            </a:pPr>
            <a:r>
              <a:rPr lang="en-US" sz="2400" b="1" dirty="0">
                <a:solidFill>
                  <a:srgbClr val="FF0000"/>
                </a:solidFill>
              </a:rPr>
              <a:t> </a:t>
            </a:r>
            <a:r>
              <a:rPr lang="en-US" sz="2400" b="1" dirty="0" smtClean="0">
                <a:solidFill>
                  <a:srgbClr val="FF0000"/>
                </a:solidFill>
              </a:rPr>
              <a:t> </a:t>
            </a:r>
            <a:r>
              <a:rPr lang="en-US" sz="2400" dirty="0" smtClean="0">
                <a:solidFill>
                  <a:srgbClr val="FF0000"/>
                </a:solidFill>
              </a:rPr>
              <a:t>Satellite</a:t>
            </a:r>
          </a:p>
          <a:p>
            <a:pPr algn="just"/>
            <a:endParaRPr lang="en-US" sz="2400" dirty="0" smtClean="0">
              <a:solidFill>
                <a:srgbClr val="FF0000"/>
              </a:solidFill>
            </a:endParaRPr>
          </a:p>
          <a:p>
            <a:pPr algn="just">
              <a:buFont typeface="Arial" pitchFamily="34" charset="0"/>
              <a:buChar char="•"/>
            </a:pPr>
            <a:r>
              <a:rPr lang="en-US" sz="2400" dirty="0" smtClean="0">
                <a:solidFill>
                  <a:srgbClr val="FF0000"/>
                </a:solidFill>
              </a:rPr>
              <a:t>  Cable</a:t>
            </a:r>
          </a:p>
          <a:p>
            <a:pPr algn="just"/>
            <a:endParaRPr lang="en-US" sz="2400" dirty="0" smtClean="0">
              <a:solidFill>
                <a:srgbClr val="FF0000"/>
              </a:solidFill>
            </a:endParaRPr>
          </a:p>
          <a:p>
            <a:pPr algn="just">
              <a:buFont typeface="Arial" pitchFamily="34" charset="0"/>
              <a:buChar char="•"/>
            </a:pPr>
            <a:r>
              <a:rPr lang="en-US" sz="2400" dirty="0" smtClean="0">
                <a:solidFill>
                  <a:srgbClr val="FF0000"/>
                </a:solidFill>
              </a:rPr>
              <a:t>  Internet</a:t>
            </a:r>
            <a:endParaRPr lang="en-US" sz="2400" dirty="0">
              <a:solidFill>
                <a:srgbClr val="FF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ppt_w*0.7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5"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strVal val="#ppt_w*0.70"/>
                                          </p:val>
                                        </p:tav>
                                        <p:tav tm="100000">
                                          <p:val>
                                            <p:strVal val="#ppt_w"/>
                                          </p:val>
                                        </p:tav>
                                      </p:tavLst>
                                    </p:anim>
                                    <p:anim calcmode="lin" valueType="num">
                                      <p:cBhvr>
                                        <p:cTn id="20" dur="500" fill="hold"/>
                                        <p:tgtEl>
                                          <p:spTgt spid="7"/>
                                        </p:tgtEl>
                                        <p:attrNameLst>
                                          <p:attrName>ppt_h</p:attrName>
                                        </p:attrNameLst>
                                      </p:cBhvr>
                                      <p:tavLst>
                                        <p:tav tm="0">
                                          <p:val>
                                            <p:strVal val="#ppt_h"/>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55"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strVal val="#ppt_w*0.70"/>
                                          </p:val>
                                        </p:tav>
                                        <p:tav tm="100000">
                                          <p:val>
                                            <p:strVal val="#ppt_w"/>
                                          </p:val>
                                        </p:tav>
                                      </p:tavLst>
                                    </p:anim>
                                    <p:anim calcmode="lin" valueType="num">
                                      <p:cBhvr>
                                        <p:cTn id="26" dur="500" fill="hold"/>
                                        <p:tgtEl>
                                          <p:spTgt spid="6"/>
                                        </p:tgtEl>
                                        <p:attrNameLst>
                                          <p:attrName>ppt_h</p:attrName>
                                        </p:attrNameLst>
                                      </p:cBhvr>
                                      <p:tavLst>
                                        <p:tav tm="0">
                                          <p:val>
                                            <p:strVal val="#ppt_h"/>
                                          </p:val>
                                        </p:tav>
                                        <p:tav tm="100000">
                                          <p:val>
                                            <p:strVal val="#ppt_h"/>
                                          </p:val>
                                        </p:tav>
                                      </p:tavLst>
                                    </p:anim>
                                    <p:animEffect transition="in" filter="fade">
                                      <p:cBhvr>
                                        <p:cTn id="27" dur="500"/>
                                        <p:tgtEl>
                                          <p:spTgt spid="6"/>
                                        </p:tgtEl>
                                      </p:cBhvr>
                                    </p:animEffect>
                                  </p:childTnLst>
                                </p:cTn>
                              </p:par>
                            </p:childTnLst>
                          </p:cTn>
                        </p:par>
                        <p:par>
                          <p:cTn id="28" fill="hold">
                            <p:stCondLst>
                              <p:cond delay="2000"/>
                            </p:stCondLst>
                            <p:childTnLst>
                              <p:par>
                                <p:cTn id="29" presetID="47"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5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strVal val="#ppt_w*0.70"/>
                                          </p:val>
                                        </p:tav>
                                        <p:tav tm="100000">
                                          <p:val>
                                            <p:strVal val="#ppt_w"/>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animEffect transition="in" filter="fade">
                                      <p:cBhvr>
                                        <p:cTn id="39" dur="1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55"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1000" fill="hold"/>
                                        <p:tgtEl>
                                          <p:spTgt spid="11"/>
                                        </p:tgtEl>
                                        <p:attrNameLst>
                                          <p:attrName>ppt_w</p:attrName>
                                        </p:attrNameLst>
                                      </p:cBhvr>
                                      <p:tavLst>
                                        <p:tav tm="0">
                                          <p:val>
                                            <p:strVal val="#ppt_w*0.70"/>
                                          </p:val>
                                        </p:tav>
                                        <p:tav tm="100000">
                                          <p:val>
                                            <p:strVal val="#ppt_w"/>
                                          </p:val>
                                        </p:tav>
                                      </p:tavLst>
                                    </p:anim>
                                    <p:anim calcmode="lin" valueType="num">
                                      <p:cBhvr>
                                        <p:cTn id="51" dur="1000" fill="hold"/>
                                        <p:tgtEl>
                                          <p:spTgt spid="11"/>
                                        </p:tgtEl>
                                        <p:attrNameLst>
                                          <p:attrName>ppt_h</p:attrName>
                                        </p:attrNameLst>
                                      </p:cBhvr>
                                      <p:tavLst>
                                        <p:tav tm="0">
                                          <p:val>
                                            <p:strVal val="#ppt_h"/>
                                          </p:val>
                                        </p:tav>
                                        <p:tav tm="100000">
                                          <p:val>
                                            <p:strVal val="#ppt_h"/>
                                          </p:val>
                                        </p:tav>
                                      </p:tavLst>
                                    </p:anim>
                                    <p:animEffect transition="in" filter="fade">
                                      <p:cBhvr>
                                        <p:cTn id="52" dur="1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55" presetClass="entr" presetSubtype="0"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1000" fill="hold"/>
                                        <p:tgtEl>
                                          <p:spTgt spid="10"/>
                                        </p:tgtEl>
                                        <p:attrNameLst>
                                          <p:attrName>ppt_w</p:attrName>
                                        </p:attrNameLst>
                                      </p:cBhvr>
                                      <p:tavLst>
                                        <p:tav tm="0">
                                          <p:val>
                                            <p:strVal val="#ppt_w*0.70"/>
                                          </p:val>
                                        </p:tav>
                                        <p:tav tm="100000">
                                          <p:val>
                                            <p:strVal val="#ppt_w"/>
                                          </p:val>
                                        </p:tav>
                                      </p:tavLst>
                                    </p:anim>
                                    <p:anim calcmode="lin" valueType="num">
                                      <p:cBhvr>
                                        <p:cTn id="64" dur="1000" fill="hold"/>
                                        <p:tgtEl>
                                          <p:spTgt spid="10"/>
                                        </p:tgtEl>
                                        <p:attrNameLst>
                                          <p:attrName>ppt_h</p:attrName>
                                        </p:attrNameLst>
                                      </p:cBhvr>
                                      <p:tavLst>
                                        <p:tav tm="0">
                                          <p:val>
                                            <p:strVal val="#ppt_h"/>
                                          </p:val>
                                        </p:tav>
                                        <p:tav tm="100000">
                                          <p:val>
                                            <p:strVal val="#ppt_h"/>
                                          </p:val>
                                        </p:tav>
                                      </p:tavLst>
                                    </p:anim>
                                    <p:animEffect transition="in" filter="fade">
                                      <p:cBhvr>
                                        <p:cTn id="65" dur="10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childTnLst>
                          </p:cTn>
                        </p:par>
                        <p:par>
                          <p:cTn id="73" fill="hold">
                            <p:stCondLst>
                              <p:cond delay="1000"/>
                            </p:stCondLst>
                            <p:childTnLst>
                              <p:par>
                                <p:cTn id="74" presetID="55" presetClass="entr" presetSubtype="0"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strVal val="#ppt_w*0.70"/>
                                          </p:val>
                                        </p:tav>
                                        <p:tav tm="100000">
                                          <p:val>
                                            <p:strVal val="#ppt_w"/>
                                          </p:val>
                                        </p:tav>
                                      </p:tavLst>
                                    </p:anim>
                                    <p:anim calcmode="lin" valueType="num">
                                      <p:cBhvr>
                                        <p:cTn id="77" dur="1000" fill="hold"/>
                                        <p:tgtEl>
                                          <p:spTgt spid="12"/>
                                        </p:tgtEl>
                                        <p:attrNameLst>
                                          <p:attrName>ppt_h</p:attrName>
                                        </p:attrNameLst>
                                      </p:cBhvr>
                                      <p:tavLst>
                                        <p:tav tm="0">
                                          <p:val>
                                            <p:strVal val="#ppt_h"/>
                                          </p:val>
                                        </p:tav>
                                        <p:tav tm="100000">
                                          <p:val>
                                            <p:strVal val="#ppt_h"/>
                                          </p:val>
                                        </p:tav>
                                      </p:tavLst>
                                    </p:anim>
                                    <p:animEffect transition="in" filter="fade">
                                      <p:cBhvr>
                                        <p:cTn id="78" dur="1000"/>
                                        <p:tgtEl>
                                          <p:spTgt spid="12"/>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iterate type="lt">
                                    <p:tmPct val="5000"/>
                                  </p:iterate>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533400"/>
            <a:ext cx="8382000" cy="5791200"/>
          </a:xfrm>
        </p:spPr>
        <p:txBody>
          <a:bodyPr>
            <a:normAutofit fontScale="92500" lnSpcReduction="20000"/>
          </a:bodyPr>
          <a:lstStyle/>
          <a:p>
            <a:pPr algn="just">
              <a:buFont typeface="Wingdings" pitchFamily="2" charset="2"/>
              <a:buChar char="Ø"/>
            </a:pPr>
            <a:r>
              <a:rPr lang="en-US" dirty="0" smtClean="0">
                <a:solidFill>
                  <a:schemeClr val="tx1"/>
                </a:solidFill>
              </a:rPr>
              <a:t>Deregulation and relaxation of cross media ownership restrictions</a:t>
            </a:r>
          </a:p>
          <a:p>
            <a:pPr algn="just"/>
            <a:endParaRPr lang="en-US" dirty="0" smtClean="0">
              <a:solidFill>
                <a:schemeClr val="tx1"/>
              </a:solidFill>
            </a:endParaRPr>
          </a:p>
          <a:p>
            <a:pPr algn="just">
              <a:buFont typeface="Wingdings" pitchFamily="2" charset="2"/>
              <a:buChar char="Ø"/>
            </a:pPr>
            <a:r>
              <a:rPr lang="en-US" dirty="0">
                <a:solidFill>
                  <a:schemeClr val="tx1"/>
                </a:solidFill>
              </a:rPr>
              <a:t> </a:t>
            </a:r>
            <a:r>
              <a:rPr lang="en-US" dirty="0" smtClean="0">
                <a:solidFill>
                  <a:schemeClr val="tx1"/>
                </a:solidFill>
              </a:rPr>
              <a:t>Mergers and acquisition in mid-1980s</a:t>
            </a:r>
          </a:p>
          <a:p>
            <a:pPr algn="just"/>
            <a:endParaRPr lang="en-US" dirty="0" smtClean="0">
              <a:solidFill>
                <a:schemeClr val="tx1"/>
              </a:solidFill>
            </a:endParaRPr>
          </a:p>
          <a:p>
            <a:pPr algn="just">
              <a:buFont typeface="Wingdings" pitchFamily="2" charset="2"/>
              <a:buChar char="Ø"/>
            </a:pPr>
            <a:r>
              <a:rPr lang="en-US" dirty="0">
                <a:solidFill>
                  <a:schemeClr val="tx1"/>
                </a:solidFill>
              </a:rPr>
              <a:t> T</a:t>
            </a:r>
            <a:r>
              <a:rPr lang="en-US" dirty="0" smtClean="0">
                <a:solidFill>
                  <a:schemeClr val="tx1"/>
                </a:solidFill>
              </a:rPr>
              <a:t>rend of media in the 21</a:t>
            </a:r>
            <a:r>
              <a:rPr lang="en-US" baseline="30000" dirty="0" smtClean="0">
                <a:solidFill>
                  <a:schemeClr val="tx1"/>
                </a:solidFill>
              </a:rPr>
              <a:t>st</a:t>
            </a:r>
            <a:r>
              <a:rPr lang="en-US" dirty="0" smtClean="0">
                <a:solidFill>
                  <a:schemeClr val="tx1"/>
                </a:solidFill>
              </a:rPr>
              <a:t> century</a:t>
            </a:r>
          </a:p>
          <a:p>
            <a:pPr algn="just"/>
            <a:endParaRPr lang="en-US" dirty="0" smtClean="0">
              <a:solidFill>
                <a:schemeClr val="tx1"/>
              </a:solidFill>
            </a:endParaRPr>
          </a:p>
          <a:p>
            <a:pPr algn="just">
              <a:buFont typeface="Wingdings" pitchFamily="2" charset="2"/>
              <a:buChar char="Ø"/>
            </a:pPr>
            <a:r>
              <a:rPr lang="en-US" dirty="0">
                <a:solidFill>
                  <a:schemeClr val="tx1"/>
                </a:solidFill>
              </a:rPr>
              <a:t> </a:t>
            </a:r>
            <a:r>
              <a:rPr lang="en-US" dirty="0" smtClean="0">
                <a:solidFill>
                  <a:schemeClr val="tx1"/>
                </a:solidFill>
              </a:rPr>
              <a:t>Less than 10 corporations based in the US</a:t>
            </a:r>
          </a:p>
          <a:p>
            <a:pPr algn="just"/>
            <a:endParaRPr lang="en-US" dirty="0" smtClean="0">
              <a:solidFill>
                <a:schemeClr val="tx1"/>
              </a:solidFill>
            </a:endParaRPr>
          </a:p>
          <a:p>
            <a:pPr algn="just">
              <a:buFont typeface="Wingdings" pitchFamily="2" charset="2"/>
              <a:buChar char="Ø"/>
            </a:pPr>
            <a:r>
              <a:rPr lang="en-US" dirty="0">
                <a:solidFill>
                  <a:schemeClr val="tx1"/>
                </a:solidFill>
              </a:rPr>
              <a:t> </a:t>
            </a:r>
            <a:r>
              <a:rPr lang="en-US" dirty="0" smtClean="0">
                <a:solidFill>
                  <a:schemeClr val="tx1"/>
                </a:solidFill>
              </a:rPr>
              <a:t>TV corporations own multiple broadcast and cable networks and production facilities</a:t>
            </a:r>
          </a:p>
          <a:p>
            <a:pPr algn="just"/>
            <a:endParaRPr lang="en-US" dirty="0" smtClean="0">
              <a:solidFill>
                <a:schemeClr val="tx1"/>
              </a:solidFill>
            </a:endParaRPr>
          </a:p>
          <a:p>
            <a:pPr algn="just">
              <a:buFont typeface="Wingdings" pitchFamily="2" charset="2"/>
              <a:buChar char="Ø"/>
            </a:pPr>
            <a:r>
              <a:rPr lang="en-US" dirty="0">
                <a:solidFill>
                  <a:schemeClr val="tx1"/>
                </a:solidFill>
              </a:rPr>
              <a:t> </a:t>
            </a:r>
            <a:r>
              <a:rPr lang="en-US" dirty="0" smtClean="0">
                <a:solidFill>
                  <a:schemeClr val="tx1"/>
                </a:solidFill>
              </a:rPr>
              <a:t>Convergence of media industry</a:t>
            </a:r>
          </a:p>
          <a:p>
            <a:pPr algn="just"/>
            <a:endParaRPr lang="en-US" dirty="0">
              <a:solidFill>
                <a:schemeClr val="tx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3">
                                            <p:txEl>
                                              <p:pRg st="0" end="0"/>
                                            </p:txEl>
                                          </p:spTgt>
                                        </p:tgtEl>
                                      </p:cBhvr>
                                    </p:animEffect>
                                  </p:childTnLst>
                                </p:cTn>
                              </p:par>
                            </p:childTnLst>
                          </p:cTn>
                        </p:par>
                        <p:par>
                          <p:cTn id="12" fill="hold">
                            <p:stCondLst>
                              <p:cond delay="1000"/>
                            </p:stCondLst>
                            <p:childTnLst>
                              <p:par>
                                <p:cTn id="13" presetID="54" presetClass="entr" presetSubtype="0" accel="10000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16"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19" dur="1000"/>
                                        <p:tgtEl>
                                          <p:spTgt spid="3">
                                            <p:txEl>
                                              <p:pRg st="2" end="2"/>
                                            </p:txEl>
                                          </p:spTgt>
                                        </p:tgtEl>
                                      </p:cBhvr>
                                    </p:animEffect>
                                  </p:childTnLst>
                                </p:cTn>
                              </p:par>
                            </p:childTnLst>
                          </p:cTn>
                        </p:par>
                        <p:par>
                          <p:cTn id="20" fill="hold">
                            <p:stCondLst>
                              <p:cond delay="2000"/>
                            </p:stCondLst>
                            <p:childTnLst>
                              <p:par>
                                <p:cTn id="21" presetID="54" presetClass="entr" presetSubtype="0" accel="10000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24"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25"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27" dur="1000"/>
                                        <p:tgtEl>
                                          <p:spTgt spid="3">
                                            <p:txEl>
                                              <p:pRg st="4" end="4"/>
                                            </p:txEl>
                                          </p:spTgt>
                                        </p:tgtEl>
                                      </p:cBhvr>
                                    </p:animEffect>
                                  </p:childTnLst>
                                </p:cTn>
                              </p:par>
                            </p:childTnLst>
                          </p:cTn>
                        </p:par>
                        <p:par>
                          <p:cTn id="28" fill="hold">
                            <p:stCondLst>
                              <p:cond delay="3000"/>
                            </p:stCondLst>
                            <p:childTnLst>
                              <p:par>
                                <p:cTn id="29" presetID="54" presetClass="entr" presetSubtype="0" accel="10000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32"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33"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35" dur="1000"/>
                                        <p:tgtEl>
                                          <p:spTgt spid="3">
                                            <p:txEl>
                                              <p:pRg st="6" end="6"/>
                                            </p:txEl>
                                          </p:spTgt>
                                        </p:tgtEl>
                                      </p:cBhvr>
                                    </p:animEffect>
                                  </p:childTnLst>
                                </p:cTn>
                              </p:par>
                            </p:childTnLst>
                          </p:cTn>
                        </p:par>
                        <p:par>
                          <p:cTn id="36" fill="hold">
                            <p:stCondLst>
                              <p:cond delay="4000"/>
                            </p:stCondLst>
                            <p:childTnLst>
                              <p:par>
                                <p:cTn id="37" presetID="54" presetClass="entr" presetSubtype="0" accel="10000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p:cTn id="39" dur="10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40"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41"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42" dur="1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43" dur="1000"/>
                                        <p:tgtEl>
                                          <p:spTgt spid="3">
                                            <p:txEl>
                                              <p:pRg st="8" end="8"/>
                                            </p:txEl>
                                          </p:spTgt>
                                        </p:tgtEl>
                                      </p:cBhvr>
                                    </p:animEffect>
                                  </p:childTnLst>
                                </p:cTn>
                              </p:par>
                            </p:childTnLst>
                          </p:cTn>
                        </p:par>
                        <p:par>
                          <p:cTn id="44" fill="hold">
                            <p:stCondLst>
                              <p:cond delay="5000"/>
                            </p:stCondLst>
                            <p:childTnLst>
                              <p:par>
                                <p:cTn id="45" presetID="54" presetClass="entr" presetSubtype="0" accel="100000"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p:cTn id="47" dur="10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48" dur="1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49" dur="1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50" dur="10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51"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458200" cy="6172200"/>
          </a:xfrm>
        </p:spPr>
        <p:txBody>
          <a:bodyPr>
            <a:normAutofit lnSpcReduction="10000"/>
          </a:bodyPr>
          <a:lstStyle/>
          <a:p>
            <a:pPr algn="just"/>
            <a:r>
              <a:rPr lang="en-US" b="1" dirty="0" smtClean="0">
                <a:solidFill>
                  <a:schemeClr val="tx1"/>
                </a:solidFill>
              </a:rPr>
              <a:t>Popular Media</a:t>
            </a:r>
          </a:p>
          <a:p>
            <a:pPr algn="just"/>
            <a:endParaRPr lang="en-US" dirty="0" smtClean="0">
              <a:solidFill>
                <a:schemeClr val="tx1"/>
              </a:solidFill>
            </a:endParaRPr>
          </a:p>
          <a:p>
            <a:pPr marL="514350" indent="-514350" algn="just">
              <a:buFont typeface="Wingdings" pitchFamily="2" charset="2"/>
              <a:buChar char="Ø"/>
            </a:pPr>
            <a:r>
              <a:rPr lang="en-US" dirty="0" smtClean="0">
                <a:solidFill>
                  <a:srgbClr val="FF0000"/>
                </a:solidFill>
              </a:rPr>
              <a:t> Time Warner</a:t>
            </a:r>
          </a:p>
          <a:p>
            <a:pPr marL="514350" indent="-514350" algn="just"/>
            <a:endParaRPr lang="en-US" dirty="0" smtClean="0">
              <a:solidFill>
                <a:srgbClr val="FF0000"/>
              </a:solidFill>
            </a:endParaRPr>
          </a:p>
          <a:p>
            <a:pPr marL="514350" indent="-514350" algn="just">
              <a:buFont typeface="Wingdings" pitchFamily="2" charset="2"/>
              <a:buChar char="Ø"/>
            </a:pPr>
            <a:r>
              <a:rPr lang="en-US" dirty="0" smtClean="0">
                <a:solidFill>
                  <a:srgbClr val="FF0000"/>
                </a:solidFill>
              </a:rPr>
              <a:t> Bertelsmann</a:t>
            </a:r>
          </a:p>
          <a:p>
            <a:pPr marL="514350" indent="-514350" algn="just"/>
            <a:endParaRPr lang="en-US" dirty="0" smtClean="0">
              <a:solidFill>
                <a:srgbClr val="FF0000"/>
              </a:solidFill>
            </a:endParaRPr>
          </a:p>
          <a:p>
            <a:pPr marL="514350" indent="-514350" algn="just">
              <a:buFont typeface="Wingdings" pitchFamily="2" charset="2"/>
              <a:buChar char="Ø"/>
            </a:pPr>
            <a:r>
              <a:rPr lang="en-US" dirty="0" smtClean="0">
                <a:solidFill>
                  <a:srgbClr val="FF0000"/>
                </a:solidFill>
              </a:rPr>
              <a:t> Viacom</a:t>
            </a:r>
          </a:p>
          <a:p>
            <a:pPr marL="514350" indent="-514350" algn="just">
              <a:buFont typeface="Wingdings" pitchFamily="2" charset="2"/>
              <a:buChar char="Ø"/>
            </a:pPr>
            <a:endParaRPr lang="en-US" dirty="0" smtClean="0">
              <a:solidFill>
                <a:srgbClr val="FF0000"/>
              </a:solidFill>
            </a:endParaRPr>
          </a:p>
          <a:p>
            <a:pPr marL="514350" indent="-514350" algn="just">
              <a:buFont typeface="Wingdings" pitchFamily="2" charset="2"/>
              <a:buChar char="Ø"/>
            </a:pPr>
            <a:r>
              <a:rPr lang="en-US" dirty="0" smtClean="0">
                <a:solidFill>
                  <a:srgbClr val="FF0000"/>
                </a:solidFill>
              </a:rPr>
              <a:t> The Walt Disney Company</a:t>
            </a:r>
          </a:p>
          <a:p>
            <a:pPr marL="514350" indent="-514350" algn="just"/>
            <a:endParaRPr lang="en-US" dirty="0" smtClean="0">
              <a:solidFill>
                <a:srgbClr val="FF0000"/>
              </a:solidFill>
            </a:endParaRPr>
          </a:p>
          <a:p>
            <a:pPr marL="514350" indent="-514350" algn="just">
              <a:buFont typeface="Wingdings" pitchFamily="2" charset="2"/>
              <a:buChar char="Ø"/>
            </a:pPr>
            <a:r>
              <a:rPr lang="en-US" dirty="0" smtClean="0">
                <a:solidFill>
                  <a:srgbClr val="FF0000"/>
                </a:solidFill>
              </a:rPr>
              <a:t> Sony</a:t>
            </a:r>
          </a:p>
          <a:p>
            <a:pPr marL="514350" indent="-514350" algn="just">
              <a:buFont typeface="Wingdings" pitchFamily="2" charset="2"/>
              <a:buChar char="Ø"/>
            </a:pPr>
            <a:endParaRPr lang="en-US" dirty="0" smtClean="0">
              <a:solidFill>
                <a:schemeClr val="tx1"/>
              </a:solidFill>
            </a:endParaRPr>
          </a:p>
        </p:txBody>
      </p:sp>
      <p:pic>
        <p:nvPicPr>
          <p:cNvPr id="27652" name="Picture 4" descr="http://i2.cdn.turner.com/money/dam/assets/140116124628-time-warner-center-1024x576.jpg"/>
          <p:cNvPicPr>
            <a:picLocks noChangeAspect="1" noChangeArrowheads="1"/>
          </p:cNvPicPr>
          <p:nvPr/>
        </p:nvPicPr>
        <p:blipFill>
          <a:blip r:embed="rId2"/>
          <a:srcRect l="18750" r="25000" b="20833"/>
          <a:stretch>
            <a:fillRect/>
          </a:stretch>
        </p:blipFill>
        <p:spPr bwMode="auto">
          <a:xfrm>
            <a:off x="6096000" y="228600"/>
            <a:ext cx="2514600" cy="1905000"/>
          </a:xfrm>
          <a:prstGeom prst="rect">
            <a:avLst/>
          </a:prstGeom>
          <a:noFill/>
        </p:spPr>
      </p:pic>
      <p:pic>
        <p:nvPicPr>
          <p:cNvPr id="27656" name="Picture 8" descr="http://images.techtimes.com/data/images/full/154084/viacom.jpg"/>
          <p:cNvPicPr>
            <a:picLocks noChangeAspect="1" noChangeArrowheads="1"/>
          </p:cNvPicPr>
          <p:nvPr/>
        </p:nvPicPr>
        <p:blipFill>
          <a:blip r:embed="rId3"/>
          <a:srcRect/>
          <a:stretch>
            <a:fillRect/>
          </a:stretch>
        </p:blipFill>
        <p:spPr bwMode="auto">
          <a:xfrm>
            <a:off x="3733800" y="2667000"/>
            <a:ext cx="2514600" cy="1905000"/>
          </a:xfrm>
          <a:prstGeom prst="rect">
            <a:avLst/>
          </a:prstGeom>
          <a:noFill/>
        </p:spPr>
      </p:pic>
      <p:pic>
        <p:nvPicPr>
          <p:cNvPr id="27658" name="Picture 10" descr="http://www.trbimg.com/img-52fbd9a4/turbine/la-et-ct-walt-disney-co-creates-accelerator-pr-001/2048/2048x1335"/>
          <p:cNvPicPr>
            <a:picLocks noChangeAspect="1" noChangeArrowheads="1"/>
          </p:cNvPicPr>
          <p:nvPr/>
        </p:nvPicPr>
        <p:blipFill>
          <a:blip r:embed="rId4" cstate="print"/>
          <a:srcRect/>
          <a:stretch>
            <a:fillRect/>
          </a:stretch>
        </p:blipFill>
        <p:spPr bwMode="auto">
          <a:xfrm>
            <a:off x="3200400" y="457200"/>
            <a:ext cx="2514600" cy="1905000"/>
          </a:xfrm>
          <a:prstGeom prst="rect">
            <a:avLst/>
          </a:prstGeom>
          <a:noFill/>
        </p:spPr>
      </p:pic>
      <p:pic>
        <p:nvPicPr>
          <p:cNvPr id="27654" name="Picture 6" descr="http://i.telegraph.co.uk/multimedia/archive/01859/bertelsmann_1859913b.jpg"/>
          <p:cNvPicPr>
            <a:picLocks noChangeAspect="1" noChangeArrowheads="1"/>
          </p:cNvPicPr>
          <p:nvPr/>
        </p:nvPicPr>
        <p:blipFill>
          <a:blip r:embed="rId5"/>
          <a:srcRect r="14839"/>
          <a:stretch>
            <a:fillRect/>
          </a:stretch>
        </p:blipFill>
        <p:spPr bwMode="auto">
          <a:xfrm>
            <a:off x="5562600" y="4724400"/>
            <a:ext cx="2506716" cy="1905000"/>
          </a:xfrm>
          <a:prstGeom prst="rect">
            <a:avLst/>
          </a:prstGeom>
          <a:noFill/>
        </p:spPr>
      </p:pic>
      <p:pic>
        <p:nvPicPr>
          <p:cNvPr id="27660" name="Picture 12" descr="http://cdn.phys.org/newman/gfx/news/hires/sonyisdevelo.jpg"/>
          <p:cNvPicPr>
            <a:picLocks noChangeAspect="1" noChangeArrowheads="1"/>
          </p:cNvPicPr>
          <p:nvPr/>
        </p:nvPicPr>
        <p:blipFill>
          <a:blip r:embed="rId6"/>
          <a:srcRect/>
          <a:stretch>
            <a:fillRect/>
          </a:stretch>
        </p:blipFill>
        <p:spPr bwMode="auto">
          <a:xfrm>
            <a:off x="6553200" y="2438400"/>
            <a:ext cx="2438400" cy="1904999"/>
          </a:xfrm>
          <a:prstGeom prst="rect">
            <a:avLst/>
          </a:prstGeom>
          <a:noFill/>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2" end="2"/>
                                            </p:txEl>
                                          </p:spTgt>
                                        </p:tgtEl>
                                        <p:attrNameLst>
                                          <p:attrName>ppt_h</p:attrName>
                                        </p:attrNameLst>
                                      </p:cBhvr>
                                      <p:tavLst>
                                        <p:tav tm="0">
                                          <p:val>
                                            <p:strVal val="#ppt_h"/>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27652"/>
                                        </p:tgtEl>
                                        <p:attrNameLst>
                                          <p:attrName>style.visibility</p:attrName>
                                        </p:attrNameLst>
                                      </p:cBhvr>
                                      <p:to>
                                        <p:strVal val="visible"/>
                                      </p:to>
                                    </p:set>
                                    <p:animEffect transition="in" filter="fade">
                                      <p:cBhvr>
                                        <p:cTn id="16" dur="2000"/>
                                        <p:tgtEl>
                                          <p:spTgt spid="27652"/>
                                        </p:tgtEl>
                                      </p:cBhvr>
                                    </p:animEffect>
                                  </p:childTnLst>
                                </p:cTn>
                              </p:par>
                            </p:childTnLst>
                          </p:cTn>
                        </p:par>
                        <p:par>
                          <p:cTn id="17" fill="hold">
                            <p:stCondLst>
                              <p:cond delay="3000"/>
                            </p:stCondLst>
                            <p:childTnLst>
                              <p:par>
                                <p:cTn id="18" presetID="17" presetClass="entr" presetSubtype="10"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4" end="4"/>
                                            </p:txEl>
                                          </p:spTgt>
                                        </p:tgtEl>
                                        <p:attrNameLst>
                                          <p:attrName>ppt_h</p:attrName>
                                        </p:attrNameLst>
                                      </p:cBhvr>
                                      <p:tavLst>
                                        <p:tav tm="0">
                                          <p:val>
                                            <p:strVal val="#ppt_h"/>
                                          </p:val>
                                        </p:tav>
                                        <p:tav tm="100000">
                                          <p:val>
                                            <p:strVal val="#ppt_h"/>
                                          </p:val>
                                        </p:tav>
                                      </p:tavLst>
                                    </p:anim>
                                  </p:childTnLst>
                                </p:cTn>
                              </p:par>
                              <p:par>
                                <p:cTn id="22" presetID="10" presetClass="entr" presetSubtype="0" fill="hold" nodeType="withEffect">
                                  <p:stCondLst>
                                    <p:cond delay="0"/>
                                  </p:stCondLst>
                                  <p:childTnLst>
                                    <p:set>
                                      <p:cBhvr>
                                        <p:cTn id="23" dur="1" fill="hold">
                                          <p:stCondLst>
                                            <p:cond delay="0"/>
                                          </p:stCondLst>
                                        </p:cTn>
                                        <p:tgtEl>
                                          <p:spTgt spid="27654"/>
                                        </p:tgtEl>
                                        <p:attrNameLst>
                                          <p:attrName>style.visibility</p:attrName>
                                        </p:attrNameLst>
                                      </p:cBhvr>
                                      <p:to>
                                        <p:strVal val="visible"/>
                                      </p:to>
                                    </p:set>
                                    <p:animEffect transition="in" filter="fade">
                                      <p:cBhvr>
                                        <p:cTn id="24" dur="2000"/>
                                        <p:tgtEl>
                                          <p:spTgt spid="27654"/>
                                        </p:tgtEl>
                                      </p:cBhvr>
                                    </p:animEffect>
                                  </p:childTnLst>
                                </p:cTn>
                              </p:par>
                            </p:childTnLst>
                          </p:cTn>
                        </p:par>
                        <p:par>
                          <p:cTn id="25" fill="hold">
                            <p:stCondLst>
                              <p:cond delay="5000"/>
                            </p:stCondLst>
                            <p:childTnLst>
                              <p:par>
                                <p:cTn id="26" presetID="17" presetClass="entr" presetSubtype="10" fill="hold" grpId="0"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6" end="6"/>
                                            </p:txEl>
                                          </p:spTgt>
                                        </p:tgtEl>
                                        <p:attrNameLst>
                                          <p:attrName>ppt_h</p:attrName>
                                        </p:attrNameLst>
                                      </p:cBhvr>
                                      <p:tavLst>
                                        <p:tav tm="0">
                                          <p:val>
                                            <p:strVal val="#ppt_h"/>
                                          </p:val>
                                        </p:tav>
                                        <p:tav tm="100000">
                                          <p:val>
                                            <p:strVal val="#ppt_h"/>
                                          </p:val>
                                        </p:tav>
                                      </p:tavLst>
                                    </p:anim>
                                  </p:childTnLst>
                                </p:cTn>
                              </p:par>
                              <p:par>
                                <p:cTn id="30" presetID="10" presetClass="entr" presetSubtype="0" fill="hold" nodeType="withEffect">
                                  <p:stCondLst>
                                    <p:cond delay="0"/>
                                  </p:stCondLst>
                                  <p:childTnLst>
                                    <p:set>
                                      <p:cBhvr>
                                        <p:cTn id="31" dur="1" fill="hold">
                                          <p:stCondLst>
                                            <p:cond delay="0"/>
                                          </p:stCondLst>
                                        </p:cTn>
                                        <p:tgtEl>
                                          <p:spTgt spid="27656"/>
                                        </p:tgtEl>
                                        <p:attrNameLst>
                                          <p:attrName>style.visibility</p:attrName>
                                        </p:attrNameLst>
                                      </p:cBhvr>
                                      <p:to>
                                        <p:strVal val="visible"/>
                                      </p:to>
                                    </p:set>
                                    <p:animEffect transition="in" filter="fade">
                                      <p:cBhvr>
                                        <p:cTn id="32" dur="2000"/>
                                        <p:tgtEl>
                                          <p:spTgt spid="27656"/>
                                        </p:tgtEl>
                                      </p:cBhvr>
                                    </p:animEffect>
                                  </p:childTnLst>
                                </p:cTn>
                              </p:par>
                            </p:childTnLst>
                          </p:cTn>
                        </p:par>
                        <p:par>
                          <p:cTn id="33" fill="hold">
                            <p:stCondLst>
                              <p:cond delay="7000"/>
                            </p:stCondLst>
                            <p:childTnLst>
                              <p:par>
                                <p:cTn id="34" presetID="17" presetClass="entr" presetSubtype="10" fill="hold" grpId="0"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 calcmode="lin" valueType="num">
                                      <p:cBhvr>
                                        <p:cTn id="36"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8" end="8"/>
                                            </p:txEl>
                                          </p:spTgt>
                                        </p:tgtEl>
                                        <p:attrNameLst>
                                          <p:attrName>ppt_h</p:attrName>
                                        </p:attrNameLst>
                                      </p:cBhvr>
                                      <p:tavLst>
                                        <p:tav tm="0">
                                          <p:val>
                                            <p:strVal val="#ppt_h"/>
                                          </p:val>
                                        </p:tav>
                                        <p:tav tm="100000">
                                          <p:val>
                                            <p:strVal val="#ppt_h"/>
                                          </p:val>
                                        </p:tav>
                                      </p:tavLst>
                                    </p:anim>
                                  </p:childTnLst>
                                </p:cTn>
                              </p:par>
                              <p:par>
                                <p:cTn id="38" presetID="10" presetClass="entr" presetSubtype="0" fill="hold" nodeType="withEffect">
                                  <p:stCondLst>
                                    <p:cond delay="0"/>
                                  </p:stCondLst>
                                  <p:childTnLst>
                                    <p:set>
                                      <p:cBhvr>
                                        <p:cTn id="39" dur="1" fill="hold">
                                          <p:stCondLst>
                                            <p:cond delay="0"/>
                                          </p:stCondLst>
                                        </p:cTn>
                                        <p:tgtEl>
                                          <p:spTgt spid="27658"/>
                                        </p:tgtEl>
                                        <p:attrNameLst>
                                          <p:attrName>style.visibility</p:attrName>
                                        </p:attrNameLst>
                                      </p:cBhvr>
                                      <p:to>
                                        <p:strVal val="visible"/>
                                      </p:to>
                                    </p:set>
                                    <p:animEffect transition="in" filter="fade">
                                      <p:cBhvr>
                                        <p:cTn id="40" dur="2000"/>
                                        <p:tgtEl>
                                          <p:spTgt spid="27658"/>
                                        </p:tgtEl>
                                      </p:cBhvr>
                                    </p:animEffect>
                                  </p:childTnLst>
                                </p:cTn>
                              </p:par>
                            </p:childTnLst>
                          </p:cTn>
                        </p:par>
                        <p:par>
                          <p:cTn id="41" fill="hold">
                            <p:stCondLst>
                              <p:cond delay="9000"/>
                            </p:stCondLst>
                            <p:childTnLst>
                              <p:par>
                                <p:cTn id="42" presetID="17" presetClass="entr" presetSubtype="10" fill="hold" grpId="0" nodeType="after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 calcmode="lin" valueType="num">
                                      <p:cBhvr>
                                        <p:cTn id="44"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10" end="10"/>
                                            </p:txEl>
                                          </p:spTgt>
                                        </p:tgtEl>
                                        <p:attrNameLst>
                                          <p:attrName>ppt_h</p:attrName>
                                        </p:attrNameLst>
                                      </p:cBhvr>
                                      <p:tavLst>
                                        <p:tav tm="0">
                                          <p:val>
                                            <p:strVal val="#ppt_h"/>
                                          </p:val>
                                        </p:tav>
                                        <p:tav tm="100000">
                                          <p:val>
                                            <p:strVal val="#ppt_h"/>
                                          </p:val>
                                        </p:tav>
                                      </p:tavLst>
                                    </p:anim>
                                  </p:childTnLst>
                                </p:cTn>
                              </p:par>
                              <p:par>
                                <p:cTn id="46" presetID="10" presetClass="entr" presetSubtype="0" fill="hold" nodeType="withEffect">
                                  <p:stCondLst>
                                    <p:cond delay="0"/>
                                  </p:stCondLst>
                                  <p:childTnLst>
                                    <p:set>
                                      <p:cBhvr>
                                        <p:cTn id="47" dur="1" fill="hold">
                                          <p:stCondLst>
                                            <p:cond delay="0"/>
                                          </p:stCondLst>
                                        </p:cTn>
                                        <p:tgtEl>
                                          <p:spTgt spid="27660"/>
                                        </p:tgtEl>
                                        <p:attrNameLst>
                                          <p:attrName>style.visibility</p:attrName>
                                        </p:attrNameLst>
                                      </p:cBhvr>
                                      <p:to>
                                        <p:strVal val="visible"/>
                                      </p:to>
                                    </p:set>
                                    <p:animEffect transition="in" filter="fade">
                                      <p:cBhvr>
                                        <p:cTn id="48" dur="2000"/>
                                        <p:tgtEl>
                                          <p:spTgt spid="27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371600" y="990600"/>
            <a:ext cx="7620000" cy="42672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World’s largest entertainment and information company</a:t>
            </a:r>
          </a:p>
          <a:p>
            <a:pPr marL="800100" lvl="1" indent="-342900" algn="just">
              <a:spcBef>
                <a:spcPct val="20000"/>
              </a:spcBef>
              <a:buFont typeface="Wingdings" pitchFamily="2" charset="2"/>
              <a:buChar char="q"/>
              <a:defRPr/>
            </a:pPr>
            <a:r>
              <a:rPr lang="en-US" dirty="0" smtClean="0"/>
              <a:t>Television channel/production: </a:t>
            </a:r>
            <a:r>
              <a:rPr lang="en-US" b="1" dirty="0" smtClean="0"/>
              <a:t>Turner Broadcasting, Warner Bros TV</a:t>
            </a:r>
          </a:p>
          <a:p>
            <a:pPr marL="800100" lvl="1" indent="-342900" algn="just">
              <a:spcBef>
                <a:spcPct val="20000"/>
              </a:spcBef>
              <a:buFont typeface="Wingdings" pitchFamily="2" charset="2"/>
              <a:buChar char="q"/>
              <a:defRPr/>
            </a:pPr>
            <a:r>
              <a:rPr lang="en-US" dirty="0" smtClean="0"/>
              <a:t>Newspaper and magazine publication: </a:t>
            </a:r>
            <a:r>
              <a:rPr lang="en-US" b="1" dirty="0" smtClean="0"/>
              <a:t>Time Inc.</a:t>
            </a:r>
          </a:p>
          <a:p>
            <a:pPr marL="800100" lvl="1" indent="-342900" algn="just">
              <a:spcBef>
                <a:spcPct val="20000"/>
              </a:spcBef>
              <a:buFont typeface="Wingdings" pitchFamily="2" charset="2"/>
              <a:buChar char="q"/>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Book publication: </a:t>
            </a:r>
            <a:r>
              <a:rPr lang="en-US" b="1" dirty="0" smtClean="0"/>
              <a:t>Warner Books</a:t>
            </a:r>
          </a:p>
          <a:p>
            <a:pPr marL="800100" lvl="1" indent="-342900" algn="just">
              <a:spcBef>
                <a:spcPct val="20000"/>
              </a:spcBef>
              <a:buFont typeface="Wingdings" pitchFamily="2" charset="2"/>
              <a:buChar char="q"/>
              <a:defRPr/>
            </a:pPr>
            <a:r>
              <a:rPr lang="en-US" dirty="0" smtClean="0"/>
              <a:t>Music: </a:t>
            </a:r>
            <a:r>
              <a:rPr lang="en-US" b="1" dirty="0" smtClean="0"/>
              <a:t>Warner Music Group </a:t>
            </a:r>
          </a:p>
          <a:p>
            <a:pPr marL="800100" lvl="1" indent="-342900" algn="just">
              <a:spcBef>
                <a:spcPct val="20000"/>
              </a:spcBef>
              <a:defRPr/>
            </a:pPr>
            <a:r>
              <a:rPr lang="en-US" b="1" dirty="0" smtClean="0"/>
              <a:t>	</a:t>
            </a:r>
            <a:r>
              <a:rPr lang="en-US" dirty="0" smtClean="0"/>
              <a:t>Time Warner-EMI merger, 2</a:t>
            </a:r>
            <a:r>
              <a:rPr lang="en-US" baseline="30000" dirty="0" smtClean="0"/>
              <a:t>nd</a:t>
            </a:r>
            <a:r>
              <a:rPr lang="en-US" dirty="0" smtClean="0"/>
              <a:t> largest music company</a:t>
            </a:r>
            <a:endParaRPr lang="en-US" b="1" dirty="0" smtClean="0"/>
          </a:p>
          <a:p>
            <a:pPr marL="800100" lvl="1" indent="-342900" algn="just">
              <a:spcBef>
                <a:spcPct val="20000"/>
              </a:spcBef>
              <a:buFont typeface="Wingdings" pitchFamily="2" charset="2"/>
              <a:buChar char="q"/>
              <a:defRPr/>
            </a:pPr>
            <a:r>
              <a:rPr lang="en-US" dirty="0" smtClean="0"/>
              <a:t>Film</a:t>
            </a:r>
            <a:r>
              <a:rPr lang="en-US" b="1" dirty="0" smtClean="0"/>
              <a:t>: Warner Brothers</a:t>
            </a:r>
          </a:p>
          <a:p>
            <a:pPr marL="800100" lvl="1" indent="-342900" algn="just">
              <a:spcBef>
                <a:spcPct val="20000"/>
              </a:spcBef>
              <a:defRPr/>
            </a:pPr>
            <a:r>
              <a:rPr lang="en-US" b="1" dirty="0" smtClean="0"/>
              <a:t>	</a:t>
            </a:r>
            <a:r>
              <a:rPr lang="en-US" dirty="0" smtClean="0"/>
              <a:t>5700 feature films, 32000 TV programs, 13500 animated titles etc. Best-known film company evolving into global entertainment corporation</a:t>
            </a:r>
            <a:endParaRPr lang="en-US" b="1" dirty="0" smtClean="0"/>
          </a:p>
          <a:p>
            <a:pPr marL="800100" lvl="1" indent="-342900" algn="just">
              <a:spcBef>
                <a:spcPct val="20000"/>
              </a:spcBef>
              <a:buFont typeface="Wingdings" pitchFamily="2" charset="2"/>
              <a:buChar char="q"/>
              <a:defRPr/>
            </a:pPr>
            <a:r>
              <a:rPr lang="en-US" dirty="0" smtClean="0"/>
              <a:t>Hardware: </a:t>
            </a:r>
            <a:r>
              <a:rPr lang="en-US" b="1" dirty="0" smtClean="0"/>
              <a:t>TBS Superstation</a:t>
            </a:r>
          </a:p>
          <a:p>
            <a:pPr marL="800100" lvl="1" indent="-342900" algn="just">
              <a:spcBef>
                <a:spcPct val="20000"/>
              </a:spcBef>
              <a:defRPr/>
            </a:pPr>
            <a:r>
              <a:rPr lang="en-US" b="1" dirty="0" smtClean="0"/>
              <a:t>	</a:t>
            </a:r>
            <a:r>
              <a:rPr lang="en-US" dirty="0" smtClean="0"/>
              <a:t>Merger with AOL makes it most powerful media and entertainment corporation.</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lang="en-US" sz="2400" b="1" dirty="0" smtClean="0"/>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1" name="Picture 10" descr="LittleBrown-logo2.jpg"/>
          <p:cNvPicPr>
            <a:picLocks noChangeAspect="1"/>
          </p:cNvPicPr>
          <p:nvPr/>
        </p:nvPicPr>
        <p:blipFill>
          <a:blip r:embed="rId2" cstate="print">
            <a:lum contrast="10000"/>
          </a:blip>
          <a:srcRect l="4008" r="5103"/>
          <a:stretch>
            <a:fillRect/>
          </a:stretch>
        </p:blipFill>
        <p:spPr>
          <a:xfrm>
            <a:off x="0" y="3657600"/>
            <a:ext cx="1371600" cy="1298448"/>
          </a:xfrm>
          <a:prstGeom prst="rect">
            <a:avLst/>
          </a:prstGeom>
          <a:ln>
            <a:solidFill>
              <a:schemeClr val="bg1"/>
            </a:solidFill>
          </a:ln>
        </p:spPr>
      </p:pic>
      <p:pic>
        <p:nvPicPr>
          <p:cNvPr id="1028" name="Picture 4" descr="http://i.huffpost.com/gen/2170088/images/o-HBO-STREAMING-facebook.jpg"/>
          <p:cNvPicPr>
            <a:picLocks noChangeAspect="1" noChangeArrowheads="1"/>
          </p:cNvPicPr>
          <p:nvPr/>
        </p:nvPicPr>
        <p:blipFill>
          <a:blip r:embed="rId3" cstate="print">
            <a:lum contrast="10000"/>
          </a:blip>
          <a:srcRect l="7500" r="7500"/>
          <a:stretch>
            <a:fillRect/>
          </a:stretch>
        </p:blipFill>
        <p:spPr bwMode="auto">
          <a:xfrm>
            <a:off x="0" y="4419600"/>
            <a:ext cx="1371600" cy="1298448"/>
          </a:xfrm>
          <a:prstGeom prst="rect">
            <a:avLst/>
          </a:prstGeom>
          <a:noFill/>
        </p:spPr>
      </p:pic>
      <p:pic>
        <p:nvPicPr>
          <p:cNvPr id="6" name="Picture 5" descr="CNN-logo.jpg"/>
          <p:cNvPicPr>
            <a:picLocks noChangeAspect="1"/>
          </p:cNvPicPr>
          <p:nvPr/>
        </p:nvPicPr>
        <p:blipFill>
          <a:blip r:embed="rId4" cstate="print">
            <a:lum contrast="10000"/>
          </a:blip>
          <a:srcRect t="11111" b="11111"/>
          <a:stretch>
            <a:fillRect/>
          </a:stretch>
        </p:blipFill>
        <p:spPr>
          <a:xfrm>
            <a:off x="1" y="-79248"/>
            <a:ext cx="1371600" cy="1298448"/>
          </a:xfrm>
          <a:prstGeom prst="rect">
            <a:avLst/>
          </a:prstGeom>
        </p:spPr>
      </p:pic>
      <p:pic>
        <p:nvPicPr>
          <p:cNvPr id="9" name="Picture 8" descr="51mzAX5xPUL._SX258_BO1,204,203,200_.jpg"/>
          <p:cNvPicPr>
            <a:picLocks noChangeAspect="1"/>
          </p:cNvPicPr>
          <p:nvPr/>
        </p:nvPicPr>
        <p:blipFill>
          <a:blip r:embed="rId5">
            <a:lum contrast="10000"/>
          </a:blip>
          <a:srcRect l="14286"/>
          <a:stretch>
            <a:fillRect/>
          </a:stretch>
        </p:blipFill>
        <p:spPr>
          <a:xfrm>
            <a:off x="3181162" y="5562600"/>
            <a:ext cx="1314638" cy="1298448"/>
          </a:xfrm>
          <a:prstGeom prst="rect">
            <a:avLst/>
          </a:prstGeom>
        </p:spPr>
      </p:pic>
      <p:pic>
        <p:nvPicPr>
          <p:cNvPr id="7" name="Picture 6" descr="TNT_logo.jpg"/>
          <p:cNvPicPr>
            <a:picLocks noChangeAspect="1"/>
          </p:cNvPicPr>
          <p:nvPr/>
        </p:nvPicPr>
        <p:blipFill>
          <a:blip r:embed="rId6">
            <a:lum contrast="10000"/>
          </a:blip>
          <a:stretch>
            <a:fillRect/>
          </a:stretch>
        </p:blipFill>
        <p:spPr>
          <a:xfrm>
            <a:off x="0" y="5559552"/>
            <a:ext cx="1731264" cy="1298448"/>
          </a:xfrm>
          <a:prstGeom prst="rect">
            <a:avLst/>
          </a:prstGeom>
        </p:spPr>
      </p:pic>
      <p:pic>
        <p:nvPicPr>
          <p:cNvPr id="8" name="Picture 7" descr="cartoon-network-logo.jpg"/>
          <p:cNvPicPr>
            <a:picLocks noChangeAspect="1"/>
          </p:cNvPicPr>
          <p:nvPr/>
        </p:nvPicPr>
        <p:blipFill>
          <a:blip r:embed="rId7">
            <a:lum contrast="10000"/>
          </a:blip>
          <a:stretch>
            <a:fillRect/>
          </a:stretch>
        </p:blipFill>
        <p:spPr>
          <a:xfrm>
            <a:off x="4648200" y="5559552"/>
            <a:ext cx="1447800" cy="1298448"/>
          </a:xfrm>
          <a:prstGeom prst="rect">
            <a:avLst/>
          </a:prstGeom>
        </p:spPr>
      </p:pic>
      <p:pic>
        <p:nvPicPr>
          <p:cNvPr id="3" name="Picture 2" descr="TimeWarner.jpg"/>
          <p:cNvPicPr>
            <a:picLocks noChangeAspect="1"/>
          </p:cNvPicPr>
          <p:nvPr/>
        </p:nvPicPr>
        <p:blipFill>
          <a:blip r:embed="rId8"/>
          <a:srcRect t="34782" b="36957"/>
          <a:stretch>
            <a:fillRect/>
          </a:stretch>
        </p:blipFill>
        <p:spPr>
          <a:xfrm>
            <a:off x="1447800" y="0"/>
            <a:ext cx="7696200" cy="990600"/>
          </a:xfrm>
          <a:prstGeom prst="rect">
            <a:avLst/>
          </a:prstGeom>
        </p:spPr>
      </p:pic>
      <p:pic>
        <p:nvPicPr>
          <p:cNvPr id="10" name="Picture 9" descr="time-magazine-obama.jpg"/>
          <p:cNvPicPr>
            <a:picLocks noChangeAspect="1"/>
          </p:cNvPicPr>
          <p:nvPr/>
        </p:nvPicPr>
        <p:blipFill>
          <a:blip r:embed="rId9">
            <a:lum contrast="10000"/>
          </a:blip>
          <a:stretch>
            <a:fillRect/>
          </a:stretch>
        </p:blipFill>
        <p:spPr>
          <a:xfrm>
            <a:off x="7567313" y="5559552"/>
            <a:ext cx="1576687" cy="1298448"/>
          </a:xfrm>
          <a:prstGeom prst="rect">
            <a:avLst/>
          </a:prstGeom>
        </p:spPr>
      </p:pic>
      <p:pic>
        <p:nvPicPr>
          <p:cNvPr id="12" name="Picture 11" descr="music-institution-research-10-638.jpg"/>
          <p:cNvPicPr>
            <a:picLocks noChangeAspect="1"/>
          </p:cNvPicPr>
          <p:nvPr/>
        </p:nvPicPr>
        <p:blipFill>
          <a:blip r:embed="rId10">
            <a:lum contrast="10000"/>
          </a:blip>
          <a:srcRect l="3605" t="23278" r="73824" b="48330"/>
          <a:stretch>
            <a:fillRect/>
          </a:stretch>
        </p:blipFill>
        <p:spPr>
          <a:xfrm>
            <a:off x="1" y="2359152"/>
            <a:ext cx="1371600" cy="1298448"/>
          </a:xfrm>
          <a:prstGeom prst="rect">
            <a:avLst/>
          </a:prstGeom>
        </p:spPr>
      </p:pic>
      <p:pic>
        <p:nvPicPr>
          <p:cNvPr id="13" name="Picture 12" descr="preview-Elektra_Records.png"/>
          <p:cNvPicPr>
            <a:picLocks noChangeAspect="1"/>
          </p:cNvPicPr>
          <p:nvPr/>
        </p:nvPicPr>
        <p:blipFill>
          <a:blip r:embed="rId11" cstate="print">
            <a:lum contrast="10000"/>
          </a:blip>
          <a:srcRect l="32639" r="20000"/>
          <a:stretch>
            <a:fillRect/>
          </a:stretch>
        </p:blipFill>
        <p:spPr>
          <a:xfrm>
            <a:off x="1600200" y="5562600"/>
            <a:ext cx="1600200" cy="1298448"/>
          </a:xfrm>
          <a:prstGeom prst="rect">
            <a:avLst/>
          </a:prstGeom>
        </p:spPr>
      </p:pic>
      <p:pic>
        <p:nvPicPr>
          <p:cNvPr id="14" name="Picture 13" descr="warner_bros-_pictures_logo-big.jpg"/>
          <p:cNvPicPr>
            <a:picLocks noChangeAspect="1"/>
          </p:cNvPicPr>
          <p:nvPr/>
        </p:nvPicPr>
        <p:blipFill>
          <a:blip r:embed="rId12" cstate="print">
            <a:lum contrast="10000"/>
          </a:blip>
          <a:srcRect l="27500" t="11481" r="28333" b="20370"/>
          <a:stretch>
            <a:fillRect/>
          </a:stretch>
        </p:blipFill>
        <p:spPr>
          <a:xfrm>
            <a:off x="0" y="1066800"/>
            <a:ext cx="1374827" cy="1298448"/>
          </a:xfrm>
          <a:prstGeom prst="rect">
            <a:avLst/>
          </a:prstGeom>
        </p:spPr>
      </p:pic>
      <p:pic>
        <p:nvPicPr>
          <p:cNvPr id="15" name="Picture 14" descr="Warner_Bros_Television.jpg"/>
          <p:cNvPicPr>
            <a:picLocks noChangeAspect="1"/>
          </p:cNvPicPr>
          <p:nvPr/>
        </p:nvPicPr>
        <p:blipFill>
          <a:blip r:embed="rId13" cstate="print">
            <a:lum contrast="10000"/>
          </a:blip>
          <a:srcRect l="28333" t="15027" r="28333" b="15027"/>
          <a:stretch>
            <a:fillRect/>
          </a:stretch>
        </p:blipFill>
        <p:spPr>
          <a:xfrm>
            <a:off x="6096000" y="5559552"/>
            <a:ext cx="1447800" cy="1298448"/>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par>
                          <p:cTn id="13" fill="hold">
                            <p:stCondLst>
                              <p:cond delay="30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par>
                          <p:cTn id="17" fill="hold">
                            <p:stCondLst>
                              <p:cond delay="50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000"/>
                                        <p:tgtEl>
                                          <p:spTgt spid="14"/>
                                        </p:tgtEl>
                                      </p:cBhvr>
                                    </p:animEffect>
                                  </p:childTnLst>
                                </p:cTn>
                              </p:par>
                            </p:childTnLst>
                          </p:cTn>
                        </p:par>
                        <p:par>
                          <p:cTn id="21" fill="hold">
                            <p:stCondLst>
                              <p:cond delay="7000"/>
                            </p:stCondLst>
                            <p:childTnLst>
                              <p:par>
                                <p:cTn id="22" presetID="10"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childTnLst>
                                </p:cTn>
                              </p:par>
                            </p:childTnLst>
                          </p:cTn>
                        </p:par>
                        <p:par>
                          <p:cTn id="25" fill="hold">
                            <p:stCondLst>
                              <p:cond delay="9000"/>
                            </p:stCondLst>
                            <p:childTnLst>
                              <p:par>
                                <p:cTn id="26" presetID="10"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childTnLst>
                                </p:cTn>
                              </p:par>
                            </p:childTnLst>
                          </p:cTn>
                        </p:par>
                        <p:par>
                          <p:cTn id="29" fill="hold">
                            <p:stCondLst>
                              <p:cond delay="11000"/>
                            </p:stCondLst>
                            <p:childTnLst>
                              <p:par>
                                <p:cTn id="30" presetID="10" presetClass="entr" presetSubtype="0" fill="hold" nodeType="after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2000"/>
                                        <p:tgtEl>
                                          <p:spTgt spid="1028"/>
                                        </p:tgtEl>
                                      </p:cBhvr>
                                    </p:animEffect>
                                  </p:childTnLst>
                                </p:cTn>
                              </p:par>
                            </p:childTnLst>
                          </p:cTn>
                        </p:par>
                        <p:par>
                          <p:cTn id="33" fill="hold">
                            <p:stCondLst>
                              <p:cond delay="13000"/>
                            </p:stCondLst>
                            <p:childTnLst>
                              <p:par>
                                <p:cTn id="34" presetID="10"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childTnLst>
                                </p:cTn>
                              </p:par>
                            </p:childTnLst>
                          </p:cTn>
                        </p:par>
                        <p:par>
                          <p:cTn id="37" fill="hold">
                            <p:stCondLst>
                              <p:cond delay="15000"/>
                            </p:stCondLst>
                            <p:childTnLst>
                              <p:par>
                                <p:cTn id="38" presetID="10"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000"/>
                                        <p:tgtEl>
                                          <p:spTgt spid="13"/>
                                        </p:tgtEl>
                                      </p:cBhvr>
                                    </p:animEffect>
                                  </p:childTnLst>
                                </p:cTn>
                              </p:par>
                            </p:childTnLst>
                          </p:cTn>
                        </p:par>
                        <p:par>
                          <p:cTn id="41" fill="hold">
                            <p:stCondLst>
                              <p:cond delay="17000"/>
                            </p:stCondLst>
                            <p:childTnLst>
                              <p:par>
                                <p:cTn id="42" presetID="10" presetClass="entr" presetSubtype="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2000"/>
                                        <p:tgtEl>
                                          <p:spTgt spid="9"/>
                                        </p:tgtEl>
                                      </p:cBhvr>
                                    </p:animEffect>
                                  </p:childTnLst>
                                </p:cTn>
                              </p:par>
                            </p:childTnLst>
                          </p:cTn>
                        </p:par>
                        <p:par>
                          <p:cTn id="45" fill="hold">
                            <p:stCondLst>
                              <p:cond delay="19000"/>
                            </p:stCondLst>
                            <p:childTnLst>
                              <p:par>
                                <p:cTn id="46" presetID="10" presetClass="entr" presetSubtype="0"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2000"/>
                                        <p:tgtEl>
                                          <p:spTgt spid="8"/>
                                        </p:tgtEl>
                                      </p:cBhvr>
                                    </p:animEffect>
                                  </p:childTnLst>
                                </p:cTn>
                              </p:par>
                            </p:childTnLst>
                          </p:cTn>
                        </p:par>
                        <p:par>
                          <p:cTn id="49" fill="hold">
                            <p:stCondLst>
                              <p:cond delay="21000"/>
                            </p:stCondLst>
                            <p:childTnLst>
                              <p:par>
                                <p:cTn id="50" presetID="10"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2000"/>
                                        <p:tgtEl>
                                          <p:spTgt spid="15"/>
                                        </p:tgtEl>
                                      </p:cBhvr>
                                    </p:animEffect>
                                  </p:childTnLst>
                                </p:cTn>
                              </p:par>
                            </p:childTnLst>
                          </p:cTn>
                        </p:par>
                        <p:par>
                          <p:cTn id="53" fill="hold">
                            <p:stCondLst>
                              <p:cond delay="23000"/>
                            </p:stCondLst>
                            <p:childTnLst>
                              <p:par>
                                <p:cTn id="54" presetID="10" presetClass="entr" presetSubtype="0"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cdn2.mhpbooks.com/2014/06/bertelsmann-logo-1600x900px-transp_teaser_2_3_lt_768_retina.png"/>
          <p:cNvPicPr>
            <a:picLocks noChangeAspect="1" noChangeArrowheads="1"/>
          </p:cNvPicPr>
          <p:nvPr/>
        </p:nvPicPr>
        <p:blipFill>
          <a:blip r:embed="rId2"/>
          <a:srcRect l="5882" t="38004" r="5348" b="43943"/>
          <a:stretch>
            <a:fillRect/>
          </a:stretch>
        </p:blipFill>
        <p:spPr bwMode="auto">
          <a:xfrm>
            <a:off x="1524000" y="0"/>
            <a:ext cx="7620000" cy="1447800"/>
          </a:xfrm>
          <a:prstGeom prst="rect">
            <a:avLst/>
          </a:prstGeom>
          <a:noFill/>
        </p:spPr>
      </p:pic>
      <p:sp>
        <p:nvSpPr>
          <p:cNvPr id="5" name="Subtitle 2"/>
          <p:cNvSpPr txBox="1">
            <a:spLocks/>
          </p:cNvSpPr>
          <p:nvPr/>
        </p:nvSpPr>
        <p:spPr>
          <a:xfrm>
            <a:off x="1524000" y="1371600"/>
            <a:ext cx="7620000" cy="50292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German media giant-World’s largest books and magazines</a:t>
            </a:r>
            <a:r>
              <a:rPr kumimoji="0" lang="en-US" sz="2400" b="1" i="0" u="none" strike="noStrike" kern="1200" cap="none" spc="0" normalizeH="0" noProof="0" dirty="0" smtClean="0">
                <a:ln>
                  <a:noFill/>
                </a:ln>
                <a:solidFill>
                  <a:schemeClr val="tx1"/>
                </a:solidFill>
                <a:effectLst/>
                <a:uLnTx/>
                <a:uFillTx/>
                <a:latin typeface="+mn-lt"/>
                <a:ea typeface="+mn-ea"/>
                <a:cs typeface="+mn-cs"/>
              </a:rPr>
              <a:t> publisher</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800100" lvl="1" indent="-342900" algn="just">
              <a:spcBef>
                <a:spcPct val="20000"/>
              </a:spcBef>
              <a:buFont typeface="Wingdings" pitchFamily="2" charset="2"/>
              <a:buChar char="q"/>
              <a:defRPr/>
            </a:pPr>
            <a:r>
              <a:rPr lang="en-US" sz="2000" dirty="0" smtClean="0"/>
              <a:t>Television channel/production: </a:t>
            </a:r>
            <a:r>
              <a:rPr lang="en-US" sz="2000" b="1" dirty="0" smtClean="0"/>
              <a:t>CLT-UFA 22 and RTL 2,4,7 </a:t>
            </a:r>
          </a:p>
          <a:p>
            <a:pPr marL="800100" lvl="1" indent="-342900" algn="just">
              <a:spcBef>
                <a:spcPct val="20000"/>
              </a:spcBef>
              <a:defRPr/>
            </a:pPr>
            <a:r>
              <a:rPr lang="en-US" sz="2000" dirty="0" smtClean="0"/>
              <a:t>	Merger of Bertelsmann UFA with Luxembourg broadcaster CLT</a:t>
            </a:r>
          </a:p>
          <a:p>
            <a:pPr marL="800100" lvl="1" indent="-342900" algn="just">
              <a:spcBef>
                <a:spcPct val="20000"/>
              </a:spcBef>
              <a:buFont typeface="Wingdings" pitchFamily="2" charset="2"/>
              <a:buChar char="q"/>
              <a:defRPr/>
            </a:pPr>
            <a:r>
              <a:rPr lang="en-US" sz="2000" dirty="0" smtClean="0"/>
              <a:t>Newspaper and magazine publication: </a:t>
            </a:r>
            <a:r>
              <a:rPr lang="en-US" sz="2000" b="1" dirty="0" err="1" smtClean="0"/>
              <a:t>Gruner</a:t>
            </a:r>
            <a:r>
              <a:rPr lang="en-US" sz="2000" b="1" dirty="0" smtClean="0"/>
              <a:t> + </a:t>
            </a:r>
            <a:r>
              <a:rPr lang="en-US" sz="2000" b="1" dirty="0" err="1" smtClean="0"/>
              <a:t>Jahr</a:t>
            </a:r>
            <a:endParaRPr lang="en-US" sz="2000" b="1" dirty="0" smtClean="0"/>
          </a:p>
          <a:p>
            <a:pPr marL="800100" lvl="1" indent="-342900" algn="just">
              <a:spcBef>
                <a:spcPct val="20000"/>
              </a:spcBef>
              <a:buFont typeface="Wingdings" pitchFamily="2" charset="2"/>
              <a:buChar char="q"/>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Book publication: </a:t>
            </a:r>
            <a:r>
              <a:rPr lang="en-US" sz="2000" b="1" dirty="0" smtClean="0"/>
              <a:t>Random House Berlin</a:t>
            </a:r>
          </a:p>
          <a:p>
            <a:pPr marL="800100" lvl="1" indent="-342900" algn="just">
              <a:spcBef>
                <a:spcPct val="20000"/>
              </a:spcBef>
              <a:defRPr/>
            </a:pPr>
            <a:r>
              <a:rPr lang="en-US" sz="2000" b="1" dirty="0" smtClean="0"/>
              <a:t>	</a:t>
            </a:r>
            <a:r>
              <a:rPr lang="en-US" sz="2000" dirty="0" smtClean="0"/>
              <a:t>One million books a day</a:t>
            </a:r>
            <a:endParaRPr lang="en-US" sz="2000" b="1" dirty="0" smtClean="0"/>
          </a:p>
          <a:p>
            <a:pPr marL="800100" lvl="1" indent="-342900" algn="just">
              <a:spcBef>
                <a:spcPct val="20000"/>
              </a:spcBef>
              <a:buFont typeface="Wingdings" pitchFamily="2" charset="2"/>
              <a:buChar char="q"/>
              <a:defRPr/>
            </a:pPr>
            <a:r>
              <a:rPr lang="en-US" sz="2000" dirty="0" smtClean="0"/>
              <a:t>Music: </a:t>
            </a:r>
            <a:r>
              <a:rPr lang="en-US" sz="2000" b="1" dirty="0" smtClean="0"/>
              <a:t>Bertelsmann Music Group</a:t>
            </a:r>
          </a:p>
          <a:p>
            <a:pPr marL="800100" lvl="1" indent="-342900" algn="just">
              <a:spcBef>
                <a:spcPct val="20000"/>
              </a:spcBef>
              <a:defRPr/>
            </a:pPr>
            <a:r>
              <a:rPr lang="en-US" sz="2000" b="1" dirty="0" smtClean="0"/>
              <a:t>	</a:t>
            </a:r>
            <a:r>
              <a:rPr lang="en-US" sz="2000" dirty="0" smtClean="0"/>
              <a:t>Introduced new formats of DVD</a:t>
            </a:r>
          </a:p>
          <a:p>
            <a:pPr marL="800100" lvl="1" indent="-342900" algn="just">
              <a:spcBef>
                <a:spcPct val="20000"/>
              </a:spcBef>
              <a:buFont typeface="Wingdings" pitchFamily="2" charset="2"/>
              <a:buChar char="q"/>
              <a:defRPr/>
            </a:pPr>
            <a:r>
              <a:rPr lang="en-US" sz="2000" dirty="0" smtClean="0"/>
              <a:t>Hardware: </a:t>
            </a:r>
            <a:r>
              <a:rPr lang="en-US" sz="2000" b="1" dirty="0" err="1" smtClean="0"/>
              <a:t>Sonopress</a:t>
            </a:r>
            <a:endParaRPr lang="en-US" sz="2000" b="1" dirty="0" smtClean="0"/>
          </a:p>
          <a:p>
            <a:pPr marL="800100" lvl="1" indent="-342900" algn="just">
              <a:spcBef>
                <a:spcPct val="20000"/>
              </a:spcBef>
              <a:defRPr/>
            </a:pPr>
            <a:r>
              <a:rPr lang="en-US" sz="2000" b="1" dirty="0" smtClean="0"/>
              <a:t> 	</a:t>
            </a:r>
            <a:r>
              <a:rPr lang="en-US" sz="2000" dirty="0" smtClean="0"/>
              <a:t>World’s 2</a:t>
            </a:r>
            <a:r>
              <a:rPr lang="en-US" sz="2000" baseline="30000" dirty="0" smtClean="0"/>
              <a:t>nd</a:t>
            </a:r>
            <a:r>
              <a:rPr lang="en-US" sz="2000" dirty="0" smtClean="0"/>
              <a:t> largest manufacturer of CDs</a:t>
            </a:r>
            <a:endParaRPr lang="en-US" sz="2400" b="1" dirty="0" smtClean="0"/>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5604" name="Picture 4" descr="https://upload.wikimedia.org/wikipedia/commons/thumb/b/b6/RTL_Group.svg/2000px-RTL_Group.svg.png"/>
          <p:cNvPicPr>
            <a:picLocks noChangeAspect="1" noChangeArrowheads="1"/>
          </p:cNvPicPr>
          <p:nvPr/>
        </p:nvPicPr>
        <p:blipFill>
          <a:blip r:embed="rId3" cstate="print"/>
          <a:srcRect/>
          <a:stretch>
            <a:fillRect/>
          </a:stretch>
        </p:blipFill>
        <p:spPr bwMode="auto">
          <a:xfrm>
            <a:off x="0" y="2514600"/>
            <a:ext cx="1447800" cy="1371600"/>
          </a:xfrm>
          <a:prstGeom prst="rect">
            <a:avLst/>
          </a:prstGeom>
          <a:noFill/>
        </p:spPr>
      </p:pic>
      <p:pic>
        <p:nvPicPr>
          <p:cNvPr id="25606" name="Picture 6" descr="https://upload.wikimedia.org/wikipedia/commons/thumb/6/6c/Logo_UFA.svg/2000px-Logo_UFA.svg.png"/>
          <p:cNvPicPr>
            <a:picLocks noChangeAspect="1" noChangeArrowheads="1"/>
          </p:cNvPicPr>
          <p:nvPr/>
        </p:nvPicPr>
        <p:blipFill>
          <a:blip r:embed="rId4" cstate="print"/>
          <a:srcRect/>
          <a:stretch>
            <a:fillRect/>
          </a:stretch>
        </p:blipFill>
        <p:spPr bwMode="auto">
          <a:xfrm>
            <a:off x="0" y="3962400"/>
            <a:ext cx="1676893" cy="1295400"/>
          </a:xfrm>
          <a:prstGeom prst="rect">
            <a:avLst/>
          </a:prstGeom>
          <a:noFill/>
        </p:spPr>
      </p:pic>
      <p:pic>
        <p:nvPicPr>
          <p:cNvPr id="25608" name="Picture 8" descr="http://www.bertelsmann.com/media/news-und-media/logos/gj-logo-weiss-1600x900px_teaser_2_3_gt_980_grid.gif"/>
          <p:cNvPicPr>
            <a:picLocks noChangeAspect="1" noChangeArrowheads="1"/>
          </p:cNvPicPr>
          <p:nvPr/>
        </p:nvPicPr>
        <p:blipFill>
          <a:blip r:embed="rId5"/>
          <a:srcRect l="18983" r="26780" b="8434"/>
          <a:stretch>
            <a:fillRect/>
          </a:stretch>
        </p:blipFill>
        <p:spPr bwMode="auto">
          <a:xfrm>
            <a:off x="0" y="0"/>
            <a:ext cx="1524000" cy="1447800"/>
          </a:xfrm>
          <a:prstGeom prst="rect">
            <a:avLst/>
          </a:prstGeom>
          <a:noFill/>
        </p:spPr>
      </p:pic>
      <p:pic>
        <p:nvPicPr>
          <p:cNvPr id="25610" name="Picture 10" descr="http://www.bertelsmann.com/media/news-und-media/bilder-news-und-pms/logos-der-divisionen-weiss/verlagsgruppe-rh-logo-1600x900px_teaser_2_3_gt_980_grid.png"/>
          <p:cNvPicPr>
            <a:picLocks noChangeAspect="1" noChangeArrowheads="1"/>
          </p:cNvPicPr>
          <p:nvPr/>
        </p:nvPicPr>
        <p:blipFill>
          <a:blip r:embed="rId6"/>
          <a:srcRect l="16158" t="9137" r="16045" b="13755"/>
          <a:stretch>
            <a:fillRect/>
          </a:stretch>
        </p:blipFill>
        <p:spPr bwMode="auto">
          <a:xfrm>
            <a:off x="0" y="1143000"/>
            <a:ext cx="1600200" cy="1219200"/>
          </a:xfrm>
          <a:prstGeom prst="rect">
            <a:avLst/>
          </a:prstGeom>
          <a:noFill/>
        </p:spPr>
      </p:pic>
      <p:pic>
        <p:nvPicPr>
          <p:cNvPr id="25612" name="Picture 12" descr="https://upload.wikimedia.org/wikipedia/commons/thumb/9/99/Bertelsmann_Music_Group_Logo.svg/2000px-Bertelsmann_Music_Group_Logo.svg.png"/>
          <p:cNvPicPr>
            <a:picLocks noChangeAspect="1" noChangeArrowheads="1"/>
          </p:cNvPicPr>
          <p:nvPr/>
        </p:nvPicPr>
        <p:blipFill>
          <a:blip r:embed="rId7" cstate="print"/>
          <a:srcRect l="6471" r="6176"/>
          <a:stretch>
            <a:fillRect/>
          </a:stretch>
        </p:blipFill>
        <p:spPr bwMode="auto">
          <a:xfrm>
            <a:off x="0" y="5410200"/>
            <a:ext cx="3733800" cy="1447800"/>
          </a:xfrm>
          <a:prstGeom prst="rect">
            <a:avLst/>
          </a:prstGeom>
          <a:noFill/>
        </p:spPr>
      </p:pic>
      <p:pic>
        <p:nvPicPr>
          <p:cNvPr id="25614" name="Picture 14" descr="http://www.arvato-entertainment.com/fileadmin/images/Sonopress_Logo_Print.png"/>
          <p:cNvPicPr>
            <a:picLocks noChangeAspect="1" noChangeArrowheads="1"/>
          </p:cNvPicPr>
          <p:nvPr/>
        </p:nvPicPr>
        <p:blipFill>
          <a:blip r:embed="rId8"/>
          <a:srcRect l="3134" r="5698"/>
          <a:stretch>
            <a:fillRect/>
          </a:stretch>
        </p:blipFill>
        <p:spPr bwMode="auto">
          <a:xfrm>
            <a:off x="3581400" y="5410200"/>
            <a:ext cx="5562600" cy="1447800"/>
          </a:xfrm>
          <a:prstGeom prst="rect">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ppt_w</p:attrName>
                                        </p:attrNameLst>
                                      </p:cBhvr>
                                      <p:tavLst>
                                        <p:tav tm="0">
                                          <p:val>
                                            <p:fltVal val="0"/>
                                          </p:val>
                                        </p:tav>
                                        <p:tav tm="100000">
                                          <p:val>
                                            <p:strVal val="#ppt_w"/>
                                          </p:val>
                                        </p:tav>
                                      </p:tavLst>
                                    </p:anim>
                                    <p:anim calcmode="lin" valueType="num">
                                      <p:cBhvr>
                                        <p:cTn id="8" dur="500" fill="hold"/>
                                        <p:tgtEl>
                                          <p:spTgt spid="2560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par>
                          <p:cTn id="13" fill="hold">
                            <p:stCondLst>
                              <p:cond delay="2500"/>
                            </p:stCondLst>
                            <p:childTnLst>
                              <p:par>
                                <p:cTn id="14" presetID="10" presetClass="entr" presetSubtype="0" fill="hold" nodeType="afterEffect">
                                  <p:stCondLst>
                                    <p:cond delay="0"/>
                                  </p:stCondLst>
                                  <p:childTnLst>
                                    <p:set>
                                      <p:cBhvr>
                                        <p:cTn id="15" dur="1" fill="hold">
                                          <p:stCondLst>
                                            <p:cond delay="0"/>
                                          </p:stCondLst>
                                        </p:cTn>
                                        <p:tgtEl>
                                          <p:spTgt spid="25608"/>
                                        </p:tgtEl>
                                        <p:attrNameLst>
                                          <p:attrName>style.visibility</p:attrName>
                                        </p:attrNameLst>
                                      </p:cBhvr>
                                      <p:to>
                                        <p:strVal val="visible"/>
                                      </p:to>
                                    </p:set>
                                    <p:animEffect transition="in" filter="fade">
                                      <p:cBhvr>
                                        <p:cTn id="16" dur="2000"/>
                                        <p:tgtEl>
                                          <p:spTgt spid="25608"/>
                                        </p:tgtEl>
                                      </p:cBhvr>
                                    </p:animEffect>
                                  </p:childTnLst>
                                </p:cTn>
                              </p:par>
                            </p:childTnLst>
                          </p:cTn>
                        </p:par>
                        <p:par>
                          <p:cTn id="17" fill="hold">
                            <p:stCondLst>
                              <p:cond delay="4500"/>
                            </p:stCondLst>
                            <p:childTnLst>
                              <p:par>
                                <p:cTn id="18" presetID="10" presetClass="entr" presetSubtype="0" fill="hold" nodeType="afterEffect">
                                  <p:stCondLst>
                                    <p:cond delay="0"/>
                                  </p:stCondLst>
                                  <p:childTnLst>
                                    <p:set>
                                      <p:cBhvr>
                                        <p:cTn id="19" dur="1" fill="hold">
                                          <p:stCondLst>
                                            <p:cond delay="0"/>
                                          </p:stCondLst>
                                        </p:cTn>
                                        <p:tgtEl>
                                          <p:spTgt spid="25610"/>
                                        </p:tgtEl>
                                        <p:attrNameLst>
                                          <p:attrName>style.visibility</p:attrName>
                                        </p:attrNameLst>
                                      </p:cBhvr>
                                      <p:to>
                                        <p:strVal val="visible"/>
                                      </p:to>
                                    </p:set>
                                    <p:animEffect transition="in" filter="fade">
                                      <p:cBhvr>
                                        <p:cTn id="20" dur="2000"/>
                                        <p:tgtEl>
                                          <p:spTgt spid="25610"/>
                                        </p:tgtEl>
                                      </p:cBhvr>
                                    </p:animEffect>
                                  </p:childTnLst>
                                </p:cTn>
                              </p:par>
                            </p:childTnLst>
                          </p:cTn>
                        </p:par>
                        <p:par>
                          <p:cTn id="21" fill="hold">
                            <p:stCondLst>
                              <p:cond delay="6500"/>
                            </p:stCondLst>
                            <p:childTnLst>
                              <p:par>
                                <p:cTn id="22" presetID="10" presetClass="entr" presetSubtype="0" fill="hold" nodeType="afterEffect">
                                  <p:stCondLst>
                                    <p:cond delay="0"/>
                                  </p:stCondLst>
                                  <p:childTnLst>
                                    <p:set>
                                      <p:cBhvr>
                                        <p:cTn id="23" dur="1" fill="hold">
                                          <p:stCondLst>
                                            <p:cond delay="0"/>
                                          </p:stCondLst>
                                        </p:cTn>
                                        <p:tgtEl>
                                          <p:spTgt spid="25604"/>
                                        </p:tgtEl>
                                        <p:attrNameLst>
                                          <p:attrName>style.visibility</p:attrName>
                                        </p:attrNameLst>
                                      </p:cBhvr>
                                      <p:to>
                                        <p:strVal val="visible"/>
                                      </p:to>
                                    </p:set>
                                    <p:animEffect transition="in" filter="fade">
                                      <p:cBhvr>
                                        <p:cTn id="24" dur="2000"/>
                                        <p:tgtEl>
                                          <p:spTgt spid="25604"/>
                                        </p:tgtEl>
                                      </p:cBhvr>
                                    </p:animEffect>
                                  </p:childTnLst>
                                </p:cTn>
                              </p:par>
                            </p:childTnLst>
                          </p:cTn>
                        </p:par>
                        <p:par>
                          <p:cTn id="25" fill="hold">
                            <p:stCondLst>
                              <p:cond delay="8500"/>
                            </p:stCondLst>
                            <p:childTnLst>
                              <p:par>
                                <p:cTn id="26" presetID="10" presetClass="entr" presetSubtype="0" fill="hold" nodeType="afterEffect">
                                  <p:stCondLst>
                                    <p:cond delay="0"/>
                                  </p:stCondLst>
                                  <p:childTnLst>
                                    <p:set>
                                      <p:cBhvr>
                                        <p:cTn id="27" dur="1" fill="hold">
                                          <p:stCondLst>
                                            <p:cond delay="0"/>
                                          </p:stCondLst>
                                        </p:cTn>
                                        <p:tgtEl>
                                          <p:spTgt spid="25606"/>
                                        </p:tgtEl>
                                        <p:attrNameLst>
                                          <p:attrName>style.visibility</p:attrName>
                                        </p:attrNameLst>
                                      </p:cBhvr>
                                      <p:to>
                                        <p:strVal val="visible"/>
                                      </p:to>
                                    </p:set>
                                    <p:animEffect transition="in" filter="fade">
                                      <p:cBhvr>
                                        <p:cTn id="28" dur="2000"/>
                                        <p:tgtEl>
                                          <p:spTgt spid="25606"/>
                                        </p:tgtEl>
                                      </p:cBhvr>
                                    </p:animEffect>
                                  </p:childTnLst>
                                </p:cTn>
                              </p:par>
                            </p:childTnLst>
                          </p:cTn>
                        </p:par>
                        <p:par>
                          <p:cTn id="29" fill="hold">
                            <p:stCondLst>
                              <p:cond delay="10500"/>
                            </p:stCondLst>
                            <p:childTnLst>
                              <p:par>
                                <p:cTn id="30" presetID="10" presetClass="entr" presetSubtype="0" fill="hold" nodeType="afterEffect">
                                  <p:stCondLst>
                                    <p:cond delay="0"/>
                                  </p:stCondLst>
                                  <p:childTnLst>
                                    <p:set>
                                      <p:cBhvr>
                                        <p:cTn id="31" dur="1" fill="hold">
                                          <p:stCondLst>
                                            <p:cond delay="0"/>
                                          </p:stCondLst>
                                        </p:cTn>
                                        <p:tgtEl>
                                          <p:spTgt spid="25612"/>
                                        </p:tgtEl>
                                        <p:attrNameLst>
                                          <p:attrName>style.visibility</p:attrName>
                                        </p:attrNameLst>
                                      </p:cBhvr>
                                      <p:to>
                                        <p:strVal val="visible"/>
                                      </p:to>
                                    </p:set>
                                    <p:animEffect transition="in" filter="fade">
                                      <p:cBhvr>
                                        <p:cTn id="32" dur="2000"/>
                                        <p:tgtEl>
                                          <p:spTgt spid="25612"/>
                                        </p:tgtEl>
                                      </p:cBhvr>
                                    </p:animEffect>
                                  </p:childTnLst>
                                </p:cTn>
                              </p:par>
                            </p:childTnLst>
                          </p:cTn>
                        </p:par>
                        <p:par>
                          <p:cTn id="33" fill="hold">
                            <p:stCondLst>
                              <p:cond delay="12500"/>
                            </p:stCondLst>
                            <p:childTnLst>
                              <p:par>
                                <p:cTn id="34" presetID="10" presetClass="entr" presetSubtype="0" fill="hold" nodeType="afterEffect">
                                  <p:stCondLst>
                                    <p:cond delay="0"/>
                                  </p:stCondLst>
                                  <p:childTnLst>
                                    <p:set>
                                      <p:cBhvr>
                                        <p:cTn id="35" dur="1" fill="hold">
                                          <p:stCondLst>
                                            <p:cond delay="0"/>
                                          </p:stCondLst>
                                        </p:cTn>
                                        <p:tgtEl>
                                          <p:spTgt spid="25614"/>
                                        </p:tgtEl>
                                        <p:attrNameLst>
                                          <p:attrName>style.visibility</p:attrName>
                                        </p:attrNameLst>
                                      </p:cBhvr>
                                      <p:to>
                                        <p:strVal val="visible"/>
                                      </p:to>
                                    </p:set>
                                    <p:animEffect transition="in" filter="fade">
                                      <p:cBhvr>
                                        <p:cTn id="36" dur="2000"/>
                                        <p:tgtEl>
                                          <p:spTgt spid="25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1850</TotalTime>
  <Words>970</Words>
  <Application>Microsoft Office PowerPoint</Application>
  <PresentationFormat>On-screen Show (4:3)</PresentationFormat>
  <Paragraphs>263</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THE GLOBAL MEDIA MARKETPLACE</vt:lpstr>
      <vt:lpstr>Objectives</vt:lpstr>
      <vt:lpstr>Introduction</vt:lpstr>
      <vt:lpstr>Convergence</vt:lpstr>
      <vt:lpstr>Slide 5</vt:lpstr>
      <vt:lpstr>Slide 6</vt:lpstr>
      <vt:lpstr>Slide 7</vt:lpstr>
      <vt:lpstr>Slide 8</vt:lpstr>
      <vt:lpstr>Slide 9</vt:lpstr>
      <vt:lpstr>Slide 10</vt:lpstr>
      <vt:lpstr>Slide 11</vt:lpstr>
      <vt:lpstr>Slide 12</vt:lpstr>
      <vt:lpstr>Synergies</vt:lpstr>
      <vt:lpstr>Global Trade in Media Products</vt:lpstr>
      <vt:lpstr>Television</vt:lpstr>
      <vt:lpstr>ESPN</vt:lpstr>
      <vt:lpstr>European Market</vt:lpstr>
      <vt:lpstr>International Film Industry</vt:lpstr>
      <vt:lpstr>International Book Publishing</vt:lpstr>
      <vt:lpstr>International Print Media</vt:lpstr>
      <vt:lpstr>International Advertising</vt:lpstr>
      <vt:lpstr>News Agencies</vt:lpstr>
      <vt:lpstr>Slide 23</vt:lpstr>
      <vt:lpstr>Financial News Services</vt:lpstr>
      <vt:lpstr>International Television News</vt:lpstr>
      <vt:lpstr>Slide 26</vt:lpstr>
      <vt:lpstr>Global Radio</vt:lpstr>
      <vt:lpstr>Setting the Global Agenda</vt:lpstr>
      <vt:lpstr>Conclusion</vt:lpstr>
      <vt:lpstr>Thank you for your cooperation!</vt:lpstr>
    </vt:vector>
  </TitlesOfParts>
  <Company>Olive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Olive</dc:creator>
  <cp:lastModifiedBy>Olive</cp:lastModifiedBy>
  <cp:revision>220</cp:revision>
  <dcterms:created xsi:type="dcterms:W3CDTF">2016-05-10T15:27:48Z</dcterms:created>
  <dcterms:modified xsi:type="dcterms:W3CDTF">2020-09-18T07:37:24Z</dcterms:modified>
</cp:coreProperties>
</file>