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91" d="100"/>
          <a:sy n="91" d="100"/>
        </p:scale>
        <p:origin x="10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54827A-CBB7-425A-AAD4-5567BB696E48}"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3682831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4827A-CBB7-425A-AAD4-5567BB696E48}"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3860885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4827A-CBB7-425A-AAD4-5567BB696E48}"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79C18E6-30A3-40CC-88EB-49CE481FCCE5}"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0866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A54827A-CBB7-425A-AAD4-5567BB696E48}"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2731371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A54827A-CBB7-425A-AAD4-5567BB696E48}"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79C18E6-30A3-40CC-88EB-49CE481FCCE5}"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88783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A54827A-CBB7-425A-AAD4-5567BB696E48}"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139536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4827A-CBB7-425A-AAD4-5567BB696E48}"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4134319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4827A-CBB7-425A-AAD4-5567BB696E48}"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895664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4827A-CBB7-425A-AAD4-5567BB696E48}"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2482650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4827A-CBB7-425A-AAD4-5567BB696E48}"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2530224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54827A-CBB7-425A-AAD4-5567BB696E48}"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4107358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54827A-CBB7-425A-AAD4-5567BB696E48}" type="datetimeFigureOut">
              <a:rPr lang="en-US" smtClean="0"/>
              <a:t>1/15/2020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21313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54827A-CBB7-425A-AAD4-5567BB696E48}" type="datetimeFigureOut">
              <a:rPr lang="en-US" smtClean="0"/>
              <a:t>1/15/2020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2591608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4827A-CBB7-425A-AAD4-5567BB696E48}" type="datetimeFigureOut">
              <a:rPr lang="en-US" smtClean="0"/>
              <a:t>1/15/2020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367555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4827A-CBB7-425A-AAD4-5567BB696E48}"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160134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4827A-CBB7-425A-AAD4-5567BB696E48}"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79C18E6-30A3-40CC-88EB-49CE481FCCE5}" type="slidenum">
              <a:rPr lang="en-US" smtClean="0"/>
              <a:t>‹#›</a:t>
            </a:fld>
            <a:endParaRPr lang="en-US"/>
          </a:p>
        </p:txBody>
      </p:sp>
    </p:spTree>
    <p:extLst>
      <p:ext uri="{BB962C8B-B14F-4D97-AF65-F5344CB8AC3E}">
        <p14:creationId xmlns:p14="http://schemas.microsoft.com/office/powerpoint/2010/main" val="3182211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A54827A-CBB7-425A-AAD4-5567BB696E48}" type="datetimeFigureOut">
              <a:rPr lang="en-US" smtClean="0"/>
              <a:t>1/15/2020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79C18E6-30A3-40CC-88EB-49CE481FCCE5}" type="slidenum">
              <a:rPr lang="en-US" smtClean="0"/>
              <a:t>‹#›</a:t>
            </a:fld>
            <a:endParaRPr lang="en-US"/>
          </a:p>
        </p:txBody>
      </p:sp>
    </p:spTree>
    <p:extLst>
      <p:ext uri="{BB962C8B-B14F-4D97-AF65-F5344CB8AC3E}">
        <p14:creationId xmlns:p14="http://schemas.microsoft.com/office/powerpoint/2010/main" val="2460368941"/>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CFG</a:t>
            </a:r>
            <a:endParaRPr lang="en-US" dirty="0"/>
          </a:p>
        </p:txBody>
      </p:sp>
      <p:sp>
        <p:nvSpPr>
          <p:cNvPr id="3" name="Subtitle 2"/>
          <p:cNvSpPr>
            <a:spLocks noGrp="1"/>
          </p:cNvSpPr>
          <p:nvPr>
            <p:ph type="subTitle" idx="1"/>
          </p:nvPr>
        </p:nvSpPr>
        <p:spPr/>
        <p:txBody>
          <a:bodyPr/>
          <a:lstStyle/>
          <a:p>
            <a:r>
              <a:rPr lang="en-US" dirty="0" smtClean="0"/>
              <a:t>Context Free Grammar</a:t>
            </a:r>
            <a:endParaRPr lang="en-US" dirty="0"/>
          </a:p>
        </p:txBody>
      </p:sp>
    </p:spTree>
    <p:extLst>
      <p:ext uri="{BB962C8B-B14F-4D97-AF65-F5344CB8AC3E}">
        <p14:creationId xmlns:p14="http://schemas.microsoft.com/office/powerpoint/2010/main" val="3890519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Chomsky Normal Form</a:t>
            </a:r>
          </a:p>
        </p:txBody>
      </p:sp>
      <p:sp>
        <p:nvSpPr>
          <p:cNvPr id="3" name="Content Placeholder 2"/>
          <p:cNvSpPr>
            <a:spLocks noGrp="1"/>
          </p:cNvSpPr>
          <p:nvPr>
            <p:ph idx="1"/>
          </p:nvPr>
        </p:nvSpPr>
        <p:spPr/>
        <p:txBody>
          <a:bodyPr/>
          <a:lstStyle/>
          <a:p>
            <a:pPr marL="0" indent="0">
              <a:buNone/>
            </a:pPr>
            <a:r>
              <a:rPr lang="en-US" dirty="0" smtClean="0"/>
              <a:t>If </a:t>
            </a:r>
            <a:r>
              <a:rPr lang="en-US" dirty="0"/>
              <a:t>a CFG has only productions of the </a:t>
            </a:r>
            <a:r>
              <a:rPr lang="en-US" dirty="0" smtClean="0"/>
              <a:t>form</a:t>
            </a:r>
          </a:p>
          <a:p>
            <a:pPr marL="0" indent="0">
              <a:buNone/>
            </a:pPr>
            <a:r>
              <a:rPr lang="en-US" dirty="0" smtClean="0"/>
              <a:t> </a:t>
            </a:r>
            <a:r>
              <a:rPr lang="en-US" dirty="0"/>
              <a:t>nonterminal → string of two </a:t>
            </a:r>
            <a:r>
              <a:rPr lang="en-US" dirty="0" err="1"/>
              <a:t>nonterminals</a:t>
            </a:r>
            <a:r>
              <a:rPr lang="en-US" dirty="0"/>
              <a:t> </a:t>
            </a:r>
            <a:r>
              <a:rPr lang="en-US" dirty="0" smtClean="0"/>
              <a:t>or</a:t>
            </a:r>
          </a:p>
          <a:p>
            <a:pPr marL="0" indent="0">
              <a:buNone/>
            </a:pPr>
            <a:r>
              <a:rPr lang="en-US" dirty="0" smtClean="0"/>
              <a:t> </a:t>
            </a:r>
            <a:r>
              <a:rPr lang="en-US" dirty="0"/>
              <a:t>nonterminal → one terminal </a:t>
            </a:r>
            <a:endParaRPr lang="en-US" dirty="0" smtClean="0"/>
          </a:p>
          <a:p>
            <a:pPr marL="0" indent="0">
              <a:buNone/>
            </a:pPr>
            <a:r>
              <a:rPr lang="en-US" dirty="0" smtClean="0"/>
              <a:t>then </a:t>
            </a:r>
            <a:r>
              <a:rPr lang="en-US" dirty="0"/>
              <a:t>the CFG is said to be in Chomsky Normal Form (CNF</a:t>
            </a:r>
            <a:r>
              <a:rPr lang="en-US" dirty="0" smtClean="0"/>
              <a:t>).</a:t>
            </a:r>
          </a:p>
          <a:p>
            <a:pPr marL="0" indent="0">
              <a:buNone/>
            </a:pPr>
            <a:r>
              <a:rPr lang="en-US" dirty="0"/>
              <a:t>Consider the following CFG </a:t>
            </a:r>
            <a:endParaRPr lang="en-US" dirty="0" smtClean="0"/>
          </a:p>
          <a:p>
            <a:pPr marL="0" indent="0">
              <a:buNone/>
            </a:pPr>
            <a:r>
              <a:rPr lang="en-US" dirty="0" smtClean="0"/>
              <a:t>S </a:t>
            </a:r>
            <a:r>
              <a:rPr lang="en-US" dirty="0"/>
              <a:t>→ ABAB </a:t>
            </a:r>
            <a:endParaRPr lang="en-US" dirty="0" smtClean="0"/>
          </a:p>
          <a:p>
            <a:pPr marL="0" indent="0">
              <a:buNone/>
            </a:pPr>
            <a:r>
              <a:rPr lang="en-US" dirty="0" smtClean="0"/>
              <a:t>A </a:t>
            </a:r>
            <a:r>
              <a:rPr lang="en-US" dirty="0"/>
              <a:t>→ </a:t>
            </a:r>
            <a:r>
              <a:rPr lang="en-US" dirty="0" err="1"/>
              <a:t>a|Λ</a:t>
            </a:r>
            <a:r>
              <a:rPr lang="en-US" dirty="0"/>
              <a:t> </a:t>
            </a:r>
            <a:endParaRPr lang="en-US" dirty="0" smtClean="0"/>
          </a:p>
          <a:p>
            <a:pPr marL="0" indent="0">
              <a:buNone/>
            </a:pPr>
            <a:r>
              <a:rPr lang="en-US" dirty="0" smtClean="0"/>
              <a:t>B </a:t>
            </a:r>
            <a:r>
              <a:rPr lang="en-US" dirty="0"/>
              <a:t>→ </a:t>
            </a:r>
            <a:r>
              <a:rPr lang="en-US" dirty="0" err="1"/>
              <a:t>b|Λ</a:t>
            </a:r>
            <a:r>
              <a:rPr lang="en-US" dirty="0"/>
              <a:t> </a:t>
            </a: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702915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Left most derivation </a:t>
            </a:r>
          </a:p>
        </p:txBody>
      </p:sp>
      <p:sp>
        <p:nvSpPr>
          <p:cNvPr id="3" name="Content Placeholder 2"/>
          <p:cNvSpPr>
            <a:spLocks noGrp="1"/>
          </p:cNvSpPr>
          <p:nvPr>
            <p:ph idx="1"/>
          </p:nvPr>
        </p:nvSpPr>
        <p:spPr/>
        <p:txBody>
          <a:bodyPr/>
          <a:lstStyle/>
          <a:p>
            <a:r>
              <a:rPr lang="en-US" dirty="0"/>
              <a:t>The derivation of a word w, generated by a CFG, such that at each step, a production is applied to the left most nonterminal in the working string, is said to be left most derivation. It is to be noted that the nonterminal that occurs first from the left in the working string, is said to be left most nonterminal. </a:t>
            </a:r>
          </a:p>
        </p:txBody>
      </p:sp>
    </p:spTree>
    <p:extLst>
      <p:ext uri="{BB962C8B-B14F-4D97-AF65-F5344CB8AC3E}">
        <p14:creationId xmlns:p14="http://schemas.microsoft.com/office/powerpoint/2010/main" val="53211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Decidablity</a:t>
            </a:r>
            <a:r>
              <a:rPr lang="en-US" dirty="0"/>
              <a:t> </a:t>
            </a:r>
          </a:p>
        </p:txBody>
      </p:sp>
      <p:sp>
        <p:nvSpPr>
          <p:cNvPr id="3" name="Content Placeholder 2"/>
          <p:cNvSpPr>
            <a:spLocks noGrp="1"/>
          </p:cNvSpPr>
          <p:nvPr>
            <p:ph idx="1"/>
          </p:nvPr>
        </p:nvSpPr>
        <p:spPr/>
        <p:txBody>
          <a:bodyPr/>
          <a:lstStyle/>
          <a:p>
            <a:pPr marL="0" indent="0">
              <a:buNone/>
            </a:pPr>
            <a:r>
              <a:rPr lang="en-US" dirty="0"/>
              <a:t>Following are the decidable problems w.r.t. </a:t>
            </a:r>
            <a:r>
              <a:rPr lang="en-US" dirty="0" smtClean="0"/>
              <a:t>CFG</a:t>
            </a:r>
          </a:p>
          <a:p>
            <a:r>
              <a:rPr lang="en-US" dirty="0" smtClean="0"/>
              <a:t> </a:t>
            </a:r>
            <a:r>
              <a:rPr lang="en-US" dirty="0"/>
              <a:t>Whether or not the given CFG generates any word? Problem of emptiness of CFL. </a:t>
            </a:r>
            <a:endParaRPr lang="en-US" dirty="0" smtClean="0"/>
          </a:p>
          <a:p>
            <a:r>
              <a:rPr lang="en-US" dirty="0" smtClean="0"/>
              <a:t>Whether </a:t>
            </a:r>
            <a:r>
              <a:rPr lang="en-US" dirty="0"/>
              <a:t>or not the given CFG generates the finite language? Problem of finiteness</a:t>
            </a:r>
            <a:r>
              <a:rPr lang="en-US" dirty="0" smtClean="0"/>
              <a:t>.</a:t>
            </a:r>
          </a:p>
          <a:p>
            <a:r>
              <a:rPr lang="en-US" dirty="0" smtClean="0"/>
              <a:t> </a:t>
            </a:r>
            <a:r>
              <a:rPr lang="en-US" dirty="0"/>
              <a:t>Whether or not the given string w can be generated by the given CFG? Problem of membership.</a:t>
            </a:r>
          </a:p>
        </p:txBody>
      </p:sp>
    </p:spTree>
    <p:extLst>
      <p:ext uri="{BB962C8B-B14F-4D97-AF65-F5344CB8AC3E}">
        <p14:creationId xmlns:p14="http://schemas.microsoft.com/office/powerpoint/2010/main" val="2503422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1 (Emptiness)</a:t>
            </a:r>
          </a:p>
        </p:txBody>
      </p:sp>
      <p:sp>
        <p:nvSpPr>
          <p:cNvPr id="3" name="Content Placeholder 2"/>
          <p:cNvSpPr>
            <a:spLocks noGrp="1"/>
          </p:cNvSpPr>
          <p:nvPr>
            <p:ph idx="1"/>
          </p:nvPr>
        </p:nvSpPr>
        <p:spPr/>
        <p:txBody>
          <a:bodyPr/>
          <a:lstStyle/>
          <a:p>
            <a:pPr marL="0" indent="0">
              <a:buNone/>
            </a:pPr>
            <a:r>
              <a:rPr lang="en-US" dirty="0"/>
              <a:t>If the given CFG contains a production of the form S→Λ, then obviously the corresponding CFL is not empty. If the CFG contains the production of the form </a:t>
            </a:r>
            <a:r>
              <a:rPr lang="en-US" dirty="0" err="1"/>
              <a:t>S→t</a:t>
            </a:r>
            <a:r>
              <a:rPr lang="en-US" dirty="0"/>
              <a:t>, where t is a terminal or string of terminal then t is a word of the corresponding CFL and CFL is not empty. If the CFG contains no such production then For each nonterminal N with </a:t>
            </a:r>
            <a:r>
              <a:rPr lang="en-US" dirty="0" err="1"/>
              <a:t>N→t</a:t>
            </a:r>
            <a:r>
              <a:rPr lang="en-US" dirty="0"/>
              <a:t>, pick one production for N (if there are more than one) and replace N by t in the right side of each production wherever it lies. Remove all such productions from the CFG. Doing so the CFG will be changed, it will generate </a:t>
            </a:r>
            <a:r>
              <a:rPr lang="en-US" dirty="0" err="1"/>
              <a:t>atleast</a:t>
            </a:r>
            <a:r>
              <a:rPr lang="en-US" dirty="0"/>
              <a:t> one word of the old CFL. </a:t>
            </a:r>
            <a:endParaRPr lang="en-US" dirty="0" smtClean="0"/>
          </a:p>
          <a:p>
            <a:pPr marL="0" indent="0">
              <a:buNone/>
            </a:pPr>
            <a:r>
              <a:rPr lang="en-US" dirty="0" smtClean="0"/>
              <a:t>Repeat </a:t>
            </a:r>
            <a:r>
              <a:rPr lang="en-US" dirty="0"/>
              <a:t>the process until either it eliminates S or no new nonterminal is eliminated. If S has been eliminated then CFG generates some words otherwise </a:t>
            </a:r>
            <a:r>
              <a:rPr lang="en-US" dirty="0" smtClean="0"/>
              <a:t>not</a:t>
            </a:r>
          </a:p>
          <a:p>
            <a:pPr marL="0" indent="0">
              <a:buNone/>
            </a:pPr>
            <a:r>
              <a:rPr lang="en-US" dirty="0"/>
              <a:t>S→AB, A →BSB, B→CC C→SS </a:t>
            </a:r>
            <a:r>
              <a:rPr lang="en-US" dirty="0" err="1"/>
              <a:t>A→a|b</a:t>
            </a:r>
            <a:r>
              <a:rPr lang="en-US" dirty="0"/>
              <a:t> C →</a:t>
            </a:r>
            <a:r>
              <a:rPr lang="en-US" dirty="0" err="1"/>
              <a:t>b|bb</a:t>
            </a:r>
            <a:endParaRPr lang="en-US" dirty="0"/>
          </a:p>
        </p:txBody>
      </p:sp>
    </p:spTree>
    <p:extLst>
      <p:ext uri="{BB962C8B-B14F-4D97-AF65-F5344CB8AC3E}">
        <p14:creationId xmlns:p14="http://schemas.microsoft.com/office/powerpoint/2010/main" val="125974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2 (Uselessness)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Find all unproductive </a:t>
            </a:r>
            <a:r>
              <a:rPr lang="en-US" dirty="0" err="1"/>
              <a:t>nonterminals</a:t>
            </a:r>
            <a:r>
              <a:rPr lang="en-US" dirty="0"/>
              <a:t> (the nonterminal is unproductive if it cannot produce a string of terminals). Eliminate all productions involving unproductive </a:t>
            </a:r>
            <a:r>
              <a:rPr lang="en-US" dirty="0" err="1"/>
              <a:t>nonterminals</a:t>
            </a:r>
            <a:r>
              <a:rPr lang="en-US" dirty="0"/>
              <a:t>. </a:t>
            </a:r>
            <a:r>
              <a:rPr lang="en-US" dirty="0" smtClean="0"/>
              <a:t>Paint </a:t>
            </a:r>
            <a:r>
              <a:rPr lang="en-US" dirty="0"/>
              <a:t>all X’s blue. If any nonterminal is in the left side of the production with any blue nonterminal in the right side, paint that nonterminal blue and paint that nonterminal blue at all occurrences of it throughout the grammar. Repeat step 4 until no new nonterminal is painted. If S is blue then X is useful member of </a:t>
            </a:r>
            <a:r>
              <a:rPr lang="en-US" dirty="0" smtClean="0"/>
              <a:t>CFG</a:t>
            </a:r>
            <a:r>
              <a:rPr lang="en-US" dirty="0"/>
              <a:t>, otherwise </a:t>
            </a:r>
            <a:r>
              <a:rPr lang="en-US" dirty="0" smtClean="0"/>
              <a:t>not</a:t>
            </a:r>
          </a:p>
          <a:p>
            <a:pPr marL="0" indent="0">
              <a:buNone/>
            </a:pPr>
            <a:r>
              <a:rPr lang="en-US" dirty="0"/>
              <a:t>Example Consider the following CFG </a:t>
            </a:r>
            <a:endParaRPr lang="en-US" dirty="0" smtClean="0"/>
          </a:p>
          <a:p>
            <a:pPr marL="0" indent="0">
              <a:buNone/>
            </a:pPr>
            <a:r>
              <a:rPr lang="en-US" dirty="0" err="1" smtClean="0"/>
              <a:t>S</a:t>
            </a:r>
            <a:r>
              <a:rPr lang="en-US" dirty="0" err="1"/>
              <a:t>→Aba</a:t>
            </a:r>
            <a:r>
              <a:rPr lang="en-US" dirty="0"/>
              <a:t> | </a:t>
            </a:r>
            <a:r>
              <a:rPr lang="en-US" dirty="0" err="1"/>
              <a:t>bAZ</a:t>
            </a:r>
            <a:r>
              <a:rPr lang="en-US" dirty="0"/>
              <a:t> | b </a:t>
            </a:r>
            <a:endParaRPr lang="en-US" dirty="0" smtClean="0"/>
          </a:p>
          <a:p>
            <a:pPr marL="0" indent="0">
              <a:buNone/>
            </a:pPr>
            <a:r>
              <a:rPr lang="en-US" dirty="0" err="1" smtClean="0"/>
              <a:t>A</a:t>
            </a:r>
            <a:r>
              <a:rPr lang="en-US" dirty="0" err="1"/>
              <a:t>→Xb</a:t>
            </a:r>
            <a:r>
              <a:rPr lang="en-US" dirty="0"/>
              <a:t> | </a:t>
            </a:r>
            <a:r>
              <a:rPr lang="en-US" dirty="0" err="1"/>
              <a:t>bZa</a:t>
            </a:r>
            <a:r>
              <a:rPr lang="en-US" dirty="0"/>
              <a:t> </a:t>
            </a:r>
            <a:endParaRPr lang="en-US" dirty="0" smtClean="0"/>
          </a:p>
          <a:p>
            <a:pPr marL="0" indent="0">
              <a:buNone/>
            </a:pPr>
            <a:r>
              <a:rPr lang="en-US" dirty="0" err="1" smtClean="0"/>
              <a:t>B</a:t>
            </a:r>
            <a:r>
              <a:rPr lang="en-US" dirty="0" err="1"/>
              <a:t>→bAA</a:t>
            </a:r>
            <a:r>
              <a:rPr lang="en-US" dirty="0"/>
              <a:t> </a:t>
            </a:r>
            <a:endParaRPr lang="en-US" dirty="0" smtClean="0"/>
          </a:p>
          <a:p>
            <a:pPr marL="0" indent="0">
              <a:buNone/>
            </a:pPr>
            <a:r>
              <a:rPr lang="en-US" dirty="0" err="1" smtClean="0"/>
              <a:t>X</a:t>
            </a:r>
            <a:r>
              <a:rPr lang="en-US" dirty="0" err="1"/>
              <a:t>→aZa|aaa</a:t>
            </a:r>
            <a:r>
              <a:rPr lang="en-US" dirty="0"/>
              <a:t> </a:t>
            </a:r>
            <a:endParaRPr lang="en-US" dirty="0" smtClean="0"/>
          </a:p>
          <a:p>
            <a:pPr marL="0" indent="0">
              <a:buNone/>
            </a:pPr>
            <a:r>
              <a:rPr lang="en-US" dirty="0" err="1" smtClean="0"/>
              <a:t>Z</a:t>
            </a:r>
            <a:r>
              <a:rPr lang="en-US" dirty="0" err="1"/>
              <a:t>→ZAbA</a:t>
            </a:r>
            <a:r>
              <a:rPr lang="en-US" dirty="0"/>
              <a:t> </a:t>
            </a:r>
          </a:p>
        </p:txBody>
      </p:sp>
    </p:spTree>
    <p:extLst>
      <p:ext uri="{BB962C8B-B14F-4D97-AF65-F5344CB8AC3E}">
        <p14:creationId xmlns:p14="http://schemas.microsoft.com/office/powerpoint/2010/main" val="3255962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Algorithm 3 (Finiteness)</a:t>
            </a:r>
          </a:p>
        </p:txBody>
      </p:sp>
      <p:sp>
        <p:nvSpPr>
          <p:cNvPr id="3" name="Content Placeholder 2"/>
          <p:cNvSpPr>
            <a:spLocks noGrp="1"/>
          </p:cNvSpPr>
          <p:nvPr>
            <p:ph idx="1"/>
          </p:nvPr>
        </p:nvSpPr>
        <p:spPr>
          <a:xfrm>
            <a:off x="2347474" y="1576551"/>
            <a:ext cx="8915400" cy="3777622"/>
          </a:xfrm>
        </p:spPr>
        <p:txBody>
          <a:bodyPr/>
          <a:lstStyle/>
          <a:p>
            <a:pPr marL="0" indent="0">
              <a:buNone/>
            </a:pPr>
            <a:r>
              <a:rPr lang="en-US" dirty="0"/>
              <a:t>Determine all useless </a:t>
            </a:r>
            <a:r>
              <a:rPr lang="en-US" dirty="0" err="1"/>
              <a:t>nonterminals</a:t>
            </a:r>
            <a:r>
              <a:rPr lang="en-US" dirty="0"/>
              <a:t> and eliminate all productions involving these </a:t>
            </a:r>
            <a:r>
              <a:rPr lang="en-US" dirty="0" err="1"/>
              <a:t>nonterminals</a:t>
            </a:r>
            <a:r>
              <a:rPr lang="en-US" dirty="0"/>
              <a:t>. For each of the remaining </a:t>
            </a:r>
            <a:r>
              <a:rPr lang="en-US" dirty="0" err="1"/>
              <a:t>nonterminals</a:t>
            </a:r>
            <a:r>
              <a:rPr lang="en-US" dirty="0"/>
              <a:t>, determine whether they are self-embedded (using the following steps). Stop if a self-embedded nonterminal is discovered. To test whether X is self-embedded </a:t>
            </a:r>
            <a:endParaRPr lang="en-US" dirty="0" smtClean="0"/>
          </a:p>
          <a:p>
            <a:pPr marL="0" indent="0">
              <a:buNone/>
            </a:pPr>
            <a:r>
              <a:rPr lang="en-US" dirty="0" smtClean="0"/>
              <a:t>Change </a:t>
            </a:r>
            <a:r>
              <a:rPr lang="en-US" dirty="0"/>
              <a:t>all X’s on the left side of the productions into a Greek letter Ψ and keep all X’s on the right side as such. Paint all X’s blue. </a:t>
            </a:r>
            <a:endParaRPr lang="en-US" dirty="0" smtClean="0"/>
          </a:p>
          <a:p>
            <a:pPr marL="0" indent="0">
              <a:buNone/>
            </a:pPr>
            <a:r>
              <a:rPr lang="en-US" dirty="0" smtClean="0"/>
              <a:t>If </a:t>
            </a:r>
            <a:r>
              <a:rPr lang="en-US" dirty="0"/>
              <a:t>Y is any nonterminal on the left side of the production with X in the right side, then paint Y blue. Repeat step (c) until no new nonterminal is painted. If Ψ is painted, then the X is self-embedded, otherwise not. If any nonterminal, left in the grammar, after step 1, is self-embedded then the language generated is infinite, otherwise finite. </a:t>
            </a:r>
          </a:p>
        </p:txBody>
      </p:sp>
    </p:spTree>
    <p:extLst>
      <p:ext uri="{BB962C8B-B14F-4D97-AF65-F5344CB8AC3E}">
        <p14:creationId xmlns:p14="http://schemas.microsoft.com/office/powerpoint/2010/main" val="3758304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CFG terminologies</a:t>
            </a:r>
          </a:p>
        </p:txBody>
      </p:sp>
      <p:sp>
        <p:nvSpPr>
          <p:cNvPr id="3" name="Content Placeholder 2"/>
          <p:cNvSpPr>
            <a:spLocks noGrp="1"/>
          </p:cNvSpPr>
          <p:nvPr>
            <p:ph idx="1"/>
          </p:nvPr>
        </p:nvSpPr>
        <p:spPr/>
        <p:txBody>
          <a:bodyPr/>
          <a:lstStyle/>
          <a:p>
            <a:r>
              <a:rPr lang="en-US" b="1" dirty="0"/>
              <a:t>Terminals: </a:t>
            </a:r>
            <a:r>
              <a:rPr lang="en-US" dirty="0"/>
              <a:t>The symbols that can’t be replaced by anything are called terminals</a:t>
            </a:r>
            <a:r>
              <a:rPr lang="en-US" dirty="0" smtClean="0"/>
              <a:t>.</a:t>
            </a:r>
          </a:p>
          <a:p>
            <a:r>
              <a:rPr lang="en-US" dirty="0" smtClean="0"/>
              <a:t> </a:t>
            </a:r>
            <a:r>
              <a:rPr lang="en-US" b="1" dirty="0"/>
              <a:t>Non-Terminals: </a:t>
            </a:r>
            <a:r>
              <a:rPr lang="en-US" dirty="0"/>
              <a:t>The symbols that must be replaced by other things are called non-terminals</a:t>
            </a:r>
            <a:r>
              <a:rPr lang="en-US" dirty="0" smtClean="0"/>
              <a:t>.</a:t>
            </a:r>
          </a:p>
          <a:p>
            <a:r>
              <a:rPr lang="en-US" dirty="0" smtClean="0"/>
              <a:t> </a:t>
            </a:r>
            <a:r>
              <a:rPr lang="en-US" b="1" dirty="0"/>
              <a:t>Productions</a:t>
            </a:r>
            <a:r>
              <a:rPr lang="en-US" dirty="0"/>
              <a:t>: The grammatical rules are often called productions. </a:t>
            </a:r>
          </a:p>
        </p:txBody>
      </p:sp>
    </p:spTree>
    <p:extLst>
      <p:ext uri="{BB962C8B-B14F-4D97-AF65-F5344CB8AC3E}">
        <p14:creationId xmlns:p14="http://schemas.microsoft.com/office/powerpoint/2010/main" val="2259983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CFG</a:t>
            </a:r>
          </a:p>
        </p:txBody>
      </p:sp>
      <p:sp>
        <p:nvSpPr>
          <p:cNvPr id="3" name="Content Placeholder 2"/>
          <p:cNvSpPr>
            <a:spLocks noGrp="1"/>
          </p:cNvSpPr>
          <p:nvPr>
            <p:ph idx="1"/>
          </p:nvPr>
        </p:nvSpPr>
        <p:spPr/>
        <p:txBody>
          <a:bodyPr/>
          <a:lstStyle/>
          <a:p>
            <a:pPr marL="0" indent="0">
              <a:buNone/>
            </a:pPr>
            <a:r>
              <a:rPr lang="en-US" dirty="0"/>
              <a:t>CFG is a collection of the followings An alphabet Σ of letters called terminals from which the strings are formed, that will be the words of the language</a:t>
            </a:r>
            <a:r>
              <a:rPr lang="en-US" dirty="0" smtClean="0"/>
              <a:t>.</a:t>
            </a:r>
          </a:p>
          <a:p>
            <a:pPr marL="0" indent="0">
              <a:buNone/>
            </a:pPr>
            <a:r>
              <a:rPr lang="en-US" dirty="0" smtClean="0"/>
              <a:t> </a:t>
            </a:r>
            <a:r>
              <a:rPr lang="en-US" dirty="0"/>
              <a:t>A set of symbols called non-terminals, one of which is S, stands for “start here”. </a:t>
            </a:r>
            <a:endParaRPr lang="en-US" dirty="0" smtClean="0"/>
          </a:p>
          <a:p>
            <a:pPr marL="0" indent="0">
              <a:buNone/>
            </a:pPr>
            <a:r>
              <a:rPr lang="en-US" dirty="0" smtClean="0"/>
              <a:t>A </a:t>
            </a:r>
            <a:r>
              <a:rPr lang="en-US" dirty="0"/>
              <a:t>finite set of productions of the form </a:t>
            </a:r>
            <a:endParaRPr lang="en-US" dirty="0" smtClean="0"/>
          </a:p>
          <a:p>
            <a:pPr marL="0" indent="0">
              <a:buNone/>
            </a:pPr>
            <a:r>
              <a:rPr lang="en-US" dirty="0" smtClean="0"/>
              <a:t>non-terminal → </a:t>
            </a:r>
            <a:r>
              <a:rPr lang="en-US" dirty="0"/>
              <a:t>finite string of terminals and /or non-terminals. </a:t>
            </a:r>
          </a:p>
        </p:txBody>
      </p:sp>
    </p:spTree>
    <p:extLst>
      <p:ext uri="{BB962C8B-B14F-4D97-AF65-F5344CB8AC3E}">
        <p14:creationId xmlns:p14="http://schemas.microsoft.com/office/powerpoint/2010/main" val="303231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 Free Language (CFL)</a:t>
            </a:r>
          </a:p>
        </p:txBody>
      </p:sp>
      <p:sp>
        <p:nvSpPr>
          <p:cNvPr id="3" name="Content Placeholder 2"/>
          <p:cNvSpPr>
            <a:spLocks noGrp="1"/>
          </p:cNvSpPr>
          <p:nvPr>
            <p:ph idx="1"/>
          </p:nvPr>
        </p:nvSpPr>
        <p:spPr/>
        <p:txBody>
          <a:bodyPr/>
          <a:lstStyle/>
          <a:p>
            <a:pPr marL="0" indent="0">
              <a:buNone/>
            </a:pPr>
            <a:r>
              <a:rPr lang="en-US" dirty="0"/>
              <a:t>The language generated by CFG is called Context Free Language (CFL). Example </a:t>
            </a:r>
            <a:endParaRPr lang="en-US" dirty="0" smtClean="0"/>
          </a:p>
          <a:p>
            <a:pPr marL="0" indent="0">
              <a:buNone/>
            </a:pPr>
            <a:r>
              <a:rPr lang="en-US" dirty="0" smtClean="0"/>
              <a:t>Σ </a:t>
            </a:r>
            <a:r>
              <a:rPr lang="en-US" dirty="0"/>
              <a:t>= {a</a:t>
            </a:r>
            <a:r>
              <a:rPr lang="en-US" dirty="0" smtClean="0"/>
              <a:t>}</a:t>
            </a:r>
          </a:p>
          <a:p>
            <a:pPr marL="0" indent="0">
              <a:buNone/>
            </a:pPr>
            <a:r>
              <a:rPr lang="en-US" dirty="0" smtClean="0"/>
              <a:t> </a:t>
            </a:r>
            <a:r>
              <a:rPr lang="en-US" dirty="0"/>
              <a:t>productions: </a:t>
            </a:r>
            <a:endParaRPr lang="en-US" dirty="0" smtClean="0"/>
          </a:p>
          <a:p>
            <a:pPr marL="0" indent="0">
              <a:buNone/>
            </a:pPr>
            <a:r>
              <a:rPr lang="en-US" dirty="0" smtClean="0"/>
              <a:t>S </a:t>
            </a:r>
            <a:r>
              <a:rPr lang="en-US" dirty="0"/>
              <a:t>→</a:t>
            </a:r>
            <a:r>
              <a:rPr lang="en-US" dirty="0" err="1"/>
              <a:t>aS</a:t>
            </a:r>
            <a:r>
              <a:rPr lang="en-US" dirty="0"/>
              <a:t> </a:t>
            </a:r>
            <a:endParaRPr lang="en-US" dirty="0" smtClean="0"/>
          </a:p>
          <a:p>
            <a:pPr marL="0" indent="0">
              <a:buNone/>
            </a:pPr>
            <a:r>
              <a:rPr lang="en-US" dirty="0"/>
              <a:t>S→∧</a:t>
            </a:r>
          </a:p>
        </p:txBody>
      </p:sp>
    </p:spTree>
    <p:extLst>
      <p:ext uri="{BB962C8B-B14F-4D97-AF65-F5344CB8AC3E}">
        <p14:creationId xmlns:p14="http://schemas.microsoft.com/office/powerpoint/2010/main" val="276185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Syntax tree or Generation tree or Derivation tree</a:t>
            </a:r>
          </a:p>
        </p:txBody>
      </p:sp>
      <p:pic>
        <p:nvPicPr>
          <p:cNvPr id="4" name="Content Placeholder 3"/>
          <p:cNvPicPr>
            <a:picLocks noGrp="1" noChangeAspect="1"/>
          </p:cNvPicPr>
          <p:nvPr>
            <p:ph idx="1"/>
          </p:nvPr>
        </p:nvPicPr>
        <p:blipFill>
          <a:blip r:embed="rId2"/>
          <a:stretch>
            <a:fillRect/>
          </a:stretch>
        </p:blipFill>
        <p:spPr>
          <a:xfrm>
            <a:off x="4790941" y="2465553"/>
            <a:ext cx="2030000" cy="1699200"/>
          </a:xfrm>
          <a:prstGeom prst="rect">
            <a:avLst/>
          </a:prstGeom>
        </p:spPr>
      </p:pic>
    </p:spTree>
    <p:extLst>
      <p:ext uri="{BB962C8B-B14F-4D97-AF65-F5344CB8AC3E}">
        <p14:creationId xmlns:p14="http://schemas.microsoft.com/office/powerpoint/2010/main" val="2533343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Ambiguous CFG</a:t>
            </a:r>
          </a:p>
        </p:txBody>
      </p:sp>
      <p:sp>
        <p:nvSpPr>
          <p:cNvPr id="3" name="Content Placeholder 2"/>
          <p:cNvSpPr>
            <a:spLocks noGrp="1"/>
          </p:cNvSpPr>
          <p:nvPr>
            <p:ph idx="1"/>
          </p:nvPr>
        </p:nvSpPr>
        <p:spPr/>
        <p:txBody>
          <a:bodyPr/>
          <a:lstStyle/>
          <a:p>
            <a:pPr marL="0" indent="0">
              <a:buNone/>
            </a:pPr>
            <a:r>
              <a:rPr lang="en-US" dirty="0"/>
              <a:t>The CFG is said to be ambiguous if there exists </a:t>
            </a:r>
            <a:r>
              <a:rPr lang="en-US" dirty="0" err="1"/>
              <a:t>atleast</a:t>
            </a:r>
            <a:r>
              <a:rPr lang="en-US" dirty="0"/>
              <a:t> one word of it’s language that can be generated by the different production trees. </a:t>
            </a:r>
          </a:p>
        </p:txBody>
      </p:sp>
    </p:spTree>
    <p:extLst>
      <p:ext uri="{BB962C8B-B14F-4D97-AF65-F5344CB8AC3E}">
        <p14:creationId xmlns:p14="http://schemas.microsoft.com/office/powerpoint/2010/main" val="655903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Total language tree</a:t>
            </a:r>
          </a:p>
        </p:txBody>
      </p:sp>
      <p:sp>
        <p:nvSpPr>
          <p:cNvPr id="3" name="Content Placeholder 2"/>
          <p:cNvSpPr>
            <a:spLocks noGrp="1"/>
          </p:cNvSpPr>
          <p:nvPr>
            <p:ph idx="1"/>
          </p:nvPr>
        </p:nvSpPr>
        <p:spPr/>
        <p:txBody>
          <a:bodyPr/>
          <a:lstStyle/>
          <a:p>
            <a:pPr marL="0" indent="0">
              <a:buNone/>
            </a:pPr>
            <a:r>
              <a:rPr lang="en-US" dirty="0"/>
              <a:t>For a given CFG, a tree with the start symbol S as its root and whose nodes are working strings of terminals and non-terminals. The descendants of each node are all possible results of applying every production to the working string. This tree is called total language tree. </a:t>
            </a:r>
            <a:endParaRPr lang="en-US" dirty="0" smtClean="0"/>
          </a:p>
          <a:p>
            <a:pPr marL="0" indent="0">
              <a:buNone/>
            </a:pPr>
            <a:r>
              <a:rPr lang="en-US" dirty="0"/>
              <a:t>Consider the following </a:t>
            </a:r>
            <a:endParaRPr lang="en-US" dirty="0" smtClean="0"/>
          </a:p>
          <a:p>
            <a:pPr marL="0" indent="0">
              <a:buNone/>
            </a:pPr>
            <a:r>
              <a:rPr lang="en-US" dirty="0" smtClean="0"/>
              <a:t>CFG </a:t>
            </a:r>
          </a:p>
          <a:p>
            <a:pPr marL="0" indent="0">
              <a:buNone/>
            </a:pPr>
            <a:r>
              <a:rPr lang="en-US" dirty="0" smtClean="0"/>
              <a:t>S </a:t>
            </a:r>
            <a:r>
              <a:rPr lang="en-US" dirty="0"/>
              <a:t>→ </a:t>
            </a:r>
            <a:r>
              <a:rPr lang="en-US" dirty="0" err="1"/>
              <a:t>aa|bX|aXX</a:t>
            </a:r>
            <a:r>
              <a:rPr lang="en-US" dirty="0"/>
              <a:t> </a:t>
            </a:r>
            <a:endParaRPr lang="en-US" dirty="0" smtClean="0"/>
          </a:p>
          <a:p>
            <a:pPr marL="0" indent="0">
              <a:buNone/>
            </a:pPr>
            <a:r>
              <a:rPr lang="en-US" dirty="0" smtClean="0"/>
              <a:t>X </a:t>
            </a:r>
            <a:r>
              <a:rPr lang="en-US" dirty="0"/>
              <a:t>→ </a:t>
            </a:r>
            <a:r>
              <a:rPr lang="en-US" dirty="0" err="1"/>
              <a:t>ab|b</a:t>
            </a:r>
            <a:r>
              <a:rPr lang="en-US" dirty="0"/>
              <a:t> </a:t>
            </a:r>
          </a:p>
        </p:txBody>
      </p:sp>
    </p:spTree>
    <p:extLst>
      <p:ext uri="{BB962C8B-B14F-4D97-AF65-F5344CB8AC3E}">
        <p14:creationId xmlns:p14="http://schemas.microsoft.com/office/powerpoint/2010/main" val="2111534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Null Production</a:t>
            </a:r>
          </a:p>
        </p:txBody>
      </p:sp>
      <p:sp>
        <p:nvSpPr>
          <p:cNvPr id="3" name="Content Placeholder 2"/>
          <p:cNvSpPr>
            <a:spLocks noGrp="1"/>
          </p:cNvSpPr>
          <p:nvPr>
            <p:ph idx="1"/>
          </p:nvPr>
        </p:nvSpPr>
        <p:spPr/>
        <p:txBody>
          <a:bodyPr/>
          <a:lstStyle/>
          <a:p>
            <a:pPr marL="0" indent="0">
              <a:buNone/>
            </a:pPr>
            <a:r>
              <a:rPr lang="en-US" dirty="0"/>
              <a:t>The </a:t>
            </a:r>
            <a:r>
              <a:rPr lang="en-US" dirty="0" smtClean="0"/>
              <a:t>production </a:t>
            </a:r>
            <a:r>
              <a:rPr lang="en-US" dirty="0"/>
              <a:t>of the form nonterminal → Λ is said to be null production. </a:t>
            </a:r>
            <a:endParaRPr lang="en-US" dirty="0" smtClean="0"/>
          </a:p>
          <a:p>
            <a:pPr marL="0" indent="0">
              <a:buNone/>
            </a:pPr>
            <a:r>
              <a:rPr lang="en-US" dirty="0"/>
              <a:t>Delete all the Null productions and add new productions e.g. consider the productions of a certain CFG X → </a:t>
            </a:r>
            <a:r>
              <a:rPr lang="en-US" dirty="0" err="1"/>
              <a:t>aNbNa</a:t>
            </a:r>
            <a:r>
              <a:rPr lang="en-US" dirty="0"/>
              <a:t>, N → Λ, delete the production N → Λ and using the production X → </a:t>
            </a:r>
            <a:r>
              <a:rPr lang="en-US" dirty="0" err="1"/>
              <a:t>aNbNa</a:t>
            </a:r>
            <a:r>
              <a:rPr lang="en-US" dirty="0"/>
              <a:t>, add the new productions X → </a:t>
            </a:r>
            <a:r>
              <a:rPr lang="en-US" dirty="0" err="1"/>
              <a:t>aNba</a:t>
            </a:r>
            <a:r>
              <a:rPr lang="en-US" dirty="0"/>
              <a:t>, X → </a:t>
            </a:r>
            <a:r>
              <a:rPr lang="en-US" dirty="0" err="1"/>
              <a:t>abNa</a:t>
            </a:r>
            <a:r>
              <a:rPr lang="en-US" dirty="0"/>
              <a:t> and X → aba Thus the new CFG will contain the productions X → </a:t>
            </a:r>
            <a:r>
              <a:rPr lang="en-US" dirty="0" err="1"/>
              <a:t>aNba|abNa|aba|aNbNa</a:t>
            </a:r>
            <a:r>
              <a:rPr lang="en-US" dirty="0"/>
              <a:t> Note: It is to be noted that X → </a:t>
            </a:r>
            <a:r>
              <a:rPr lang="en-US" dirty="0" err="1"/>
              <a:t>aNbNa</a:t>
            </a:r>
            <a:r>
              <a:rPr lang="en-US" dirty="0"/>
              <a:t> will still be included in the new CFG. </a:t>
            </a:r>
          </a:p>
        </p:txBody>
      </p:sp>
    </p:spTree>
    <p:extLst>
      <p:ext uri="{BB962C8B-B14F-4D97-AF65-F5344CB8AC3E}">
        <p14:creationId xmlns:p14="http://schemas.microsoft.com/office/powerpoint/2010/main" val="585605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production</a:t>
            </a:r>
          </a:p>
        </p:txBody>
      </p:sp>
      <p:sp>
        <p:nvSpPr>
          <p:cNvPr id="3" name="Content Placeholder 2"/>
          <p:cNvSpPr>
            <a:spLocks noGrp="1"/>
          </p:cNvSpPr>
          <p:nvPr>
            <p:ph idx="1"/>
          </p:nvPr>
        </p:nvSpPr>
        <p:spPr/>
        <p:txBody>
          <a:bodyPr/>
          <a:lstStyle/>
          <a:p>
            <a:pPr marL="0" indent="0">
              <a:buNone/>
            </a:pPr>
            <a:r>
              <a:rPr lang="en-US" dirty="0"/>
              <a:t>The productions of the form nonterminal → one nonterminal, is called the unit production. Following is an example showing how to eliminate the unit productions from a given CFG. </a:t>
            </a:r>
            <a:endParaRPr lang="en-US" dirty="0" smtClean="0"/>
          </a:p>
          <a:p>
            <a:pPr marL="0" indent="0">
              <a:buNone/>
            </a:pPr>
            <a:r>
              <a:rPr lang="en-US" dirty="0"/>
              <a:t>S → </a:t>
            </a:r>
            <a:r>
              <a:rPr lang="en-US" dirty="0" err="1" smtClean="0"/>
              <a:t>A|bb</a:t>
            </a:r>
            <a:endParaRPr lang="en-US" dirty="0" smtClean="0"/>
          </a:p>
          <a:p>
            <a:pPr marL="0" indent="0">
              <a:buNone/>
            </a:pPr>
            <a:r>
              <a:rPr lang="en-US" dirty="0" smtClean="0"/>
              <a:t> </a:t>
            </a:r>
            <a:r>
              <a:rPr lang="en-US" dirty="0"/>
              <a:t>A → </a:t>
            </a:r>
            <a:r>
              <a:rPr lang="en-US" dirty="0" err="1"/>
              <a:t>B|b</a:t>
            </a:r>
            <a:r>
              <a:rPr lang="en-US" dirty="0"/>
              <a:t> </a:t>
            </a:r>
            <a:endParaRPr lang="en-US" dirty="0" smtClean="0"/>
          </a:p>
          <a:p>
            <a:pPr marL="0" indent="0">
              <a:buNone/>
            </a:pPr>
            <a:r>
              <a:rPr lang="en-US" dirty="0" smtClean="0"/>
              <a:t>B </a:t>
            </a:r>
            <a:r>
              <a:rPr lang="en-US" dirty="0"/>
              <a:t>→ </a:t>
            </a:r>
            <a:r>
              <a:rPr lang="en-US" dirty="0" err="1"/>
              <a:t>S|a</a:t>
            </a:r>
            <a:r>
              <a:rPr lang="en-US" dirty="0"/>
              <a:t> </a:t>
            </a:r>
          </a:p>
        </p:txBody>
      </p:sp>
    </p:spTree>
    <p:extLst>
      <p:ext uri="{BB962C8B-B14F-4D97-AF65-F5344CB8AC3E}">
        <p14:creationId xmlns:p14="http://schemas.microsoft.com/office/powerpoint/2010/main" val="61517896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31</TotalTime>
  <Words>1044</Words>
  <Application>Microsoft Office PowerPoint</Application>
  <PresentationFormat>Widescreen</PresentationFormat>
  <Paragraphs>68</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Wisp</vt:lpstr>
      <vt:lpstr>CFG</vt:lpstr>
      <vt:lpstr>CFG terminologies</vt:lpstr>
      <vt:lpstr>CFG</vt:lpstr>
      <vt:lpstr>Context Free Language (CFL)</vt:lpstr>
      <vt:lpstr>Syntax tree or Generation tree or Derivation tree</vt:lpstr>
      <vt:lpstr>Ambiguous CFG</vt:lpstr>
      <vt:lpstr>Total language tree</vt:lpstr>
      <vt:lpstr>Null Production</vt:lpstr>
      <vt:lpstr>Unit production</vt:lpstr>
      <vt:lpstr>Chomsky Normal Form</vt:lpstr>
      <vt:lpstr>Left most derivation </vt:lpstr>
      <vt:lpstr>Decidablity </vt:lpstr>
      <vt:lpstr>Algorithm 1 (Emptiness)</vt:lpstr>
      <vt:lpstr>Algorithm 2 (Uselessness)</vt:lpstr>
      <vt:lpstr>Algorithm 3 (Finiteness)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CFG</dc:title>
  <dc:creator>suleman shahzad</dc:creator>
  <cp:lastModifiedBy>suleman shahzad</cp:lastModifiedBy>
  <cp:revision>6</cp:revision>
  <dcterms:created xsi:type="dcterms:W3CDTF">2020-01-15T15:58:08Z</dcterms:created>
  <dcterms:modified xsi:type="dcterms:W3CDTF">2020-01-15T16:29:09Z</dcterms:modified>
</cp:coreProperties>
</file>