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6" r:id="rId33"/>
    <p:sldId id="297" r:id="rId34"/>
    <p:sldId id="298" r:id="rId35"/>
    <p:sldId id="299" r:id="rId36"/>
    <p:sldId id="300" r:id="rId37"/>
    <p:sldId id="30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2F9FA-E8C9-45A4-924E-8D302E7F9A7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1DF466-F371-4D32-8E08-E3BCDD041559}">
      <dgm:prSet phldrT="[Text]"/>
      <dgm:spPr/>
      <dgm:t>
        <a:bodyPr/>
        <a:lstStyle/>
        <a:p>
          <a:r>
            <a:rPr lang="en-US" dirty="0" smtClean="0"/>
            <a:t>?</a:t>
          </a:r>
          <a:endParaRPr lang="en-US" dirty="0"/>
        </a:p>
      </dgm:t>
    </dgm:pt>
    <dgm:pt modelId="{1D02CF15-A621-4608-870D-D1A8382A7772}" type="parTrans" cxnId="{8AFFAEE2-7CF8-4582-867E-7D5ACD8DB31C}">
      <dgm:prSet/>
      <dgm:spPr/>
      <dgm:t>
        <a:bodyPr/>
        <a:lstStyle/>
        <a:p>
          <a:endParaRPr lang="en-US"/>
        </a:p>
      </dgm:t>
    </dgm:pt>
    <dgm:pt modelId="{F0B4B6B8-8FD3-46B5-B1A7-816AB3274F01}" type="sibTrans" cxnId="{8AFFAEE2-7CF8-4582-867E-7D5ACD8DB31C}">
      <dgm:prSet/>
      <dgm:spPr/>
      <dgm:t>
        <a:bodyPr/>
        <a:lstStyle/>
        <a:p>
          <a:endParaRPr lang="en-US"/>
        </a:p>
      </dgm:t>
    </dgm:pt>
    <dgm:pt modelId="{5BE9695A-0BDC-4C72-837A-7B1BA49A5E7E}">
      <dgm:prSet phldrT="[Text]"/>
      <dgm:spPr/>
      <dgm:t>
        <a:bodyPr/>
        <a:lstStyle/>
        <a:p>
          <a:r>
            <a:rPr lang="en-US" dirty="0" smtClean="0"/>
            <a:t>Quality Research</a:t>
          </a:r>
          <a:endParaRPr lang="en-US" dirty="0"/>
        </a:p>
      </dgm:t>
    </dgm:pt>
    <dgm:pt modelId="{C59DA7A1-0C5F-42F8-867D-F953BE6D3A95}" type="parTrans" cxnId="{4CBA3601-0037-4908-8C38-6444AD881C46}">
      <dgm:prSet/>
      <dgm:spPr/>
      <dgm:t>
        <a:bodyPr/>
        <a:lstStyle/>
        <a:p>
          <a:endParaRPr lang="en-US"/>
        </a:p>
      </dgm:t>
    </dgm:pt>
    <dgm:pt modelId="{50AF04F9-628B-4A13-9A17-1B0203843340}" type="sibTrans" cxnId="{4CBA3601-0037-4908-8C38-6444AD881C46}">
      <dgm:prSet/>
      <dgm:spPr/>
      <dgm:t>
        <a:bodyPr/>
        <a:lstStyle/>
        <a:p>
          <a:endParaRPr lang="en-US"/>
        </a:p>
      </dgm:t>
    </dgm:pt>
    <dgm:pt modelId="{0B4E135B-0DB3-493C-8CB4-DCDE47F8DEED}">
      <dgm:prSet phldrT="[Text]"/>
      <dgm:spPr/>
      <dgm:t>
        <a:bodyPr/>
        <a:lstStyle/>
        <a:p>
          <a:r>
            <a:rPr lang="en-US" dirty="0" smtClean="0"/>
            <a:t>Expert Knowledge</a:t>
          </a:r>
          <a:endParaRPr lang="en-US" dirty="0"/>
        </a:p>
      </dgm:t>
    </dgm:pt>
    <dgm:pt modelId="{225830AB-9E86-403D-9000-AD486F7D85F9}" type="parTrans" cxnId="{D613F789-B35A-43AF-8D71-9B66438FBA56}">
      <dgm:prSet/>
      <dgm:spPr/>
      <dgm:t>
        <a:bodyPr/>
        <a:lstStyle/>
        <a:p>
          <a:endParaRPr lang="en-US"/>
        </a:p>
      </dgm:t>
    </dgm:pt>
    <dgm:pt modelId="{A0D179BB-0A92-45BC-85D1-1E875F581866}" type="sibTrans" cxnId="{D613F789-B35A-43AF-8D71-9B66438FBA56}">
      <dgm:prSet/>
      <dgm:spPr/>
      <dgm:t>
        <a:bodyPr/>
        <a:lstStyle/>
        <a:p>
          <a:endParaRPr lang="en-US"/>
        </a:p>
      </dgm:t>
    </dgm:pt>
    <dgm:pt modelId="{D5F97683-F8FF-4CC5-8DA2-4CD3D2D36988}">
      <dgm:prSet phldrT="[Text]"/>
      <dgm:spPr/>
      <dgm:t>
        <a:bodyPr/>
        <a:lstStyle/>
        <a:p>
          <a:r>
            <a:rPr lang="en-US" dirty="0" smtClean="0"/>
            <a:t>Patient Values</a:t>
          </a:r>
          <a:endParaRPr lang="en-US" dirty="0"/>
        </a:p>
      </dgm:t>
    </dgm:pt>
    <dgm:pt modelId="{6CFDAED5-29F4-4EB9-9D23-A5BC6065D30A}" type="parTrans" cxnId="{03D48B68-44EB-45C4-83DC-0F6827AAF76A}">
      <dgm:prSet/>
      <dgm:spPr/>
      <dgm:t>
        <a:bodyPr/>
        <a:lstStyle/>
        <a:p>
          <a:endParaRPr lang="en-US"/>
        </a:p>
      </dgm:t>
    </dgm:pt>
    <dgm:pt modelId="{5A98B580-A4DB-49E7-B919-DA6316AA5503}" type="sibTrans" cxnId="{03D48B68-44EB-45C4-83DC-0F6827AAF76A}">
      <dgm:prSet/>
      <dgm:spPr/>
      <dgm:t>
        <a:bodyPr/>
        <a:lstStyle/>
        <a:p>
          <a:endParaRPr lang="en-US"/>
        </a:p>
      </dgm:t>
    </dgm:pt>
    <dgm:pt modelId="{58950ADB-64AE-45A1-905B-6B99CB44C17B}" type="pres">
      <dgm:prSet presAssocID="{F822F9FA-E8C9-45A4-924E-8D302E7F9A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94FFC8-A3A9-411D-AA20-57F01C0ED8D9}" type="pres">
      <dgm:prSet presAssocID="{E61DF466-F371-4D32-8E08-E3BCDD041559}" presName="roof" presStyleLbl="dkBgShp" presStyleIdx="0" presStyleCnt="2"/>
      <dgm:spPr/>
      <dgm:t>
        <a:bodyPr/>
        <a:lstStyle/>
        <a:p>
          <a:endParaRPr lang="en-US"/>
        </a:p>
      </dgm:t>
    </dgm:pt>
    <dgm:pt modelId="{D083BC87-9FF0-47C6-91E1-27BE87AB47AF}" type="pres">
      <dgm:prSet presAssocID="{E61DF466-F371-4D32-8E08-E3BCDD041559}" presName="pillars" presStyleCnt="0"/>
      <dgm:spPr/>
    </dgm:pt>
    <dgm:pt modelId="{DA787144-B7A9-4B31-A93C-BD13970EA22F}" type="pres">
      <dgm:prSet presAssocID="{E61DF466-F371-4D32-8E08-E3BCDD04155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54C55E-73EA-4DDB-8668-5EFE36BA4956}" type="pres">
      <dgm:prSet presAssocID="{0B4E135B-0DB3-493C-8CB4-DCDE47F8DEE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3B92A-1EF1-43D9-9583-812EA72E8388}" type="pres">
      <dgm:prSet presAssocID="{D5F97683-F8FF-4CC5-8DA2-4CD3D2D3698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430BD-452B-4F1E-982B-4A241EF82A5A}" type="pres">
      <dgm:prSet presAssocID="{E61DF466-F371-4D32-8E08-E3BCDD041559}" presName="base" presStyleLbl="dkBgShp" presStyleIdx="1" presStyleCnt="2"/>
      <dgm:spPr/>
    </dgm:pt>
  </dgm:ptLst>
  <dgm:cxnLst>
    <dgm:cxn modelId="{D613F789-B35A-43AF-8D71-9B66438FBA56}" srcId="{E61DF466-F371-4D32-8E08-E3BCDD041559}" destId="{0B4E135B-0DB3-493C-8CB4-DCDE47F8DEED}" srcOrd="1" destOrd="0" parTransId="{225830AB-9E86-403D-9000-AD486F7D85F9}" sibTransId="{A0D179BB-0A92-45BC-85D1-1E875F581866}"/>
    <dgm:cxn modelId="{03D48B68-44EB-45C4-83DC-0F6827AAF76A}" srcId="{E61DF466-F371-4D32-8E08-E3BCDD041559}" destId="{D5F97683-F8FF-4CC5-8DA2-4CD3D2D36988}" srcOrd="2" destOrd="0" parTransId="{6CFDAED5-29F4-4EB9-9D23-A5BC6065D30A}" sibTransId="{5A98B580-A4DB-49E7-B919-DA6316AA5503}"/>
    <dgm:cxn modelId="{4CBA3601-0037-4908-8C38-6444AD881C46}" srcId="{E61DF466-F371-4D32-8E08-E3BCDD041559}" destId="{5BE9695A-0BDC-4C72-837A-7B1BA49A5E7E}" srcOrd="0" destOrd="0" parTransId="{C59DA7A1-0C5F-42F8-867D-F953BE6D3A95}" sibTransId="{50AF04F9-628B-4A13-9A17-1B0203843340}"/>
    <dgm:cxn modelId="{01D33F52-8736-49CA-83F3-3FC99397F9FA}" type="presOf" srcId="{E61DF466-F371-4D32-8E08-E3BCDD041559}" destId="{8794FFC8-A3A9-411D-AA20-57F01C0ED8D9}" srcOrd="0" destOrd="0" presId="urn:microsoft.com/office/officeart/2005/8/layout/hList3"/>
    <dgm:cxn modelId="{59E97BF8-B2F3-4708-BD64-0E47E99B128D}" type="presOf" srcId="{D5F97683-F8FF-4CC5-8DA2-4CD3D2D36988}" destId="{A253B92A-1EF1-43D9-9583-812EA72E8388}" srcOrd="0" destOrd="0" presId="urn:microsoft.com/office/officeart/2005/8/layout/hList3"/>
    <dgm:cxn modelId="{EA5882C7-826A-4B45-9A17-22B426712C30}" type="presOf" srcId="{0B4E135B-0DB3-493C-8CB4-DCDE47F8DEED}" destId="{6A54C55E-73EA-4DDB-8668-5EFE36BA4956}" srcOrd="0" destOrd="0" presId="urn:microsoft.com/office/officeart/2005/8/layout/hList3"/>
    <dgm:cxn modelId="{A5CCBB27-886A-4208-A863-0E7981A0DAAE}" type="presOf" srcId="{5BE9695A-0BDC-4C72-837A-7B1BA49A5E7E}" destId="{DA787144-B7A9-4B31-A93C-BD13970EA22F}" srcOrd="0" destOrd="0" presId="urn:microsoft.com/office/officeart/2005/8/layout/hList3"/>
    <dgm:cxn modelId="{8AFFAEE2-7CF8-4582-867E-7D5ACD8DB31C}" srcId="{F822F9FA-E8C9-45A4-924E-8D302E7F9A7F}" destId="{E61DF466-F371-4D32-8E08-E3BCDD041559}" srcOrd="0" destOrd="0" parTransId="{1D02CF15-A621-4608-870D-D1A8382A7772}" sibTransId="{F0B4B6B8-8FD3-46B5-B1A7-816AB3274F01}"/>
    <dgm:cxn modelId="{227884C2-BDB8-4C9A-A511-F4C0D086578D}" type="presOf" srcId="{F822F9FA-E8C9-45A4-924E-8D302E7F9A7F}" destId="{58950ADB-64AE-45A1-905B-6B99CB44C17B}" srcOrd="0" destOrd="0" presId="urn:microsoft.com/office/officeart/2005/8/layout/hList3"/>
    <dgm:cxn modelId="{C67F3BF4-803D-4FFD-BAC1-FD34573DC208}" type="presParOf" srcId="{58950ADB-64AE-45A1-905B-6B99CB44C17B}" destId="{8794FFC8-A3A9-411D-AA20-57F01C0ED8D9}" srcOrd="0" destOrd="0" presId="urn:microsoft.com/office/officeart/2005/8/layout/hList3"/>
    <dgm:cxn modelId="{8CFD6CA2-0E2F-4150-9DBE-41914AABBFC2}" type="presParOf" srcId="{58950ADB-64AE-45A1-905B-6B99CB44C17B}" destId="{D083BC87-9FF0-47C6-91E1-27BE87AB47AF}" srcOrd="1" destOrd="0" presId="urn:microsoft.com/office/officeart/2005/8/layout/hList3"/>
    <dgm:cxn modelId="{0F2DB7B0-EDBD-42A0-907F-DCB1A4CF3F1D}" type="presParOf" srcId="{D083BC87-9FF0-47C6-91E1-27BE87AB47AF}" destId="{DA787144-B7A9-4B31-A93C-BD13970EA22F}" srcOrd="0" destOrd="0" presId="urn:microsoft.com/office/officeart/2005/8/layout/hList3"/>
    <dgm:cxn modelId="{815A39BE-8220-49BA-9B6A-FEDE012D5D4E}" type="presParOf" srcId="{D083BC87-9FF0-47C6-91E1-27BE87AB47AF}" destId="{6A54C55E-73EA-4DDB-8668-5EFE36BA4956}" srcOrd="1" destOrd="0" presId="urn:microsoft.com/office/officeart/2005/8/layout/hList3"/>
    <dgm:cxn modelId="{1C0F6E55-95E3-4B21-97E9-F44657EB19DC}" type="presParOf" srcId="{D083BC87-9FF0-47C6-91E1-27BE87AB47AF}" destId="{A253B92A-1EF1-43D9-9583-812EA72E8388}" srcOrd="2" destOrd="0" presId="urn:microsoft.com/office/officeart/2005/8/layout/hList3"/>
    <dgm:cxn modelId="{E81E7B65-0CC2-4FBF-83DC-F2ACD3E4A2DF}" type="presParOf" srcId="{58950ADB-64AE-45A1-905B-6B99CB44C17B}" destId="{E7F430BD-452B-4F1E-982B-4A241EF82A5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4FFC8-A3A9-411D-AA20-57F01C0ED8D9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?</a:t>
          </a:r>
          <a:endParaRPr lang="en-US" sz="6200" kern="1200" dirty="0"/>
        </a:p>
      </dsp:txBody>
      <dsp:txXfrm>
        <a:off x="0" y="0"/>
        <a:ext cx="8229600" cy="1357788"/>
      </dsp:txXfrm>
    </dsp:sp>
    <dsp:sp modelId="{DA787144-B7A9-4B31-A93C-BD13970EA22F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Quality Research</a:t>
          </a:r>
          <a:endParaRPr lang="en-US" sz="4200" kern="1200" dirty="0"/>
        </a:p>
      </dsp:txBody>
      <dsp:txXfrm>
        <a:off x="4018" y="1357788"/>
        <a:ext cx="2740521" cy="2851356"/>
      </dsp:txXfrm>
    </dsp:sp>
    <dsp:sp modelId="{6A54C55E-73EA-4DDB-8668-5EFE36BA4956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Expert Knowledge</a:t>
          </a:r>
          <a:endParaRPr lang="en-US" sz="4200" kern="1200" dirty="0"/>
        </a:p>
      </dsp:txBody>
      <dsp:txXfrm>
        <a:off x="2744539" y="1357788"/>
        <a:ext cx="2740521" cy="2851356"/>
      </dsp:txXfrm>
    </dsp:sp>
    <dsp:sp modelId="{A253B92A-1EF1-43D9-9583-812EA72E8388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Patient Values</a:t>
          </a:r>
          <a:endParaRPr lang="en-US" sz="4200" kern="1200" dirty="0"/>
        </a:p>
      </dsp:txBody>
      <dsp:txXfrm>
        <a:off x="5485060" y="1357788"/>
        <a:ext cx="2740521" cy="2851356"/>
      </dsp:txXfrm>
    </dsp:sp>
    <dsp:sp modelId="{E7F430BD-452B-4F1E-982B-4A241EF82A5A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57D99-0FDA-4B58-B0DD-2DEA39B08A2A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10E37-6BD8-4619-825F-BA9BA3CB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18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D0FF-A508-4C1D-ABD8-D63D26E35B8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8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Therapist as Critical Inquirer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Scientific investigation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Lack of clinical literature in the discipline</a:t>
            </a:r>
          </a:p>
          <a:p>
            <a:r>
              <a:rPr lang="en-US" dirty="0" smtClean="0"/>
              <a:t> Lack of development of relevant theory</a:t>
            </a:r>
          </a:p>
          <a:p>
            <a:r>
              <a:rPr lang="en-US" dirty="0" smtClean="0"/>
              <a:t> Reliance on medicine and behavioral sciences for a physical therapy knowledge base</a:t>
            </a:r>
          </a:p>
          <a:p>
            <a:pPr>
              <a:buNone/>
            </a:pPr>
            <a:r>
              <a:rPr lang="en-US" dirty="0" smtClean="0"/>
              <a:t>●Reliance on informal communication (e.g., personal contacts and oral conference presentations) rather than formal, peer-reviewed information in the practice of physical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0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our Research in PT field is..?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2003,Qualitative analysis of data published in Aus J of PT.</a:t>
            </a:r>
          </a:p>
          <a:p>
            <a:r>
              <a:rPr lang="en-US" dirty="0" smtClean="0"/>
              <a:t>And PT Canada 2000,01</a:t>
            </a:r>
          </a:p>
          <a:p>
            <a:r>
              <a:rPr lang="en-US" dirty="0" smtClean="0"/>
              <a:t>56% of the 179 articles reviewed were original</a:t>
            </a:r>
          </a:p>
          <a:p>
            <a:pPr>
              <a:buNone/>
            </a:pPr>
            <a:r>
              <a:rPr lang="en-US" dirty="0" smtClean="0"/>
              <a:t>research and the rest were general discussion or </a:t>
            </a:r>
          </a:p>
          <a:p>
            <a:pPr>
              <a:buNone/>
            </a:pPr>
            <a:r>
              <a:rPr lang="en-US" dirty="0" smtClean="0"/>
              <a:t>miscellaneous articles.</a:t>
            </a:r>
          </a:p>
          <a:p>
            <a:pPr>
              <a:buNone/>
            </a:pPr>
            <a:r>
              <a:rPr lang="en-US" dirty="0" smtClean="0"/>
              <a:t>only 11% of the articles met the </a:t>
            </a:r>
            <a:r>
              <a:rPr lang="en-US" b="1" i="1" dirty="0" smtClean="0"/>
              <a:t>Hedges criteria</a:t>
            </a:r>
            <a:r>
              <a:rPr lang="en-US" dirty="0" smtClean="0"/>
              <a:t> for </a:t>
            </a:r>
          </a:p>
          <a:p>
            <a:pPr>
              <a:buNone/>
            </a:pPr>
            <a:r>
              <a:rPr lang="en-US" dirty="0" smtClean="0"/>
              <a:t>high-quality evidence suitable for direct application </a:t>
            </a:r>
          </a:p>
          <a:p>
            <a:pPr>
              <a:buNone/>
            </a:pPr>
            <a:r>
              <a:rPr lang="en-US" dirty="0" smtClean="0"/>
              <a:t>to patient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Just as with other health care professionals, PTs cannot expect patients and third party</a:t>
            </a:r>
          </a:p>
          <a:p>
            <a:pPr>
              <a:buNone/>
            </a:pPr>
            <a:r>
              <a:rPr lang="en-US" sz="4800" dirty="0" smtClean="0"/>
              <a:t>   payers to accept on blind faith that PTs do good things and people get better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7178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Wolf  asks, </a:t>
            </a:r>
          </a:p>
          <a:p>
            <a:pPr>
              <a:buNone/>
            </a:pPr>
            <a:r>
              <a:rPr lang="en-US" sz="3600" b="1" dirty="0" smtClean="0"/>
              <a:t>  “Do our patients improve because of the physical interventions we provide, </a:t>
            </a:r>
          </a:p>
          <a:p>
            <a:pPr>
              <a:buNone/>
            </a:pPr>
            <a:r>
              <a:rPr lang="en-US" sz="3600" b="1" dirty="0" smtClean="0"/>
              <a:t>    thus affecting their state of well-being, or do our caring and interaction favorably affect</a:t>
            </a:r>
          </a:p>
          <a:p>
            <a:pPr>
              <a:buNone/>
            </a:pPr>
            <a:r>
              <a:rPr lang="en-US" sz="3600" b="1" dirty="0" smtClean="0"/>
              <a:t>    patient behaviors, which subsequently motivates them to improve physically?”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5929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Over past 30 Yrs</a:t>
            </a:r>
          </a:p>
          <a:p>
            <a:r>
              <a:rPr lang="en-US" sz="2800" b="1" dirty="0" smtClean="0"/>
              <a:t>APTA have efforts to enhance profession.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Efforts : formation of the physical therapy knowledge base through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/>
              <a:t> funding of research,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/>
              <a:t> clarification of the primary research questions to be addressed, 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/>
              <a:t>collaboration among researchers,</a:t>
            </a:r>
          </a:p>
          <a:p>
            <a:pPr>
              <a:buFont typeface="Wingdings" pitchFamily="2" charset="2"/>
              <a:buChar char="ü"/>
            </a:pPr>
            <a:r>
              <a:rPr lang="en-US" sz="2800" b="1" dirty="0" smtClean="0"/>
              <a:t>collection of evidence to support physical therapy interventions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0940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EBP</a:t>
            </a:r>
          </a:p>
          <a:p>
            <a:r>
              <a:rPr lang="en-US" dirty="0" smtClean="0"/>
              <a:t>is the integration of the best research evidence with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clinical expertise and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patient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RESEARCH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Sackett</a:t>
            </a:r>
            <a:r>
              <a:rPr lang="en-US" dirty="0" smtClean="0"/>
              <a:t> and colleagues</a:t>
            </a:r>
          </a:p>
          <a:p>
            <a:pPr>
              <a:buNone/>
            </a:pPr>
            <a:r>
              <a:rPr lang="en-US" dirty="0" smtClean="0"/>
              <a:t>    define </a:t>
            </a:r>
            <a:r>
              <a:rPr lang="en-US" i="1" dirty="0" smtClean="0"/>
              <a:t>best research evidence as clinically relevant research from the </a:t>
            </a:r>
            <a:r>
              <a:rPr lang="en-US" i="1" u="sng" dirty="0" smtClean="0"/>
              <a:t>basic sciences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patient-centered clinical research</a:t>
            </a:r>
          </a:p>
          <a:p>
            <a:pPr>
              <a:buNone/>
            </a:pPr>
            <a:r>
              <a:rPr lang="en-US" dirty="0" smtClean="0"/>
              <a:t>    that leads to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accurate and precise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 diagnosis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prognostic markers</a:t>
            </a:r>
            <a:r>
              <a:rPr lang="en-US" dirty="0" smtClean="0"/>
              <a:t>, as well as </a:t>
            </a:r>
            <a:r>
              <a:rPr lang="en-US" dirty="0" smtClean="0">
                <a:solidFill>
                  <a:srgbClr val="C00000"/>
                </a:solidFill>
              </a:rPr>
              <a:t>therapeutic, rehabilitative,</a:t>
            </a:r>
            <a:r>
              <a:rPr lang="en-US" dirty="0" smtClean="0"/>
              <a:t> and</a:t>
            </a:r>
            <a:r>
              <a:rPr lang="en-US" dirty="0" smtClean="0">
                <a:solidFill>
                  <a:srgbClr val="C00000"/>
                </a:solidFill>
              </a:rPr>
              <a:t> preventive regimens</a:t>
            </a:r>
            <a:r>
              <a:rPr lang="en-US" dirty="0" smtClean="0"/>
              <a:t> that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replace </a:t>
            </a:r>
            <a:r>
              <a:rPr lang="en-US" dirty="0" smtClean="0">
                <a:solidFill>
                  <a:srgbClr val="00B050"/>
                </a:solidFill>
              </a:rPr>
              <a:t>traditional methods</a:t>
            </a:r>
            <a:r>
              <a:rPr lang="en-US" dirty="0" smtClean="0"/>
              <a:t> with more </a:t>
            </a:r>
            <a:r>
              <a:rPr lang="en-US" dirty="0" smtClean="0">
                <a:solidFill>
                  <a:schemeClr val="tx2"/>
                </a:solidFill>
              </a:rPr>
              <a:t>powerful, accurate, efficacious, and safe practice.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Clinical </a:t>
            </a:r>
            <a:r>
              <a:rPr lang="en-US" i="1" dirty="0" smtClean="0"/>
              <a:t>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Clinical expertise is the ability to use clinical skills and past experiences to identify </a:t>
            </a:r>
            <a:r>
              <a:rPr lang="en-US" sz="3600" b="1" dirty="0" smtClean="0"/>
              <a:t>each patient’s unique health state and diagnosis, as well as the risks and benefits of potential interventions in the context of the patient’s personal values and expectations.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 </a:t>
            </a:r>
            <a:r>
              <a:rPr lang="en-US" sz="2800" b="1" dirty="0" smtClean="0"/>
              <a:t>These values are defined as the unique preferences, concerns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779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761999"/>
            <a:ext cx="9039225" cy="502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64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outcome</a:t>
            </a:r>
          </a:p>
          <a:p>
            <a:pPr>
              <a:buFont typeface="Wingdings" pitchFamily="2" charset="2"/>
              <a:buChar char="q"/>
            </a:pPr>
            <a:r>
              <a:rPr lang="en-US" sz="4400" dirty="0" smtClean="0"/>
              <a:t>focus on the end result of health care in terms of</a:t>
            </a:r>
            <a:r>
              <a:rPr lang="en-US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health status, 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disability, and 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 smtClean="0"/>
              <a:t>survival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189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PHYSICAL THERAPIST AS CRITICAL INQUIRER</a:t>
            </a:r>
            <a:endParaRPr lang="en-US" dirty="0" smtClean="0"/>
          </a:p>
          <a:p>
            <a:r>
              <a:rPr lang="en-US" dirty="0" smtClean="0"/>
              <a:t>History of critical inquiry, Evidence-based medicine, Outcomes research, Whose responsibility is research? Roles of the staff physical therapist in critical inquiry, Collaboration in clinical research, Ethical and legal issues in critical inquiry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 Of Research??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Knowledge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Bodoni MT" pitchFamily="18" charset="0"/>
              </a:rPr>
              <a:t>CRITICAL      INQUIRY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odoni MT" pitchFamily="18" charset="0"/>
            </a:endParaRPr>
          </a:p>
        </p:txBody>
      </p:sp>
      <p:pic>
        <p:nvPicPr>
          <p:cNvPr id="1026" name="Picture 2" descr="E:\EBP &amp; PP\profesional practice\pics\role of PT\th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371600"/>
            <a:ext cx="4389636" cy="5164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345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Emphasis on </a:t>
            </a:r>
            <a:r>
              <a:rPr lang="en-US" dirty="0" smtClean="0">
                <a:solidFill>
                  <a:srgbClr val="C00000"/>
                </a:solidFill>
              </a:rPr>
              <a:t>clinical research</a:t>
            </a:r>
            <a:r>
              <a:rPr lang="en-US" dirty="0" smtClean="0"/>
              <a:t>, rather than basic scientific research, to advance the profession.</a:t>
            </a:r>
          </a:p>
          <a:p>
            <a:r>
              <a:rPr lang="en-US" dirty="0" smtClean="0"/>
              <a:t>Need Of Evidence?????</a:t>
            </a:r>
          </a:p>
          <a:p>
            <a:r>
              <a:rPr lang="en-US" dirty="0" smtClean="0"/>
              <a:t>Outcomes…</a:t>
            </a:r>
          </a:p>
          <a:p>
            <a:r>
              <a:rPr lang="en-US" dirty="0" smtClean="0"/>
              <a:t>Blind faith…real picture…results</a:t>
            </a:r>
          </a:p>
          <a:p>
            <a:r>
              <a:rPr lang="en-US" dirty="0" smtClean="0"/>
              <a:t>Lots of efforts in past 30 yrs…</a:t>
            </a:r>
          </a:p>
          <a:p>
            <a:r>
              <a:rPr lang="en-US" dirty="0" smtClean="0"/>
              <a:t>Hooked </a:t>
            </a:r>
            <a:r>
              <a:rPr lang="en-US" dirty="0" smtClean="0"/>
              <a:t>on Evidence(effectiveness of PT </a:t>
            </a:r>
            <a:r>
              <a:rPr lang="en-US" dirty="0" err="1" smtClean="0"/>
              <a:t>interv</a:t>
            </a:r>
            <a:r>
              <a:rPr lang="en-US" dirty="0" smtClean="0"/>
              <a:t>..)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63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outcome research</a:t>
            </a:r>
            <a:r>
              <a:rPr lang="en-US" dirty="0" smtClean="0"/>
              <a:t> : health status ,disability , survivals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Effectiveness : how well routine clinical practice works in everyday practice.</a:t>
            </a:r>
          </a:p>
          <a:p>
            <a:r>
              <a:rPr lang="en-US" dirty="0" smtClean="0"/>
              <a:t>Efficacy : whether clinical practice works in ideal situation. </a:t>
            </a:r>
          </a:p>
          <a:p>
            <a:r>
              <a:rPr lang="en-US" dirty="0" smtClean="0"/>
              <a:t>AIMS (Arthritis impact measurement scale),arthritis education program.</a:t>
            </a:r>
          </a:p>
          <a:p>
            <a:pPr>
              <a:buFont typeface="Wingdings" pitchFamily="2" charset="2"/>
              <a:buChar char="ü"/>
            </a:pPr>
            <a:r>
              <a:rPr lang="en-US" sz="900" dirty="0" smtClean="0"/>
              <a:t>An excellent resource for identifying the wide range of</a:t>
            </a:r>
          </a:p>
          <a:p>
            <a:pPr>
              <a:buNone/>
            </a:pPr>
            <a:r>
              <a:rPr lang="en-US" sz="900" dirty="0" smtClean="0"/>
              <a:t>     generic and disease-specific instruments is the Quality of Life Instruments Database</a:t>
            </a:r>
          </a:p>
          <a:p>
            <a:pPr>
              <a:buNone/>
            </a:pPr>
            <a:r>
              <a:rPr lang="en-US" sz="900" dirty="0" smtClean="0"/>
              <a:t>(QOLID), a web-based database of outcome instruments</a:t>
            </a:r>
          </a:p>
          <a:p>
            <a:r>
              <a:rPr lang="en-US" dirty="0" smtClean="0"/>
              <a:t>Survey   ..population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146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Responsibility of Research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Teaching triad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Teaching    , Scholarships  , Service</a:t>
            </a:r>
          </a:p>
          <a:p>
            <a:r>
              <a:rPr lang="en-US" dirty="0" smtClean="0"/>
              <a:t>PhDs                           ….Single subject…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Bodoni MT" pitchFamily="18" charset="0"/>
              </a:rPr>
              <a:t>CRITICAL      INQUIRY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odoni MT" pitchFamily="18" charset="0"/>
            </a:endParaRPr>
          </a:p>
        </p:txBody>
      </p:sp>
      <p:pic>
        <p:nvPicPr>
          <p:cNvPr id="1026" name="Picture 2" descr="E:\EBP &amp; PP\profesional practice\pics\role of PT\th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371600"/>
            <a:ext cx="4389636" cy="5164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232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to make judgments, to analyze qualities,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and to evaluate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the comparative worth of something.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Critical inquiry </a:t>
            </a:r>
            <a:r>
              <a:rPr lang="en-US" sz="2800" dirty="0" smtClean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is the process of applying the</a:t>
            </a:r>
            <a:r>
              <a:rPr lang="en-US" dirty="0" smtClean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Batang" pitchFamily="18" charset="-127"/>
                <a:ea typeface="Batang" pitchFamily="18" charset="-127"/>
              </a:rPr>
              <a:t>principles of scientific methods</a:t>
            </a:r>
            <a:r>
              <a:rPr lang="en-US" dirty="0" smtClean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 to read and interpret professional literature ; participate in, plan &amp; conduct research;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  evaluate outcomes data; (health status, disability, survival)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7030A0"/>
                </a:solidFill>
                <a:latin typeface="Batang" pitchFamily="18" charset="-127"/>
                <a:ea typeface="Batang" pitchFamily="18" charset="-127"/>
              </a:rPr>
              <a:t>assess new concepts and technologies.</a:t>
            </a:r>
            <a:endParaRPr lang="en-US" dirty="0">
              <a:solidFill>
                <a:srgbClr val="7030A0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65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Effectiveness</a:t>
            </a:r>
            <a:r>
              <a:rPr lang="en-US" sz="4800" dirty="0" smtClean="0"/>
              <a:t> : how well routine clinical practice works in everyday practice.</a:t>
            </a:r>
          </a:p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Efficacy </a:t>
            </a:r>
            <a:r>
              <a:rPr lang="en-US" sz="4800" dirty="0" smtClean="0"/>
              <a:t>: whether clinical practice works in ideal situation.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8746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ROLES OF THE STAFF PHYSICAL THERAPIST IN CRITICAL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/>
              <a:t>The critical inquiry role of the PT may not be as valued or as evident as other roles.</a:t>
            </a:r>
          </a:p>
          <a:p>
            <a:r>
              <a:rPr lang="en-US" sz="2600" dirty="0" smtClean="0"/>
              <a:t>For example, in the work of the PT, </a:t>
            </a:r>
            <a:r>
              <a:rPr lang="en-US" sz="2600" dirty="0" smtClean="0">
                <a:solidFill>
                  <a:srgbClr val="FF0000"/>
                </a:solidFill>
              </a:rPr>
              <a:t>administrative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FF0000"/>
                </a:solidFill>
              </a:rPr>
              <a:t>education </a:t>
            </a:r>
            <a:r>
              <a:rPr lang="en-US" sz="2600" dirty="0" smtClean="0"/>
              <a:t>responsibilities become routine, but evidence-based practice and participation in clinical research do not. </a:t>
            </a:r>
          </a:p>
          <a:p>
            <a:r>
              <a:rPr lang="en-US" dirty="0" smtClean="0"/>
              <a:t>In 1996,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93.4% of PTs surveyed reported no work-related research activity</a:t>
            </a:r>
            <a:r>
              <a:rPr lang="en-US" dirty="0" smtClean="0"/>
              <a:t> , </a:t>
            </a:r>
          </a:p>
          <a:p>
            <a:r>
              <a:rPr lang="en-US" dirty="0" smtClean="0"/>
              <a:t>and in 2001 PTs reported spending an average of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1% of their time each week </a:t>
            </a:r>
            <a:r>
              <a:rPr lang="en-US" dirty="0" smtClean="0"/>
              <a:t>on research or critical inquiry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4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latin typeface="Batang" pitchFamily="18" charset="-127"/>
                <a:ea typeface="Batang" pitchFamily="18" charset="-127"/>
              </a:rPr>
              <a:t>Critical inquiry is the process of applying the principles of scientific methods to read and interpret professional literature ; participate in, plan &amp; conduct research; </a:t>
            </a:r>
          </a:p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latin typeface="Batang" pitchFamily="18" charset="-127"/>
                <a:ea typeface="Batang" pitchFamily="18" charset="-127"/>
              </a:rPr>
              <a:t>evaluate outcomes data;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Batang" pitchFamily="18" charset="-127"/>
                <a:ea typeface="Batang" pitchFamily="18" charset="-127"/>
              </a:rPr>
              <a:t>assess new concepts and technologies.</a:t>
            </a:r>
            <a:endParaRPr lang="en-US" b="1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0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decision making is a foundation of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patient/client management,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it also has an administrative aspect.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critical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Both"/>
            </a:pPr>
            <a:r>
              <a:rPr lang="en-US" sz="3600" dirty="0" smtClean="0"/>
              <a:t>a user of research, </a:t>
            </a:r>
          </a:p>
          <a:p>
            <a:pPr marL="514350" indent="-514350">
              <a:buNone/>
            </a:pPr>
            <a:r>
              <a:rPr lang="en-US" sz="3600" dirty="0" smtClean="0"/>
              <a:t>(2) a publisher of case reports, </a:t>
            </a:r>
          </a:p>
          <a:p>
            <a:pPr marL="514350" indent="-514350">
              <a:buNone/>
            </a:pPr>
            <a:r>
              <a:rPr lang="en-US" sz="3600" dirty="0" smtClean="0"/>
              <a:t>(3) a collaborator in clinical research studies, </a:t>
            </a:r>
          </a:p>
          <a:p>
            <a:pPr marL="514350" indent="-514350">
              <a:buNone/>
            </a:pPr>
            <a:r>
              <a:rPr lang="en-US" sz="3600" dirty="0" smtClean="0"/>
              <a:t>(4) an assessor of new concepts and technology,(marketing promotions VS scientific information)</a:t>
            </a:r>
          </a:p>
          <a:p>
            <a:pPr marL="514350" indent="-514350">
              <a:buNone/>
            </a:pPr>
            <a:r>
              <a:rPr lang="en-US" sz="3600" dirty="0" smtClean="0"/>
              <a:t>(5) a research subject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34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&amp; Legal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PTs must fulfill their responsibility to society to protect </a:t>
            </a:r>
            <a:r>
              <a:rPr lang="en-US" sz="4400" dirty="0" smtClean="0">
                <a:solidFill>
                  <a:srgbClr val="00B0F0"/>
                </a:solidFill>
              </a:rPr>
              <a:t>research subjects</a:t>
            </a:r>
            <a:r>
              <a:rPr lang="en-US" sz="4400" dirty="0" smtClean="0"/>
              <a:t> and their responsibility to individuals to protect their rights</a:t>
            </a:r>
          </a:p>
          <a:p>
            <a:pPr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2150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800" dirty="0" smtClean="0"/>
              <a:t>Principle </a:t>
            </a:r>
            <a:r>
              <a:rPr lang="en-US" sz="9600" b="1" dirty="0" smtClean="0">
                <a:latin typeface="Bernard MT Condensed" pitchFamily="18" charset="0"/>
              </a:rPr>
              <a:t>5</a:t>
            </a:r>
            <a:endParaRPr lang="en-US" sz="9600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to “maintain and promote high standards for physical therapy </a:t>
            </a:r>
          </a:p>
          <a:p>
            <a:pPr>
              <a:buNone/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  practice, education, and research.”</a:t>
            </a:r>
          </a:p>
          <a:p>
            <a:pPr>
              <a:buNone/>
            </a:pP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4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6.5A states that</a:t>
            </a:r>
          </a:p>
          <a:p>
            <a:r>
              <a:rPr lang="en-US" sz="4400" dirty="0" smtClean="0"/>
              <a:t> a PT “participating in research shall</a:t>
            </a: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abide by ethical standards</a:t>
            </a:r>
            <a:r>
              <a:rPr lang="en-US" sz="4400" dirty="0" smtClean="0"/>
              <a:t> governing protection of human subjects and dissemination of results.”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552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section (6.5B) obligates PTs to “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support research activities</a:t>
            </a:r>
            <a:r>
              <a:rPr lang="en-US" sz="4800" dirty="0" smtClean="0"/>
              <a:t> that contribute knowledge</a:t>
            </a:r>
          </a:p>
          <a:p>
            <a:pPr>
              <a:buNone/>
            </a:pPr>
            <a:r>
              <a:rPr lang="en-US" sz="4800" dirty="0" smtClean="0"/>
              <a:t>   for improved patient care,”</a:t>
            </a:r>
          </a:p>
        </p:txBody>
      </p:sp>
    </p:spTree>
    <p:extLst>
      <p:ext uri="{BB962C8B-B14F-4D97-AF65-F5344CB8AC3E}">
        <p14:creationId xmlns:p14="http://schemas.microsoft.com/office/powerpoint/2010/main" val="20241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and Section 6.5C directs PTs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report unethical acts</a:t>
            </a:r>
            <a:r>
              <a:rPr lang="en-US" sz="4800" dirty="0" smtClean="0"/>
              <a:t> “in the conduct or presentation of research.”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914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principles of human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RESPECT (dignity &amp; autonomy),consent…</a:t>
            </a:r>
          </a:p>
          <a:p>
            <a:endParaRPr lang="en-US" dirty="0" smtClean="0"/>
          </a:p>
          <a:p>
            <a:r>
              <a:rPr lang="en-US" dirty="0" smtClean="0"/>
              <a:t>BENEFICENCE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JUSTICE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 smtClean="0"/>
          </a:p>
          <a:p>
            <a:pPr>
              <a:buFont typeface="Wingdings" pitchFamily="2" charset="2"/>
              <a:buChar char="v"/>
            </a:pPr>
            <a:r>
              <a:rPr lang="en-US" sz="4400" i="1" dirty="0" smtClean="0">
                <a:solidFill>
                  <a:srgbClr val="7030A0"/>
                </a:solidFill>
                <a:latin typeface="Book Antiqua" pitchFamily="18" charset="0"/>
              </a:rPr>
              <a:t>Does  association have any role in making/maintaining professional standards?????</a:t>
            </a:r>
          </a:p>
        </p:txBody>
      </p:sp>
    </p:spTree>
    <p:extLst>
      <p:ext uri="{BB962C8B-B14F-4D97-AF65-F5344CB8AC3E}">
        <p14:creationId xmlns:p14="http://schemas.microsoft.com/office/powerpoint/2010/main" val="797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constitution of the American Women’s Physical Therapeutic Association, published in 1921, stated that “the purpose of the Association shall be to establish and maintain a professional and scientific standard for those engaged in the profession of Physical Therapeutics.”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329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Mary </a:t>
            </a:r>
            <a:r>
              <a:rPr lang="en-US" dirty="0" err="1" smtClean="0"/>
              <a:t>Mcmillan</a:t>
            </a:r>
            <a:r>
              <a:rPr lang="en-US" dirty="0" smtClean="0"/>
              <a:t> 1932</a:t>
            </a:r>
          </a:p>
          <a:p>
            <a:r>
              <a:rPr lang="en-US" i="1" dirty="0"/>
              <a:t>Therapeutic Exercise and Massage</a:t>
            </a:r>
            <a:endParaRPr lang="en-US" dirty="0" smtClean="0"/>
          </a:p>
          <a:p>
            <a:r>
              <a:rPr lang="en-US" dirty="0" smtClean="0"/>
              <a:t>Book preface….3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EDition</a:t>
            </a:r>
            <a:endParaRPr lang="en-US" dirty="0" smtClean="0"/>
          </a:p>
          <a:p>
            <a:r>
              <a:rPr lang="en-US" dirty="0" smtClean="0"/>
              <a:t>Focused on research , advancements..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** basic scientific research   &amp;  clinical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advance profession relevant clinical research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1993  Gary </a:t>
            </a:r>
            <a:r>
              <a:rPr lang="en-US" dirty="0" err="1" smtClean="0"/>
              <a:t>Soderberg</a:t>
            </a:r>
            <a:r>
              <a:rPr lang="en-US" dirty="0" smtClean="0"/>
              <a:t> addressed the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need for development of the science of physical therapy</a:t>
            </a:r>
            <a:r>
              <a:rPr lang="en-US" dirty="0" smtClean="0"/>
              <a:t>. He urged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academic experts and clinicians</a:t>
            </a:r>
            <a:r>
              <a:rPr lang="en-US" dirty="0" smtClean="0"/>
              <a:t> to collaborate in contributing to the </a:t>
            </a:r>
            <a:r>
              <a:rPr lang="en-US" dirty="0" smtClean="0">
                <a:solidFill>
                  <a:schemeClr val="tx2"/>
                </a:solidFill>
              </a:rPr>
              <a:t>clinical science of physical therapy </a:t>
            </a:r>
            <a:r>
              <a:rPr lang="en-US" dirty="0" smtClean="0"/>
              <a:t>and called for an emphasis on </a:t>
            </a:r>
            <a:r>
              <a:rPr lang="en-US" dirty="0" smtClean="0">
                <a:solidFill>
                  <a:srgbClr val="C00000"/>
                </a:solidFill>
              </a:rPr>
              <a:t>clinical research</a:t>
            </a:r>
            <a:r>
              <a:rPr lang="en-US" dirty="0" smtClean="0"/>
              <a:t>, rather than basic scientific research, to advance the profession.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Robertson noted a lack of evidence and coherence among the articles in three topic</a:t>
            </a:r>
          </a:p>
          <a:p>
            <a:pPr>
              <a:buNone/>
            </a:pPr>
            <a:r>
              <a:rPr lang="en-US" dirty="0" smtClean="0"/>
              <a:t>   areas—</a:t>
            </a:r>
          </a:p>
          <a:p>
            <a:pPr>
              <a:buNone/>
            </a:pPr>
            <a:r>
              <a:rPr lang="en-US" dirty="0" smtClean="0"/>
              <a:t>   knee, </a:t>
            </a:r>
          </a:p>
          <a:p>
            <a:pPr>
              <a:buNone/>
            </a:pPr>
            <a:r>
              <a:rPr lang="en-US" dirty="0" smtClean="0"/>
              <a:t>   back, and </a:t>
            </a:r>
          </a:p>
          <a:p>
            <a:pPr>
              <a:buNone/>
            </a:pPr>
            <a:r>
              <a:rPr lang="en-US" dirty="0" smtClean="0"/>
              <a:t>   electrical stimulation—</a:t>
            </a:r>
          </a:p>
          <a:p>
            <a:pPr>
              <a:buNone/>
            </a:pPr>
            <a:r>
              <a:rPr lang="en-US" dirty="0" smtClean="0"/>
              <a:t>   as well as heavy reliance on sources outside the field of physical 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 faces a # of issues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agreement on what physical therapy is and what PTs do,</a:t>
            </a:r>
          </a:p>
          <a:p>
            <a:r>
              <a:rPr lang="en-US" dirty="0" smtClean="0"/>
              <a:t>on the core knowledge PTs </a:t>
            </a:r>
          </a:p>
          <a:p>
            <a:pPr>
              <a:buNone/>
            </a:pPr>
            <a:r>
              <a:rPr lang="en-US" dirty="0" smtClean="0"/>
              <a:t>● Lack of understanding of why physical therapy is necessary</a:t>
            </a:r>
          </a:p>
          <a:p>
            <a:pPr>
              <a:buNone/>
            </a:pPr>
            <a:r>
              <a:rPr lang="en-US" dirty="0" smtClean="0"/>
              <a:t>● Lack of agreement on terms and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4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1224</Words>
  <Application>Microsoft Office PowerPoint</Application>
  <PresentationFormat>On-screen Show (4:3)</PresentationFormat>
  <Paragraphs>148</Paragraphs>
  <Slides>37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Batang</vt:lpstr>
      <vt:lpstr>Bernard MT Condensed</vt:lpstr>
      <vt:lpstr>Bodoni MT</vt:lpstr>
      <vt:lpstr>Book Antiqua</vt:lpstr>
      <vt:lpstr>Calibri</vt:lpstr>
      <vt:lpstr>Courier New</vt:lpstr>
      <vt:lpstr>Wingdings</vt:lpstr>
      <vt:lpstr>Office Theme</vt:lpstr>
      <vt:lpstr>Physical Therapist as Critical Inquirer</vt:lpstr>
      <vt:lpstr>PowerPoint Presentation</vt:lpstr>
      <vt:lpstr>PowerPoint Presentation</vt:lpstr>
      <vt:lpstr>PowerPoint Presentation</vt:lpstr>
      <vt:lpstr>PowerPoint Presentation</vt:lpstr>
      <vt:lpstr>History.</vt:lpstr>
      <vt:lpstr>To advance profession relevant clinical research ….</vt:lpstr>
      <vt:lpstr>PowerPoint Presentation</vt:lpstr>
      <vt:lpstr>Profession faces a # of issues …</vt:lpstr>
      <vt:lpstr>PowerPoint Presentation</vt:lpstr>
      <vt:lpstr>How our Research in PT field is..?</vt:lpstr>
      <vt:lpstr>PowerPoint Presentation</vt:lpstr>
      <vt:lpstr>PowerPoint Presentation</vt:lpstr>
      <vt:lpstr>PowerPoint Presentation</vt:lpstr>
      <vt:lpstr>EBM</vt:lpstr>
      <vt:lpstr>BEST RESEARCH EVIDENCE</vt:lpstr>
      <vt:lpstr>Clinical Expertise</vt:lpstr>
      <vt:lpstr>PowerPoint Presentation</vt:lpstr>
      <vt:lpstr>OUTCOME RESEARCH</vt:lpstr>
      <vt:lpstr>Responsibility Of Research??</vt:lpstr>
      <vt:lpstr>CRITICAL      INQUIRY</vt:lpstr>
      <vt:lpstr>PowerPoint Presentation</vt:lpstr>
      <vt:lpstr>PowerPoint Presentation</vt:lpstr>
      <vt:lpstr>outcome research : health status ,disability , survivals</vt:lpstr>
      <vt:lpstr>PowerPoint Presentation</vt:lpstr>
      <vt:lpstr>CRITICAL      INQUIRY</vt:lpstr>
      <vt:lpstr>to make judgments, to analyze qualities, and to evaluate the comparative worth of something.</vt:lpstr>
      <vt:lpstr>PowerPoint Presentation</vt:lpstr>
      <vt:lpstr>ROLES OF THE STAFF PHYSICAL THERAPIST IN CRITICAL INQUIRY</vt:lpstr>
      <vt:lpstr>PowerPoint Presentation</vt:lpstr>
      <vt:lpstr>Aspects of critical Inquiry</vt:lpstr>
      <vt:lpstr>Ethical &amp; Legal issues</vt:lpstr>
      <vt:lpstr>Principle 5</vt:lpstr>
      <vt:lpstr>PowerPoint Presentation</vt:lpstr>
      <vt:lpstr>PowerPoint Presentation</vt:lpstr>
      <vt:lpstr>PowerPoint Presentation</vt:lpstr>
      <vt:lpstr>ETHICAL principles of human research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Therapist as Critical Inquirer</dc:title>
  <dc:creator>Abdul Munem</dc:creator>
  <cp:lastModifiedBy>Windows User</cp:lastModifiedBy>
  <cp:revision>11</cp:revision>
  <dcterms:created xsi:type="dcterms:W3CDTF">2006-08-16T00:00:00Z</dcterms:created>
  <dcterms:modified xsi:type="dcterms:W3CDTF">2020-04-17T10:01:36Z</dcterms:modified>
</cp:coreProperties>
</file>