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305" r:id="rId3"/>
    <p:sldId id="258" r:id="rId4"/>
    <p:sldId id="330" r:id="rId5"/>
    <p:sldId id="260" r:id="rId6"/>
    <p:sldId id="261" r:id="rId7"/>
    <p:sldId id="314" r:id="rId8"/>
    <p:sldId id="315" r:id="rId9"/>
    <p:sldId id="317" r:id="rId10"/>
    <p:sldId id="318" r:id="rId11"/>
    <p:sldId id="319" r:id="rId12"/>
    <p:sldId id="320" r:id="rId13"/>
    <p:sldId id="321" r:id="rId14"/>
    <p:sldId id="322" r:id="rId15"/>
    <p:sldId id="262" r:id="rId16"/>
    <p:sldId id="290" r:id="rId17"/>
    <p:sldId id="291" r:id="rId18"/>
    <p:sldId id="313" r:id="rId19"/>
    <p:sldId id="265" r:id="rId20"/>
    <p:sldId id="266" r:id="rId21"/>
    <p:sldId id="306" r:id="rId22"/>
    <p:sldId id="312" r:id="rId23"/>
    <p:sldId id="268" r:id="rId24"/>
    <p:sldId id="269" r:id="rId25"/>
    <p:sldId id="270" r:id="rId26"/>
    <p:sldId id="272" r:id="rId27"/>
    <p:sldId id="273" r:id="rId28"/>
    <p:sldId id="310" r:id="rId29"/>
    <p:sldId id="311" r:id="rId30"/>
    <p:sldId id="323" r:id="rId31"/>
    <p:sldId id="324" r:id="rId32"/>
    <p:sldId id="325" r:id="rId33"/>
    <p:sldId id="326" r:id="rId34"/>
    <p:sldId id="327" r:id="rId35"/>
    <p:sldId id="328" r:id="rId36"/>
    <p:sldId id="329" r:id="rId37"/>
    <p:sldId id="284" r:id="rId38"/>
    <p:sldId id="285" r:id="rId39"/>
    <p:sldId id="308" r:id="rId40"/>
    <p:sldId id="331" r:id="rId41"/>
    <p:sldId id="332" r:id="rId42"/>
    <p:sldId id="333"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16" y="-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FDD4C-C39F-4F69-A400-02465F450F3F}" type="datetimeFigureOut">
              <a:rPr lang="en-US" smtClean="0"/>
              <a:pPr/>
              <a:t>05-May-20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A1280-040D-49DF-842F-F022924D86F1}" type="slidenum">
              <a:rPr lang="en-US" smtClean="0"/>
              <a:pPr/>
              <a:t>‹#›</a:t>
            </a:fld>
            <a:endParaRPr lang="en-US"/>
          </a:p>
        </p:txBody>
      </p:sp>
    </p:spTree>
    <p:extLst>
      <p:ext uri="{BB962C8B-B14F-4D97-AF65-F5344CB8AC3E}">
        <p14:creationId xmlns:p14="http://schemas.microsoft.com/office/powerpoint/2010/main" val="20371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A1280-040D-49DF-842F-F022924D86F1}"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9CF5D3-117B-42E8-B85E-EE7457D50C06}" type="datetimeFigureOut">
              <a:rPr lang="en-US" smtClean="0"/>
              <a:pPr/>
              <a:t>05-May-20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9C8575-0B11-4585-B603-5A89E1B89A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9CF5D3-117B-42E8-B85E-EE7457D50C06}"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8575-0B11-4585-B603-5A89E1B89A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9CF5D3-117B-42E8-B85E-EE7457D50C06}"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8575-0B11-4585-B603-5A89E1B89A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9CF5D3-117B-42E8-B85E-EE7457D50C06}"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8575-0B11-4585-B603-5A89E1B89A6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9CF5D3-117B-42E8-B85E-EE7457D50C06}"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8575-0B11-4585-B603-5A89E1B89A6C}"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9CF5D3-117B-42E8-B85E-EE7457D50C06}" type="datetimeFigureOut">
              <a:rPr lang="en-US" smtClean="0"/>
              <a:pPr/>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8575-0B11-4585-B603-5A89E1B89A6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9CF5D3-117B-42E8-B85E-EE7457D50C06}" type="datetimeFigureOut">
              <a:rPr lang="en-US" smtClean="0"/>
              <a:pPr/>
              <a:t>05-May-20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C8575-0B11-4585-B603-5A89E1B89A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9CF5D3-117B-42E8-B85E-EE7457D50C06}" type="datetimeFigureOut">
              <a:rPr lang="en-US" smtClean="0"/>
              <a:pPr/>
              <a:t>05-May-20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C8575-0B11-4585-B603-5A89E1B89A6C}"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CF5D3-117B-42E8-B85E-EE7457D50C06}" type="datetimeFigureOut">
              <a:rPr lang="en-US" smtClean="0"/>
              <a:pPr/>
              <a:t>05-May-20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C8575-0B11-4585-B603-5A89E1B89A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C9CF5D3-117B-42E8-B85E-EE7457D50C06}" type="datetimeFigureOut">
              <a:rPr lang="en-US" smtClean="0"/>
              <a:pPr/>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8575-0B11-4585-B603-5A89E1B89A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9CF5D3-117B-42E8-B85E-EE7457D50C06}" type="datetimeFigureOut">
              <a:rPr lang="en-US" smtClean="0"/>
              <a:pPr/>
              <a:t>05-May-20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9C8575-0B11-4585-B603-5A89E1B89A6C}"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C9CF5D3-117B-42E8-B85E-EE7457D50C06}" type="datetimeFigureOut">
              <a:rPr lang="en-US" smtClean="0"/>
              <a:pPr/>
              <a:t>05-May-20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89C8575-0B11-4585-B603-5A89E1B89A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ebmd.com/hypertension-high-blood-pressure/default.htm" TargetMode="External"/><Relationship Id="rId2" Type="http://schemas.openxmlformats.org/officeDocument/2006/relationships/hyperlink" Target="https://www.webmd.com/hypertension-high-blood-pressure/hypertension-assessment/default.htm" TargetMode="External"/><Relationship Id="rId1" Type="http://schemas.openxmlformats.org/officeDocument/2006/relationships/slideLayout" Target="../slideLayouts/slideLayout2.xml"/><Relationship Id="rId5" Type="http://schemas.openxmlformats.org/officeDocument/2006/relationships/hyperlink" Target="https://www.webmd.com/hypertension-high-blood-pressure/ss/slideshow-hypertension-overview" TargetMode="External"/><Relationship Id="rId4" Type="http://schemas.openxmlformats.org/officeDocument/2006/relationships/hyperlink" Target="https://www.webmd.com/hypertension-high-blood-pressure/guide/diastolic-and-systolic-blood-pressure-know-your-numbe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nhlbi.nih.gov/hbp/detect/categ.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indow\Desktop\download.jpg"/>
          <p:cNvPicPr>
            <a:picLocks noChangeAspect="1" noChangeArrowheads="1"/>
          </p:cNvPicPr>
          <p:nvPr/>
        </p:nvPicPr>
        <p:blipFill>
          <a:blip r:embed="rId2"/>
          <a:srcRect/>
          <a:stretch>
            <a:fillRect/>
          </a:stretch>
        </p:blipFill>
        <p:spPr bwMode="auto">
          <a:xfrm>
            <a:off x="2743200" y="533395"/>
            <a:ext cx="6781804" cy="50863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3200400" y="533400"/>
            <a:ext cx="6059170" cy="5638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609600"/>
            <a:ext cx="8458200" cy="51028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762000"/>
            <a:ext cx="8001000" cy="4476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2110" marR="5080">
              <a:lnSpc>
                <a:spcPct val="100000"/>
              </a:lnSpc>
              <a:spcBef>
                <a:spcPts val="100"/>
              </a:spcBef>
            </a:pPr>
            <a:r>
              <a:rPr lang="en-US" sz="4000" dirty="0" smtClean="0"/>
              <a:t>65 million </a:t>
            </a:r>
            <a:r>
              <a:rPr lang="en-US" sz="4000" spc="5" dirty="0" smtClean="0"/>
              <a:t>Americans </a:t>
            </a:r>
            <a:r>
              <a:rPr lang="en-US" sz="4000" dirty="0" smtClean="0"/>
              <a:t>have</a:t>
            </a:r>
            <a:r>
              <a:rPr lang="en-US" sz="4000" spc="-75" dirty="0" smtClean="0"/>
              <a:t> </a:t>
            </a:r>
            <a:r>
              <a:rPr lang="en-US" sz="4000" dirty="0" smtClean="0"/>
              <a:t>hypertension  </a:t>
            </a:r>
            <a:r>
              <a:rPr lang="en-US" sz="4000" spc="-5" dirty="0" smtClean="0"/>
              <a:t>(HTN)</a:t>
            </a:r>
            <a:endParaRPr lang="en-US" sz="4000" dirty="0" smtClean="0"/>
          </a:p>
          <a:p>
            <a:pPr marL="372110" marR="86360">
              <a:lnSpc>
                <a:spcPct val="100000"/>
              </a:lnSpc>
              <a:spcBef>
                <a:spcPts val="790"/>
              </a:spcBef>
            </a:pPr>
            <a:r>
              <a:rPr lang="en-US" sz="4000" dirty="0" smtClean="0"/>
              <a:t>Of those diagnosed </a:t>
            </a:r>
            <a:r>
              <a:rPr lang="en-US" sz="4000" spc="-10" dirty="0" smtClean="0"/>
              <a:t>with </a:t>
            </a:r>
            <a:r>
              <a:rPr lang="en-US" sz="4000" spc="-5" dirty="0" smtClean="0"/>
              <a:t>HTN </a:t>
            </a:r>
            <a:r>
              <a:rPr lang="en-US" sz="4000" dirty="0" smtClean="0"/>
              <a:t>&lt; 50%  have </a:t>
            </a:r>
            <a:r>
              <a:rPr lang="en-US" sz="4000" spc="-5" dirty="0" smtClean="0"/>
              <a:t>their blood </a:t>
            </a:r>
            <a:r>
              <a:rPr lang="en-US" sz="4000" dirty="0" smtClean="0"/>
              <a:t>pressure under</a:t>
            </a:r>
            <a:r>
              <a:rPr lang="en-US" sz="4000" spc="25" dirty="0" smtClean="0"/>
              <a:t> </a:t>
            </a:r>
            <a:r>
              <a:rPr lang="en-US" sz="4000" dirty="0" smtClean="0"/>
              <a:t>control</a:t>
            </a:r>
          </a:p>
          <a:p>
            <a:pPr marL="372110" marR="1102360">
              <a:lnSpc>
                <a:spcPct val="100000"/>
              </a:lnSpc>
              <a:spcBef>
                <a:spcPts val="800"/>
              </a:spcBef>
            </a:pPr>
            <a:r>
              <a:rPr lang="en-US" sz="4000" dirty="0" smtClean="0">
                <a:solidFill>
                  <a:srgbClr val="992B7B"/>
                </a:solidFill>
              </a:rPr>
              <a:t>Lack of </a:t>
            </a:r>
            <a:r>
              <a:rPr lang="en-US" sz="4000" spc="5" dirty="0" smtClean="0">
                <a:solidFill>
                  <a:srgbClr val="992B7B"/>
                </a:solidFill>
              </a:rPr>
              <a:t>treatment </a:t>
            </a:r>
            <a:r>
              <a:rPr lang="en-US" sz="4000" dirty="0" smtClean="0">
                <a:solidFill>
                  <a:srgbClr val="992B7B"/>
                </a:solidFill>
              </a:rPr>
              <a:t>leads to</a:t>
            </a:r>
            <a:r>
              <a:rPr lang="en-US" sz="4000" spc="-80" dirty="0" smtClean="0">
                <a:solidFill>
                  <a:srgbClr val="992B7B"/>
                </a:solidFill>
              </a:rPr>
              <a:t> </a:t>
            </a:r>
            <a:r>
              <a:rPr lang="en-US" sz="4000" dirty="0" smtClean="0">
                <a:solidFill>
                  <a:srgbClr val="992B7B"/>
                </a:solidFill>
              </a:rPr>
              <a:t>serious  complications</a:t>
            </a:r>
            <a:endParaRPr lang="en-US" sz="4000" dirty="0" smtClean="0"/>
          </a:p>
          <a:p>
            <a:pPr>
              <a:buNone/>
            </a:pPr>
            <a:endParaRPr lang="en-US" sz="3600" dirty="0"/>
          </a:p>
        </p:txBody>
      </p:sp>
      <p:sp>
        <p:nvSpPr>
          <p:cNvPr id="3" name="Title 2"/>
          <p:cNvSpPr>
            <a:spLocks noGrp="1"/>
          </p:cNvSpPr>
          <p:nvPr>
            <p:ph type="title"/>
          </p:nvPr>
        </p:nvSpPr>
        <p:spPr/>
        <p:txBody>
          <a:bodyPr/>
          <a:lstStyle/>
          <a:p>
            <a:r>
              <a:rPr lang="en-US" sz="4000" spc="-5" dirty="0" smtClean="0">
                <a:latin typeface="Times New Roman"/>
                <a:cs typeface="Times New Roman"/>
              </a:rPr>
              <a:t>                            Prevalence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2514600" y="152400"/>
            <a:ext cx="7467600" cy="6102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5" y="1904995"/>
            <a:ext cx="10972800" cy="2667004"/>
          </a:xfrm>
        </p:spPr>
        <p:txBody>
          <a:bodyPr>
            <a:normAutofit/>
          </a:bodyPr>
          <a:lstStyle/>
          <a:p>
            <a:r>
              <a:rPr sz="2800">
                <a:latin typeface="Times New Roman"/>
                <a:cs typeface="Times New Roman"/>
              </a:rPr>
              <a:t>Primary Hypertension 90% –Prevalence about 60% (age 60+) –Prevalence about 15-25% (age 25+) –Prevalence mean 35%</a:t>
            </a:r>
          </a:p>
          <a:p>
            <a:r>
              <a:rPr sz="2800">
                <a:latin typeface="Times New Roman"/>
                <a:cs typeface="Times New Roman"/>
              </a:rPr>
              <a:t>Secondary Hypertension 10% –but may normalize by special treatment (surgery, hormone treatment)</a:t>
            </a:r>
          </a:p>
        </p:txBody>
      </p:sp>
      <p:sp>
        <p:nvSpPr>
          <p:cNvPr id="2" name="Title 1"/>
          <p:cNvSpPr>
            <a:spLocks noGrp="1"/>
          </p:cNvSpPr>
          <p:nvPr>
            <p:ph type="title"/>
          </p:nvPr>
        </p:nvSpPr>
        <p:spPr>
          <a:xfrm>
            <a:off x="2286000" y="533395"/>
            <a:ext cx="4876795" cy="1143000"/>
          </a:xfrm>
        </p:spPr>
        <p:txBody>
          <a:bodyPr>
            <a:normAutofit/>
          </a:bodyPr>
          <a:lstStyle/>
          <a:p>
            <a:r>
              <a:rPr sz="3200">
                <a:latin typeface="Times New Roman"/>
                <a:cs typeface="Times New Roman"/>
              </a:rPr>
              <a:t>PATHOPHYSIOLOGY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231738" y="531804"/>
            <a:ext cx="8111058" cy="5543550"/>
            <a:chOff x="2692" y="2748"/>
            <a:chExt cx="7799" cy="7701"/>
          </a:xfrm>
        </p:grpSpPr>
        <p:pic>
          <p:nvPicPr>
            <p:cNvPr id="2051" name="Picture 3"/>
            <p:cNvPicPr>
              <a:picLocks noChangeAspect="1" noChangeArrowheads="1"/>
            </p:cNvPicPr>
            <p:nvPr/>
          </p:nvPicPr>
          <p:blipFill>
            <a:blip r:embed="rId2"/>
            <a:srcRect/>
            <a:stretch>
              <a:fillRect/>
            </a:stretch>
          </p:blipFill>
          <p:spPr bwMode="auto">
            <a:xfrm>
              <a:off x="2692" y="2748"/>
              <a:ext cx="7673" cy="7701"/>
            </a:xfrm>
            <a:prstGeom prst="rect">
              <a:avLst/>
            </a:prstGeom>
            <a:noFill/>
            <a:ln w="9525">
              <a:noFill/>
              <a:miter lim="800000"/>
              <a:headEnd/>
              <a:tailEnd/>
            </a:ln>
          </p:spPr>
        </p:pic>
        <p:sp>
          <p:nvSpPr>
            <p:cNvPr id="2053" name="AutoShape 5"/>
            <p:cNvSpPr>
              <a:spLocks/>
            </p:cNvSpPr>
            <p:nvPr/>
          </p:nvSpPr>
          <p:spPr bwMode="auto">
            <a:xfrm>
              <a:off x="6864" y="6306"/>
              <a:ext cx="1241" cy="3516"/>
            </a:xfrm>
            <a:custGeom>
              <a:avLst/>
              <a:gdLst/>
              <a:ahLst/>
              <a:cxnLst>
                <a:cxn ang="0">
                  <a:pos x="1248" y="3174"/>
                </a:cxn>
                <a:cxn ang="0">
                  <a:pos x="0" y="3174"/>
                </a:cxn>
                <a:cxn ang="0">
                  <a:pos x="0" y="3514"/>
                </a:cxn>
                <a:cxn ang="0">
                  <a:pos x="1248" y="3514"/>
                </a:cxn>
                <a:cxn ang="0">
                  <a:pos x="1248" y="3174"/>
                </a:cxn>
                <a:cxn ang="0">
                  <a:pos x="1248" y="0"/>
                </a:cxn>
                <a:cxn ang="0">
                  <a:pos x="0" y="0"/>
                </a:cxn>
                <a:cxn ang="0">
                  <a:pos x="0" y="338"/>
                </a:cxn>
                <a:cxn ang="0">
                  <a:pos x="1248" y="338"/>
                </a:cxn>
                <a:cxn ang="0">
                  <a:pos x="1248" y="0"/>
                </a:cxn>
              </a:cxnLst>
              <a:rect l="0" t="0" r="r" b="b"/>
              <a:pathLst>
                <a:path w="1248" h="3514">
                  <a:moveTo>
                    <a:pt x="1248" y="3174"/>
                  </a:moveTo>
                  <a:lnTo>
                    <a:pt x="0" y="3174"/>
                  </a:lnTo>
                  <a:lnTo>
                    <a:pt x="0" y="3514"/>
                  </a:lnTo>
                  <a:lnTo>
                    <a:pt x="1248" y="3514"/>
                  </a:lnTo>
                  <a:lnTo>
                    <a:pt x="1248" y="3174"/>
                  </a:lnTo>
                  <a:close/>
                  <a:moveTo>
                    <a:pt x="1248" y="0"/>
                  </a:moveTo>
                  <a:lnTo>
                    <a:pt x="0" y="0"/>
                  </a:lnTo>
                  <a:lnTo>
                    <a:pt x="0" y="338"/>
                  </a:lnTo>
                  <a:lnTo>
                    <a:pt x="1248" y="338"/>
                  </a:lnTo>
                  <a:lnTo>
                    <a:pt x="1248" y="0"/>
                  </a:lnTo>
                  <a:close/>
                </a:path>
              </a:pathLst>
            </a:custGeom>
            <a:solidFill>
              <a:srgbClr val="CCEBFF"/>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055" name="AutoShape 7"/>
            <p:cNvSpPr>
              <a:spLocks/>
            </p:cNvSpPr>
            <p:nvPr/>
          </p:nvSpPr>
          <p:spPr bwMode="auto">
            <a:xfrm>
              <a:off x="9013" y="8162"/>
              <a:ext cx="1478" cy="530"/>
            </a:xfrm>
            <a:custGeom>
              <a:avLst/>
              <a:gdLst/>
              <a:ahLst/>
              <a:cxnLst>
                <a:cxn ang="0">
                  <a:pos x="1248" y="5444"/>
                </a:cxn>
                <a:cxn ang="0">
                  <a:pos x="0" y="5444"/>
                </a:cxn>
                <a:cxn ang="0">
                  <a:pos x="0" y="5784"/>
                </a:cxn>
                <a:cxn ang="0">
                  <a:pos x="1248" y="5784"/>
                </a:cxn>
                <a:cxn ang="0">
                  <a:pos x="1248" y="5444"/>
                </a:cxn>
                <a:cxn ang="0">
                  <a:pos x="1248" y="4876"/>
                </a:cxn>
                <a:cxn ang="0">
                  <a:pos x="0" y="4876"/>
                </a:cxn>
                <a:cxn ang="0">
                  <a:pos x="0" y="5216"/>
                </a:cxn>
                <a:cxn ang="0">
                  <a:pos x="1248" y="5216"/>
                </a:cxn>
                <a:cxn ang="0">
                  <a:pos x="1248" y="4876"/>
                </a:cxn>
                <a:cxn ang="0">
                  <a:pos x="1474" y="0"/>
                </a:cxn>
                <a:cxn ang="0">
                  <a:pos x="226" y="0"/>
                </a:cxn>
                <a:cxn ang="0">
                  <a:pos x="226" y="566"/>
                </a:cxn>
                <a:cxn ang="0">
                  <a:pos x="1474" y="566"/>
                </a:cxn>
                <a:cxn ang="0">
                  <a:pos x="1474" y="0"/>
                </a:cxn>
              </a:cxnLst>
              <a:rect l="0" t="0" r="r" b="b"/>
              <a:pathLst>
                <a:path w="1474" h="5784">
                  <a:moveTo>
                    <a:pt x="1248" y="5444"/>
                  </a:moveTo>
                  <a:lnTo>
                    <a:pt x="0" y="5444"/>
                  </a:lnTo>
                  <a:lnTo>
                    <a:pt x="0" y="5784"/>
                  </a:lnTo>
                  <a:lnTo>
                    <a:pt x="1248" y="5784"/>
                  </a:lnTo>
                  <a:lnTo>
                    <a:pt x="1248" y="5444"/>
                  </a:lnTo>
                  <a:close/>
                  <a:moveTo>
                    <a:pt x="1248" y="4876"/>
                  </a:moveTo>
                  <a:lnTo>
                    <a:pt x="0" y="4876"/>
                  </a:lnTo>
                  <a:lnTo>
                    <a:pt x="0" y="5216"/>
                  </a:lnTo>
                  <a:lnTo>
                    <a:pt x="1248" y="5216"/>
                  </a:lnTo>
                  <a:lnTo>
                    <a:pt x="1248" y="4876"/>
                  </a:lnTo>
                  <a:close/>
                  <a:moveTo>
                    <a:pt x="1474" y="0"/>
                  </a:moveTo>
                  <a:lnTo>
                    <a:pt x="226" y="0"/>
                  </a:lnTo>
                  <a:lnTo>
                    <a:pt x="226" y="566"/>
                  </a:lnTo>
                  <a:lnTo>
                    <a:pt x="1474" y="566"/>
                  </a:lnTo>
                  <a:lnTo>
                    <a:pt x="1474" y="0"/>
                  </a:lnTo>
                  <a:close/>
                </a:path>
              </a:pathLst>
            </a:custGeom>
            <a:solidFill>
              <a:srgbClr val="CCEBFF"/>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sp>
        <p:nvSpPr>
          <p:cNvPr id="2068" name="Text Box 20"/>
          <p:cNvSpPr txBox="1">
            <a:spLocks noChangeArrowheads="1"/>
          </p:cNvSpPr>
          <p:nvPr/>
        </p:nvSpPr>
        <p:spPr bwMode="auto">
          <a:xfrm>
            <a:off x="7924804" y="1028700"/>
            <a:ext cx="2743200" cy="285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sz="2000">
                <a:latin typeface="Arial Black"/>
                <a:cs typeface="Arial"/>
              </a:rPr>
              <a:t>Female</a:t>
            </a:r>
          </a:p>
        </p:txBody>
      </p:sp>
      <p:sp>
        <p:nvSpPr>
          <p:cNvPr id="21" name="Rectangle 20"/>
          <p:cNvSpPr/>
          <p:nvPr/>
        </p:nvSpPr>
        <p:spPr>
          <a:xfrm>
            <a:off x="8127996" y="1600200"/>
            <a:ext cx="1316389" cy="400105"/>
          </a:xfrm>
          <a:prstGeom prst="rect">
            <a:avLst/>
          </a:prstGeom>
        </p:spPr>
        <p:txBody>
          <a:bodyPr wrap="none">
            <a:spAutoFit/>
          </a:bodyPr>
          <a:lstStyle/>
          <a:p>
            <a:pPr lvl="1"/>
            <a:r>
              <a:rPr sz="2000">
                <a:latin typeface="Arial Black"/>
                <a:cs typeface="Arial"/>
              </a:rPr>
              <a:t>Male</a:t>
            </a:r>
          </a:p>
        </p:txBody>
      </p:sp>
      <p:sp>
        <p:nvSpPr>
          <p:cNvPr id="22" name="Rectangle 21"/>
          <p:cNvSpPr/>
          <p:nvPr/>
        </p:nvSpPr>
        <p:spPr>
          <a:xfrm>
            <a:off x="8447902" y="4972050"/>
            <a:ext cx="1665065" cy="400105"/>
          </a:xfrm>
          <a:prstGeom prst="rect">
            <a:avLst/>
          </a:prstGeom>
        </p:spPr>
        <p:txBody>
          <a:bodyPr wrap="none">
            <a:spAutoFit/>
          </a:bodyPr>
          <a:lstStyle/>
          <a:p>
            <a:pPr lvl="1"/>
            <a:r>
              <a:rPr sz="2000">
                <a:latin typeface="Arial Black"/>
                <a:cs typeface="Arial"/>
              </a:rPr>
              <a:t>Female</a:t>
            </a:r>
          </a:p>
        </p:txBody>
      </p:sp>
      <p:sp>
        <p:nvSpPr>
          <p:cNvPr id="23" name="Rectangle 22"/>
          <p:cNvSpPr/>
          <p:nvPr/>
        </p:nvSpPr>
        <p:spPr>
          <a:xfrm>
            <a:off x="8026393" y="4400550"/>
            <a:ext cx="1316389" cy="400105"/>
          </a:xfrm>
          <a:prstGeom prst="rect">
            <a:avLst/>
          </a:prstGeom>
        </p:spPr>
        <p:txBody>
          <a:bodyPr wrap="none">
            <a:spAutoFit/>
          </a:bodyPr>
          <a:lstStyle/>
          <a:p>
            <a:pPr lvl="1"/>
            <a:r>
              <a:rPr sz="2000">
                <a:latin typeface="Arial Black"/>
                <a:cs typeface="Arial"/>
              </a:rPr>
              <a:t>Male</a:t>
            </a:r>
          </a:p>
        </p:txBody>
      </p:sp>
      <p:sp>
        <p:nvSpPr>
          <p:cNvPr id="24" name="Rectangle 23"/>
          <p:cNvSpPr/>
          <p:nvPr/>
        </p:nvSpPr>
        <p:spPr>
          <a:xfrm>
            <a:off x="2032006" y="571500"/>
            <a:ext cx="3185484" cy="646327"/>
          </a:xfrm>
          <a:prstGeom prst="rect">
            <a:avLst/>
          </a:prstGeom>
        </p:spPr>
        <p:txBody>
          <a:bodyPr wrap="none">
            <a:spAutoFit/>
          </a:bodyPr>
          <a:lstStyle/>
          <a:p>
            <a:pPr lvl="1"/>
            <a:r>
              <a:rPr sz="3600">
                <a:latin typeface="Arial Black"/>
                <a:cs typeface="Arial"/>
              </a:rPr>
              <a:t>Mean SBP</a:t>
            </a:r>
          </a:p>
        </p:txBody>
      </p:sp>
      <p:sp>
        <p:nvSpPr>
          <p:cNvPr id="25" name="Rectangle 24"/>
          <p:cNvSpPr/>
          <p:nvPr/>
        </p:nvSpPr>
        <p:spPr>
          <a:xfrm>
            <a:off x="6400800" y="3371850"/>
            <a:ext cx="1165003" cy="400105"/>
          </a:xfrm>
          <a:prstGeom prst="rect">
            <a:avLst/>
          </a:prstGeom>
        </p:spPr>
        <p:txBody>
          <a:bodyPr wrap="none">
            <a:spAutoFit/>
          </a:bodyPr>
          <a:lstStyle/>
          <a:p>
            <a:pPr lvl="1"/>
            <a:r>
              <a:rPr sz="2000">
                <a:latin typeface="Arial Black"/>
                <a:cs typeface="Arial"/>
              </a:rPr>
              <a:t>age</a:t>
            </a:r>
          </a:p>
        </p:txBody>
      </p:sp>
      <p:sp>
        <p:nvSpPr>
          <p:cNvPr id="26" name="Rectangle 25"/>
          <p:cNvSpPr/>
          <p:nvPr/>
        </p:nvSpPr>
        <p:spPr>
          <a:xfrm>
            <a:off x="2235198" y="3314700"/>
            <a:ext cx="3211129" cy="646327"/>
          </a:xfrm>
          <a:prstGeom prst="rect">
            <a:avLst/>
          </a:prstGeom>
        </p:spPr>
        <p:txBody>
          <a:bodyPr wrap="none">
            <a:spAutoFit/>
          </a:bodyPr>
          <a:lstStyle/>
          <a:p>
            <a:pPr lvl="1"/>
            <a:r>
              <a:rPr sz="3600">
                <a:latin typeface="Arial Black"/>
                <a:cs typeface="Arial"/>
              </a:rPr>
              <a:t>Mean DBP</a:t>
            </a:r>
          </a:p>
        </p:txBody>
      </p:sp>
      <p:sp>
        <p:nvSpPr>
          <p:cNvPr id="27" name="Rectangle 26"/>
          <p:cNvSpPr/>
          <p:nvPr/>
        </p:nvSpPr>
        <p:spPr>
          <a:xfrm>
            <a:off x="5892798" y="5715000"/>
            <a:ext cx="1188150" cy="720709"/>
          </a:xfrm>
          <a:prstGeom prst="rect">
            <a:avLst/>
          </a:prstGeom>
        </p:spPr>
        <p:txBody>
          <a:bodyPr wrap="none">
            <a:spAutoFit/>
          </a:bodyPr>
          <a:lstStyle/>
          <a:p>
            <a:pPr lvl="1"/>
            <a:r>
              <a:rPr sz="2000">
                <a:latin typeface="Arial Black"/>
                <a:cs typeface="Arial"/>
              </a:rPr>
              <a:t>Age</a:t>
            </a:r>
          </a:p>
          <a:p>
            <a:pPr lvl="1"/>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5" y="1295404"/>
            <a:ext cx="10972800" cy="5257800"/>
          </a:xfrm>
        </p:spPr>
        <p:txBody>
          <a:bodyPr>
            <a:normAutofit/>
          </a:bodyPr>
          <a:lstStyle/>
          <a:p>
            <a:r>
              <a:rPr sz="2800" b="1">
                <a:latin typeface="Times New Roman"/>
                <a:cs typeface="Times New Roman"/>
              </a:rPr>
              <a:t>Large Blood Vessels – Macro-angiopathy</a:t>
            </a:r>
            <a:r>
              <a:rPr sz="2800">
                <a:latin typeface="Times New Roman"/>
                <a:cs typeface="Times New Roman"/>
              </a:rPr>
              <a:t>.</a:t>
            </a:r>
          </a:p>
          <a:p>
            <a:pPr marL="109723" indent="0">
              <a:buNone/>
            </a:pPr>
            <a:r>
              <a:rPr sz="2800">
                <a:latin typeface="Times New Roman"/>
                <a:cs typeface="Times New Roman"/>
              </a:rPr>
              <a:t>( Atherosclerosis and complications)</a:t>
            </a:r>
          </a:p>
          <a:p>
            <a:endParaRPr/>
          </a:p>
          <a:p>
            <a:r>
              <a:rPr sz="2800" b="1">
                <a:latin typeface="Times New Roman"/>
                <a:cs typeface="Times New Roman"/>
              </a:rPr>
              <a:t>Small Blood Vessels – Micro-angiopathy.</a:t>
            </a:r>
          </a:p>
          <a:p>
            <a:pPr marL="109723" indent="0">
              <a:buNone/>
            </a:pPr>
            <a:r>
              <a:rPr sz="2800">
                <a:latin typeface="Times New Roman"/>
                <a:cs typeface="Times New Roman"/>
              </a:rPr>
              <a:t>(Hyper-plastic arteriosclerosis)</a:t>
            </a:r>
          </a:p>
          <a:p>
            <a:pPr marL="109723" indent="0">
              <a:buNone/>
            </a:pPr>
            <a:endParaRPr/>
          </a:p>
          <a:p>
            <a:r>
              <a:rPr sz="2800" b="1">
                <a:latin typeface="Times New Roman"/>
                <a:cs typeface="Times New Roman"/>
              </a:rPr>
              <a:t>Heart</a:t>
            </a:r>
          </a:p>
          <a:p>
            <a:pPr marL="109723" indent="0">
              <a:buNone/>
            </a:pPr>
            <a:r>
              <a:rPr sz="2800">
                <a:latin typeface="Times New Roman"/>
                <a:cs typeface="Times New Roman"/>
              </a:rPr>
              <a:t>(LVH, Hypertensive cardiomyopathy-IHD, MI</a:t>
            </a:r>
          </a:p>
          <a:p>
            <a:endParaRPr/>
          </a:p>
          <a:p>
            <a:endParaRPr/>
          </a:p>
          <a:p>
            <a:endParaRPr/>
          </a:p>
          <a:p>
            <a:endParaRPr/>
          </a:p>
          <a:p>
            <a:endParaRPr/>
          </a:p>
        </p:txBody>
      </p:sp>
      <p:sp>
        <p:nvSpPr>
          <p:cNvPr id="2" name="Title 1"/>
          <p:cNvSpPr>
            <a:spLocks noGrp="1"/>
          </p:cNvSpPr>
          <p:nvPr>
            <p:ph type="title"/>
          </p:nvPr>
        </p:nvSpPr>
        <p:spPr/>
        <p:txBody>
          <a:bodyPr>
            <a:normAutofit/>
          </a:bodyPr>
          <a:lstStyle/>
          <a:p>
            <a:r>
              <a:rPr sz="3200">
                <a:latin typeface="Times New Roman"/>
                <a:cs typeface="Times New Roman"/>
              </a:rPr>
              <a:t>MORPHOLOGICAL FEATURES OF HYPERTENTION</a:t>
            </a:r>
          </a:p>
        </p:txBody>
      </p:sp>
      <p:sp>
        <p:nvSpPr>
          <p:cNvPr id="16386" name="AutoShape 2" descr="C:\Users\window\Desktop\New folder (2)\blood_vessel.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81329"/>
            <a:ext cx="5613400" cy="4843271"/>
          </a:xfrm>
        </p:spPr>
        <p:txBody>
          <a:bodyPr>
            <a:normAutofit lnSpcReduction="10000"/>
          </a:bodyPr>
          <a:lstStyle/>
          <a:p>
            <a:r>
              <a:rPr lang="en-US" b="1" dirty="0" smtClean="0">
                <a:latin typeface="Times New Roman"/>
                <a:cs typeface="Times New Roman"/>
              </a:rPr>
              <a:t>Large Blood Vessels – Macro-</a:t>
            </a:r>
            <a:r>
              <a:rPr lang="en-US" b="1" dirty="0" err="1" smtClean="0">
                <a:latin typeface="Times New Roman"/>
                <a:cs typeface="Times New Roman"/>
              </a:rPr>
              <a:t>angiopathy</a:t>
            </a:r>
            <a:r>
              <a:rPr lang="en-US" dirty="0" smtClean="0">
                <a:latin typeface="Times New Roman"/>
                <a:cs typeface="Times New Roman"/>
              </a:rPr>
              <a:t>.</a:t>
            </a:r>
          </a:p>
          <a:p>
            <a:pPr marL="109723" indent="0">
              <a:buNone/>
            </a:pPr>
            <a:r>
              <a:rPr lang="en-US" dirty="0" smtClean="0">
                <a:latin typeface="Times New Roman"/>
                <a:cs typeface="Times New Roman"/>
              </a:rPr>
              <a:t>( Atherosclerosis and complications)</a:t>
            </a:r>
          </a:p>
          <a:p>
            <a:endParaRPr lang="en-US" dirty="0" smtClean="0"/>
          </a:p>
          <a:p>
            <a:r>
              <a:rPr lang="en-US" b="1" dirty="0" smtClean="0">
                <a:latin typeface="Times New Roman"/>
                <a:cs typeface="Times New Roman"/>
              </a:rPr>
              <a:t>Small Blood Vessels – Micro-</a:t>
            </a:r>
            <a:r>
              <a:rPr lang="en-US" b="1" dirty="0" err="1" smtClean="0">
                <a:latin typeface="Times New Roman"/>
                <a:cs typeface="Times New Roman"/>
              </a:rPr>
              <a:t>angiopathy</a:t>
            </a:r>
            <a:r>
              <a:rPr lang="en-US" b="1" dirty="0" smtClean="0">
                <a:latin typeface="Times New Roman"/>
                <a:cs typeface="Times New Roman"/>
              </a:rPr>
              <a:t>.</a:t>
            </a:r>
          </a:p>
          <a:p>
            <a:pPr marL="109723" indent="0">
              <a:buNone/>
            </a:pPr>
            <a:r>
              <a:rPr lang="en-US" dirty="0" smtClean="0">
                <a:latin typeface="Times New Roman"/>
                <a:cs typeface="Times New Roman"/>
              </a:rPr>
              <a:t>(Hyper-plastic arteriosclerosis)</a:t>
            </a:r>
          </a:p>
          <a:p>
            <a:pPr marL="109723" indent="0">
              <a:buNone/>
            </a:pPr>
            <a:endParaRPr lang="en-US" dirty="0" smtClean="0"/>
          </a:p>
          <a:p>
            <a:r>
              <a:rPr lang="en-US" b="1" dirty="0" smtClean="0">
                <a:latin typeface="Times New Roman"/>
                <a:cs typeface="Times New Roman"/>
              </a:rPr>
              <a:t>Heart</a:t>
            </a:r>
          </a:p>
          <a:p>
            <a:pPr marL="109723" indent="0">
              <a:buNone/>
            </a:pPr>
            <a:r>
              <a:rPr lang="en-US" dirty="0" smtClean="0">
                <a:latin typeface="Times New Roman"/>
                <a:cs typeface="Times New Roman"/>
              </a:rPr>
              <a:t>(LVH, Hypertensive </a:t>
            </a:r>
            <a:r>
              <a:rPr lang="en-US" dirty="0" err="1" smtClean="0">
                <a:latin typeface="Times New Roman"/>
                <a:cs typeface="Times New Roman"/>
              </a:rPr>
              <a:t>cardiomyopathy</a:t>
            </a:r>
            <a:r>
              <a:rPr lang="en-US" dirty="0" smtClean="0">
                <a:latin typeface="Times New Roman"/>
                <a:cs typeface="Times New Roman"/>
              </a:rPr>
              <a:t>-IHD, MI</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Content Placeholder 4" descr="hypertension-high-blood-pressure-two-blood-vector-27346455.jpg"/>
          <p:cNvPicPr>
            <a:picLocks noGrp="1" noChangeAspect="1"/>
          </p:cNvPicPr>
          <p:nvPr>
            <p:ph sz="half" idx="2"/>
          </p:nvPr>
        </p:nvPicPr>
        <p:blipFill>
          <a:blip r:embed="rId2"/>
          <a:stretch>
            <a:fillRect/>
          </a:stretch>
        </p:blipFill>
        <p:spPr>
          <a:xfrm>
            <a:off x="6697189" y="1481138"/>
            <a:ext cx="4385622" cy="4525962"/>
          </a:xfrm>
        </p:spPr>
      </p:pic>
      <p:sp>
        <p:nvSpPr>
          <p:cNvPr id="4" name="Title 3"/>
          <p:cNvSpPr>
            <a:spLocks noGrp="1"/>
          </p:cNvSpPr>
          <p:nvPr>
            <p:ph type="title"/>
          </p:nvPr>
        </p:nvSpPr>
        <p:spPr/>
        <p:txBody>
          <a:bodyPr>
            <a:normAutofit fontScale="90000"/>
          </a:bodyPr>
          <a:lstStyle/>
          <a:p>
            <a:r>
              <a:rPr lang="en-US" sz="4400" dirty="0" smtClean="0">
                <a:latin typeface="Times New Roman"/>
                <a:cs typeface="Times New Roman"/>
              </a:rPr>
              <a:t>MORPHOLOGICAL FEATURES OF HYPERTENTION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3" indent="0">
              <a:buNone/>
            </a:pPr>
            <a:r>
              <a:rPr sz="2800" b="1">
                <a:latin typeface="Times New Roman"/>
                <a:cs typeface="Times New Roman"/>
              </a:rPr>
              <a:t>Kidney</a:t>
            </a:r>
          </a:p>
          <a:p>
            <a:r>
              <a:rPr sz="2800">
                <a:latin typeface="Times New Roman"/>
                <a:cs typeface="Times New Roman"/>
              </a:rPr>
              <a:t>Benign nephrosclerosis</a:t>
            </a:r>
          </a:p>
          <a:p>
            <a:pPr marL="109723" indent="0">
              <a:buNone/>
            </a:pPr>
            <a:r>
              <a:rPr sz="2800" b="1">
                <a:latin typeface="Times New Roman"/>
                <a:cs typeface="Times New Roman"/>
              </a:rPr>
              <a:t>Eyes </a:t>
            </a:r>
          </a:p>
          <a:p>
            <a:r>
              <a:rPr sz="2800">
                <a:latin typeface="Times New Roman"/>
                <a:cs typeface="Times New Roman"/>
              </a:rPr>
              <a:t>(Hypertensive retinopathy)</a:t>
            </a:r>
          </a:p>
          <a:p>
            <a:pPr marL="109723" indent="0">
              <a:buNone/>
            </a:pPr>
            <a:r>
              <a:rPr sz="2800" b="1">
                <a:latin typeface="Times New Roman"/>
                <a:cs typeface="Times New Roman"/>
              </a:rPr>
              <a:t>Brain</a:t>
            </a:r>
          </a:p>
          <a:p>
            <a:r>
              <a:rPr sz="2800">
                <a:latin typeface="Times New Roman"/>
                <a:cs typeface="Times New Roman"/>
              </a:rPr>
              <a:t>(Hemorrhage, infarction)</a:t>
            </a:r>
          </a:p>
          <a:p>
            <a:r>
              <a:rPr sz="2800" smtClean="0">
                <a:latin typeface="Times New Roman"/>
                <a:cs typeface="Times New Roman"/>
              </a:rPr>
              <a:t>(</a:t>
            </a:r>
            <a:r>
              <a:rPr lang="en-US" sz="2800" dirty="0" smtClean="0">
                <a:latin typeface="Times New Roman"/>
                <a:cs typeface="Times New Roman"/>
              </a:rPr>
              <a:t>Splinter</a:t>
            </a:r>
            <a:r>
              <a:rPr sz="2800" smtClean="0">
                <a:latin typeface="Times New Roman"/>
                <a:cs typeface="Times New Roman"/>
              </a:rPr>
              <a:t> </a:t>
            </a:r>
            <a:r>
              <a:rPr sz="2800">
                <a:latin typeface="Times New Roman"/>
                <a:cs typeface="Times New Roman"/>
              </a:rPr>
              <a:t>hemorrhages &amp; Lacunar infarcts)</a:t>
            </a:r>
          </a:p>
          <a:p>
            <a:endParaRPr/>
          </a:p>
        </p:txBody>
      </p:sp>
      <p:sp>
        <p:nvSpPr>
          <p:cNvPr id="2" name="Title 1"/>
          <p:cNvSpPr>
            <a:spLocks noGrp="1"/>
          </p:cNvSpPr>
          <p:nvPr>
            <p:ph type="title"/>
          </p:nvPr>
        </p:nvSpPr>
        <p:spPr/>
        <p:txBody>
          <a:bodyPr>
            <a:normAutofit/>
          </a:bodyPr>
          <a:lstStyle/>
          <a:p>
            <a:r>
              <a:rPr sz="3200">
                <a:latin typeface="Times New Roman"/>
                <a:cs typeface="Times New Roman"/>
              </a:rPr>
              <a:t>MORPHOLOGICAL FEATURES OF HYPERTENTION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F6212-0F14-43A2-925E-D9CAA522D455}"/>
              </a:ext>
            </a:extLst>
          </p:cNvPr>
          <p:cNvSpPr>
            <a:spLocks noGrp="1"/>
          </p:cNvSpPr>
          <p:nvPr>
            <p:ph type="ctrTitle"/>
          </p:nvPr>
        </p:nvSpPr>
        <p:spPr>
          <a:xfrm>
            <a:off x="761995" y="1066804"/>
            <a:ext cx="10439404" cy="3047995"/>
          </a:xfrm>
        </p:spPr>
        <p:txBody>
          <a:bodyPr>
            <a:normAutofit fontScale="90000"/>
          </a:bodyPr>
          <a:lstStyle/>
          <a:p>
            <a:r>
              <a:rPr sz="4000">
                <a:cs typeface="Times New Roman"/>
              </a:rPr>
              <a:t/>
            </a:r>
            <a:br>
              <a:rPr sz="4000">
                <a:cs typeface="Times New Roman"/>
              </a:rPr>
            </a:br>
            <a:r>
              <a:rPr sz="4900">
                <a:latin typeface="Times New Roman"/>
                <a:cs typeface="Times New Roman"/>
              </a:rPr>
              <a:t>A Preliminary Study Of Medicinal Plants With Anti-hypertensive Potential </a:t>
            </a:r>
            <a:r>
              <a:rPr sz="4900">
                <a:cs typeface="Times New Roman"/>
              </a:rPr>
              <a:t/>
            </a:r>
            <a:br>
              <a:rPr sz="4900">
                <a:cs typeface="Times New Roman"/>
              </a:rPr>
            </a:br>
            <a:r>
              <a:rPr sz="6700"/>
              <a:t>	 </a:t>
            </a:r>
          </a:p>
        </p:txBody>
      </p:sp>
      <p:sp>
        <p:nvSpPr>
          <p:cNvPr id="3" name="Subtitle 2">
            <a:extLst>
              <a:ext uri="{FF2B5EF4-FFF2-40B4-BE49-F238E27FC236}">
                <a16:creationId xmlns:a16="http://schemas.microsoft.com/office/drawing/2014/main" xmlns="" id="{4782CF32-793F-44DE-8401-C1C0B5EBC0ED}"/>
              </a:ext>
            </a:extLst>
          </p:cNvPr>
          <p:cNvSpPr>
            <a:spLocks noGrp="1"/>
          </p:cNvSpPr>
          <p:nvPr>
            <p:ph type="subTitle" idx="1"/>
          </p:nvPr>
        </p:nvSpPr>
        <p:spPr>
          <a:xfrm>
            <a:off x="1143000" y="5638804"/>
            <a:ext cx="6629400" cy="807997"/>
          </a:xfrm>
        </p:spPr>
        <p:txBody>
          <a:bodyPr>
            <a:normAutofit/>
          </a:bodyPr>
          <a:lstStyle/>
          <a:p>
            <a:pPr algn="just"/>
            <a:r>
              <a:rPr sz="2800" b="1">
                <a:solidFill>
                  <a:schemeClr val="bg1"/>
                </a:solidFill>
                <a:latin typeface="Times New Roman"/>
                <a:cs typeface="Times New Roman"/>
              </a:rPr>
              <a:t>Presented By Muhammad Fakher Abbas</a:t>
            </a:r>
          </a:p>
        </p:txBody>
      </p:sp>
    </p:spTree>
    <p:extLst>
      <p:ext uri="{BB962C8B-B14F-4D97-AF65-F5344CB8AC3E}">
        <p14:creationId xmlns:p14="http://schemas.microsoft.com/office/powerpoint/2010/main" val="230564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4"/>
            <a:ext cx="10896604" cy="3810004"/>
          </a:xfrm>
        </p:spPr>
        <p:txBody>
          <a:bodyPr>
            <a:noAutofit/>
          </a:bodyPr>
          <a:lstStyle/>
          <a:p>
            <a:r>
              <a:rPr sz="2800">
                <a:latin typeface="Times New Roman"/>
                <a:cs typeface="Times New Roman"/>
              </a:rPr>
              <a:t>Dangerous aspects of  </a:t>
            </a:r>
            <a:r>
              <a:rPr sz="2800">
                <a:latin typeface="Times New Roman"/>
                <a:cs typeface="Times New Roman"/>
                <a:hlinkClick r:id="rId2"/>
              </a:rPr>
              <a:t>hypertension</a:t>
            </a:r>
            <a:r>
              <a:rPr sz="2800">
                <a:latin typeface="Times New Roman"/>
                <a:cs typeface="Times New Roman"/>
              </a:rPr>
              <a:t> is that you may not know that you have it.</a:t>
            </a:r>
          </a:p>
          <a:p>
            <a:r>
              <a:rPr sz="2800">
                <a:latin typeface="Times New Roman"/>
                <a:cs typeface="Times New Roman"/>
              </a:rPr>
              <a:t> In fact, nearly one-third of people who have </a:t>
            </a:r>
            <a:r>
              <a:rPr sz="2800">
                <a:latin typeface="Times New Roman"/>
                <a:cs typeface="Times New Roman"/>
                <a:hlinkClick r:id="rId3"/>
              </a:rPr>
              <a:t>high blood pressure</a:t>
            </a:r>
            <a:r>
              <a:rPr sz="2800">
                <a:latin typeface="Times New Roman"/>
                <a:cs typeface="Times New Roman"/>
              </a:rPr>
              <a:t> don't know it. The only way to know if your </a:t>
            </a:r>
            <a:r>
              <a:rPr sz="2800">
                <a:latin typeface="Times New Roman"/>
                <a:cs typeface="Times New Roman"/>
                <a:hlinkClick r:id="rId4"/>
              </a:rPr>
              <a:t>blood pressure</a:t>
            </a:r>
            <a:r>
              <a:rPr sz="2800">
                <a:latin typeface="Times New Roman"/>
                <a:cs typeface="Times New Roman"/>
              </a:rPr>
              <a:t> is high is through regular check ups. This is important if you have a close relative who has </a:t>
            </a:r>
            <a:r>
              <a:rPr sz="2800">
                <a:latin typeface="Times New Roman"/>
                <a:cs typeface="Times New Roman"/>
                <a:hlinkClick r:id="rId5"/>
              </a:rPr>
              <a:t>high blood pressure</a:t>
            </a:r>
            <a:r>
              <a:rPr sz="2800">
                <a:latin typeface="Times New Roman"/>
                <a:cs typeface="Times New Roman"/>
              </a:rPr>
              <a:t>.</a:t>
            </a:r>
          </a:p>
          <a:p>
            <a:r>
              <a:rPr sz="2800">
                <a:latin typeface="Times New Roman"/>
                <a:cs typeface="Times New Roman"/>
              </a:rPr>
              <a:t>If your blood pressure is extremely high, there may be certain symptoms</a:t>
            </a:r>
          </a:p>
        </p:txBody>
      </p:sp>
      <p:sp>
        <p:nvSpPr>
          <p:cNvPr id="2" name="Title 1"/>
          <p:cNvSpPr>
            <a:spLocks noGrp="1"/>
          </p:cNvSpPr>
          <p:nvPr>
            <p:ph type="title"/>
          </p:nvPr>
        </p:nvSpPr>
        <p:spPr>
          <a:xfrm>
            <a:off x="1981204" y="249584"/>
            <a:ext cx="8229600" cy="1143000"/>
          </a:xfrm>
        </p:spPr>
        <p:txBody>
          <a:bodyPr>
            <a:normAutofit/>
          </a:bodyPr>
          <a:lstStyle/>
          <a:p>
            <a:r>
              <a:rPr sz="3200">
                <a:latin typeface="Times New Roman"/>
                <a:cs typeface="Times New Roman"/>
              </a:rPr>
              <a:t>CLINICAL FEATURES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55B19A2-3322-409F-83E3-3F04E08AFD98}"/>
              </a:ext>
            </a:extLst>
          </p:cNvPr>
          <p:cNvSpPr>
            <a:spLocks noGrp="1"/>
          </p:cNvSpPr>
          <p:nvPr>
            <p:ph idx="1"/>
          </p:nvPr>
        </p:nvSpPr>
        <p:spPr/>
        <p:txBody>
          <a:bodyPr>
            <a:normAutofit/>
          </a:bodyPr>
          <a:lstStyle/>
          <a:p>
            <a:r>
              <a:rPr sz="2800">
                <a:latin typeface="Times New Roman"/>
                <a:cs typeface="Times New Roman"/>
              </a:rPr>
              <a:t>Severe headache</a:t>
            </a:r>
          </a:p>
          <a:p>
            <a:r>
              <a:rPr sz="2800">
                <a:latin typeface="Times New Roman"/>
                <a:cs typeface="Times New Roman"/>
              </a:rPr>
              <a:t>Fatigue or confusion</a:t>
            </a:r>
          </a:p>
          <a:p>
            <a:r>
              <a:rPr sz="2800">
                <a:latin typeface="Times New Roman"/>
                <a:cs typeface="Times New Roman"/>
              </a:rPr>
              <a:t>Vision problems</a:t>
            </a:r>
          </a:p>
          <a:p>
            <a:r>
              <a:rPr sz="2800">
                <a:latin typeface="Times New Roman"/>
                <a:cs typeface="Times New Roman"/>
              </a:rPr>
              <a:t>Chest pain</a:t>
            </a:r>
          </a:p>
          <a:p>
            <a:r>
              <a:rPr sz="2800">
                <a:latin typeface="Times New Roman"/>
                <a:cs typeface="Times New Roman"/>
              </a:rPr>
              <a:t>Difficulty breathing</a:t>
            </a:r>
          </a:p>
          <a:p>
            <a:r>
              <a:rPr sz="2800">
                <a:latin typeface="Times New Roman"/>
                <a:cs typeface="Times New Roman"/>
              </a:rPr>
              <a:t>Irregular heartbeat</a:t>
            </a:r>
          </a:p>
          <a:p>
            <a:r>
              <a:rPr sz="2800">
                <a:latin typeface="Times New Roman"/>
                <a:cs typeface="Times New Roman"/>
              </a:rPr>
              <a:t>Blood in the urine</a:t>
            </a:r>
          </a:p>
          <a:p>
            <a:r>
              <a:rPr sz="2800">
                <a:latin typeface="Times New Roman"/>
                <a:cs typeface="Times New Roman"/>
              </a:rPr>
              <a:t>Pounding in your chest, neck, or ears</a:t>
            </a:r>
          </a:p>
          <a:p>
            <a:endParaRPr/>
          </a:p>
        </p:txBody>
      </p:sp>
      <p:sp>
        <p:nvSpPr>
          <p:cNvPr id="3" name="Rectangle 2"/>
          <p:cNvSpPr/>
          <p:nvPr/>
        </p:nvSpPr>
        <p:spPr>
          <a:xfrm>
            <a:off x="1143000" y="609604"/>
            <a:ext cx="4217826" cy="707887"/>
          </a:xfrm>
          <a:prstGeom prst="rect">
            <a:avLst/>
          </a:prstGeom>
        </p:spPr>
        <p:txBody>
          <a:bodyPr wrap="none">
            <a:spAutoFit/>
          </a:bodyPr>
          <a:lstStyle/>
          <a:p>
            <a:r>
              <a:rPr sz="4000">
                <a:latin typeface="Times New Roman"/>
                <a:cs typeface="Times New Roman"/>
              </a:rPr>
              <a:t>Clinical Symptoms</a:t>
            </a:r>
          </a:p>
        </p:txBody>
      </p:sp>
    </p:spTree>
    <p:extLst>
      <p:ext uri="{BB962C8B-B14F-4D97-AF65-F5344CB8AC3E}">
        <p14:creationId xmlns:p14="http://schemas.microsoft.com/office/powerpoint/2010/main" val="414842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609600"/>
            <a:ext cx="12039600" cy="6781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5" y="152404"/>
            <a:ext cx="10972800" cy="1143000"/>
          </a:xfrm>
        </p:spPr>
        <p:txBody>
          <a:bodyPr>
            <a:normAutofit/>
          </a:bodyPr>
          <a:lstStyle/>
          <a:p>
            <a:r>
              <a:rPr sz="3200">
                <a:latin typeface="Times New Roman"/>
                <a:cs typeface="Times New Roman"/>
              </a:rPr>
              <a:t>DRUG THERAPY</a:t>
            </a:r>
          </a:p>
        </p:txBody>
      </p:sp>
      <p:pic>
        <p:nvPicPr>
          <p:cNvPr id="10" name="Content Placeholder 9">
            <a:extLst>
              <a:ext uri="{FF2B5EF4-FFF2-40B4-BE49-F238E27FC236}">
                <a16:creationId xmlns:a16="http://schemas.microsoft.com/office/drawing/2014/main" xmlns="" id="{647D95CC-8272-4ABE-BDC7-8E25E05815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48" t="14970" r="5735" b="11482"/>
          <a:stretch/>
        </p:blipFill>
        <p:spPr>
          <a:xfrm>
            <a:off x="2971800" y="1143000"/>
            <a:ext cx="7924804" cy="4800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12039604" cy="5440356"/>
          </a:xfrm>
        </p:spPr>
        <p:txBody>
          <a:bodyPr>
            <a:noAutofit/>
          </a:bodyPr>
          <a:lstStyle/>
          <a:p>
            <a:r>
              <a:rPr sz="2800">
                <a:latin typeface="Times New Roman"/>
                <a:cs typeface="Times New Roman"/>
              </a:rPr>
              <a:t>Drug prescribed to treat the condition largely pose various side effects and illness which results in various side effects and reoccurrence of condition.</a:t>
            </a:r>
          </a:p>
          <a:p>
            <a:r>
              <a:rPr sz="2800">
                <a:latin typeface="Times New Roman"/>
                <a:cs typeface="Times New Roman"/>
              </a:rPr>
              <a:t>Drugs are expensive and difficult for many patients in developing countries to afford them. </a:t>
            </a:r>
          </a:p>
          <a:p>
            <a:r>
              <a:rPr sz="2800">
                <a:latin typeface="Times New Roman"/>
                <a:cs typeface="Times New Roman"/>
              </a:rPr>
              <a:t>Therefore it is continued search for less expensive and effective alternatives to conventional drugs for hypertension therapy. </a:t>
            </a:r>
          </a:p>
          <a:p>
            <a:r>
              <a:rPr sz="2800">
                <a:latin typeface="Times New Roman"/>
                <a:cs typeface="Times New Roman"/>
              </a:rPr>
              <a:t>Natural plants products constitute a vital and promising resource for identifying new therapeutic agent for hypertension.</a:t>
            </a:r>
          </a:p>
        </p:txBody>
      </p:sp>
      <p:sp>
        <p:nvSpPr>
          <p:cNvPr id="2" name="Title 1"/>
          <p:cNvSpPr>
            <a:spLocks noGrp="1"/>
          </p:cNvSpPr>
          <p:nvPr>
            <p:ph type="title"/>
          </p:nvPr>
        </p:nvSpPr>
        <p:spPr>
          <a:xfrm>
            <a:off x="1981204" y="274643"/>
            <a:ext cx="8229600" cy="715965"/>
          </a:xfrm>
        </p:spPr>
        <p:txBody>
          <a:bodyPr>
            <a:normAutofit/>
          </a:bodyPr>
          <a:lstStyle/>
          <a:p>
            <a:r>
              <a:rPr sz="3200">
                <a:latin typeface="Times New Roman"/>
                <a:cs typeface="Times New Roman"/>
              </a:rPr>
              <a:t>NEED FOR MEDICINAL PLANTS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sz="2800">
                <a:latin typeface="Times New Roman"/>
                <a:cs typeface="Times New Roman"/>
              </a:rPr>
              <a:t>Natural products from herbal remedy.</a:t>
            </a:r>
          </a:p>
          <a:p>
            <a:r>
              <a:rPr sz="2800">
                <a:latin typeface="Times New Roman"/>
                <a:cs typeface="Times New Roman"/>
              </a:rPr>
              <a:t> Medicinal plants, functional foods, and their constituents used for treatment of various disease including cancer from ancient time to recent days.</a:t>
            </a:r>
          </a:p>
          <a:p>
            <a:r>
              <a:rPr sz="2800">
                <a:latin typeface="Times New Roman"/>
                <a:cs typeface="Times New Roman"/>
              </a:rPr>
              <a:t>Increasing emphasis on traditional medicine many herbs and medicinal plants.</a:t>
            </a:r>
          </a:p>
        </p:txBody>
      </p:sp>
      <p:sp>
        <p:nvSpPr>
          <p:cNvPr id="2" name="Title 1"/>
          <p:cNvSpPr>
            <a:spLocks noGrp="1"/>
          </p:cNvSpPr>
          <p:nvPr>
            <p:ph type="title"/>
          </p:nvPr>
        </p:nvSpPr>
        <p:spPr/>
        <p:txBody>
          <a:bodyPr>
            <a:normAutofit/>
          </a:bodyPr>
          <a:lstStyle/>
          <a:p>
            <a:r>
              <a:rPr sz="3200">
                <a:latin typeface="Times New Roman"/>
                <a:cs typeface="Times New Roman"/>
              </a:rPr>
              <a:t>MEDICINAL PLANTS</a:t>
            </a:r>
          </a:p>
        </p:txBody>
      </p:sp>
      <p:pic>
        <p:nvPicPr>
          <p:cNvPr id="4" name="Picture 3" descr="g 2.jpg"/>
          <p:cNvPicPr>
            <a:picLocks noChangeAspect="1"/>
          </p:cNvPicPr>
          <p:nvPr/>
        </p:nvPicPr>
        <p:blipFill>
          <a:blip r:embed="rId2"/>
          <a:stretch>
            <a:fillRect/>
          </a:stretch>
        </p:blipFill>
        <p:spPr>
          <a:xfrm>
            <a:off x="5805817" y="4420641"/>
            <a:ext cx="4404986" cy="2437358"/>
          </a:xfrm>
          <a:prstGeom prst="rect">
            <a:avLst/>
          </a:prstGeom>
        </p:spPr>
      </p:pic>
      <p:pic>
        <p:nvPicPr>
          <p:cNvPr id="3" name="Picture 2">
            <a:extLst>
              <a:ext uri="{FF2B5EF4-FFF2-40B4-BE49-F238E27FC236}">
                <a16:creationId xmlns:a16="http://schemas.microsoft.com/office/drawing/2014/main" xmlns="" id="{9CB98E4B-3158-46EA-9E93-0B32D7A5DC68}"/>
              </a:ext>
            </a:extLst>
          </p:cNvPr>
          <p:cNvPicPr>
            <a:picLocks noChangeAspect="1"/>
          </p:cNvPicPr>
          <p:nvPr/>
        </p:nvPicPr>
        <p:blipFill>
          <a:blip r:embed="rId3"/>
          <a:stretch>
            <a:fillRect/>
          </a:stretch>
        </p:blipFill>
        <p:spPr>
          <a:xfrm>
            <a:off x="1980911" y="4419595"/>
            <a:ext cx="3810297" cy="2438404"/>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buFont typeface="Wingdings"/>
              <a:buChar char="Ø"/>
            </a:pPr>
            <a:r>
              <a:rPr sz="2800">
                <a:latin typeface="Times New Roman"/>
                <a:cs typeface="Times New Roman"/>
              </a:rPr>
              <a:t>Several reasons to use herbal medicines		</a:t>
            </a:r>
          </a:p>
          <a:p>
            <a:pPr algn="just"/>
            <a:r>
              <a:rPr sz="2800">
                <a:latin typeface="Times New Roman"/>
                <a:cs typeface="Times New Roman"/>
              </a:rPr>
              <a:t>First herbal treatment provide other mechanism of action encompassing in many cases a single drug to treat single disease.		</a:t>
            </a:r>
          </a:p>
          <a:p>
            <a:pPr algn="just"/>
            <a:r>
              <a:rPr sz="2800">
                <a:latin typeface="Times New Roman"/>
                <a:cs typeface="Times New Roman"/>
              </a:rPr>
              <a:t>Second the utilization of unique traditional knowledge of herbal medicine has great positional to generate biocompatible, cost effective solutions and will hasten discovery of new medicine.</a:t>
            </a:r>
          </a:p>
        </p:txBody>
      </p:sp>
      <p:sp>
        <p:nvSpPr>
          <p:cNvPr id="2" name="Title 1"/>
          <p:cNvSpPr>
            <a:spLocks noGrp="1"/>
          </p:cNvSpPr>
          <p:nvPr>
            <p:ph type="title"/>
          </p:nvPr>
        </p:nvSpPr>
        <p:spPr/>
        <p:txBody>
          <a:bodyPr>
            <a:normAutofit/>
          </a:bodyPr>
          <a:lstStyle/>
          <a:p>
            <a:r>
              <a:rPr sz="3200">
                <a:latin typeface="Times New Roman"/>
                <a:cs typeface="Times New Roman"/>
              </a:rPr>
              <a:t>MEDICINAL PLANT</a:t>
            </a:r>
          </a:p>
        </p:txBody>
      </p:sp>
      <p:pic>
        <p:nvPicPr>
          <p:cNvPr id="4" name="Picture 3" descr="g 3.jpg"/>
          <p:cNvPicPr>
            <a:picLocks noChangeAspect="1"/>
          </p:cNvPicPr>
          <p:nvPr/>
        </p:nvPicPr>
        <p:blipFill>
          <a:blip r:embed="rId2"/>
          <a:stretch>
            <a:fillRect/>
          </a:stretch>
        </p:blipFill>
        <p:spPr>
          <a:xfrm>
            <a:off x="5943600" y="5029200"/>
            <a:ext cx="4267204" cy="1828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sz="2800">
                <a:latin typeface="Times New Roman"/>
                <a:cs typeface="Times New Roman"/>
              </a:rPr>
              <a:t>Generally safe when used according to traditional methods, some are inherently toxic.		</a:t>
            </a:r>
          </a:p>
          <a:p>
            <a:pPr algn="just"/>
            <a:r>
              <a:rPr sz="2800">
                <a:latin typeface="Times New Roman"/>
                <a:cs typeface="Times New Roman"/>
              </a:rPr>
              <a:t>Effective techniques that allow researchers to acquire more insight in to these components are lacking.					</a:t>
            </a:r>
          </a:p>
          <a:p>
            <a:pPr algn="just"/>
            <a:r>
              <a:rPr sz="2800">
                <a:latin typeface="Times New Roman"/>
                <a:cs typeface="Times New Roman"/>
              </a:rPr>
              <a:t>More research is required in this field so safety and efficacy of medicinal plants can be established and the use of natural medicines be promoted adequately</a:t>
            </a:r>
          </a:p>
        </p:txBody>
      </p:sp>
      <p:sp>
        <p:nvSpPr>
          <p:cNvPr id="2" name="Title 1"/>
          <p:cNvSpPr>
            <a:spLocks noGrp="1"/>
          </p:cNvSpPr>
          <p:nvPr>
            <p:ph type="title"/>
          </p:nvPr>
        </p:nvSpPr>
        <p:spPr/>
        <p:txBody>
          <a:bodyPr>
            <a:normAutofit/>
          </a:bodyPr>
          <a:lstStyle/>
          <a:p>
            <a:r>
              <a:rPr sz="3200">
                <a:latin typeface="Times New Roman"/>
                <a:cs typeface="Times New Roman"/>
              </a:rPr>
              <a:t>MEDICINAL PLANT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06.51 PM.jpeg"/>
          <p:cNvPicPr>
            <a:picLocks noGrp="1" noChangeAspect="1"/>
          </p:cNvPicPr>
          <p:nvPr>
            <p:ph idx="1"/>
          </p:nvPr>
        </p:nvPicPr>
        <p:blipFill>
          <a:blip r:embed="rId2"/>
          <a:stretch>
            <a:fillRect/>
          </a:stretch>
        </p:blipFill>
        <p:spPr>
          <a:xfrm>
            <a:off x="762000" y="1481138"/>
            <a:ext cx="9829800" cy="5072062"/>
          </a:xfrm>
        </p:spPr>
      </p:pic>
      <p:sp>
        <p:nvSpPr>
          <p:cNvPr id="3" name="Title 2"/>
          <p:cNvSpPr>
            <a:spLocks noGrp="1"/>
          </p:cNvSpPr>
          <p:nvPr>
            <p:ph type="title"/>
          </p:nvPr>
        </p:nvSpPr>
        <p:spPr/>
        <p:txBody>
          <a:bodyPr/>
          <a:lstStyle/>
          <a:p>
            <a:r>
              <a:rPr lang="en-US" dirty="0" smtClean="0"/>
              <a:t>             RESULTS &amp; FINDINGS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08.09 PM.jpeg"/>
          <p:cNvPicPr>
            <a:picLocks noGrp="1" noChangeAspect="1"/>
          </p:cNvPicPr>
          <p:nvPr>
            <p:ph idx="1"/>
          </p:nvPr>
        </p:nvPicPr>
        <p:blipFill>
          <a:blip r:embed="rId2"/>
          <a:stretch>
            <a:fillRect/>
          </a:stretch>
        </p:blipFill>
        <p:spPr>
          <a:xfrm>
            <a:off x="762000" y="1481138"/>
            <a:ext cx="9906000" cy="5148262"/>
          </a:xfrm>
        </p:spPr>
      </p:pic>
      <p:sp>
        <p:nvSpPr>
          <p:cNvPr id="3" name="Title 2"/>
          <p:cNvSpPr>
            <a:spLocks noGrp="1"/>
          </p:cNvSpPr>
          <p:nvPr>
            <p:ph type="title"/>
          </p:nvPr>
        </p:nvSpPr>
        <p:spPr>
          <a:xfrm>
            <a:off x="2667000" y="274638"/>
            <a:ext cx="5791200" cy="1143000"/>
          </a:xfrm>
        </p:spPr>
        <p:txBody>
          <a:bodyPr/>
          <a:lstStyle/>
          <a:p>
            <a:r>
              <a:rPr lang="en-US" dirty="0" smtClean="0"/>
              <a:t>RESULTS &amp; FINDINGS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595"/>
            <a:ext cx="11734795" cy="5016684"/>
          </a:xfrm>
        </p:spPr>
        <p:txBody>
          <a:bodyPr anchor="t">
            <a:noAutofit/>
          </a:bodyPr>
          <a:lstStyle/>
          <a:p>
            <a:pPr>
              <a:buFont typeface="Wingdings"/>
              <a:buChar char="Ø"/>
            </a:pPr>
            <a:r>
              <a:rPr sz="2800">
                <a:latin typeface="Aparajita"/>
                <a:cs typeface="Aparajita"/>
              </a:rPr>
              <a:t>Hypertension is most common diseases affecting humans throughout the world.</a:t>
            </a:r>
          </a:p>
          <a:p>
            <a:pPr>
              <a:buFont typeface="Wingdings"/>
              <a:buChar char="Ø"/>
            </a:pPr>
            <a:r>
              <a:rPr sz="2800">
                <a:latin typeface="Aparajita"/>
                <a:cs typeface="Aparajita"/>
              </a:rPr>
              <a:t>The aim of study to review the preliminary data of medicinal plant which possess anti- hypertensive potential, from available literature.</a:t>
            </a:r>
          </a:p>
          <a:p>
            <a:pPr>
              <a:buFont typeface="Wingdings"/>
              <a:buChar char="Ø"/>
            </a:pPr>
            <a:r>
              <a:rPr sz="2800">
                <a:latin typeface="Aparajita"/>
                <a:cs typeface="Aparajita"/>
              </a:rPr>
              <a:t>Medicinal plants offer potentials </a:t>
            </a:r>
            <a:r>
              <a:rPr sz="2800" smtClean="0">
                <a:latin typeface="Aparajita"/>
                <a:cs typeface="Aparajita"/>
              </a:rPr>
              <a:t>benefit</a:t>
            </a:r>
            <a:r>
              <a:rPr lang="en-US" sz="2800" dirty="0" smtClean="0">
                <a:latin typeface="Aparajita"/>
                <a:cs typeface="Aparajita"/>
              </a:rPr>
              <a:t>Traditional Mexican medicine is one of the most important health systems in the world, among Chinese and Indian systems. Furthermore, medicinal plants play an important role in these systems. Investigation of medicinal plants allowed the isolation of several active compounds that have been used as leads for the developing of several therapeutic agents. In this context, from our continuous effort for the investigation of Mexican medicinal plants from different point of views, </a:t>
            </a:r>
            <a:endParaRPr sz="2800">
              <a:latin typeface="Aparajita"/>
              <a:cs typeface="Aparajita"/>
            </a:endParaRPr>
          </a:p>
        </p:txBody>
      </p:sp>
      <p:sp>
        <p:nvSpPr>
          <p:cNvPr id="2" name="Title 1"/>
          <p:cNvSpPr>
            <a:spLocks noGrp="1"/>
          </p:cNvSpPr>
          <p:nvPr>
            <p:ph type="title"/>
          </p:nvPr>
        </p:nvSpPr>
        <p:spPr>
          <a:xfrm>
            <a:off x="1981204" y="274643"/>
            <a:ext cx="8229600" cy="715965"/>
          </a:xfrm>
        </p:spPr>
        <p:txBody>
          <a:bodyPr>
            <a:normAutofit fontScale="90000"/>
          </a:bodyPr>
          <a:lstStyle/>
          <a:p>
            <a:r>
              <a:rPr/>
              <a:t>          	    ABSTRACT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06.51 PM.jpeg"/>
          <p:cNvPicPr>
            <a:picLocks noGrp="1" noChangeAspect="1"/>
          </p:cNvPicPr>
          <p:nvPr>
            <p:ph idx="1"/>
          </p:nvPr>
        </p:nvPicPr>
        <p:blipFill>
          <a:blip r:embed="rId2"/>
          <a:stretch>
            <a:fillRect/>
          </a:stretch>
        </p:blipFill>
        <p:spPr>
          <a:xfrm>
            <a:off x="152400" y="1066800"/>
            <a:ext cx="10287000" cy="4940300"/>
          </a:xfrm>
        </p:spPr>
      </p:pic>
      <p:sp>
        <p:nvSpPr>
          <p:cNvPr id="3" name="Title 2"/>
          <p:cNvSpPr>
            <a:spLocks noGrp="1"/>
          </p:cNvSpPr>
          <p:nvPr>
            <p:ph type="title"/>
          </p:nvPr>
        </p:nvSpPr>
        <p:spPr>
          <a:xfrm>
            <a:off x="3505200" y="274638"/>
            <a:ext cx="8077200" cy="1143000"/>
          </a:xfrm>
        </p:spPr>
        <p:txBody>
          <a:bodyPr/>
          <a:lstStyle/>
          <a:p>
            <a:r>
              <a:rPr lang="en-US" dirty="0" smtClean="0"/>
              <a:t> RESULTS &amp; FINDINGS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hatsApp Image 2020-05-02 at 2.10.46 PM.jpeg"/>
          <p:cNvPicPr>
            <a:picLocks noGrp="1" noChangeAspect="1"/>
          </p:cNvPicPr>
          <p:nvPr>
            <p:ph idx="1"/>
          </p:nvPr>
        </p:nvPicPr>
        <p:blipFill>
          <a:blip r:embed="rId2"/>
          <a:stretch>
            <a:fillRect/>
          </a:stretch>
        </p:blipFill>
        <p:spPr>
          <a:xfrm>
            <a:off x="152400" y="1219200"/>
            <a:ext cx="11658600" cy="4787900"/>
          </a:xfrm>
        </p:spPr>
      </p:pic>
      <p:sp>
        <p:nvSpPr>
          <p:cNvPr id="3" name="Title 2"/>
          <p:cNvSpPr>
            <a:spLocks noGrp="1"/>
          </p:cNvSpPr>
          <p:nvPr>
            <p:ph type="title"/>
          </p:nvPr>
        </p:nvSpPr>
        <p:spPr>
          <a:xfrm>
            <a:off x="3429000" y="274638"/>
            <a:ext cx="8153400" cy="1143000"/>
          </a:xfrm>
        </p:spPr>
        <p:txBody>
          <a:bodyPr/>
          <a:lstStyle/>
          <a:p>
            <a:r>
              <a:rPr lang="en-US" dirty="0" smtClean="0"/>
              <a:t> RESULTS &amp; FINDINGS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10.09 PM.jpeg"/>
          <p:cNvPicPr>
            <a:picLocks noGrp="1" noChangeAspect="1"/>
          </p:cNvPicPr>
          <p:nvPr>
            <p:ph idx="1"/>
          </p:nvPr>
        </p:nvPicPr>
        <p:blipFill>
          <a:blip r:embed="rId2"/>
          <a:stretch>
            <a:fillRect/>
          </a:stretch>
        </p:blipFill>
        <p:spPr>
          <a:xfrm>
            <a:off x="152400" y="1066800"/>
            <a:ext cx="12039600" cy="5410200"/>
          </a:xfrm>
        </p:spPr>
      </p:pic>
      <p:sp>
        <p:nvSpPr>
          <p:cNvPr id="3" name="Title 2"/>
          <p:cNvSpPr>
            <a:spLocks noGrp="1"/>
          </p:cNvSpPr>
          <p:nvPr>
            <p:ph type="title"/>
          </p:nvPr>
        </p:nvSpPr>
        <p:spPr>
          <a:xfrm>
            <a:off x="3124200" y="274638"/>
            <a:ext cx="8458200" cy="1143000"/>
          </a:xfrm>
        </p:spPr>
        <p:txBody>
          <a:bodyPr/>
          <a:lstStyle/>
          <a:p>
            <a:r>
              <a:rPr lang="en-US" dirty="0" smtClean="0"/>
              <a:t> RESULTS &amp; FINDINGS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09.27 PM.jpeg"/>
          <p:cNvPicPr>
            <a:picLocks noGrp="1" noChangeAspect="1"/>
          </p:cNvPicPr>
          <p:nvPr>
            <p:ph idx="1"/>
          </p:nvPr>
        </p:nvPicPr>
        <p:blipFill>
          <a:blip r:embed="rId2"/>
          <a:stretch>
            <a:fillRect/>
          </a:stretch>
        </p:blipFill>
        <p:spPr>
          <a:xfrm>
            <a:off x="533401" y="1143000"/>
            <a:ext cx="11277600" cy="4864100"/>
          </a:xfrm>
        </p:spPr>
      </p:pic>
      <p:sp>
        <p:nvSpPr>
          <p:cNvPr id="3" name="Title 2"/>
          <p:cNvSpPr>
            <a:spLocks noGrp="1"/>
          </p:cNvSpPr>
          <p:nvPr>
            <p:ph type="title"/>
          </p:nvPr>
        </p:nvSpPr>
        <p:spPr>
          <a:xfrm>
            <a:off x="3352800" y="152400"/>
            <a:ext cx="7162800" cy="1143000"/>
          </a:xfrm>
        </p:spPr>
        <p:txBody>
          <a:bodyPr/>
          <a:lstStyle/>
          <a:p>
            <a:r>
              <a:rPr lang="en-US" dirty="0" smtClean="0"/>
              <a:t> RESULTS &amp; FINDINGS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08.43 PM.jpeg"/>
          <p:cNvPicPr>
            <a:picLocks noGrp="1" noChangeAspect="1"/>
          </p:cNvPicPr>
          <p:nvPr>
            <p:ph idx="1"/>
          </p:nvPr>
        </p:nvPicPr>
        <p:blipFill>
          <a:blip r:embed="rId2"/>
          <a:stretch>
            <a:fillRect/>
          </a:stretch>
        </p:blipFill>
        <p:spPr>
          <a:xfrm>
            <a:off x="0" y="1481138"/>
            <a:ext cx="11887199" cy="4919662"/>
          </a:xfrm>
        </p:spPr>
      </p:pic>
      <p:sp>
        <p:nvSpPr>
          <p:cNvPr id="3" name="Title 2"/>
          <p:cNvSpPr>
            <a:spLocks noGrp="1"/>
          </p:cNvSpPr>
          <p:nvPr>
            <p:ph type="title"/>
          </p:nvPr>
        </p:nvSpPr>
        <p:spPr>
          <a:xfrm>
            <a:off x="3276600" y="274638"/>
            <a:ext cx="6172200" cy="1143000"/>
          </a:xfrm>
        </p:spPr>
        <p:txBody>
          <a:bodyPr/>
          <a:lstStyle/>
          <a:p>
            <a:r>
              <a:rPr lang="en-US" dirty="0" smtClean="0"/>
              <a:t> RESULTS &amp; FINDINGS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11.24 PM.jpeg"/>
          <p:cNvPicPr>
            <a:picLocks noGrp="1" noChangeAspect="1"/>
          </p:cNvPicPr>
          <p:nvPr>
            <p:ph idx="1"/>
          </p:nvPr>
        </p:nvPicPr>
        <p:blipFill>
          <a:blip r:embed="rId2"/>
          <a:stretch>
            <a:fillRect/>
          </a:stretch>
        </p:blipFill>
        <p:spPr>
          <a:xfrm>
            <a:off x="304800" y="1481138"/>
            <a:ext cx="11277600" cy="4995862"/>
          </a:xfrm>
        </p:spPr>
      </p:pic>
      <p:sp>
        <p:nvSpPr>
          <p:cNvPr id="3" name="Title 2"/>
          <p:cNvSpPr>
            <a:spLocks noGrp="1"/>
          </p:cNvSpPr>
          <p:nvPr>
            <p:ph type="title"/>
          </p:nvPr>
        </p:nvSpPr>
        <p:spPr>
          <a:xfrm>
            <a:off x="3124200" y="274638"/>
            <a:ext cx="6934200" cy="1143000"/>
          </a:xfrm>
        </p:spPr>
        <p:txBody>
          <a:bodyPr/>
          <a:lstStyle/>
          <a:p>
            <a:r>
              <a:rPr lang="en-US" dirty="0" smtClean="0"/>
              <a:t> RESULTS &amp; FINDINGS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0-05-02 at 2.11.24 PM.jpeg"/>
          <p:cNvPicPr>
            <a:picLocks noGrp="1" noChangeAspect="1"/>
          </p:cNvPicPr>
          <p:nvPr>
            <p:ph idx="1"/>
          </p:nvPr>
        </p:nvPicPr>
        <p:blipFill>
          <a:blip r:embed="rId2"/>
          <a:stretch>
            <a:fillRect/>
          </a:stretch>
        </p:blipFill>
        <p:spPr>
          <a:xfrm>
            <a:off x="914400" y="1481138"/>
            <a:ext cx="9829800" cy="5173662"/>
          </a:xfrm>
        </p:spPr>
      </p:pic>
      <p:sp>
        <p:nvSpPr>
          <p:cNvPr id="3" name="Title 2"/>
          <p:cNvSpPr>
            <a:spLocks noGrp="1"/>
          </p:cNvSpPr>
          <p:nvPr>
            <p:ph type="title"/>
          </p:nvPr>
        </p:nvSpPr>
        <p:spPr>
          <a:xfrm>
            <a:off x="3124200" y="274638"/>
            <a:ext cx="6172200" cy="1096962"/>
          </a:xfrm>
        </p:spPr>
        <p:txBody>
          <a:bodyPr/>
          <a:lstStyle/>
          <a:p>
            <a:r>
              <a:rPr lang="en-US" dirty="0" smtClean="0"/>
              <a:t> RESULTS &amp; FINDINGS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4"/>
            <a:ext cx="11734795" cy="4525956"/>
          </a:xfrm>
        </p:spPr>
        <p:txBody>
          <a:bodyPr>
            <a:noAutofit/>
          </a:bodyPr>
          <a:lstStyle/>
          <a:p>
            <a:pPr algn="just"/>
            <a:r>
              <a:rPr sz="2800">
                <a:latin typeface="Times New Roman"/>
                <a:cs typeface="Times New Roman"/>
              </a:rPr>
              <a:t>Medicinal products with antihypertensive activity that has been recently researched.</a:t>
            </a:r>
          </a:p>
          <a:p>
            <a:pPr algn="just"/>
            <a:r>
              <a:rPr sz="2800">
                <a:latin typeface="Times New Roman"/>
                <a:cs typeface="Times New Roman"/>
              </a:rPr>
              <a:t> It would aid the clinical researchers to start exploring the potential of natural products and discover new medicines or treatment with better safety and efficacy.</a:t>
            </a:r>
          </a:p>
          <a:p>
            <a:pPr algn="just"/>
            <a:r>
              <a:rPr sz="2800">
                <a:latin typeface="Times New Roman"/>
                <a:cs typeface="Times New Roman"/>
              </a:rPr>
              <a:t>It is need of time to develop such products that would lead to improved patient health.  </a:t>
            </a:r>
          </a:p>
          <a:p>
            <a:pPr algn="just"/>
            <a:r>
              <a:rPr sz="2800">
                <a:latin typeface="Times New Roman"/>
                <a:cs typeface="Times New Roman"/>
              </a:rPr>
              <a:t>Outcomes with a decrease in mortality, possible complications and adverse effects that occurred due to medicines.</a:t>
            </a:r>
          </a:p>
        </p:txBody>
      </p:sp>
      <p:sp>
        <p:nvSpPr>
          <p:cNvPr id="2" name="Title 1"/>
          <p:cNvSpPr>
            <a:spLocks noGrp="1"/>
          </p:cNvSpPr>
          <p:nvPr>
            <p:ph type="title"/>
          </p:nvPr>
        </p:nvSpPr>
        <p:spPr/>
        <p:txBody>
          <a:bodyPr>
            <a:normAutofit/>
          </a:bodyPr>
          <a:lstStyle/>
          <a:p>
            <a:r>
              <a:rPr sz="3200">
                <a:latin typeface="Times New Roman"/>
                <a:cs typeface="Times New Roman"/>
              </a:rPr>
              <a:t>CONCLUSION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5" y="381004"/>
            <a:ext cx="11277595" cy="6096004"/>
          </a:xfrm>
        </p:spPr>
        <p:txBody>
          <a:bodyPr>
            <a:noAutofit/>
          </a:bodyPr>
          <a:lstStyle/>
          <a:p>
            <a:pPr marL="514350" indent="-514350" algn="just">
              <a:buFont typeface="+mj-lt"/>
              <a:buAutoNum type="arabicPeriod"/>
            </a:pPr>
            <a:r>
              <a:rPr sz="2400" smtClean="0">
                <a:latin typeface="Times New Roman" pitchFamily="18" charset="0"/>
                <a:cs typeface="Times New Roman" pitchFamily="18" charset="0"/>
              </a:rPr>
              <a:t>Gurib-Fakim. Medicinal Plants: Traditions of yesterday      and drugs of tomorrow. Mol Aspects Med 27:1-93 (2006).</a:t>
            </a:r>
          </a:p>
          <a:p>
            <a:pPr marL="514350" indent="-514350" algn="just">
              <a:buFont typeface="+mj-lt"/>
              <a:buAutoNum type="arabicPeriod"/>
            </a:pPr>
            <a:r>
              <a:rPr sz="2400" smtClean="0">
                <a:latin typeface="Times New Roman" pitchFamily="18" charset="0"/>
                <a:cs typeface="Times New Roman" pitchFamily="18" charset="0"/>
              </a:rPr>
              <a:t> S. Sardana, A.K. Madan. Topological models for prediction of antihypertensive activity of substituted benzylimidazoles. Mol Aspects Med 683: 41-9 (2003).</a:t>
            </a:r>
          </a:p>
          <a:p>
            <a:pPr marL="514350" indent="-514350" algn="just">
              <a:buFont typeface="+mj-lt"/>
              <a:buAutoNum type="arabicPeriod"/>
            </a:pPr>
            <a:r>
              <a:rPr sz="2400" smtClean="0">
                <a:latin typeface="Times New Roman" pitchFamily="18" charset="0"/>
                <a:cs typeface="Times New Roman" pitchFamily="18" charset="0"/>
              </a:rPr>
              <a:t> B.B. Hoffman. Therapy of hypertension. In: Goodman and Gilman’s. The Pharmacological Basis of Therapeutics. 11</a:t>
            </a:r>
            <a:r>
              <a:rPr sz="2400" baseline="30000" smtClean="0">
                <a:latin typeface="Times New Roman" pitchFamily="18" charset="0"/>
                <a:cs typeface="Times New Roman" pitchFamily="18" charset="0"/>
              </a:rPr>
              <a:t>th</a:t>
            </a:r>
            <a:r>
              <a:rPr sz="2400" smtClean="0">
                <a:latin typeface="Times New Roman" pitchFamily="18" charset="0"/>
                <a:cs typeface="Times New Roman" pitchFamily="18" charset="0"/>
              </a:rPr>
              <a:t> ed.; 845-97 (2005).</a:t>
            </a:r>
          </a:p>
          <a:p>
            <a:pPr marL="514350" indent="-514350" algn="just">
              <a:buFont typeface="+mj-lt"/>
              <a:buAutoNum type="arabicPeriod"/>
            </a:pPr>
            <a:r>
              <a:rPr sz="2400">
                <a:latin typeface="Times New Roman" pitchFamily="18" charset="0"/>
                <a:cs typeface="Times New Roman" pitchFamily="18" charset="0"/>
              </a:rPr>
              <a:t> INEGI/Secretaría de Salud, 2008. Dirección general de información en salud. CONAPO, Proyecciones de la población de México 2000–2050.</a:t>
            </a:r>
          </a:p>
          <a:p>
            <a:pPr marL="514350" indent="-514350" algn="just">
              <a:buFont typeface="+mj-lt"/>
              <a:buAutoNum type="arabicPeriod"/>
            </a:pPr>
            <a:r>
              <a:rPr sz="2400" smtClean="0">
                <a:latin typeface="Times New Roman" pitchFamily="18" charset="0"/>
                <a:cs typeface="Times New Roman" pitchFamily="18" charset="0"/>
              </a:rPr>
              <a:t>Secretaria de Salud, Dirección de Medicina Tradicional y Desarrollo Intercultural (2004); Fortalecimiento y desarrollo de la medicina tradicional mexicana y su relación intercultural con la medicina institucional. &lt;http://www.salud.gob.mx/&gt; [Acceded: September 10th 2007].</a:t>
            </a: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514350" indent="-514350" algn="just">
              <a:buFont typeface="+mj-lt"/>
              <a:buAutoNum type="arabicPeriod"/>
            </a:pPr>
            <a:endParaRPr>
              <a:latin typeface="Calibri" pitchFamily="34" charset="0"/>
              <a:cs typeface="Calibri" pitchFamily="34" charset="0"/>
            </a:endParaRPr>
          </a:p>
          <a:p>
            <a:pPr marL="0" indent="0" algn="just">
              <a:buNone/>
            </a:pPr>
            <a:endParaRPr>
              <a:latin typeface="Calibri" pitchFamily="34" charset="0"/>
              <a:cs typeface="Calibri" pitchFamily="34" charset="0"/>
            </a:endParaRPr>
          </a:p>
        </p:txBody>
      </p:sp>
      <p:sp>
        <p:nvSpPr>
          <p:cNvPr id="2" name="Title 1"/>
          <p:cNvSpPr>
            <a:spLocks noGrp="1"/>
          </p:cNvSpPr>
          <p:nvPr>
            <p:ph type="title"/>
          </p:nvPr>
        </p:nvSpPr>
        <p:spPr>
          <a:xfrm>
            <a:off x="1981204" y="0"/>
            <a:ext cx="8229600" cy="381004"/>
          </a:xfrm>
        </p:spPr>
        <p:txBody>
          <a:bodyPr>
            <a:normAutofit fontScale="90000"/>
          </a:bodyPr>
          <a:lstStyle/>
          <a:p>
            <a:r>
              <a:rPr sz="3200">
                <a:latin typeface="Times New Roman"/>
                <a:cs typeface="Times New Roman"/>
              </a:rPr>
              <a:t>REFRENCES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4626182-5A0C-4A44-AA7E-DE571756EC05}"/>
              </a:ext>
            </a:extLst>
          </p:cNvPr>
          <p:cNvSpPr>
            <a:spLocks noGrp="1"/>
          </p:cNvSpPr>
          <p:nvPr>
            <p:ph idx="1"/>
          </p:nvPr>
        </p:nvSpPr>
        <p:spPr>
          <a:xfrm>
            <a:off x="228600" y="685800"/>
            <a:ext cx="11658600" cy="4800600"/>
          </a:xfrm>
        </p:spPr>
        <p:txBody>
          <a:bodyPr>
            <a:noAutofit/>
          </a:bodyPr>
          <a:lstStyle/>
          <a:p>
            <a:pPr marL="109723" indent="0" algn="just">
              <a:buNone/>
            </a:pPr>
            <a:r>
              <a:rPr sz="2400">
                <a:latin typeface="Times New Roman"/>
                <a:cs typeface="Times New Roman"/>
              </a:rPr>
              <a:t> </a:t>
            </a:r>
            <a:r>
              <a:rPr sz="2400">
                <a:solidFill>
                  <a:srgbClr val="00B0F0"/>
                </a:solidFill>
                <a:latin typeface="Times New Roman"/>
                <a:cs typeface="Times New Roman"/>
              </a:rPr>
              <a:t>6</a:t>
            </a:r>
            <a:r>
              <a:rPr sz="2400">
                <a:latin typeface="Times New Roman"/>
                <a:cs typeface="Times New Roman"/>
              </a:rPr>
              <a:t>. Aguilar, J.R. Camacho, S. Chino, P. Jacquez, M.E. López. Plantas medicinales del Herbario IMSS. Cuadros básicos por aparatos y sistemas del cuerpo humano. Primera edición 1994. Primera reimpresión 1996. IMSS. México, D. F. (1996). </a:t>
            </a:r>
          </a:p>
          <a:p>
            <a:pPr marL="109723" indent="0" algn="just">
              <a:buNone/>
            </a:pPr>
            <a:r>
              <a:rPr sz="2400">
                <a:solidFill>
                  <a:srgbClr val="00B0F0"/>
                </a:solidFill>
                <a:latin typeface="Times New Roman"/>
                <a:cs typeface="Times New Roman"/>
              </a:rPr>
              <a:t>7</a:t>
            </a:r>
            <a:r>
              <a:rPr sz="2400">
                <a:latin typeface="Times New Roman"/>
                <a:cs typeface="Times New Roman"/>
              </a:rPr>
              <a:t>. Monroy-Ortiz, P. Castillo-España. Plantas Medicinales Utilizadas en el Estado de Morelos. Cuernavaca, Morelos, México, Centro de Investigaciones Biológicas, Universidad Autónoma del Estado de Morelos. 2nd Edition (2007). </a:t>
            </a:r>
          </a:p>
          <a:p>
            <a:pPr marL="109723" indent="0" algn="just">
              <a:buNone/>
            </a:pPr>
            <a:r>
              <a:rPr sz="2400">
                <a:solidFill>
                  <a:srgbClr val="00B0F0"/>
                </a:solidFill>
                <a:latin typeface="Times New Roman"/>
                <a:cs typeface="Times New Roman"/>
              </a:rPr>
              <a:t>8</a:t>
            </a:r>
            <a:r>
              <a:rPr sz="2400">
                <a:latin typeface="Times New Roman"/>
                <a:cs typeface="Times New Roman"/>
              </a:rPr>
              <a:t>. L.G. Cabrera. Plantas curativas de México. Propiedades medicinales de las más conocidas plantas medicinales de México; su aplicación correcta y eficaz. Ed. Cicerón. 5th edition. México, D. F. (1958).</a:t>
            </a:r>
          </a:p>
          <a:p>
            <a:pPr marL="109723" indent="0" algn="just">
              <a:buNone/>
            </a:pPr>
            <a:r>
              <a:rPr sz="2400">
                <a:solidFill>
                  <a:srgbClr val="00B0F0"/>
                </a:solidFill>
                <a:latin typeface="Times New Roman"/>
                <a:cs typeface="Times New Roman"/>
              </a:rPr>
              <a:t>9</a:t>
            </a:r>
            <a:r>
              <a:rPr sz="2400">
                <a:latin typeface="Times New Roman"/>
                <a:cs typeface="Times New Roman"/>
              </a:rPr>
              <a:t>. V.A. Argueta, A.L.M. Cano, M.E. Rodarte. Atlas de las Plantas de la Medicina Tradicional Mexicana. Tomo I, Tomo II y Tomo III. Ed. Instituto Nacional Indigenista. México, D.F. (1994).</a:t>
            </a:r>
          </a:p>
          <a:p>
            <a:pPr marL="624073" indent="-514350" algn="just">
              <a:buFont typeface="+mj-lt"/>
              <a:buAutoNum type="arabicPeriod"/>
            </a:pPr>
            <a:endParaRPr/>
          </a:p>
        </p:txBody>
      </p:sp>
    </p:spTree>
    <p:extLst>
      <p:ext uri="{BB962C8B-B14F-4D97-AF65-F5344CB8AC3E}">
        <p14:creationId xmlns:p14="http://schemas.microsoft.com/office/powerpoint/2010/main" val="191655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Aparajita"/>
                <a:cs typeface="Aparajita"/>
              </a:rPr>
              <a:t>in this opportunity we are reporting a preliminary </a:t>
            </a:r>
            <a:r>
              <a:rPr lang="en-US" sz="2400" dirty="0" err="1" smtClean="0">
                <a:latin typeface="Aparajita"/>
                <a:cs typeface="Aparajita"/>
              </a:rPr>
              <a:t>ethnopharmacologic</a:t>
            </a:r>
            <a:r>
              <a:rPr lang="en-US" sz="2400" dirty="0" smtClean="0">
                <a:latin typeface="Aparajita"/>
                <a:cs typeface="Aparajita"/>
              </a:rPr>
              <a:t>, chemical and pharmacological survey of 186 plant species used in Mexico for the treatment of hypertension. From these, it was registered a total of 163 genera and 76 families and is important to mention that the most abundant were </a:t>
            </a:r>
            <a:r>
              <a:rPr lang="en-US" sz="2400" dirty="0" err="1" smtClean="0">
                <a:latin typeface="Aparajita"/>
                <a:cs typeface="Aparajita"/>
              </a:rPr>
              <a:t>Asteraceae</a:t>
            </a:r>
            <a:r>
              <a:rPr lang="en-US" sz="2400" dirty="0" smtClean="0">
                <a:latin typeface="Aparajita"/>
                <a:cs typeface="Aparajita"/>
              </a:rPr>
              <a:t> (17), </a:t>
            </a:r>
            <a:r>
              <a:rPr lang="en-US" sz="2400" dirty="0" err="1" smtClean="0">
                <a:latin typeface="Aparajita"/>
                <a:cs typeface="Aparajita"/>
              </a:rPr>
              <a:t>Lamiaceae</a:t>
            </a:r>
            <a:r>
              <a:rPr lang="en-US" sz="2400" dirty="0" smtClean="0">
                <a:latin typeface="Aparajita"/>
                <a:cs typeface="Aparajita"/>
              </a:rPr>
              <a:t> (12), </a:t>
            </a:r>
            <a:r>
              <a:rPr lang="en-US" sz="2400" dirty="0" err="1" smtClean="0">
                <a:latin typeface="Aparajita"/>
                <a:cs typeface="Aparajita"/>
              </a:rPr>
              <a:t>Solanaceae</a:t>
            </a:r>
            <a:r>
              <a:rPr lang="en-US" sz="2400" dirty="0" smtClean="0">
                <a:latin typeface="Aparajita"/>
                <a:cs typeface="Aparajita"/>
              </a:rPr>
              <a:t> (11), </a:t>
            </a:r>
            <a:r>
              <a:rPr lang="en-US" sz="2400" dirty="0" err="1" smtClean="0">
                <a:latin typeface="Aparajita"/>
                <a:cs typeface="Aparajita"/>
              </a:rPr>
              <a:t>Fabaceae</a:t>
            </a:r>
            <a:r>
              <a:rPr lang="en-US" sz="2400" dirty="0" smtClean="0">
                <a:latin typeface="Aparajita"/>
                <a:cs typeface="Aparajita"/>
              </a:rPr>
              <a:t> (10) and </a:t>
            </a:r>
            <a:r>
              <a:rPr lang="en-US" sz="2400" dirty="0" err="1" smtClean="0">
                <a:latin typeface="Aparajita"/>
                <a:cs typeface="Aparajita"/>
              </a:rPr>
              <a:t>Rutaceae</a:t>
            </a:r>
            <a:r>
              <a:rPr lang="en-US" sz="2400" dirty="0" smtClean="0">
                <a:latin typeface="Aparajita"/>
                <a:cs typeface="Aparajita"/>
              </a:rPr>
              <a:t> (8). Moreover, 85 were wild type. To the best of our knowledge, 47% of the total was studied at least once from </a:t>
            </a:r>
            <a:r>
              <a:rPr lang="en-US" sz="2400" dirty="0" err="1" smtClean="0">
                <a:latin typeface="Aparajita"/>
                <a:cs typeface="Aparajita"/>
              </a:rPr>
              <a:t>phytochemical</a:t>
            </a:r>
            <a:r>
              <a:rPr lang="en-US" sz="2400" dirty="0" smtClean="0">
                <a:latin typeface="Aparajita"/>
                <a:cs typeface="Aparajita"/>
              </a:rPr>
              <a:t> point of view and 74% were subjected to investigation of in vitro and in vivo pharmacological assays. These last investigations were carried out in order to validate their medicinal uses as antihypertensive agents in the Mexican traditional medicine. Keywords: antihypertensive, </a:t>
            </a:r>
            <a:r>
              <a:rPr lang="en-US" sz="2400" dirty="0" err="1" smtClean="0">
                <a:latin typeface="Aparajita"/>
                <a:cs typeface="Aparajita"/>
              </a:rPr>
              <a:t>ethnomedicinal</a:t>
            </a:r>
            <a:r>
              <a:rPr lang="en-US" sz="2400" dirty="0" smtClean="0">
                <a:latin typeface="Aparajita"/>
                <a:cs typeface="Aparajita"/>
              </a:rPr>
              <a:t> knowledge, Mexican medicinal plants, </a:t>
            </a:r>
            <a:r>
              <a:rPr lang="en-US" sz="2400" dirty="0" err="1" smtClean="0">
                <a:latin typeface="Aparajita"/>
                <a:cs typeface="Aparajita"/>
              </a:rPr>
              <a:t>vasorelaxant</a:t>
            </a:r>
            <a:r>
              <a:rPr lang="en-US" sz="2400" dirty="0" smtClean="0">
                <a:latin typeface="Aparajita"/>
                <a:cs typeface="Aparajita"/>
              </a:rPr>
              <a:t> effect. s as compared to allopathic’.</a:t>
            </a:r>
          </a:p>
          <a:p>
            <a:endParaRPr lang="en-US" dirty="0"/>
          </a:p>
        </p:txBody>
      </p:sp>
      <p:sp>
        <p:nvSpPr>
          <p:cNvPr id="3" name="Title 2"/>
          <p:cNvSpPr>
            <a:spLocks noGrp="1"/>
          </p:cNvSpPr>
          <p:nvPr>
            <p:ph type="title"/>
          </p:nvPr>
        </p:nvSpPr>
        <p:spPr>
          <a:xfrm>
            <a:off x="3886200" y="274638"/>
            <a:ext cx="7696200" cy="1143000"/>
          </a:xfrm>
        </p:spPr>
        <p:txBody>
          <a:bodyPr/>
          <a:lstStyle/>
          <a:p>
            <a:r>
              <a:rPr lang="en-US" dirty="0" smtClean="0"/>
              <a:t>ABSTRACT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52400"/>
            <a:ext cx="11963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4492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10.</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O.F. Lara, A.C.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Márquez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Composición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usos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actividad</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biológica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1th Edition, UNAM. México, D.F. (1996).</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492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11. A.L.M. Cano. Flora Medicinal de Veracruz. I.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Inventario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Etnobotánico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1th Edition. 	Universidad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Veracruzana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México. (1997).</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49263" algn="l"/>
              </a:tabLst>
            </a:pPr>
            <a:r>
              <a:rPr lang="en-US" sz="2400" dirty="0" smtClean="0">
                <a:latin typeface="Times New Roman" pitchFamily="18" charset="0"/>
                <a:ea typeface="Arial" pitchFamily="34" charset="0"/>
                <a:cs typeface="Times New Roman" pitchFamily="18" charset="0"/>
              </a:rPr>
              <a:t>12.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S.M.L.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Arreguín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L.G. Cabrera, N.R.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Fernández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L.C. Orozco, C.B.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Rodríguez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B.M.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Yépez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Introducción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 la Flora del Estado de Querétaro. Ed. CONCYTEQ. (1997).</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49263" algn="l"/>
              </a:tabLst>
            </a:pPr>
            <a:r>
              <a:rPr lang="en-US" sz="2400" dirty="0" smtClean="0">
                <a:latin typeface="Times New Roman" pitchFamily="18" charset="0"/>
                <a:ea typeface="Arial" pitchFamily="34" charset="0"/>
                <a:cs typeface="Times New Roman" pitchFamily="18" charset="0"/>
              </a:rPr>
              <a:t>13.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A.C.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Márquez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O.F. Lara, R.B. Esquivel, E.R. Mata.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II.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Composición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usos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actividad</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biológica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Primera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edición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UNAM. (1999).</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492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14. C.V.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Martínez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El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Mundo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sng"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www.botanical-online.com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[Acceded: 	November 21th, 2005].</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49263" algn="l"/>
              </a:tabLst>
            </a:pPr>
            <a:r>
              <a:rPr lang="en-US" sz="2400" dirty="0" smtClean="0">
                <a:latin typeface="Times New Roman" pitchFamily="18" charset="0"/>
                <a:ea typeface="Arial" pitchFamily="34" charset="0"/>
                <a:cs typeface="Times New Roman" pitchFamily="18" charset="0"/>
              </a:rPr>
              <a:t>15.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R.S. Del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Amo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Estado de Veracruz.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Catálogo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Veracruz. Ed.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Instituto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Investigaciones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sobre</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Recursos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Bióticos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Xalapa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Veracruz. (1979).</a:t>
            </a:r>
            <a:endParaRPr kumimoji="0" lang="en-US"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1219200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49263" algn="l"/>
              </a:tabLst>
            </a:pPr>
            <a:r>
              <a:rPr lang="en-US" sz="2400" dirty="0" smtClean="0">
                <a:latin typeface="Times New Roman" pitchFamily="18" charset="0"/>
                <a:ea typeface="Arial" pitchFamily="34" charset="0"/>
                <a:cs typeface="Times New Roman" pitchFamily="18" charset="0"/>
              </a:rPr>
              <a:t>16.</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R.M.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Mendieta</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R.S. Del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Amo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Estado de Yucatán. 1th 	Edition. Ed. 	Continental. México. (1981).</a:t>
            </a:r>
            <a:endParaRPr kumimoji="0" lang="en-US" sz="4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49263" algn="l"/>
              </a:tabLst>
            </a:pP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17.E.R.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López</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G.A. Hinojosa.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Catálogo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sonorenses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Jardín</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Botánico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Universidad de Sonora. (1988).</a:t>
            </a:r>
            <a:endParaRPr kumimoji="0" lang="en-US" sz="4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49263" algn="l"/>
              </a:tabLst>
            </a:pP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18.N.J.C. Soto,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S.M.Sousa</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la Cuenca del Río Balsas.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Cuadernos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25.  	Universidad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Autónoma</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Instituto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Biología</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México, D.F. (1995).</a:t>
            </a:r>
            <a:endParaRPr kumimoji="0" lang="en-US" sz="4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49263" algn="l"/>
              </a:tabLst>
            </a:pPr>
            <a:r>
              <a:rPr kumimoji="0" lang="en-US"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19.F.M.M. </a:t>
            </a:r>
            <a:r>
              <a:rPr kumimoji="0" lang="en-US" sz="28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González</a:t>
            </a:r>
            <a:r>
              <a:rPr kumimoji="0" lang="en-US"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a:t>
            </a:r>
            <a:r>
              <a:rPr kumimoji="0" lang="en-US" sz="28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Noroeste</a:t>
            </a:r>
            <a:r>
              <a:rPr kumimoji="0" lang="en-US"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Monterrey, N.L. México. Ed. El sol. (1998).</a:t>
            </a:r>
            <a:endParaRPr kumimoji="0" lang="en-US" sz="4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49263" algn="l"/>
              </a:tabLst>
            </a:pP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20.Aguilar, J.R. Camacho, S. Chino, P.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Jacquez</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M.E.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López</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Herbario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IMSS.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Cuadros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básicos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por</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aparatos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y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sistemas</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cuerpo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humano</a:t>
            </a: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IMSS. 	México, 	D. F. (1996).</a:t>
            </a: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r>
            <a:br>
              <a:rPr kumimoji="0" lang="en-US" sz="24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br>
            <a:endParaRPr kumimoji="0" lang="en-US" sz="66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28600" y="117693"/>
            <a:ext cx="11041805"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06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21.A.Y. Betancourt, D.M.A. Gutierrez, A.I. Betancourt.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Proyecto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Mercados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Verdes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Herbolarios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FANCA. Red Mexicana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(REDPLAM).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Ecología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Desarrollo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Tlaxcala y Puebla A.C.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Jardín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Botánico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Universitario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Secretaría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Investigación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Científica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-Universidad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Autónoma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Tlaxcala. Tlaxcala, México. (2000).</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06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22.P. Castillo, R.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Monroy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G.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Soria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Rescate</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conocimiento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tradicional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la flora de Felipe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Neri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municipio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Tlalnepantla, Morelos. In,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Resúmenes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X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Congreso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Mexicano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Botánica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p. 75,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Sociedad</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Botánica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(1987).</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06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23.S.L.M. Cervantes.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distrito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Ocotlán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en la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región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los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valles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centrales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Oaxaca.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Facultad</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Ciencias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Universidad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Autónoma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México, D.F. (1979).</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06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24.V.M.E.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López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Contribución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etnobotánica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en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utilizadas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por</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grupos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étnicos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Mecapalapa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Mpio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Pantepec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Puebla.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Tesis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Licenciatura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Escuela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Estudios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Profesionales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Iztacala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Universidad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Autónoma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(1988).</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0663"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25.J.M.L.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Sánchez</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Distribución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10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plantas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medicinales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mexicanas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medio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ecológico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y cultural.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Tesis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Facultad</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Ciencias</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Universidad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Nacional</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Autónoma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de México. (1989).</a:t>
            </a:r>
            <a:endParaRPr kumimoji="0" lang="en-US" sz="6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742077-C04F-4B78-8D68-0AE662C7C641}"/>
              </a:ext>
            </a:extLst>
          </p:cNvPr>
          <p:cNvPicPr>
            <a:picLocks noChangeAspect="1"/>
          </p:cNvPicPr>
          <p:nvPr/>
        </p:nvPicPr>
        <p:blipFill rotWithShape="1">
          <a:blip r:embed="rId2"/>
          <a:srcRect b="4507"/>
          <a:stretch/>
        </p:blipFill>
        <p:spPr>
          <a:xfrm>
            <a:off x="175147" y="152404"/>
            <a:ext cx="12039604" cy="6705595"/>
          </a:xfrm>
          <a:prstGeom prst="rect">
            <a:avLst/>
          </a:prstGeom>
          <a:ln>
            <a:noFill/>
          </a:ln>
          <a:effectLst>
            <a:softEdge rad="112500"/>
          </a:effectLst>
        </p:spPr>
      </p:pic>
    </p:spTree>
    <p:extLst>
      <p:ext uri="{BB962C8B-B14F-4D97-AF65-F5344CB8AC3E}">
        <p14:creationId xmlns:p14="http://schemas.microsoft.com/office/powerpoint/2010/main" val="17506854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sz="2800">
                <a:latin typeface="Angsana New"/>
                <a:cs typeface="Angsana New"/>
              </a:rPr>
              <a:t>Hypertension is defined as arterial blood pressure that exceeds 140/90mm Hg at several determinations.</a:t>
            </a:r>
          </a:p>
          <a:p>
            <a:r>
              <a:rPr sz="2800">
                <a:latin typeface="Angsana New"/>
                <a:cs typeface="Angsana New"/>
              </a:rPr>
              <a:t>This is an arbitrary definition because a diastolic pressure of even 85 mm Hg may be associated with increased cardiovascular morbidity and mortality.</a:t>
            </a:r>
          </a:p>
          <a:p>
            <a:r>
              <a:rPr sz="2800">
                <a:latin typeface="Angsana New"/>
                <a:cs typeface="Angsana New"/>
              </a:rPr>
              <a:t> Hypertension is important modifiable risk factor for coronary heart disease, stroke, congestive heart failure, end-stage renal disease, and peripheral vascular disease.</a:t>
            </a:r>
          </a:p>
          <a:p>
            <a:endParaRPr/>
          </a:p>
        </p:txBody>
      </p:sp>
      <p:sp>
        <p:nvSpPr>
          <p:cNvPr id="2" name="Title 1"/>
          <p:cNvSpPr>
            <a:spLocks noGrp="1"/>
          </p:cNvSpPr>
          <p:nvPr>
            <p:ph type="title"/>
          </p:nvPr>
        </p:nvSpPr>
        <p:spPr>
          <a:xfrm>
            <a:off x="914400" y="338323"/>
            <a:ext cx="6019795" cy="1143000"/>
          </a:xfrm>
        </p:spPr>
        <p:txBody>
          <a:bodyPr>
            <a:normAutofit fontScale="90000"/>
          </a:bodyPr>
          <a:lstStyle/>
          <a:p>
            <a:r>
              <a:rPr/>
              <a:t>            INTRODUCTION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4" y="1066804"/>
            <a:ext cx="10972800" cy="4525956"/>
          </a:xfrm>
        </p:spPr>
        <p:txBody>
          <a:bodyPr>
            <a:noAutofit/>
          </a:bodyPr>
          <a:lstStyle/>
          <a:p>
            <a:pPr>
              <a:buNone/>
            </a:pPr>
            <a:r>
              <a:rPr sz="2800">
                <a:latin typeface="Times New Roman"/>
                <a:cs typeface="Times New Roman"/>
              </a:rPr>
              <a:t>			      </a:t>
            </a:r>
          </a:p>
          <a:p>
            <a:r>
              <a:rPr sz="2800">
                <a:latin typeface="Times New Roman"/>
                <a:cs typeface="Times New Roman"/>
              </a:rPr>
              <a:t> Health care professionals not only identify and treat patients with  hypertension</a:t>
            </a:r>
          </a:p>
          <a:p>
            <a:r>
              <a:rPr sz="2800">
                <a:latin typeface="Times New Roman"/>
                <a:cs typeface="Times New Roman"/>
              </a:rPr>
              <a:t> but promote a  healthy lifestyle and  preventive strategies to decrease the prevalence of hypertension in the general population.</a:t>
            </a:r>
          </a:p>
        </p:txBody>
      </p:sp>
      <p:sp>
        <p:nvSpPr>
          <p:cNvPr id="2" name="Title 1"/>
          <p:cNvSpPr>
            <a:spLocks noGrp="1"/>
          </p:cNvSpPr>
          <p:nvPr>
            <p:ph type="title"/>
          </p:nvPr>
        </p:nvSpPr>
        <p:spPr/>
        <p:txBody>
          <a:bodyPr/>
          <a:lstStyle/>
          <a:p>
            <a:r>
              <a:rPr/>
              <a:t>INTRODUCTION…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0800" y="304800"/>
            <a:ext cx="7620000"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4600" y="0"/>
            <a:ext cx="7543800" cy="60337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828800"/>
            <a:ext cx="6781800" cy="4525963"/>
          </a:xfrm>
        </p:spPr>
        <p:txBody>
          <a:bodyPr/>
          <a:lstStyle/>
          <a:p>
            <a:pPr marL="13970" marR="756920">
              <a:lnSpc>
                <a:spcPct val="100000"/>
              </a:lnSpc>
              <a:spcBef>
                <a:spcPts val="100"/>
              </a:spcBef>
            </a:pPr>
            <a:r>
              <a:rPr lang="en-US" sz="2800" b="1" spc="-5" dirty="0" smtClean="0">
                <a:solidFill>
                  <a:srgbClr val="3F4075"/>
                </a:solidFill>
                <a:latin typeface="Times New Roman"/>
                <a:cs typeface="Times New Roman"/>
              </a:rPr>
              <a:t>The </a:t>
            </a:r>
            <a:r>
              <a:rPr lang="en-US" sz="2800" b="1" dirty="0" smtClean="0">
                <a:solidFill>
                  <a:srgbClr val="3F4075"/>
                </a:solidFill>
                <a:latin typeface="Times New Roman"/>
                <a:cs typeface="Times New Roman"/>
              </a:rPr>
              <a:t>Joint </a:t>
            </a:r>
            <a:r>
              <a:rPr lang="en-US" sz="2800" b="1" spc="5" dirty="0" smtClean="0">
                <a:solidFill>
                  <a:srgbClr val="3F4075"/>
                </a:solidFill>
                <a:latin typeface="Times New Roman"/>
                <a:cs typeface="Times New Roman"/>
              </a:rPr>
              <a:t>Committee </a:t>
            </a:r>
            <a:r>
              <a:rPr lang="en-US" sz="2800" b="1" dirty="0" smtClean="0">
                <a:solidFill>
                  <a:srgbClr val="3F4075"/>
                </a:solidFill>
                <a:latin typeface="Times New Roman"/>
                <a:cs typeface="Times New Roman"/>
              </a:rPr>
              <a:t>on </a:t>
            </a:r>
            <a:r>
              <a:rPr lang="en-US" sz="2800" b="1" spc="-5" dirty="0" smtClean="0">
                <a:solidFill>
                  <a:srgbClr val="3F4075"/>
                </a:solidFill>
                <a:latin typeface="Times New Roman"/>
                <a:cs typeface="Times New Roman"/>
              </a:rPr>
              <a:t>Prevention,  </a:t>
            </a:r>
            <a:r>
              <a:rPr lang="en-US" sz="2800" b="1" dirty="0" smtClean="0">
                <a:solidFill>
                  <a:srgbClr val="3F4075"/>
                </a:solidFill>
                <a:latin typeface="Times New Roman"/>
                <a:cs typeface="Times New Roman"/>
              </a:rPr>
              <a:t>Evaluation, and Treatment of High  Blood Pressure (JNC 7) </a:t>
            </a:r>
            <a:r>
              <a:rPr lang="en-US" sz="2800" b="1" spc="-5" dirty="0" smtClean="0">
                <a:solidFill>
                  <a:srgbClr val="3F4075"/>
                </a:solidFill>
                <a:latin typeface="Times New Roman"/>
                <a:cs typeface="Times New Roman"/>
              </a:rPr>
              <a:t>guidelines  </a:t>
            </a:r>
            <a:r>
              <a:rPr lang="en-US" sz="2800" b="1" dirty="0" smtClean="0">
                <a:solidFill>
                  <a:srgbClr val="3F4075"/>
                </a:solidFill>
                <a:latin typeface="Times New Roman"/>
                <a:cs typeface="Times New Roman"/>
              </a:rPr>
              <a:t>provide the </a:t>
            </a:r>
            <a:r>
              <a:rPr lang="en-US" sz="2800" b="1" u="heavy" spc="5" dirty="0" smtClean="0">
                <a:solidFill>
                  <a:srgbClr val="3F4075"/>
                </a:solidFill>
                <a:uFill>
                  <a:solidFill>
                    <a:srgbClr val="3F4075"/>
                  </a:solidFill>
                </a:uFill>
                <a:latin typeface="Times New Roman"/>
                <a:cs typeface="Times New Roman"/>
              </a:rPr>
              <a:t>most </a:t>
            </a:r>
            <a:r>
              <a:rPr lang="en-US" sz="2800" b="1" u="heavy" dirty="0" smtClean="0">
                <a:solidFill>
                  <a:srgbClr val="3F4075"/>
                </a:solidFill>
                <a:uFill>
                  <a:solidFill>
                    <a:srgbClr val="3F4075"/>
                  </a:solidFill>
                </a:uFill>
                <a:latin typeface="Times New Roman"/>
                <a:cs typeface="Times New Roman"/>
              </a:rPr>
              <a:t>current</a:t>
            </a:r>
            <a:r>
              <a:rPr lang="en-US" sz="2800" b="1" spc="60" dirty="0" smtClean="0">
                <a:solidFill>
                  <a:srgbClr val="3F4075"/>
                </a:solidFill>
                <a:latin typeface="Times New Roman"/>
                <a:cs typeface="Times New Roman"/>
              </a:rPr>
              <a:t> </a:t>
            </a:r>
            <a:r>
              <a:rPr lang="en-US" sz="2800" b="1" spc="-5" dirty="0" smtClean="0">
                <a:solidFill>
                  <a:srgbClr val="3F4075"/>
                </a:solidFill>
                <a:latin typeface="Times New Roman"/>
                <a:cs typeface="Times New Roman"/>
              </a:rPr>
              <a:t>guidelines</a:t>
            </a:r>
            <a:endParaRPr lang="en-US" sz="2800" dirty="0" smtClean="0">
              <a:latin typeface="Times New Roman"/>
              <a:cs typeface="Times New Roman"/>
            </a:endParaRPr>
          </a:p>
          <a:p>
            <a:pPr>
              <a:lnSpc>
                <a:spcPct val="100000"/>
              </a:lnSpc>
              <a:spcBef>
                <a:spcPts val="20"/>
              </a:spcBef>
            </a:pPr>
            <a:endParaRPr lang="en-US" sz="3600" dirty="0" smtClean="0">
              <a:latin typeface="Times New Roman"/>
              <a:cs typeface="Times New Roman"/>
            </a:endParaRPr>
          </a:p>
          <a:p>
            <a:pPr marL="12700">
              <a:lnSpc>
                <a:spcPct val="100000"/>
              </a:lnSpc>
            </a:pPr>
            <a:r>
              <a:rPr lang="en-US" sz="2400" b="1" spc="-10" dirty="0" smtClean="0">
                <a:solidFill>
                  <a:srgbClr val="BF9D49"/>
                </a:solidFill>
                <a:latin typeface="Times New Roman"/>
                <a:cs typeface="Times New Roman"/>
                <a:hlinkClick r:id="rId2"/>
              </a:rPr>
              <a:t>http://www.nhlbi.nih.gov/hbp/detect/categ.htm</a:t>
            </a:r>
            <a:endParaRPr lang="en-US" sz="2400" dirty="0" smtClean="0">
              <a:latin typeface="Times New Roman"/>
              <a:cs typeface="Times New Roman"/>
            </a:endParaRPr>
          </a:p>
          <a:p>
            <a:endParaRPr lang="en-US" dirty="0"/>
          </a:p>
        </p:txBody>
      </p:sp>
      <p:sp>
        <p:nvSpPr>
          <p:cNvPr id="3" name="Title 2"/>
          <p:cNvSpPr>
            <a:spLocks noGrp="1"/>
          </p:cNvSpPr>
          <p:nvPr>
            <p:ph type="title"/>
          </p:nvPr>
        </p:nvSpPr>
        <p:spPr>
          <a:xfrm>
            <a:off x="1828800" y="274638"/>
            <a:ext cx="8153400" cy="1554162"/>
          </a:xfrm>
        </p:spPr>
        <p:txBody>
          <a:bodyPr/>
          <a:lstStyle/>
          <a:p>
            <a:r>
              <a:rPr lang="en-US" spc="-5" dirty="0" smtClean="0">
                <a:latin typeface="Times New Roman"/>
                <a:cs typeface="Times New Roman"/>
              </a:rPr>
              <a:t>What guidelines are used</a:t>
            </a:r>
            <a:r>
              <a:rPr lang="en-US" spc="-80" dirty="0" smtClean="0">
                <a:latin typeface="Times New Roman"/>
                <a:cs typeface="Times New Roman"/>
              </a:rPr>
              <a:t> </a:t>
            </a:r>
            <a:r>
              <a:rPr lang="en-US" spc="-5" dirty="0" smtClean="0">
                <a:latin typeface="Times New Roman"/>
                <a:cs typeface="Times New Roman"/>
              </a:rPr>
              <a:t>to  categorize</a:t>
            </a:r>
            <a:r>
              <a:rPr lang="en-US" spc="-25" dirty="0" smtClean="0">
                <a:latin typeface="Times New Roman"/>
                <a:cs typeface="Times New Roman"/>
              </a:rPr>
              <a:t> </a:t>
            </a:r>
            <a:r>
              <a:rPr lang="en-US" spc="-5" dirty="0" smtClean="0">
                <a:latin typeface="Times New Roman"/>
                <a:cs typeface="Times New Roman"/>
              </a:rPr>
              <a:t>HTN?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2388</TotalTime>
  <Words>1165</Words>
  <Application>Microsoft Office PowerPoint</Application>
  <PresentationFormat>Custom</PresentationFormat>
  <Paragraphs>247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PowerPoint Presentation</vt:lpstr>
      <vt:lpstr> A Preliminary Study Of Medicinal Plants With Anti-hypertensive Potential    </vt:lpstr>
      <vt:lpstr>               ABSTRACT</vt:lpstr>
      <vt:lpstr>ABSTRACT</vt:lpstr>
      <vt:lpstr>            INTRODUCTION</vt:lpstr>
      <vt:lpstr>INTRODUCTION…</vt:lpstr>
      <vt:lpstr>PowerPoint Presentation</vt:lpstr>
      <vt:lpstr>PowerPoint Presentation</vt:lpstr>
      <vt:lpstr>What guidelines are used to  categorize HTN?</vt:lpstr>
      <vt:lpstr>PowerPoint Presentation</vt:lpstr>
      <vt:lpstr>PowerPoint Presentation</vt:lpstr>
      <vt:lpstr>PowerPoint Presentation</vt:lpstr>
      <vt:lpstr>                            Prevalence</vt:lpstr>
      <vt:lpstr>PowerPoint Presentation</vt:lpstr>
      <vt:lpstr>PATHOPHYSIOLOGY</vt:lpstr>
      <vt:lpstr>PowerPoint Presentation</vt:lpstr>
      <vt:lpstr>MORPHOLOGICAL FEATURES OF HYPERTENTION</vt:lpstr>
      <vt:lpstr>MORPHOLOGICAL FEATURES OF HYPERTENTION</vt:lpstr>
      <vt:lpstr>MORPHOLOGICAL FEATURES OF HYPERTENTION</vt:lpstr>
      <vt:lpstr>CLINICAL FEATURES</vt:lpstr>
      <vt:lpstr>PowerPoint Presentation</vt:lpstr>
      <vt:lpstr>PowerPoint Presentation</vt:lpstr>
      <vt:lpstr>DRUG THERAPY</vt:lpstr>
      <vt:lpstr>NEED FOR MEDICINAL PLANTS</vt:lpstr>
      <vt:lpstr>MEDICINAL PLANTS</vt:lpstr>
      <vt:lpstr>MEDICINAL PLANT</vt:lpstr>
      <vt:lpstr>MEDICINAL PLANT</vt:lpstr>
      <vt:lpstr>             RESULTS &amp; FINDINGS</vt:lpstr>
      <vt:lpstr>RESULTS &amp; FINDINGS</vt:lpstr>
      <vt:lpstr> RESULTS &amp; FINDINGS</vt:lpstr>
      <vt:lpstr> RESULTS &amp; FINDINGS</vt:lpstr>
      <vt:lpstr> RESULTS &amp; FINDINGS</vt:lpstr>
      <vt:lpstr> RESULTS &amp; FINDINGS</vt:lpstr>
      <vt:lpstr> RESULTS &amp; FINDINGS</vt:lpstr>
      <vt:lpstr> RESULTS &amp; FINDINGS</vt:lpstr>
      <vt:lpstr> RESULTS &amp; FINDINGS</vt:lpstr>
      <vt:lpstr>CONCLUSION</vt:lpstr>
      <vt:lpstr>REFRENCES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dc:creator>
  <cp:lastModifiedBy>Alamgeer</cp:lastModifiedBy>
  <cp:revision>215</cp:revision>
  <dcterms:created xsi:type="dcterms:W3CDTF">2020-04-30T03:26:04Z</dcterms:created>
  <dcterms:modified xsi:type="dcterms:W3CDTF">2020-05-05T08:39:29Z</dcterms:modified>
</cp:coreProperties>
</file>