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40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C1EDFF"/>
                </a:solidFill>
                <a:latin typeface="Consolas"/>
                <a:cs typeface="Consola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C1EDFF"/>
                </a:solidFill>
                <a:latin typeface="Consolas"/>
                <a:cs typeface="Consola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C1EDFF"/>
                </a:solidFill>
                <a:latin typeface="Consolas"/>
                <a:cs typeface="Consola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365760" cy="6855459"/>
          </a:xfrm>
          <a:custGeom>
            <a:avLst/>
            <a:gdLst/>
            <a:ahLst/>
            <a:cxnLst/>
            <a:rect l="l" t="t" r="r" b="b"/>
            <a:pathLst>
              <a:path w="365760" h="6855459">
                <a:moveTo>
                  <a:pt x="365760" y="0"/>
                </a:moveTo>
                <a:lnTo>
                  <a:pt x="0" y="0"/>
                </a:lnTo>
                <a:lnTo>
                  <a:pt x="0" y="6854952"/>
                </a:lnTo>
                <a:lnTo>
                  <a:pt x="365760" y="6854952"/>
                </a:lnTo>
                <a:lnTo>
                  <a:pt x="3657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56031" y="5047488"/>
            <a:ext cx="73660" cy="1691639"/>
          </a:xfrm>
          <a:custGeom>
            <a:avLst/>
            <a:gdLst/>
            <a:ahLst/>
            <a:cxnLst/>
            <a:rect l="l" t="t" r="r" b="b"/>
            <a:pathLst>
              <a:path w="73660" h="1691640">
                <a:moveTo>
                  <a:pt x="73152" y="0"/>
                </a:moveTo>
                <a:lnTo>
                  <a:pt x="0" y="0"/>
                </a:lnTo>
                <a:lnTo>
                  <a:pt x="0" y="1691639"/>
                </a:lnTo>
                <a:lnTo>
                  <a:pt x="73152" y="1691639"/>
                </a:lnTo>
                <a:lnTo>
                  <a:pt x="73152" y="0"/>
                </a:lnTo>
                <a:close/>
              </a:path>
            </a:pathLst>
          </a:custGeom>
          <a:solidFill>
            <a:srgbClr val="EA15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56031" y="4797552"/>
            <a:ext cx="73660" cy="228600"/>
          </a:xfrm>
          <a:custGeom>
            <a:avLst/>
            <a:gdLst/>
            <a:ahLst/>
            <a:cxnLst/>
            <a:rect l="l" t="t" r="r" b="b"/>
            <a:pathLst>
              <a:path w="73660" h="228600">
                <a:moveTo>
                  <a:pt x="73152" y="0"/>
                </a:moveTo>
                <a:lnTo>
                  <a:pt x="0" y="0"/>
                </a:lnTo>
                <a:lnTo>
                  <a:pt x="0" y="228600"/>
                </a:lnTo>
                <a:lnTo>
                  <a:pt x="73152" y="228600"/>
                </a:lnTo>
                <a:lnTo>
                  <a:pt x="73152" y="0"/>
                </a:lnTo>
                <a:close/>
              </a:path>
            </a:pathLst>
          </a:custGeom>
          <a:solidFill>
            <a:srgbClr val="FDB8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56031" y="4637532"/>
            <a:ext cx="73660" cy="137160"/>
          </a:xfrm>
          <a:custGeom>
            <a:avLst/>
            <a:gdLst/>
            <a:ahLst/>
            <a:cxnLst/>
            <a:rect l="l" t="t" r="r" b="b"/>
            <a:pathLst>
              <a:path w="73660" h="137160">
                <a:moveTo>
                  <a:pt x="73152" y="0"/>
                </a:moveTo>
                <a:lnTo>
                  <a:pt x="0" y="0"/>
                </a:lnTo>
                <a:lnTo>
                  <a:pt x="0" y="137160"/>
                </a:lnTo>
                <a:lnTo>
                  <a:pt x="73152" y="137160"/>
                </a:lnTo>
                <a:lnTo>
                  <a:pt x="73152" y="0"/>
                </a:lnTo>
                <a:close/>
              </a:path>
            </a:pathLst>
          </a:custGeom>
          <a:solidFill>
            <a:srgbClr val="4E5B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256031" y="4543044"/>
            <a:ext cx="73660" cy="73660"/>
          </a:xfrm>
          <a:custGeom>
            <a:avLst/>
            <a:gdLst/>
            <a:ahLst/>
            <a:cxnLst/>
            <a:rect l="l" t="t" r="r" b="b"/>
            <a:pathLst>
              <a:path w="73660" h="73660">
                <a:moveTo>
                  <a:pt x="73152" y="0"/>
                </a:moveTo>
                <a:lnTo>
                  <a:pt x="0" y="0"/>
                </a:lnTo>
                <a:lnTo>
                  <a:pt x="0" y="73151"/>
                </a:lnTo>
                <a:lnTo>
                  <a:pt x="73152" y="73151"/>
                </a:lnTo>
                <a:lnTo>
                  <a:pt x="73152" y="0"/>
                </a:lnTo>
                <a:close/>
              </a:path>
            </a:pathLst>
          </a:custGeom>
          <a:solidFill>
            <a:srgbClr val="EA15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09372" y="681227"/>
            <a:ext cx="45720" cy="365760"/>
          </a:xfrm>
          <a:custGeom>
            <a:avLst/>
            <a:gdLst/>
            <a:ahLst/>
            <a:cxnLst/>
            <a:rect l="l" t="t" r="r" b="b"/>
            <a:pathLst>
              <a:path w="45720" h="365759">
                <a:moveTo>
                  <a:pt x="45720" y="0"/>
                </a:moveTo>
                <a:lnTo>
                  <a:pt x="0" y="0"/>
                </a:lnTo>
                <a:lnTo>
                  <a:pt x="0" y="365760"/>
                </a:lnTo>
                <a:lnTo>
                  <a:pt x="45720" y="365760"/>
                </a:lnTo>
                <a:lnTo>
                  <a:pt x="457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222504" y="681227"/>
            <a:ext cx="74930" cy="365760"/>
          </a:xfrm>
          <a:custGeom>
            <a:avLst/>
            <a:gdLst/>
            <a:ahLst/>
            <a:cxnLst/>
            <a:rect l="l" t="t" r="r" b="b"/>
            <a:pathLst>
              <a:path w="74929" h="365759">
                <a:moveTo>
                  <a:pt x="9144" y="0"/>
                </a:moveTo>
                <a:lnTo>
                  <a:pt x="0" y="0"/>
                </a:lnTo>
                <a:lnTo>
                  <a:pt x="0" y="365760"/>
                </a:lnTo>
                <a:lnTo>
                  <a:pt x="9144" y="365760"/>
                </a:lnTo>
                <a:lnTo>
                  <a:pt x="9144" y="0"/>
                </a:lnTo>
                <a:close/>
              </a:path>
              <a:path w="74929" h="365759">
                <a:moveTo>
                  <a:pt x="36576" y="0"/>
                </a:moveTo>
                <a:lnTo>
                  <a:pt x="27432" y="0"/>
                </a:lnTo>
                <a:lnTo>
                  <a:pt x="27432" y="365760"/>
                </a:lnTo>
                <a:lnTo>
                  <a:pt x="36576" y="365760"/>
                </a:lnTo>
                <a:lnTo>
                  <a:pt x="36576" y="0"/>
                </a:lnTo>
                <a:close/>
              </a:path>
              <a:path w="74929" h="365759">
                <a:moveTo>
                  <a:pt x="74676" y="0"/>
                </a:moveTo>
                <a:lnTo>
                  <a:pt x="47244" y="0"/>
                </a:lnTo>
                <a:lnTo>
                  <a:pt x="47244" y="365760"/>
                </a:lnTo>
                <a:lnTo>
                  <a:pt x="74676" y="365760"/>
                </a:lnTo>
                <a:lnTo>
                  <a:pt x="746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279018"/>
            <a:ext cx="8072119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C1EDFF"/>
                </a:solidFill>
                <a:latin typeface="Consolas"/>
                <a:cs typeface="Consola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29030" y="1707261"/>
            <a:ext cx="7085939" cy="3033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365760" cy="6855459"/>
            </a:xfrm>
            <a:custGeom>
              <a:avLst/>
              <a:gdLst/>
              <a:ahLst/>
              <a:cxnLst/>
              <a:rect l="l" t="t" r="r" b="b"/>
              <a:pathLst>
                <a:path w="365760" h="6855459">
                  <a:moveTo>
                    <a:pt x="365760" y="0"/>
                  </a:moveTo>
                  <a:lnTo>
                    <a:pt x="0" y="0"/>
                  </a:lnTo>
                  <a:lnTo>
                    <a:pt x="0" y="6854952"/>
                  </a:lnTo>
                  <a:lnTo>
                    <a:pt x="365760" y="6854952"/>
                  </a:lnTo>
                  <a:lnTo>
                    <a:pt x="365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309372" y="681227"/>
            <a:ext cx="45720" cy="365760"/>
          </a:xfrm>
          <a:custGeom>
            <a:avLst/>
            <a:gdLst/>
            <a:ahLst/>
            <a:cxnLst/>
            <a:rect l="l" t="t" r="r" b="b"/>
            <a:pathLst>
              <a:path w="45720" h="365759">
                <a:moveTo>
                  <a:pt x="45720" y="0"/>
                </a:moveTo>
                <a:lnTo>
                  <a:pt x="0" y="0"/>
                </a:lnTo>
                <a:lnTo>
                  <a:pt x="0" y="365760"/>
                </a:lnTo>
                <a:lnTo>
                  <a:pt x="45720" y="365760"/>
                </a:lnTo>
                <a:lnTo>
                  <a:pt x="457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2504" y="681227"/>
            <a:ext cx="74930" cy="365760"/>
          </a:xfrm>
          <a:custGeom>
            <a:avLst/>
            <a:gdLst/>
            <a:ahLst/>
            <a:cxnLst/>
            <a:rect l="l" t="t" r="r" b="b"/>
            <a:pathLst>
              <a:path w="74929" h="365759">
                <a:moveTo>
                  <a:pt x="9144" y="0"/>
                </a:moveTo>
                <a:lnTo>
                  <a:pt x="0" y="0"/>
                </a:lnTo>
                <a:lnTo>
                  <a:pt x="0" y="365760"/>
                </a:lnTo>
                <a:lnTo>
                  <a:pt x="9144" y="365760"/>
                </a:lnTo>
                <a:lnTo>
                  <a:pt x="9144" y="0"/>
                </a:lnTo>
                <a:close/>
              </a:path>
              <a:path w="74929" h="365759">
                <a:moveTo>
                  <a:pt x="36576" y="0"/>
                </a:moveTo>
                <a:lnTo>
                  <a:pt x="27432" y="0"/>
                </a:lnTo>
                <a:lnTo>
                  <a:pt x="27432" y="365760"/>
                </a:lnTo>
                <a:lnTo>
                  <a:pt x="36576" y="365760"/>
                </a:lnTo>
                <a:lnTo>
                  <a:pt x="36576" y="0"/>
                </a:lnTo>
                <a:close/>
              </a:path>
              <a:path w="74929" h="365759">
                <a:moveTo>
                  <a:pt x="74676" y="0"/>
                </a:moveTo>
                <a:lnTo>
                  <a:pt x="47244" y="0"/>
                </a:lnTo>
                <a:lnTo>
                  <a:pt x="47244" y="365760"/>
                </a:lnTo>
                <a:lnTo>
                  <a:pt x="74676" y="365760"/>
                </a:lnTo>
                <a:lnTo>
                  <a:pt x="746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256031" y="4543044"/>
            <a:ext cx="73660" cy="2196465"/>
            <a:chOff x="256031" y="4543044"/>
            <a:chExt cx="73660" cy="2196465"/>
          </a:xfrm>
        </p:grpSpPr>
        <p:sp>
          <p:nvSpPr>
            <p:cNvPr id="8" name="object 8"/>
            <p:cNvSpPr/>
            <p:nvPr/>
          </p:nvSpPr>
          <p:spPr>
            <a:xfrm>
              <a:off x="256031" y="5047488"/>
              <a:ext cx="73660" cy="1691639"/>
            </a:xfrm>
            <a:custGeom>
              <a:avLst/>
              <a:gdLst/>
              <a:ahLst/>
              <a:cxnLst/>
              <a:rect l="l" t="t" r="r" b="b"/>
              <a:pathLst>
                <a:path w="73660" h="1691640">
                  <a:moveTo>
                    <a:pt x="73152" y="0"/>
                  </a:moveTo>
                  <a:lnTo>
                    <a:pt x="0" y="0"/>
                  </a:lnTo>
                  <a:lnTo>
                    <a:pt x="0" y="1691639"/>
                  </a:lnTo>
                  <a:lnTo>
                    <a:pt x="73152" y="1691639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EA15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56031" y="4797552"/>
              <a:ext cx="73660" cy="228600"/>
            </a:xfrm>
            <a:custGeom>
              <a:avLst/>
              <a:gdLst/>
              <a:ahLst/>
              <a:cxnLst/>
              <a:rect l="l" t="t" r="r" b="b"/>
              <a:pathLst>
                <a:path w="73660" h="228600">
                  <a:moveTo>
                    <a:pt x="73152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73152" y="228600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FDB80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56031" y="4637532"/>
              <a:ext cx="73660" cy="137160"/>
            </a:xfrm>
            <a:custGeom>
              <a:avLst/>
              <a:gdLst/>
              <a:ahLst/>
              <a:cxnLst/>
              <a:rect l="l" t="t" r="r" b="b"/>
              <a:pathLst>
                <a:path w="73660" h="137160">
                  <a:moveTo>
                    <a:pt x="73152" y="0"/>
                  </a:moveTo>
                  <a:lnTo>
                    <a:pt x="0" y="0"/>
                  </a:lnTo>
                  <a:lnTo>
                    <a:pt x="0" y="137160"/>
                  </a:lnTo>
                  <a:lnTo>
                    <a:pt x="73152" y="137160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4E5B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56031" y="4543044"/>
              <a:ext cx="73660" cy="73660"/>
            </a:xfrm>
            <a:custGeom>
              <a:avLst/>
              <a:gdLst/>
              <a:ahLst/>
              <a:cxnLst/>
              <a:rect l="l" t="t" r="r" b="b"/>
              <a:pathLst>
                <a:path w="73660" h="73660">
                  <a:moveTo>
                    <a:pt x="73152" y="0"/>
                  </a:moveTo>
                  <a:lnTo>
                    <a:pt x="0" y="0"/>
                  </a:lnTo>
                  <a:lnTo>
                    <a:pt x="0" y="73151"/>
                  </a:lnTo>
                  <a:lnTo>
                    <a:pt x="73152" y="73151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EA15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463295" y="1658111"/>
            <a:ext cx="7894320" cy="1259205"/>
            <a:chOff x="463295" y="1658111"/>
            <a:chExt cx="7894320" cy="1259205"/>
          </a:xfrm>
        </p:grpSpPr>
        <p:sp>
          <p:nvSpPr>
            <p:cNvPr id="13" name="object 13"/>
            <p:cNvSpPr/>
            <p:nvPr/>
          </p:nvSpPr>
          <p:spPr>
            <a:xfrm>
              <a:off x="463295" y="1658111"/>
              <a:ext cx="7894320" cy="6492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63295" y="2267711"/>
              <a:ext cx="3982212" cy="64922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764540" y="1147317"/>
            <a:ext cx="701548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b="1" dirty="0">
                <a:latin typeface="Consolas"/>
                <a:cs typeface="Consolas"/>
              </a:rPr>
              <a:t>LIABILITY, </a:t>
            </a:r>
            <a:r>
              <a:rPr b="1" spc="-5" dirty="0">
                <a:latin typeface="Consolas"/>
                <a:cs typeface="Consolas"/>
              </a:rPr>
              <a:t>MEANING, TYPES  AND </a:t>
            </a:r>
            <a:r>
              <a:rPr b="1" dirty="0">
                <a:latin typeface="Consolas"/>
                <a:cs typeface="Consolas"/>
              </a:rPr>
              <a:t>THEORIES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4519" y="847090"/>
            <a:ext cx="7764780" cy="3673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D5EBFF"/>
              </a:buClr>
              <a:buSzPct val="9500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000" b="1" spc="-5" dirty="0">
                <a:solidFill>
                  <a:srgbClr val="FFFFFF"/>
                </a:solidFill>
                <a:latin typeface="Corbel"/>
                <a:cs typeface="Corbel"/>
              </a:rPr>
              <a:t>Relationship </a:t>
            </a:r>
            <a:r>
              <a:rPr sz="3000" b="1" dirty="0">
                <a:solidFill>
                  <a:srgbClr val="FFFFFF"/>
                </a:solidFill>
                <a:latin typeface="Corbel"/>
                <a:cs typeface="Corbel"/>
              </a:rPr>
              <a:t>can </a:t>
            </a:r>
            <a:r>
              <a:rPr sz="3000" b="1" spc="-5" dirty="0">
                <a:solidFill>
                  <a:srgbClr val="FFFFFF"/>
                </a:solidFill>
                <a:latin typeface="Corbel"/>
                <a:cs typeface="Corbel"/>
              </a:rPr>
              <a:t>be </a:t>
            </a:r>
            <a:r>
              <a:rPr sz="3000" b="1" dirty="0">
                <a:solidFill>
                  <a:srgbClr val="FFFFFF"/>
                </a:solidFill>
                <a:latin typeface="Corbel"/>
                <a:cs typeface="Corbel"/>
              </a:rPr>
              <a:t>in </a:t>
            </a:r>
            <a:r>
              <a:rPr sz="3000" b="1" spc="-5" dirty="0">
                <a:solidFill>
                  <a:srgbClr val="FFFFFF"/>
                </a:solidFill>
                <a:latin typeface="Corbel"/>
                <a:cs typeface="Corbel"/>
              </a:rPr>
              <a:t>form</a:t>
            </a:r>
            <a:r>
              <a:rPr sz="3000" b="1" spc="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b="1" dirty="0">
                <a:solidFill>
                  <a:srgbClr val="FFFFFF"/>
                </a:solidFill>
                <a:latin typeface="Corbel"/>
                <a:cs typeface="Corbel"/>
              </a:rPr>
              <a:t>of</a:t>
            </a:r>
            <a:endParaRPr sz="30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Corbel"/>
              <a:cs typeface="Corbel"/>
            </a:endParaRPr>
          </a:p>
          <a:p>
            <a:pPr marL="355600" indent="-342900">
              <a:lnSpc>
                <a:spcPct val="100000"/>
              </a:lnSpc>
              <a:buClr>
                <a:srgbClr val="D5EBFF"/>
              </a:buClr>
              <a:buSzPct val="93750"/>
              <a:buFont typeface="Wingdings"/>
              <a:buChar char=""/>
              <a:tabLst>
                <a:tab pos="355600" algn="l"/>
              </a:tabLst>
            </a:pP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Principal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and</a:t>
            </a:r>
            <a:r>
              <a:rPr sz="2400" spc="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agent.</a:t>
            </a:r>
            <a:endParaRPr sz="2400">
              <a:latin typeface="Corbel"/>
              <a:cs typeface="Corbe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lr>
                <a:srgbClr val="D5EBFF"/>
              </a:buClr>
              <a:buSzPct val="93750"/>
              <a:buFont typeface="Wingdings"/>
              <a:buChar char=""/>
              <a:tabLst>
                <a:tab pos="355600" algn="l"/>
              </a:tabLst>
            </a:pP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Partners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of a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partnership</a:t>
            </a:r>
            <a:r>
              <a:rPr sz="2400" spc="-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firm.</a:t>
            </a:r>
            <a:endParaRPr sz="2400">
              <a:latin typeface="Corbel"/>
              <a:cs typeface="Corbel"/>
            </a:endParaRPr>
          </a:p>
          <a:p>
            <a:pPr marL="355600" indent="-342900">
              <a:lnSpc>
                <a:spcPct val="100000"/>
              </a:lnSpc>
              <a:spcBef>
                <a:spcPts val="705"/>
              </a:spcBef>
              <a:buClr>
                <a:srgbClr val="D5EBFF"/>
              </a:buClr>
              <a:buSzPct val="93750"/>
              <a:buFont typeface="Wingdings"/>
              <a:buChar char=""/>
              <a:tabLst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Master and</a:t>
            </a:r>
            <a:r>
              <a:rPr sz="2400" spc="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servant.</a:t>
            </a:r>
            <a:endParaRPr sz="240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endParaRPr sz="3500">
              <a:latin typeface="Corbel"/>
              <a:cs typeface="Corbel"/>
            </a:endParaRPr>
          </a:p>
          <a:p>
            <a:pPr marL="354965" marR="5080" indent="-342900">
              <a:lnSpc>
                <a:spcPct val="100000"/>
              </a:lnSpc>
              <a:buClr>
                <a:srgbClr val="D5EBFF"/>
              </a:buClr>
              <a:buSzPct val="93750"/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Principal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is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liable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for any act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committed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by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his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agent during 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the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course of</a:t>
            </a:r>
            <a:r>
              <a:rPr sz="2400" spc="-4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employment.</a:t>
            </a:r>
            <a:endParaRPr sz="2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520953"/>
            <a:ext cx="34194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85" dirty="0">
                <a:latin typeface="Consolas"/>
                <a:cs typeface="Consolas"/>
              </a:rPr>
              <a:t>Strict</a:t>
            </a:r>
            <a:r>
              <a:rPr sz="3200" b="1" spc="-254" dirty="0">
                <a:latin typeface="Consolas"/>
                <a:cs typeface="Consolas"/>
              </a:rPr>
              <a:t> </a:t>
            </a:r>
            <a:r>
              <a:rPr sz="3200" b="1" spc="-90" dirty="0">
                <a:latin typeface="Consolas"/>
                <a:cs typeface="Consolas"/>
              </a:rPr>
              <a:t>Liability</a:t>
            </a:r>
            <a:endParaRPr sz="3200">
              <a:latin typeface="Consolas"/>
              <a:cs typeface="Consola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2024" y="2164080"/>
            <a:ext cx="7395209" cy="239776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795"/>
              </a:spcBef>
              <a:buClr>
                <a:srgbClr val="D5EBFF"/>
              </a:buClr>
              <a:buSzPct val="9375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b="1" dirty="0">
                <a:solidFill>
                  <a:srgbClr val="FFFFFF"/>
                </a:solidFill>
                <a:latin typeface="Corbel"/>
                <a:cs typeface="Corbel"/>
              </a:rPr>
              <a:t>Definition:</a:t>
            </a:r>
            <a:endParaRPr sz="2400">
              <a:latin typeface="Corbel"/>
              <a:cs typeface="Corbel"/>
            </a:endParaRPr>
          </a:p>
          <a:p>
            <a:pPr marL="354965" marR="5080" indent="-55244">
              <a:lnSpc>
                <a:spcPct val="100000"/>
              </a:lnSpc>
              <a:spcBef>
                <a:spcPts val="700"/>
              </a:spcBef>
            </a:pP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A man is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held responsible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for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the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acts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committed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by 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himself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but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there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is an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exception to this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rule in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which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a  man is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responsible irrespective of the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existence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of either  wrongful intent or negligence. And </a:t>
            </a:r>
            <a:r>
              <a:rPr sz="2400" spc="-10" dirty="0">
                <a:solidFill>
                  <a:srgbClr val="FFFFFF"/>
                </a:solidFill>
                <a:latin typeface="Corbel"/>
                <a:cs typeface="Corbel"/>
              </a:rPr>
              <a:t>this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is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known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as 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wrongs of strict</a:t>
            </a:r>
            <a:r>
              <a:rPr sz="2400" spc="-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orbel"/>
                <a:cs typeface="Corbel"/>
              </a:rPr>
              <a:t>liability.</a:t>
            </a:r>
            <a:endParaRPr sz="2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4519" y="618490"/>
            <a:ext cx="515683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D5EBFF"/>
              </a:buClr>
              <a:buSzPct val="9500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000" b="1" dirty="0">
                <a:solidFill>
                  <a:srgbClr val="FFFFFF"/>
                </a:solidFill>
                <a:latin typeface="Corbel"/>
                <a:cs typeface="Corbel"/>
              </a:rPr>
              <a:t>Ryland </a:t>
            </a:r>
            <a:r>
              <a:rPr sz="3000" b="1" spc="-105" dirty="0">
                <a:solidFill>
                  <a:srgbClr val="FFFFFF"/>
                </a:solidFill>
                <a:latin typeface="Corbel"/>
                <a:cs typeface="Corbel"/>
              </a:rPr>
              <a:t>V. </a:t>
            </a:r>
            <a:r>
              <a:rPr sz="3000" b="1" dirty="0">
                <a:solidFill>
                  <a:srgbClr val="FFFFFF"/>
                </a:solidFill>
                <a:latin typeface="Corbel"/>
                <a:cs typeface="Corbel"/>
              </a:rPr>
              <a:t>Flatcher </a:t>
            </a:r>
            <a:r>
              <a:rPr sz="3000" b="1" spc="-30" dirty="0">
                <a:solidFill>
                  <a:srgbClr val="FFFFFF"/>
                </a:solidFill>
                <a:latin typeface="Corbel"/>
                <a:cs typeface="Corbel"/>
              </a:rPr>
              <a:t>(Case</a:t>
            </a:r>
            <a:r>
              <a:rPr sz="3000" b="1" spc="-18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b="1" spc="-10" dirty="0">
                <a:solidFill>
                  <a:srgbClr val="FFFFFF"/>
                </a:solidFill>
                <a:latin typeface="Corbel"/>
                <a:cs typeface="Corbel"/>
              </a:rPr>
              <a:t>Law)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66800" y="1676400"/>
            <a:ext cx="6934200" cy="441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4519" y="618490"/>
            <a:ext cx="7979409" cy="2860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D5EBFF"/>
              </a:buClr>
              <a:buSzPct val="9500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000" b="1" spc="-5" dirty="0">
                <a:solidFill>
                  <a:srgbClr val="FFFFFF"/>
                </a:solidFill>
                <a:latin typeface="Corbel"/>
                <a:cs typeface="Corbel"/>
              </a:rPr>
              <a:t>Held</a:t>
            </a:r>
            <a:endParaRPr sz="30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500">
              <a:latin typeface="Corbel"/>
              <a:cs typeface="Corbel"/>
            </a:endParaRPr>
          </a:p>
          <a:p>
            <a:pPr marL="354965" marR="5080" indent="-342900">
              <a:lnSpc>
                <a:spcPct val="100000"/>
              </a:lnSpc>
              <a:buClr>
                <a:srgbClr val="D5EBFF"/>
              </a:buClr>
              <a:buSzPct val="93750"/>
              <a:buFont typeface="Wingdings"/>
              <a:buChar char=""/>
              <a:tabLst>
                <a:tab pos="416559" algn="l"/>
                <a:tab pos="417195" algn="l"/>
              </a:tabLst>
            </a:pPr>
            <a:r>
              <a:rPr dirty="0"/>
              <a:t>	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“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the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person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who,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for </a:t>
            </a:r>
            <a:r>
              <a:rPr sz="2400" spc="-10" dirty="0">
                <a:solidFill>
                  <a:srgbClr val="FFFFFF"/>
                </a:solidFill>
                <a:latin typeface="Corbel"/>
                <a:cs typeface="Corbel"/>
              </a:rPr>
              <a:t>his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own purposes, brings on </a:t>
            </a:r>
            <a:r>
              <a:rPr sz="2400" spc="-10" dirty="0">
                <a:solidFill>
                  <a:srgbClr val="FFFFFF"/>
                </a:solidFill>
                <a:latin typeface="Corbel"/>
                <a:cs typeface="Corbel"/>
              </a:rPr>
              <a:t>his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land, 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and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collects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and </a:t>
            </a:r>
            <a:r>
              <a:rPr sz="2400" spc="-10" dirty="0">
                <a:solidFill>
                  <a:srgbClr val="FFFFFF"/>
                </a:solidFill>
                <a:latin typeface="Corbel"/>
                <a:cs typeface="Corbel"/>
              </a:rPr>
              <a:t>keeps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there anything </a:t>
            </a:r>
            <a:r>
              <a:rPr sz="2400" spc="-10" dirty="0">
                <a:solidFill>
                  <a:srgbClr val="FFFFFF"/>
                </a:solidFill>
                <a:latin typeface="Corbel"/>
                <a:cs typeface="Corbel"/>
              </a:rPr>
              <a:t>likely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to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do </a:t>
            </a:r>
            <a:r>
              <a:rPr sz="2400" spc="-10" dirty="0">
                <a:solidFill>
                  <a:srgbClr val="FFFFFF"/>
                </a:solidFill>
                <a:latin typeface="Corbel"/>
                <a:cs typeface="Corbel"/>
              </a:rPr>
              <a:t>mischief,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if  it escapes, must </a:t>
            </a:r>
            <a:r>
              <a:rPr sz="2400" spc="-15" dirty="0">
                <a:solidFill>
                  <a:srgbClr val="FFFFFF"/>
                </a:solidFill>
                <a:latin typeface="Corbel"/>
                <a:cs typeface="Corbel"/>
              </a:rPr>
              <a:t>keep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it in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his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peril and if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he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does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not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do so, is  prima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facie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answerable for all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the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damage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which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is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natural 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consequence of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its</a:t>
            </a:r>
            <a:r>
              <a:rPr sz="24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escape”</a:t>
            </a:r>
            <a:endParaRPr sz="2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516381"/>
            <a:ext cx="56273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90" dirty="0">
                <a:latin typeface="Consolas"/>
                <a:cs typeface="Consolas"/>
              </a:rPr>
              <a:t>Theories </a:t>
            </a:r>
            <a:r>
              <a:rPr b="1" spc="-55" dirty="0">
                <a:latin typeface="Consolas"/>
                <a:cs typeface="Consolas"/>
              </a:rPr>
              <a:t>of</a:t>
            </a:r>
            <a:r>
              <a:rPr b="1" spc="-375" dirty="0">
                <a:latin typeface="Consolas"/>
                <a:cs typeface="Consolas"/>
              </a:rPr>
              <a:t> </a:t>
            </a:r>
            <a:r>
              <a:rPr b="1" spc="-105" dirty="0">
                <a:latin typeface="Consolas"/>
                <a:cs typeface="Consolas"/>
              </a:rPr>
              <a:t>Liability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1719" y="1707261"/>
            <a:ext cx="7376795" cy="312166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05"/>
              </a:spcBef>
              <a:buClr>
                <a:srgbClr val="D5EBFF"/>
              </a:buClr>
              <a:buSzPct val="93750"/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Theory </a:t>
            </a:r>
            <a:r>
              <a:rPr sz="2400" b="1" dirty="0">
                <a:solidFill>
                  <a:srgbClr val="FFFFFF"/>
                </a:solidFill>
                <a:latin typeface="Corbel"/>
                <a:cs typeface="Corbel"/>
              </a:rPr>
              <a:t>of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Remedial </a:t>
            </a:r>
            <a:r>
              <a:rPr sz="2400" b="1" spc="-20" dirty="0">
                <a:solidFill>
                  <a:srgbClr val="FFFFFF"/>
                </a:solidFill>
                <a:latin typeface="Corbel"/>
                <a:cs typeface="Corbel"/>
              </a:rPr>
              <a:t>Penalty</a:t>
            </a:r>
            <a:endParaRPr sz="2400">
              <a:latin typeface="Corbel"/>
              <a:cs typeface="Corbel"/>
            </a:endParaRPr>
          </a:p>
          <a:p>
            <a:pPr marL="314325">
              <a:lnSpc>
                <a:spcPct val="100000"/>
              </a:lnSpc>
              <a:spcBef>
                <a:spcPts val="710"/>
              </a:spcBef>
            </a:pP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Based on</a:t>
            </a:r>
            <a:r>
              <a:rPr sz="2400" spc="-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maxim</a:t>
            </a:r>
            <a:endParaRPr sz="240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endParaRPr sz="35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tabLst>
                <a:tab pos="2123440" algn="l"/>
              </a:tabLst>
            </a:pPr>
            <a:r>
              <a:rPr sz="2400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400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  <a:cs typeface="Corbel"/>
              </a:rPr>
              <a:t>“Ubi jus</a:t>
            </a:r>
            <a:r>
              <a:rPr sz="2400" i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  <a:cs typeface="Corbel"/>
              </a:rPr>
              <a:t> </a:t>
            </a:r>
            <a:r>
              <a:rPr sz="2400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  <a:cs typeface="Corbel"/>
              </a:rPr>
              <a:t>Ibiremedium”</a:t>
            </a:r>
            <a:endParaRPr sz="24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Means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“when there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is a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right there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must be some</a:t>
            </a:r>
            <a:r>
              <a:rPr sz="24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orbel"/>
                <a:cs typeface="Corbel"/>
              </a:rPr>
              <a:t>remedy”.</a:t>
            </a:r>
            <a:endParaRPr sz="2400">
              <a:latin typeface="Corbel"/>
              <a:cs typeface="Corbel"/>
            </a:endParaRPr>
          </a:p>
          <a:p>
            <a:pPr marL="57150">
              <a:lnSpc>
                <a:spcPct val="100000"/>
              </a:lnSpc>
              <a:spcBef>
                <a:spcPts val="695"/>
              </a:spcBef>
            </a:pP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Whenever the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law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creates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a </a:t>
            </a:r>
            <a:r>
              <a:rPr sz="2400" spc="-20" dirty="0">
                <a:solidFill>
                  <a:srgbClr val="FFFFFF"/>
                </a:solidFill>
                <a:latin typeface="Corbel"/>
                <a:cs typeface="Corbel"/>
              </a:rPr>
              <a:t>duty,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it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should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enforce</a:t>
            </a:r>
            <a:r>
              <a:rPr sz="2400" spc="-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orbel"/>
                <a:cs typeface="Corbel"/>
              </a:rPr>
              <a:t>the</a:t>
            </a:r>
            <a:endParaRPr sz="2400">
              <a:latin typeface="Corbel"/>
              <a:cs typeface="Corbe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specific execution of</a:t>
            </a:r>
            <a:r>
              <a:rPr sz="24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it.</a:t>
            </a:r>
            <a:endParaRPr sz="2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82066"/>
            <a:ext cx="24193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0" dirty="0">
                <a:latin typeface="Consolas"/>
                <a:cs typeface="Consolas"/>
              </a:rPr>
              <a:t>Exceptions</a:t>
            </a:r>
            <a:endParaRPr sz="3600">
              <a:latin typeface="Consolas"/>
              <a:cs typeface="Consola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4519" y="1032350"/>
            <a:ext cx="7747000" cy="507936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10"/>
              </a:spcBef>
              <a:buClr>
                <a:srgbClr val="D5EBFF"/>
              </a:buClr>
              <a:buSzPct val="94642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b="1" spc="-5" dirty="0">
                <a:solidFill>
                  <a:srgbClr val="FFFFFF"/>
                </a:solidFill>
                <a:latin typeface="Corbel"/>
                <a:cs typeface="Corbel"/>
              </a:rPr>
              <a:t>Duties of imperfect</a:t>
            </a:r>
            <a:r>
              <a:rPr sz="2800" b="1" spc="-5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orbel"/>
                <a:cs typeface="Corbel"/>
              </a:rPr>
              <a:t>Obligation</a:t>
            </a:r>
            <a:endParaRPr sz="2800">
              <a:latin typeface="Corbel"/>
              <a:cs typeface="Corbel"/>
            </a:endParaRPr>
          </a:p>
          <a:p>
            <a:pPr marL="354965" marR="5080" indent="-342900">
              <a:lnSpc>
                <a:spcPct val="90100"/>
              </a:lnSpc>
              <a:spcBef>
                <a:spcPts val="745"/>
              </a:spcBef>
              <a:buClr>
                <a:srgbClr val="D5EBFF"/>
              </a:buClr>
              <a:buSzPct val="93181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Those </a:t>
            </a:r>
            <a:r>
              <a:rPr sz="2200" dirty="0">
                <a:solidFill>
                  <a:srgbClr val="FFFFFF"/>
                </a:solidFill>
                <a:latin typeface="Corbel"/>
                <a:cs typeface="Corbel"/>
              </a:rPr>
              <a:t>duties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the breach </a:t>
            </a:r>
            <a:r>
              <a:rPr sz="2200" dirty="0">
                <a:solidFill>
                  <a:srgbClr val="FFFFFF"/>
                </a:solidFill>
                <a:latin typeface="Corbel"/>
                <a:cs typeface="Corbel"/>
              </a:rPr>
              <a:t>of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which gives </a:t>
            </a:r>
            <a:r>
              <a:rPr sz="2200" dirty="0">
                <a:solidFill>
                  <a:srgbClr val="FFFFFF"/>
                </a:solidFill>
                <a:latin typeface="Corbel"/>
                <a:cs typeface="Corbel"/>
              </a:rPr>
              <a:t>no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cause </a:t>
            </a:r>
            <a:r>
              <a:rPr sz="2200" dirty="0">
                <a:solidFill>
                  <a:srgbClr val="FFFFFF"/>
                </a:solidFill>
                <a:latin typeface="Corbel"/>
                <a:cs typeface="Corbel"/>
              </a:rPr>
              <a:t>of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action </a:t>
            </a:r>
            <a:r>
              <a:rPr sz="2200" dirty="0">
                <a:solidFill>
                  <a:srgbClr val="FFFFFF"/>
                </a:solidFill>
                <a:latin typeface="Corbel"/>
                <a:cs typeface="Corbel"/>
              </a:rPr>
              <a:t>and 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creates </a:t>
            </a:r>
            <a:r>
              <a:rPr sz="2200" dirty="0">
                <a:solidFill>
                  <a:srgbClr val="FFFFFF"/>
                </a:solidFill>
                <a:latin typeface="Corbel"/>
                <a:cs typeface="Corbel"/>
              </a:rPr>
              <a:t>no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liability at all. E.g A time-barred debt </a:t>
            </a:r>
            <a:r>
              <a:rPr sz="2200" spc="-10" dirty="0">
                <a:solidFill>
                  <a:srgbClr val="FFFFFF"/>
                </a:solidFill>
                <a:latin typeface="Corbel"/>
                <a:cs typeface="Corbel"/>
              </a:rPr>
              <a:t>is </a:t>
            </a:r>
            <a:r>
              <a:rPr sz="2200" dirty="0">
                <a:solidFill>
                  <a:srgbClr val="FFFFFF"/>
                </a:solidFill>
                <a:latin typeface="Corbel"/>
                <a:cs typeface="Corbel"/>
              </a:rPr>
              <a:t>an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example of  it. Thought </a:t>
            </a:r>
            <a:r>
              <a:rPr sz="2200" spc="-10" dirty="0">
                <a:solidFill>
                  <a:srgbClr val="FFFFFF"/>
                </a:solidFill>
                <a:latin typeface="Corbel"/>
                <a:cs typeface="Corbel"/>
              </a:rPr>
              <a:t>the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debt exists in </a:t>
            </a:r>
            <a:r>
              <a:rPr sz="2200" spc="-20" dirty="0">
                <a:solidFill>
                  <a:srgbClr val="FFFFFF"/>
                </a:solidFill>
                <a:latin typeface="Corbel"/>
                <a:cs typeface="Corbel"/>
              </a:rPr>
              <a:t>law,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it is </a:t>
            </a:r>
            <a:r>
              <a:rPr sz="2200" dirty="0">
                <a:solidFill>
                  <a:srgbClr val="FFFFFF"/>
                </a:solidFill>
                <a:latin typeface="Corbel"/>
                <a:cs typeface="Corbel"/>
              </a:rPr>
              <a:t>not</a:t>
            </a:r>
            <a:r>
              <a:rPr sz="2200" spc="-7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enforceable.</a:t>
            </a:r>
            <a:endParaRPr sz="2200">
              <a:latin typeface="Corbel"/>
              <a:cs typeface="Corbel"/>
            </a:endParaRPr>
          </a:p>
          <a:p>
            <a:pPr marL="355600" indent="-342900">
              <a:lnSpc>
                <a:spcPct val="100000"/>
              </a:lnSpc>
              <a:spcBef>
                <a:spcPts val="430"/>
              </a:spcBef>
              <a:buClr>
                <a:srgbClr val="D5EBFF"/>
              </a:buClr>
              <a:buSzPct val="93181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200" b="1" spc="-10" dirty="0">
                <a:solidFill>
                  <a:srgbClr val="FFFFFF"/>
                </a:solidFill>
                <a:latin typeface="Corbel"/>
                <a:cs typeface="Corbel"/>
              </a:rPr>
              <a:t>Duties </a:t>
            </a:r>
            <a:r>
              <a:rPr sz="2200" b="1" spc="-5" dirty="0">
                <a:solidFill>
                  <a:srgbClr val="FFFFFF"/>
                </a:solidFill>
                <a:latin typeface="Corbel"/>
                <a:cs typeface="Corbel"/>
              </a:rPr>
              <a:t>incapable of specific</a:t>
            </a:r>
            <a:r>
              <a:rPr sz="2200" b="1" spc="9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Corbel"/>
                <a:cs typeface="Corbel"/>
              </a:rPr>
              <a:t>enforcement</a:t>
            </a:r>
            <a:endParaRPr sz="2200">
              <a:latin typeface="Corbel"/>
              <a:cs typeface="Corbel"/>
            </a:endParaRPr>
          </a:p>
          <a:p>
            <a:pPr marL="354965" marR="34925" indent="-66040">
              <a:lnSpc>
                <a:spcPts val="2380"/>
              </a:lnSpc>
              <a:spcBef>
                <a:spcPts val="740"/>
              </a:spcBef>
            </a:pP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Duties which from their </a:t>
            </a:r>
            <a:r>
              <a:rPr sz="2200" dirty="0">
                <a:solidFill>
                  <a:srgbClr val="FFFFFF"/>
                </a:solidFill>
                <a:latin typeface="Corbel"/>
                <a:cs typeface="Corbel"/>
              </a:rPr>
              <a:t>nature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cannot be </a:t>
            </a:r>
            <a:r>
              <a:rPr sz="2200" spc="-10" dirty="0">
                <a:solidFill>
                  <a:srgbClr val="FFFFFF"/>
                </a:solidFill>
                <a:latin typeface="Corbel"/>
                <a:cs typeface="Corbel"/>
              </a:rPr>
              <a:t>specifically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enforced  after having once been </a:t>
            </a:r>
            <a:r>
              <a:rPr sz="2200" spc="-10" dirty="0">
                <a:solidFill>
                  <a:srgbClr val="FFFFFF"/>
                </a:solidFill>
                <a:latin typeface="Corbel"/>
                <a:cs typeface="Corbel"/>
              </a:rPr>
              <a:t>broken.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There wrongs </a:t>
            </a:r>
            <a:r>
              <a:rPr sz="2200" dirty="0">
                <a:solidFill>
                  <a:srgbClr val="FFFFFF"/>
                </a:solidFill>
                <a:latin typeface="Corbel"/>
                <a:cs typeface="Corbel"/>
              </a:rPr>
              <a:t>are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transitory and  </a:t>
            </a:r>
            <a:r>
              <a:rPr sz="2200" dirty="0">
                <a:solidFill>
                  <a:srgbClr val="FFFFFF"/>
                </a:solidFill>
                <a:latin typeface="Corbel"/>
                <a:cs typeface="Corbel"/>
              </a:rPr>
              <a:t>non</a:t>
            </a:r>
            <a:r>
              <a:rPr sz="2200" spc="-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continuing.</a:t>
            </a:r>
            <a:endParaRPr sz="2200">
              <a:latin typeface="Corbel"/>
              <a:cs typeface="Corbel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Clr>
                <a:srgbClr val="D5EBFF"/>
              </a:buClr>
              <a:buSzPct val="93181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200" b="1" spc="-5" dirty="0">
                <a:solidFill>
                  <a:srgbClr val="FFFFFF"/>
                </a:solidFill>
                <a:latin typeface="Corbel"/>
                <a:cs typeface="Corbel"/>
              </a:rPr>
              <a:t>Specific performance</a:t>
            </a:r>
            <a:r>
              <a:rPr sz="2200" b="1" spc="5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Corbel"/>
                <a:cs typeface="Corbel"/>
              </a:rPr>
              <a:t>inexpedient</a:t>
            </a:r>
            <a:endParaRPr sz="2200">
              <a:latin typeface="Corbel"/>
              <a:cs typeface="Corbel"/>
            </a:endParaRPr>
          </a:p>
          <a:p>
            <a:pPr marL="354965" marR="356870" indent="-342900">
              <a:lnSpc>
                <a:spcPts val="2380"/>
              </a:lnSpc>
              <a:spcBef>
                <a:spcPts val="730"/>
              </a:spcBef>
              <a:buClr>
                <a:srgbClr val="D5EBFF"/>
              </a:buClr>
              <a:buSzPct val="93181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There are </a:t>
            </a:r>
            <a:r>
              <a:rPr sz="2200" dirty="0">
                <a:solidFill>
                  <a:srgbClr val="FFFFFF"/>
                </a:solidFill>
                <a:latin typeface="Corbel"/>
                <a:cs typeface="Corbel"/>
              </a:rPr>
              <a:t>many </a:t>
            </a:r>
            <a:r>
              <a:rPr sz="2200" spc="-10" dirty="0">
                <a:solidFill>
                  <a:srgbClr val="FFFFFF"/>
                </a:solidFill>
                <a:latin typeface="Corbel"/>
                <a:cs typeface="Corbel"/>
              </a:rPr>
              <a:t>cases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where </a:t>
            </a:r>
            <a:r>
              <a:rPr sz="2200" spc="-10" dirty="0">
                <a:solidFill>
                  <a:srgbClr val="FFFFFF"/>
                </a:solidFill>
                <a:latin typeface="Corbel"/>
                <a:cs typeface="Corbel"/>
              </a:rPr>
              <a:t>specific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performance of a duty is  possible, the law </a:t>
            </a:r>
            <a:r>
              <a:rPr sz="2200" dirty="0">
                <a:solidFill>
                  <a:srgbClr val="FFFFFF"/>
                </a:solidFill>
                <a:latin typeface="Corbel"/>
                <a:cs typeface="Corbel"/>
              </a:rPr>
              <a:t>may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not resort </a:t>
            </a:r>
            <a:r>
              <a:rPr sz="2200" dirty="0">
                <a:solidFill>
                  <a:srgbClr val="FFFFFF"/>
                </a:solidFill>
                <a:latin typeface="Corbel"/>
                <a:cs typeface="Corbel"/>
              </a:rPr>
              <a:t>to</a:t>
            </a:r>
            <a:r>
              <a:rPr sz="2200" spc="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it.</a:t>
            </a:r>
            <a:endParaRPr sz="2200">
              <a:latin typeface="Corbel"/>
              <a:cs typeface="Corbel"/>
            </a:endParaRPr>
          </a:p>
          <a:p>
            <a:pPr marL="355600" indent="-342900">
              <a:lnSpc>
                <a:spcPts val="2510"/>
              </a:lnSpc>
              <a:spcBef>
                <a:spcPts val="400"/>
              </a:spcBef>
              <a:buClr>
                <a:srgbClr val="D5EBFF"/>
              </a:buClr>
              <a:buSzPct val="95454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For example, if X contracts to render personal </a:t>
            </a:r>
            <a:r>
              <a:rPr sz="2200" spc="-10" dirty="0">
                <a:solidFill>
                  <a:srgbClr val="FFFFFF"/>
                </a:solidFill>
                <a:latin typeface="Corbel"/>
                <a:cs typeface="Corbel"/>
              </a:rPr>
              <a:t>service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to</a:t>
            </a:r>
            <a:r>
              <a:rPr sz="2200" spc="-37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200" spc="-75" dirty="0">
                <a:solidFill>
                  <a:srgbClr val="FFFFFF"/>
                </a:solidFill>
                <a:latin typeface="Corbel"/>
                <a:cs typeface="Corbel"/>
              </a:rPr>
              <a:t>Y,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Y</a:t>
            </a:r>
            <a:endParaRPr sz="2200">
              <a:latin typeface="Corbel"/>
              <a:cs typeface="Corbel"/>
            </a:endParaRPr>
          </a:p>
          <a:p>
            <a:pPr marL="354965">
              <a:lnSpc>
                <a:spcPts val="2510"/>
              </a:lnSpc>
            </a:pP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cannot enforce performance of </a:t>
            </a:r>
            <a:r>
              <a:rPr sz="2200" spc="-10" dirty="0">
                <a:solidFill>
                  <a:srgbClr val="FFFFFF"/>
                </a:solidFill>
                <a:latin typeface="Corbel"/>
                <a:cs typeface="Corbel"/>
              </a:rPr>
              <a:t>this</a:t>
            </a:r>
            <a:r>
              <a:rPr sz="2200" spc="5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orbel"/>
                <a:cs typeface="Corbel"/>
              </a:rPr>
              <a:t>contract.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2050" spc="15" dirty="0">
                <a:solidFill>
                  <a:srgbClr val="D5EBFF"/>
                </a:solidFill>
                <a:latin typeface="Wingdings"/>
                <a:cs typeface="Wingdings"/>
              </a:rPr>
              <a:t></a:t>
            </a:r>
            <a:endParaRPr sz="205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90525"/>
            <a:ext cx="391541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85" dirty="0">
                <a:latin typeface="Consolas"/>
                <a:cs typeface="Consolas"/>
              </a:rPr>
              <a:t>Theory </a:t>
            </a:r>
            <a:r>
              <a:rPr sz="2400" b="1" spc="-50" dirty="0">
                <a:latin typeface="Consolas"/>
                <a:cs typeface="Consolas"/>
              </a:rPr>
              <a:t>of </a:t>
            </a:r>
            <a:r>
              <a:rPr sz="2400" b="1" spc="-80" dirty="0">
                <a:latin typeface="Consolas"/>
                <a:cs typeface="Consolas"/>
              </a:rPr>
              <a:t>Penal</a:t>
            </a:r>
            <a:r>
              <a:rPr sz="2400" b="1" spc="-490" dirty="0">
                <a:latin typeface="Consolas"/>
                <a:cs typeface="Consolas"/>
              </a:rPr>
              <a:t> </a:t>
            </a:r>
            <a:r>
              <a:rPr sz="2400" b="1" spc="-100" dirty="0">
                <a:latin typeface="Consolas"/>
                <a:cs typeface="Consolas"/>
              </a:rPr>
              <a:t>liability</a:t>
            </a:r>
            <a:endParaRPr sz="2400">
              <a:latin typeface="Consolas"/>
              <a:cs typeface="Consola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2024" y="1707261"/>
            <a:ext cx="7074534" cy="2211705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Based on the</a:t>
            </a:r>
            <a:r>
              <a:rPr sz="2400" spc="-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maxim</a:t>
            </a:r>
            <a:endParaRPr sz="2400">
              <a:latin typeface="Corbel"/>
              <a:cs typeface="Corbel"/>
            </a:endParaRPr>
          </a:p>
          <a:p>
            <a:pPr marL="1459865">
              <a:lnSpc>
                <a:spcPct val="100000"/>
              </a:lnSpc>
              <a:spcBef>
                <a:spcPts val="710"/>
              </a:spcBef>
            </a:pP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“ </a:t>
            </a:r>
            <a:r>
              <a:rPr sz="2400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  <a:cs typeface="Corbel"/>
              </a:rPr>
              <a:t>actunon </a:t>
            </a:r>
            <a:r>
              <a:rPr sz="2400" i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  <a:cs typeface="Corbel"/>
              </a:rPr>
              <a:t>fa”cit </a:t>
            </a:r>
            <a:r>
              <a:rPr sz="2400" i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  <a:cs typeface="Corbel"/>
              </a:rPr>
              <a:t>reum, nisi </a:t>
            </a:r>
            <a:r>
              <a:rPr sz="2400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  <a:cs typeface="Corbel"/>
              </a:rPr>
              <a:t>mens </a:t>
            </a:r>
            <a:r>
              <a:rPr sz="2400" i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  <a:cs typeface="Corbel"/>
              </a:rPr>
              <a:t>sit</a:t>
            </a:r>
            <a:r>
              <a:rPr sz="2400" i="1" u="heavy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  <a:cs typeface="Corbel"/>
              </a:rPr>
              <a:t> </a:t>
            </a:r>
            <a:r>
              <a:rPr sz="2400" i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  <a:cs typeface="Corbel"/>
              </a:rPr>
              <a:t>rea”</a:t>
            </a:r>
            <a:endParaRPr sz="24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rbel"/>
                <a:cs typeface="Corbel"/>
              </a:rPr>
              <a:t>Means</a:t>
            </a:r>
            <a:endParaRPr sz="2400">
              <a:latin typeface="Corbel"/>
              <a:cs typeface="Corbel"/>
            </a:endParaRPr>
          </a:p>
          <a:p>
            <a:pPr marL="354965" marR="5080" indent="621665">
              <a:lnSpc>
                <a:spcPct val="100000"/>
              </a:lnSpc>
              <a:spcBef>
                <a:spcPts val="695"/>
              </a:spcBef>
            </a:pP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“which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means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that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act alone does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not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amount</a:t>
            </a:r>
            <a:r>
              <a:rPr sz="2400" spc="-8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to  crime,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unless it is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accompanied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by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guilty</a:t>
            </a:r>
            <a:r>
              <a:rPr sz="2400" spc="-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mind.”</a:t>
            </a:r>
            <a:endParaRPr sz="2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516381"/>
            <a:ext cx="24257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05" dirty="0">
                <a:latin typeface="Consolas"/>
                <a:cs typeface="Consolas"/>
              </a:rPr>
              <a:t>Liability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2024" y="1792604"/>
            <a:ext cx="7546340" cy="2490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0"/>
              </a:spcBef>
              <a:buClr>
                <a:srgbClr val="D5EBFF"/>
              </a:buClr>
              <a:buSzPct val="9500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Definition By</a:t>
            </a:r>
            <a:r>
              <a:rPr sz="3000" spc="-6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Salmond;</a:t>
            </a:r>
            <a:endParaRPr sz="300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endParaRPr sz="4100">
              <a:latin typeface="Corbel"/>
              <a:cs typeface="Corbel"/>
            </a:endParaRPr>
          </a:p>
          <a:p>
            <a:pPr marL="354965" marR="5080" indent="-342900" algn="just">
              <a:lnSpc>
                <a:spcPct val="100000"/>
              </a:lnSpc>
            </a:pP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“Liability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or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responsibility is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the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bond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of  necessity that exists between the wrongdoer 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the remedy of</a:t>
            </a:r>
            <a:r>
              <a:rPr sz="3000" spc="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20" dirty="0">
                <a:solidFill>
                  <a:srgbClr val="FFFFFF"/>
                </a:solidFill>
                <a:latin typeface="Corbel"/>
                <a:cs typeface="Corbel"/>
              </a:rPr>
              <a:t>wrong”.</a:t>
            </a:r>
            <a:endParaRPr sz="3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516381"/>
            <a:ext cx="53606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90" dirty="0">
                <a:latin typeface="Consolas"/>
                <a:cs typeface="Consolas"/>
              </a:rPr>
              <a:t>Meaning </a:t>
            </a:r>
            <a:r>
              <a:rPr b="1" spc="-55" dirty="0">
                <a:latin typeface="Consolas"/>
                <a:cs typeface="Consolas"/>
              </a:rPr>
              <a:t>of</a:t>
            </a:r>
            <a:r>
              <a:rPr b="1" spc="-365" dirty="0">
                <a:latin typeface="Consolas"/>
                <a:cs typeface="Consolas"/>
              </a:rPr>
              <a:t> </a:t>
            </a:r>
            <a:r>
              <a:rPr b="1" spc="-105" dirty="0">
                <a:latin typeface="Consolas"/>
                <a:cs typeface="Consolas"/>
              </a:rPr>
              <a:t>Liability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2024" y="2337891"/>
            <a:ext cx="7436484" cy="2948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D5EBFF"/>
              </a:buClr>
              <a:buSzPct val="9500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The quality or state of being legally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obligated 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or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accountable;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Legal responsibility to  another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or to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25" dirty="0">
                <a:solidFill>
                  <a:srgbClr val="FFFFFF"/>
                </a:solidFill>
                <a:latin typeface="Corbel"/>
                <a:cs typeface="Corbel"/>
              </a:rPr>
              <a:t>society.</a:t>
            </a:r>
            <a:endParaRPr sz="30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D5EBFF"/>
              </a:buClr>
              <a:buFont typeface="Wingdings"/>
              <a:buChar char=""/>
            </a:pPr>
            <a:endParaRPr sz="4100">
              <a:latin typeface="Corbel"/>
              <a:cs typeface="Corbel"/>
            </a:endParaRPr>
          </a:p>
          <a:p>
            <a:pPr marL="354965" marR="925830" indent="-342900">
              <a:lnSpc>
                <a:spcPct val="100000"/>
              </a:lnSpc>
              <a:buClr>
                <a:srgbClr val="D5EBFF"/>
              </a:buClr>
              <a:buSzPct val="9500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Enforceable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Civil remedy or</a:t>
            </a:r>
            <a:r>
              <a:rPr sz="3000" spc="-30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Criminal 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punishment.</a:t>
            </a:r>
            <a:endParaRPr sz="3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516381"/>
            <a:ext cx="16256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Count.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2024" y="1792604"/>
            <a:ext cx="303212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0"/>
              </a:spcBef>
              <a:buClr>
                <a:srgbClr val="D5EBFF"/>
              </a:buClr>
              <a:buSzPct val="9500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000" b="1" spc="-5" dirty="0">
                <a:solidFill>
                  <a:srgbClr val="FFFFFF"/>
                </a:solidFill>
                <a:latin typeface="Corbel"/>
                <a:cs typeface="Corbel"/>
              </a:rPr>
              <a:t>Give two</a:t>
            </a:r>
            <a:r>
              <a:rPr sz="3000" b="1" spc="-16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b="1" spc="-5" dirty="0">
                <a:solidFill>
                  <a:srgbClr val="FFFFFF"/>
                </a:solidFill>
                <a:latin typeface="Corbel"/>
                <a:cs typeface="Corbel"/>
              </a:rPr>
              <a:t>Senses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444" y="2885694"/>
            <a:ext cx="203835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7685" algn="l"/>
              </a:tabLst>
            </a:pPr>
            <a:r>
              <a:rPr sz="2850" dirty="0">
                <a:solidFill>
                  <a:srgbClr val="D5EBFF"/>
                </a:solidFill>
                <a:latin typeface="Corbel"/>
                <a:cs typeface="Corbel"/>
              </a:rPr>
              <a:t>1.	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Synonym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30078" y="2885694"/>
            <a:ext cx="8763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Dut</a:t>
            </a:r>
            <a:r>
              <a:rPr sz="3000" spc="-145" dirty="0">
                <a:solidFill>
                  <a:srgbClr val="FFFFFF"/>
                </a:solidFill>
                <a:latin typeface="Corbel"/>
                <a:cs typeface="Corbel"/>
              </a:rPr>
              <a:t>y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.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444" y="3976573"/>
            <a:ext cx="193484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3865" algn="l"/>
              </a:tabLst>
            </a:pP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2.	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Antonym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79157" y="3976573"/>
            <a:ext cx="163385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5" dirty="0">
                <a:solidFill>
                  <a:srgbClr val="FFFFFF"/>
                </a:solidFill>
                <a:latin typeface="Corbel"/>
                <a:cs typeface="Corbel"/>
              </a:rPr>
              <a:t>I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m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m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unit</a:t>
            </a:r>
            <a:r>
              <a:rPr sz="3000" spc="-150" dirty="0">
                <a:solidFill>
                  <a:srgbClr val="FFFFFF"/>
                </a:solidFill>
                <a:latin typeface="Corbel"/>
                <a:cs typeface="Corbel"/>
              </a:rPr>
              <a:t>y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.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276600" y="3148710"/>
            <a:ext cx="838200" cy="103505"/>
          </a:xfrm>
          <a:custGeom>
            <a:avLst/>
            <a:gdLst/>
            <a:ahLst/>
            <a:cxnLst/>
            <a:rect l="l" t="t" r="r" b="b"/>
            <a:pathLst>
              <a:path w="838200" h="103504">
                <a:moveTo>
                  <a:pt x="88646" y="0"/>
                </a:moveTo>
                <a:lnTo>
                  <a:pt x="0" y="51688"/>
                </a:lnTo>
                <a:lnTo>
                  <a:pt x="88646" y="103377"/>
                </a:lnTo>
                <a:lnTo>
                  <a:pt x="92455" y="102362"/>
                </a:lnTo>
                <a:lnTo>
                  <a:pt x="96012" y="96265"/>
                </a:lnTo>
                <a:lnTo>
                  <a:pt x="94996" y="92455"/>
                </a:lnTo>
                <a:lnTo>
                  <a:pt x="35995" y="58038"/>
                </a:lnTo>
                <a:lnTo>
                  <a:pt x="12573" y="58038"/>
                </a:lnTo>
                <a:lnTo>
                  <a:pt x="12573" y="45338"/>
                </a:lnTo>
                <a:lnTo>
                  <a:pt x="35995" y="45338"/>
                </a:lnTo>
                <a:lnTo>
                  <a:pt x="94996" y="10922"/>
                </a:lnTo>
                <a:lnTo>
                  <a:pt x="96012" y="7112"/>
                </a:lnTo>
                <a:lnTo>
                  <a:pt x="92455" y="1015"/>
                </a:lnTo>
                <a:lnTo>
                  <a:pt x="88646" y="0"/>
                </a:lnTo>
                <a:close/>
              </a:path>
              <a:path w="838200" h="103504">
                <a:moveTo>
                  <a:pt x="813090" y="51688"/>
                </a:moveTo>
                <a:lnTo>
                  <a:pt x="743203" y="92455"/>
                </a:lnTo>
                <a:lnTo>
                  <a:pt x="742188" y="96265"/>
                </a:lnTo>
                <a:lnTo>
                  <a:pt x="745744" y="102362"/>
                </a:lnTo>
                <a:lnTo>
                  <a:pt x="749553" y="103377"/>
                </a:lnTo>
                <a:lnTo>
                  <a:pt x="827309" y="58038"/>
                </a:lnTo>
                <a:lnTo>
                  <a:pt x="825626" y="58038"/>
                </a:lnTo>
                <a:lnTo>
                  <a:pt x="825626" y="57150"/>
                </a:lnTo>
                <a:lnTo>
                  <a:pt x="822451" y="57150"/>
                </a:lnTo>
                <a:lnTo>
                  <a:pt x="813090" y="51688"/>
                </a:lnTo>
                <a:close/>
              </a:path>
              <a:path w="838200" h="103504">
                <a:moveTo>
                  <a:pt x="35995" y="45338"/>
                </a:moveTo>
                <a:lnTo>
                  <a:pt x="12573" y="45338"/>
                </a:lnTo>
                <a:lnTo>
                  <a:pt x="12573" y="58038"/>
                </a:lnTo>
                <a:lnTo>
                  <a:pt x="35995" y="58038"/>
                </a:lnTo>
                <a:lnTo>
                  <a:pt x="34471" y="57150"/>
                </a:lnTo>
                <a:lnTo>
                  <a:pt x="15748" y="57150"/>
                </a:lnTo>
                <a:lnTo>
                  <a:pt x="15748" y="46227"/>
                </a:lnTo>
                <a:lnTo>
                  <a:pt x="34471" y="46227"/>
                </a:lnTo>
                <a:lnTo>
                  <a:pt x="35995" y="45338"/>
                </a:lnTo>
                <a:close/>
              </a:path>
              <a:path w="838200" h="103504">
                <a:moveTo>
                  <a:pt x="802204" y="45338"/>
                </a:moveTo>
                <a:lnTo>
                  <a:pt x="35995" y="45338"/>
                </a:lnTo>
                <a:lnTo>
                  <a:pt x="25109" y="51688"/>
                </a:lnTo>
                <a:lnTo>
                  <a:pt x="35995" y="58038"/>
                </a:lnTo>
                <a:lnTo>
                  <a:pt x="802204" y="58038"/>
                </a:lnTo>
                <a:lnTo>
                  <a:pt x="813090" y="51688"/>
                </a:lnTo>
                <a:lnTo>
                  <a:pt x="802204" y="45338"/>
                </a:lnTo>
                <a:close/>
              </a:path>
              <a:path w="838200" h="103504">
                <a:moveTo>
                  <a:pt x="827309" y="45338"/>
                </a:moveTo>
                <a:lnTo>
                  <a:pt x="825626" y="45338"/>
                </a:lnTo>
                <a:lnTo>
                  <a:pt x="825626" y="58038"/>
                </a:lnTo>
                <a:lnTo>
                  <a:pt x="827309" y="58038"/>
                </a:lnTo>
                <a:lnTo>
                  <a:pt x="838200" y="51688"/>
                </a:lnTo>
                <a:lnTo>
                  <a:pt x="827309" y="45338"/>
                </a:lnTo>
                <a:close/>
              </a:path>
              <a:path w="838200" h="103504">
                <a:moveTo>
                  <a:pt x="15748" y="46227"/>
                </a:moveTo>
                <a:lnTo>
                  <a:pt x="15748" y="57150"/>
                </a:lnTo>
                <a:lnTo>
                  <a:pt x="25109" y="51688"/>
                </a:lnTo>
                <a:lnTo>
                  <a:pt x="15748" y="46227"/>
                </a:lnTo>
                <a:close/>
              </a:path>
              <a:path w="838200" h="103504">
                <a:moveTo>
                  <a:pt x="25109" y="51688"/>
                </a:moveTo>
                <a:lnTo>
                  <a:pt x="15748" y="57150"/>
                </a:lnTo>
                <a:lnTo>
                  <a:pt x="34471" y="57150"/>
                </a:lnTo>
                <a:lnTo>
                  <a:pt x="25109" y="51688"/>
                </a:lnTo>
                <a:close/>
              </a:path>
              <a:path w="838200" h="103504">
                <a:moveTo>
                  <a:pt x="822451" y="46227"/>
                </a:moveTo>
                <a:lnTo>
                  <a:pt x="813090" y="51688"/>
                </a:lnTo>
                <a:lnTo>
                  <a:pt x="822451" y="57150"/>
                </a:lnTo>
                <a:lnTo>
                  <a:pt x="822451" y="46227"/>
                </a:lnTo>
                <a:close/>
              </a:path>
              <a:path w="838200" h="103504">
                <a:moveTo>
                  <a:pt x="825626" y="46227"/>
                </a:moveTo>
                <a:lnTo>
                  <a:pt x="822451" y="46227"/>
                </a:lnTo>
                <a:lnTo>
                  <a:pt x="822451" y="57150"/>
                </a:lnTo>
                <a:lnTo>
                  <a:pt x="825626" y="57150"/>
                </a:lnTo>
                <a:lnTo>
                  <a:pt x="825626" y="46227"/>
                </a:lnTo>
                <a:close/>
              </a:path>
              <a:path w="838200" h="103504">
                <a:moveTo>
                  <a:pt x="34471" y="46227"/>
                </a:moveTo>
                <a:lnTo>
                  <a:pt x="15748" y="46227"/>
                </a:lnTo>
                <a:lnTo>
                  <a:pt x="25109" y="51688"/>
                </a:lnTo>
                <a:lnTo>
                  <a:pt x="34471" y="46227"/>
                </a:lnTo>
                <a:close/>
              </a:path>
              <a:path w="838200" h="103504">
                <a:moveTo>
                  <a:pt x="749553" y="0"/>
                </a:moveTo>
                <a:lnTo>
                  <a:pt x="745744" y="1015"/>
                </a:lnTo>
                <a:lnTo>
                  <a:pt x="742188" y="7112"/>
                </a:lnTo>
                <a:lnTo>
                  <a:pt x="743203" y="10922"/>
                </a:lnTo>
                <a:lnTo>
                  <a:pt x="813090" y="51688"/>
                </a:lnTo>
                <a:lnTo>
                  <a:pt x="822451" y="46227"/>
                </a:lnTo>
                <a:lnTo>
                  <a:pt x="825626" y="46227"/>
                </a:lnTo>
                <a:lnTo>
                  <a:pt x="825626" y="45338"/>
                </a:lnTo>
                <a:lnTo>
                  <a:pt x="827309" y="45338"/>
                </a:lnTo>
                <a:lnTo>
                  <a:pt x="749553" y="0"/>
                </a:lnTo>
                <a:close/>
              </a:path>
            </a:pathLst>
          </a:custGeom>
          <a:solidFill>
            <a:srgbClr val="7ED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276600" y="4215510"/>
            <a:ext cx="914400" cy="103505"/>
          </a:xfrm>
          <a:custGeom>
            <a:avLst/>
            <a:gdLst/>
            <a:ahLst/>
            <a:cxnLst/>
            <a:rect l="l" t="t" r="r" b="b"/>
            <a:pathLst>
              <a:path w="914400" h="103504">
                <a:moveTo>
                  <a:pt x="889290" y="51688"/>
                </a:moveTo>
                <a:lnTo>
                  <a:pt x="819403" y="92456"/>
                </a:lnTo>
                <a:lnTo>
                  <a:pt x="818388" y="96265"/>
                </a:lnTo>
                <a:lnTo>
                  <a:pt x="821944" y="102362"/>
                </a:lnTo>
                <a:lnTo>
                  <a:pt x="825753" y="103377"/>
                </a:lnTo>
                <a:lnTo>
                  <a:pt x="903509" y="58038"/>
                </a:lnTo>
                <a:lnTo>
                  <a:pt x="901826" y="58038"/>
                </a:lnTo>
                <a:lnTo>
                  <a:pt x="901826" y="57150"/>
                </a:lnTo>
                <a:lnTo>
                  <a:pt x="898651" y="57150"/>
                </a:lnTo>
                <a:lnTo>
                  <a:pt x="889290" y="51688"/>
                </a:lnTo>
                <a:close/>
              </a:path>
              <a:path w="914400" h="103504">
                <a:moveTo>
                  <a:pt x="878404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878404" y="58038"/>
                </a:lnTo>
                <a:lnTo>
                  <a:pt x="889290" y="51688"/>
                </a:lnTo>
                <a:lnTo>
                  <a:pt x="878404" y="45338"/>
                </a:lnTo>
                <a:close/>
              </a:path>
              <a:path w="914400" h="103504">
                <a:moveTo>
                  <a:pt x="903509" y="45338"/>
                </a:moveTo>
                <a:lnTo>
                  <a:pt x="901826" y="45338"/>
                </a:lnTo>
                <a:lnTo>
                  <a:pt x="901826" y="58038"/>
                </a:lnTo>
                <a:lnTo>
                  <a:pt x="903509" y="58038"/>
                </a:lnTo>
                <a:lnTo>
                  <a:pt x="914400" y="51688"/>
                </a:lnTo>
                <a:lnTo>
                  <a:pt x="903509" y="45338"/>
                </a:lnTo>
                <a:close/>
              </a:path>
              <a:path w="914400" h="103504">
                <a:moveTo>
                  <a:pt x="898651" y="46227"/>
                </a:moveTo>
                <a:lnTo>
                  <a:pt x="889290" y="51688"/>
                </a:lnTo>
                <a:lnTo>
                  <a:pt x="898651" y="57150"/>
                </a:lnTo>
                <a:lnTo>
                  <a:pt x="898651" y="46227"/>
                </a:lnTo>
                <a:close/>
              </a:path>
              <a:path w="914400" h="103504">
                <a:moveTo>
                  <a:pt x="901826" y="46227"/>
                </a:moveTo>
                <a:lnTo>
                  <a:pt x="898651" y="46227"/>
                </a:lnTo>
                <a:lnTo>
                  <a:pt x="898651" y="57150"/>
                </a:lnTo>
                <a:lnTo>
                  <a:pt x="901826" y="57150"/>
                </a:lnTo>
                <a:lnTo>
                  <a:pt x="901826" y="46227"/>
                </a:lnTo>
                <a:close/>
              </a:path>
              <a:path w="914400" h="103504">
                <a:moveTo>
                  <a:pt x="825753" y="0"/>
                </a:moveTo>
                <a:lnTo>
                  <a:pt x="821944" y="1015"/>
                </a:lnTo>
                <a:lnTo>
                  <a:pt x="818388" y="7112"/>
                </a:lnTo>
                <a:lnTo>
                  <a:pt x="819403" y="10921"/>
                </a:lnTo>
                <a:lnTo>
                  <a:pt x="889290" y="51688"/>
                </a:lnTo>
                <a:lnTo>
                  <a:pt x="898651" y="46227"/>
                </a:lnTo>
                <a:lnTo>
                  <a:pt x="901826" y="46227"/>
                </a:lnTo>
                <a:lnTo>
                  <a:pt x="901826" y="45338"/>
                </a:lnTo>
                <a:lnTo>
                  <a:pt x="903509" y="45338"/>
                </a:lnTo>
                <a:lnTo>
                  <a:pt x="825753" y="0"/>
                </a:lnTo>
                <a:close/>
              </a:path>
            </a:pathLst>
          </a:custGeom>
          <a:solidFill>
            <a:srgbClr val="7ED13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516381"/>
            <a:ext cx="48272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85" dirty="0">
                <a:latin typeface="Consolas"/>
                <a:cs typeface="Consolas"/>
              </a:rPr>
              <a:t>Types </a:t>
            </a:r>
            <a:r>
              <a:rPr b="1" spc="-55" dirty="0">
                <a:latin typeface="Consolas"/>
                <a:cs typeface="Consolas"/>
              </a:rPr>
              <a:t>of</a:t>
            </a:r>
            <a:r>
              <a:rPr b="1" spc="-370" dirty="0">
                <a:latin typeface="Consolas"/>
                <a:cs typeface="Consolas"/>
              </a:rPr>
              <a:t> </a:t>
            </a:r>
            <a:r>
              <a:rPr b="1" spc="-105" dirty="0">
                <a:latin typeface="Consolas"/>
                <a:cs typeface="Consolas"/>
              </a:rPr>
              <a:t>liability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2024" y="1704588"/>
            <a:ext cx="7387590" cy="303593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790"/>
              </a:spcBef>
              <a:buClr>
                <a:srgbClr val="D5EBFF"/>
              </a:buClr>
              <a:buSzPct val="9500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000" b="1" spc="-5" dirty="0">
                <a:solidFill>
                  <a:srgbClr val="FFFFFF"/>
                </a:solidFill>
                <a:latin typeface="Corbel"/>
                <a:cs typeface="Corbel"/>
              </a:rPr>
              <a:t>Civil</a:t>
            </a:r>
            <a:r>
              <a:rPr sz="3000" b="1" spc="-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b="1" spc="-5" dirty="0">
                <a:solidFill>
                  <a:srgbClr val="FFFFFF"/>
                </a:solidFill>
                <a:latin typeface="Corbel"/>
                <a:cs typeface="Corbel"/>
              </a:rPr>
              <a:t>Liability</a:t>
            </a:r>
            <a:endParaRPr sz="3000">
              <a:latin typeface="Corbel"/>
              <a:cs typeface="Corbel"/>
            </a:endParaRPr>
          </a:p>
          <a:p>
            <a:pPr marL="354965" marR="5080" indent="-342900">
              <a:lnSpc>
                <a:spcPct val="100000"/>
              </a:lnSpc>
              <a:spcBef>
                <a:spcPts val="700"/>
              </a:spcBef>
              <a:buClr>
                <a:srgbClr val="D5EBFF"/>
              </a:buClr>
              <a:buSzPct val="95000"/>
              <a:buFont typeface="Wingdings"/>
              <a:buChar char=""/>
              <a:tabLst>
                <a:tab pos="2184400" algn="l"/>
                <a:tab pos="2185035" algn="l"/>
              </a:tabLst>
            </a:pPr>
            <a:r>
              <a:rPr dirty="0"/>
              <a:t>	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Is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the enforcement of the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right</a:t>
            </a:r>
            <a:r>
              <a:rPr sz="3000" spc="-8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of  the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plaintiff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against the defendant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in civil 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proceedings.</a:t>
            </a:r>
            <a:endParaRPr sz="3000">
              <a:latin typeface="Corbel"/>
              <a:cs typeface="Corbel"/>
            </a:endParaRPr>
          </a:p>
          <a:p>
            <a:pPr marL="354965" marR="15240" indent="-342900">
              <a:lnSpc>
                <a:spcPct val="100000"/>
              </a:lnSpc>
              <a:spcBef>
                <a:spcPts val="710"/>
              </a:spcBef>
              <a:buClr>
                <a:srgbClr val="D5EBFF"/>
              </a:buClr>
              <a:buSzPct val="95000"/>
              <a:buFont typeface="Wingdings"/>
              <a:buChar char="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Civil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wrong is against a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private individual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and 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the remedy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is</a:t>
            </a:r>
            <a:r>
              <a:rPr sz="3000" spc="-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damages.</a:t>
            </a:r>
            <a:endParaRPr sz="3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4519" y="1291717"/>
            <a:ext cx="7769859" cy="312483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95"/>
              </a:spcBef>
              <a:buClr>
                <a:srgbClr val="D5EBFF"/>
              </a:buClr>
              <a:buSzPct val="9500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3000" b="1" spc="-5" dirty="0">
                <a:solidFill>
                  <a:srgbClr val="FFFFFF"/>
                </a:solidFill>
                <a:latin typeface="Corbel"/>
                <a:cs typeface="Corbel"/>
              </a:rPr>
              <a:t>Criminal</a:t>
            </a:r>
            <a:r>
              <a:rPr sz="3000" b="1" dirty="0">
                <a:solidFill>
                  <a:srgbClr val="FFFFFF"/>
                </a:solidFill>
                <a:latin typeface="Corbel"/>
                <a:cs typeface="Corbel"/>
              </a:rPr>
              <a:t> Liability</a:t>
            </a:r>
            <a:endParaRPr sz="3000">
              <a:latin typeface="Corbel"/>
              <a:cs typeface="Corbel"/>
            </a:endParaRPr>
          </a:p>
          <a:p>
            <a:pPr marL="354965" marR="120014" indent="-342900">
              <a:lnSpc>
                <a:spcPct val="100000"/>
              </a:lnSpc>
              <a:spcBef>
                <a:spcPts val="700"/>
              </a:spcBef>
              <a:buClr>
                <a:srgbClr val="D5EBFF"/>
              </a:buClr>
              <a:buSzPct val="95000"/>
              <a:buFont typeface="Wingdings"/>
              <a:buChar char=""/>
              <a:tabLst>
                <a:tab pos="2778760" algn="l"/>
                <a:tab pos="2779395" algn="l"/>
              </a:tabLst>
            </a:pPr>
            <a:r>
              <a:rPr dirty="0"/>
              <a:t>	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Crime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is a wrong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committed 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against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the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society 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and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remedy is</a:t>
            </a:r>
            <a:r>
              <a:rPr sz="3000" spc="-4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punishment.</a:t>
            </a:r>
            <a:endParaRPr sz="3000">
              <a:latin typeface="Corbel"/>
              <a:cs typeface="Corbel"/>
            </a:endParaRPr>
          </a:p>
          <a:p>
            <a:pPr>
              <a:lnSpc>
                <a:spcPct val="100000"/>
              </a:lnSpc>
              <a:buClr>
                <a:srgbClr val="D5EBFF"/>
              </a:buClr>
              <a:buFont typeface="Wingdings"/>
              <a:buChar char=""/>
            </a:pPr>
            <a:endParaRPr sz="4100">
              <a:latin typeface="Corbel"/>
              <a:cs typeface="Corbel"/>
            </a:endParaRPr>
          </a:p>
          <a:p>
            <a:pPr marL="354965" marR="5080" indent="-342900">
              <a:lnSpc>
                <a:spcPct val="100000"/>
              </a:lnSpc>
              <a:spcBef>
                <a:spcPts val="5"/>
              </a:spcBef>
              <a:buClr>
                <a:srgbClr val="D5EBFF"/>
              </a:buClr>
              <a:buSzPct val="95000"/>
              <a:buFont typeface="Wingdings"/>
              <a:buChar char="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Liability in a crime is measured by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the </a:t>
            </a:r>
            <a:r>
              <a:rPr sz="3000" dirty="0">
                <a:solidFill>
                  <a:srgbClr val="FFFFFF"/>
                </a:solidFill>
                <a:latin typeface="Corbel"/>
                <a:cs typeface="Corbel"/>
              </a:rPr>
              <a:t>intention  </a:t>
            </a:r>
            <a:r>
              <a:rPr sz="3000" spc="-5" dirty="0">
                <a:solidFill>
                  <a:srgbClr val="FFFFFF"/>
                </a:solidFill>
                <a:latin typeface="Corbel"/>
                <a:cs typeface="Corbel"/>
              </a:rPr>
              <a:t>of the</a:t>
            </a: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15" dirty="0">
                <a:solidFill>
                  <a:srgbClr val="FFFFFF"/>
                </a:solidFill>
                <a:latin typeface="Corbel"/>
                <a:cs typeface="Corbel"/>
              </a:rPr>
              <a:t>wrongdoer.</a:t>
            </a:r>
            <a:endParaRPr sz="3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Measures </a:t>
            </a:r>
            <a:r>
              <a:rPr spc="-55" dirty="0"/>
              <a:t>of </a:t>
            </a:r>
            <a:r>
              <a:rPr spc="-5" dirty="0"/>
              <a:t>a</a:t>
            </a:r>
            <a:r>
              <a:rPr spc="-525" dirty="0"/>
              <a:t> </a:t>
            </a:r>
            <a:r>
              <a:rPr spc="-105" dirty="0"/>
              <a:t>Criminal  liability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0719" y="1833499"/>
            <a:ext cx="7985125" cy="4013200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360"/>
              </a:spcBef>
              <a:buClr>
                <a:srgbClr val="D5EBFF"/>
              </a:buClr>
              <a:buSzPct val="93750"/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Motive </a:t>
            </a:r>
            <a:r>
              <a:rPr sz="2400" b="1" dirty="0">
                <a:solidFill>
                  <a:srgbClr val="FFFFFF"/>
                </a:solidFill>
                <a:latin typeface="Corbel"/>
                <a:cs typeface="Corbel"/>
              </a:rPr>
              <a:t>of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the</a:t>
            </a:r>
            <a:r>
              <a:rPr sz="2400" b="1" spc="-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orbel"/>
                <a:cs typeface="Corbel"/>
              </a:rPr>
              <a:t>offence</a:t>
            </a:r>
            <a:endParaRPr sz="2400">
              <a:latin typeface="Corbel"/>
              <a:cs typeface="Corbel"/>
            </a:endParaRPr>
          </a:p>
          <a:p>
            <a:pPr marL="355600" marR="308610" indent="-110489">
              <a:lnSpc>
                <a:spcPct val="105400"/>
              </a:lnSpc>
              <a:spcBef>
                <a:spcPts val="1105"/>
              </a:spcBef>
            </a:pP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Motive is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said to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be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the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ulterior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intent. The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ulterior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intend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is 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called motive.</a:t>
            </a:r>
            <a:endParaRPr sz="2400">
              <a:latin typeface="Corbel"/>
              <a:cs typeface="Corbel"/>
            </a:endParaRPr>
          </a:p>
          <a:p>
            <a:pPr marL="419734" indent="-407670">
              <a:lnSpc>
                <a:spcPct val="100000"/>
              </a:lnSpc>
              <a:spcBef>
                <a:spcPts val="695"/>
              </a:spcBef>
              <a:buClr>
                <a:srgbClr val="D5EBFF"/>
              </a:buClr>
              <a:buSzPct val="93750"/>
              <a:buFont typeface="Wingdings"/>
              <a:buChar char=""/>
              <a:tabLst>
                <a:tab pos="419734" algn="l"/>
                <a:tab pos="420370" algn="l"/>
              </a:tabLst>
            </a:pPr>
            <a:r>
              <a:rPr sz="2400" b="1" dirty="0">
                <a:solidFill>
                  <a:srgbClr val="FFFFFF"/>
                </a:solidFill>
                <a:latin typeface="Corbel"/>
                <a:cs typeface="Corbel"/>
              </a:rPr>
              <a:t>Intention</a:t>
            </a:r>
            <a:endParaRPr sz="2400">
              <a:latin typeface="Corbel"/>
              <a:cs typeface="Corbel"/>
            </a:endParaRPr>
          </a:p>
          <a:p>
            <a:pPr marL="393700">
              <a:lnSpc>
                <a:spcPct val="100000"/>
              </a:lnSpc>
              <a:spcBef>
                <a:spcPts val="710"/>
              </a:spcBef>
            </a:pP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The fore-knowledge of the</a:t>
            </a:r>
            <a:r>
              <a:rPr sz="2400" spc="-2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act.</a:t>
            </a:r>
            <a:endParaRPr sz="2400">
              <a:latin typeface="Corbel"/>
              <a:cs typeface="Corbel"/>
            </a:endParaRPr>
          </a:p>
          <a:p>
            <a:pPr marL="450215">
              <a:lnSpc>
                <a:spcPct val="100000"/>
              </a:lnSpc>
              <a:spcBef>
                <a:spcPts val="695"/>
              </a:spcBef>
            </a:pPr>
            <a:r>
              <a:rPr sz="2400" b="1" spc="-10" dirty="0">
                <a:solidFill>
                  <a:srgbClr val="FFFFFF"/>
                </a:solidFill>
                <a:latin typeface="Corbel"/>
                <a:cs typeface="Corbel"/>
              </a:rPr>
              <a:t>Salmon</a:t>
            </a:r>
            <a:endParaRPr sz="2400">
              <a:latin typeface="Corbel"/>
              <a:cs typeface="Corbel"/>
            </a:endParaRPr>
          </a:p>
          <a:p>
            <a:pPr marL="355600" marR="5080" indent="-343535">
              <a:lnSpc>
                <a:spcPct val="100000"/>
              </a:lnSpc>
              <a:spcBef>
                <a:spcPts val="695"/>
              </a:spcBef>
              <a:buClr>
                <a:srgbClr val="D5EBFF"/>
              </a:buClr>
              <a:buSzPct val="93750"/>
              <a:buFont typeface="Wingdings"/>
              <a:buChar char=""/>
              <a:tabLst>
                <a:tab pos="777875" algn="l"/>
                <a:tab pos="778510" algn="l"/>
              </a:tabLst>
            </a:pPr>
            <a:r>
              <a:rPr dirty="0"/>
              <a:t>	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“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The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purpose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of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design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with which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an act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is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done. It is</a:t>
            </a:r>
            <a:r>
              <a:rPr sz="2400" spc="-2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the  Fore-knowledge of the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act,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coupled with the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desire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of it. 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Such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fore-knowledge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and desire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being the cause of the</a:t>
            </a:r>
            <a:r>
              <a:rPr sz="24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act”</a:t>
            </a:r>
            <a:endParaRPr sz="2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520953"/>
            <a:ext cx="130619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95" dirty="0">
                <a:latin typeface="Consolas"/>
                <a:cs typeface="Consolas"/>
              </a:rPr>
              <a:t>Co</a:t>
            </a:r>
            <a:r>
              <a:rPr sz="3200" b="1" spc="-110" dirty="0">
                <a:latin typeface="Consolas"/>
                <a:cs typeface="Consolas"/>
              </a:rPr>
              <a:t>u</a:t>
            </a:r>
            <a:r>
              <a:rPr sz="3200" b="1" spc="-95" dirty="0">
                <a:latin typeface="Consolas"/>
                <a:cs typeface="Consolas"/>
              </a:rPr>
              <a:t>n</a:t>
            </a:r>
            <a:r>
              <a:rPr sz="3200" b="1" spc="-110" dirty="0">
                <a:latin typeface="Consolas"/>
                <a:cs typeface="Consolas"/>
              </a:rPr>
              <a:t>t</a:t>
            </a:r>
            <a:r>
              <a:rPr sz="3200" b="1" dirty="0">
                <a:latin typeface="Consolas"/>
                <a:cs typeface="Consolas"/>
              </a:rPr>
              <a:t>.</a:t>
            </a:r>
            <a:endParaRPr sz="3200">
              <a:latin typeface="Consolas"/>
              <a:cs typeface="Consola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387350" indent="-342900">
              <a:lnSpc>
                <a:spcPct val="100000"/>
              </a:lnSpc>
              <a:spcBef>
                <a:spcPts val="805"/>
              </a:spcBef>
              <a:buClr>
                <a:srgbClr val="D5EBFF"/>
              </a:buClr>
              <a:buSzPct val="93750"/>
              <a:buFont typeface="Wingdings"/>
              <a:buChar char=""/>
              <a:tabLst>
                <a:tab pos="387985" algn="l"/>
                <a:tab pos="388620" algn="l"/>
              </a:tabLst>
            </a:pPr>
            <a:r>
              <a:rPr spc="-5" dirty="0"/>
              <a:t>Magnitude </a:t>
            </a:r>
            <a:r>
              <a:rPr dirty="0"/>
              <a:t>in </a:t>
            </a:r>
            <a:r>
              <a:rPr spc="-5" dirty="0"/>
              <a:t>the</a:t>
            </a:r>
            <a:r>
              <a:rPr spc="15" dirty="0"/>
              <a:t> </a:t>
            </a:r>
            <a:r>
              <a:rPr dirty="0"/>
              <a:t>offence</a:t>
            </a:r>
          </a:p>
          <a:p>
            <a:pPr marL="387350" marR="5080" indent="-121920">
              <a:lnSpc>
                <a:spcPct val="100000"/>
              </a:lnSpc>
              <a:spcBef>
                <a:spcPts val="710"/>
              </a:spcBef>
            </a:pPr>
            <a:r>
              <a:rPr b="0" spc="-5" dirty="0">
                <a:latin typeface="Corbel"/>
                <a:cs typeface="Corbel"/>
              </a:rPr>
              <a:t>The </a:t>
            </a:r>
            <a:r>
              <a:rPr b="0" dirty="0">
                <a:latin typeface="Corbel"/>
                <a:cs typeface="Corbel"/>
              </a:rPr>
              <a:t>greater </a:t>
            </a:r>
            <a:r>
              <a:rPr b="0" spc="-5" dirty="0">
                <a:latin typeface="Corbel"/>
                <a:cs typeface="Corbel"/>
              </a:rPr>
              <a:t>the magnitude of the offence, the </a:t>
            </a:r>
            <a:r>
              <a:rPr b="0" dirty="0">
                <a:latin typeface="Corbel"/>
                <a:cs typeface="Corbel"/>
              </a:rPr>
              <a:t>greater  </a:t>
            </a:r>
            <a:r>
              <a:rPr b="0" spc="-5" dirty="0">
                <a:latin typeface="Corbel"/>
                <a:cs typeface="Corbel"/>
              </a:rPr>
              <a:t>should be its punishment</a:t>
            </a:r>
            <a:r>
              <a:rPr b="0" spc="10" dirty="0">
                <a:latin typeface="Corbel"/>
                <a:cs typeface="Corbel"/>
              </a:rPr>
              <a:t> </a:t>
            </a:r>
            <a:r>
              <a:rPr b="0" dirty="0">
                <a:latin typeface="Corbel"/>
                <a:cs typeface="Corbel"/>
              </a:rPr>
              <a:t>.</a:t>
            </a:r>
          </a:p>
          <a:p>
            <a:pPr marL="32384">
              <a:lnSpc>
                <a:spcPct val="100000"/>
              </a:lnSpc>
            </a:pPr>
            <a:endParaRPr sz="3500">
              <a:latin typeface="Corbel"/>
              <a:cs typeface="Corbel"/>
            </a:endParaRPr>
          </a:p>
          <a:p>
            <a:pPr marL="387350" indent="-342900">
              <a:lnSpc>
                <a:spcPct val="100000"/>
              </a:lnSpc>
              <a:buClr>
                <a:srgbClr val="D5EBFF"/>
              </a:buClr>
              <a:buSzPct val="93750"/>
              <a:buFont typeface="Wingdings"/>
              <a:buChar char=""/>
              <a:tabLst>
                <a:tab pos="387985" algn="l"/>
                <a:tab pos="388620" algn="l"/>
              </a:tabLst>
            </a:pPr>
            <a:r>
              <a:rPr spc="-5" dirty="0"/>
              <a:t>The </a:t>
            </a:r>
            <a:r>
              <a:rPr dirty="0"/>
              <a:t>character of </a:t>
            </a:r>
            <a:r>
              <a:rPr spc="-5" dirty="0"/>
              <a:t>the</a:t>
            </a:r>
            <a:r>
              <a:rPr spc="-20" dirty="0"/>
              <a:t> </a:t>
            </a:r>
            <a:r>
              <a:rPr dirty="0"/>
              <a:t>offender</a:t>
            </a:r>
          </a:p>
          <a:p>
            <a:pPr marL="386080">
              <a:lnSpc>
                <a:spcPct val="100000"/>
              </a:lnSpc>
              <a:spcBef>
                <a:spcPts val="710"/>
              </a:spcBef>
            </a:pPr>
            <a:r>
              <a:rPr b="0" spc="-5" dirty="0">
                <a:latin typeface="Corbel"/>
                <a:cs typeface="Corbel"/>
              </a:rPr>
              <a:t>The </a:t>
            </a:r>
            <a:r>
              <a:rPr b="0" dirty="0">
                <a:latin typeface="Corbel"/>
                <a:cs typeface="Corbel"/>
              </a:rPr>
              <a:t>worse </a:t>
            </a:r>
            <a:r>
              <a:rPr b="0" spc="-5" dirty="0">
                <a:latin typeface="Corbel"/>
                <a:cs typeface="Corbel"/>
              </a:rPr>
              <a:t>character of </a:t>
            </a:r>
            <a:r>
              <a:rPr b="0" spc="-10" dirty="0">
                <a:latin typeface="Corbel"/>
                <a:cs typeface="Corbel"/>
              </a:rPr>
              <a:t>the </a:t>
            </a:r>
            <a:r>
              <a:rPr b="0" spc="-5" dirty="0">
                <a:latin typeface="Corbel"/>
                <a:cs typeface="Corbel"/>
              </a:rPr>
              <a:t>offender </a:t>
            </a:r>
            <a:r>
              <a:rPr b="0" spc="-10" dirty="0">
                <a:latin typeface="Corbel"/>
                <a:cs typeface="Corbel"/>
              </a:rPr>
              <a:t>the </a:t>
            </a:r>
            <a:r>
              <a:rPr b="0" dirty="0">
                <a:latin typeface="Corbel"/>
                <a:cs typeface="Corbel"/>
              </a:rPr>
              <a:t>more </a:t>
            </a:r>
            <a:r>
              <a:rPr b="0" spc="-5" dirty="0">
                <a:latin typeface="Corbel"/>
                <a:cs typeface="Corbel"/>
              </a:rPr>
              <a:t>severe</a:t>
            </a:r>
          </a:p>
          <a:p>
            <a:pPr marL="387350">
              <a:lnSpc>
                <a:spcPct val="100000"/>
              </a:lnSpc>
            </a:pPr>
            <a:r>
              <a:rPr b="0" spc="-5" dirty="0">
                <a:latin typeface="Corbel"/>
                <a:cs typeface="Corbel"/>
              </a:rPr>
              <a:t>should </a:t>
            </a:r>
            <a:r>
              <a:rPr b="0" dirty="0">
                <a:latin typeface="Corbel"/>
                <a:cs typeface="Corbel"/>
              </a:rPr>
              <a:t>be </a:t>
            </a:r>
            <a:r>
              <a:rPr b="0" spc="-5" dirty="0">
                <a:latin typeface="Corbel"/>
                <a:cs typeface="Corbel"/>
              </a:rPr>
              <a:t>the</a:t>
            </a:r>
            <a:r>
              <a:rPr b="0" dirty="0">
                <a:latin typeface="Corbel"/>
                <a:cs typeface="Corbel"/>
              </a:rPr>
              <a:t> </a:t>
            </a:r>
            <a:r>
              <a:rPr b="0" spc="-5" dirty="0">
                <a:latin typeface="Corbel"/>
                <a:cs typeface="Corbel"/>
              </a:rPr>
              <a:t>punishment.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520953"/>
            <a:ext cx="40538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90" dirty="0">
                <a:latin typeface="Consolas"/>
                <a:cs typeface="Consolas"/>
              </a:rPr>
              <a:t>Vicarious</a:t>
            </a:r>
            <a:r>
              <a:rPr sz="3200" b="1" spc="-250" dirty="0">
                <a:latin typeface="Consolas"/>
                <a:cs typeface="Consolas"/>
              </a:rPr>
              <a:t> </a:t>
            </a:r>
            <a:r>
              <a:rPr sz="3200" b="1" spc="-90" dirty="0">
                <a:latin typeface="Consolas"/>
                <a:cs typeface="Consolas"/>
              </a:rPr>
              <a:t>Liability</a:t>
            </a:r>
            <a:endParaRPr sz="3200">
              <a:latin typeface="Consolas"/>
              <a:cs typeface="Consola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2024" y="1797177"/>
            <a:ext cx="7358380" cy="3584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D5EBFF"/>
              </a:buClr>
              <a:buSzPct val="9375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FFFFFF"/>
                </a:solidFill>
                <a:latin typeface="Corbel"/>
                <a:cs typeface="Corbel"/>
              </a:rPr>
              <a:t>According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to the principle of vicarious liability when one 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person is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liable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for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the wrongful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acts done by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another 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person.</a:t>
            </a:r>
            <a:endParaRPr sz="24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D5EBFF"/>
              </a:buClr>
              <a:buFont typeface="Wingdings"/>
              <a:buChar char=""/>
            </a:pPr>
            <a:endParaRPr sz="3500">
              <a:latin typeface="Corbel"/>
              <a:cs typeface="Corbel"/>
            </a:endParaRPr>
          </a:p>
          <a:p>
            <a:pPr marL="354965" indent="-342900">
              <a:lnSpc>
                <a:spcPct val="100000"/>
              </a:lnSpc>
              <a:spcBef>
                <a:spcPts val="5"/>
              </a:spcBef>
              <a:buClr>
                <a:srgbClr val="D5EBFF"/>
              </a:buClr>
              <a:buSzPct val="93750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b="1" spc="-20" dirty="0">
                <a:solidFill>
                  <a:srgbClr val="FFFFFF"/>
                </a:solidFill>
                <a:latin typeface="Corbel"/>
                <a:cs typeface="Corbel"/>
              </a:rPr>
              <a:t>Acc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to</a:t>
            </a:r>
            <a:r>
              <a:rPr sz="2400" b="1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orbel"/>
                <a:cs typeface="Corbel"/>
              </a:rPr>
              <a:t>Salmond</a:t>
            </a:r>
            <a:endParaRPr sz="2400">
              <a:latin typeface="Corbel"/>
              <a:cs typeface="Corbel"/>
            </a:endParaRPr>
          </a:p>
          <a:p>
            <a:pPr marL="354965" marR="127635" indent="1526540">
              <a:lnSpc>
                <a:spcPct val="100000"/>
              </a:lnSpc>
              <a:spcBef>
                <a:spcPts val="695"/>
              </a:spcBef>
            </a:pP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“in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general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a person is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responsible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for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his  own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acts, but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there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are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exceptional cases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in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which the 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law imposes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on </a:t>
            </a:r>
            <a:r>
              <a:rPr sz="2400" spc="-10" dirty="0">
                <a:solidFill>
                  <a:srgbClr val="FFFFFF"/>
                </a:solidFill>
                <a:latin typeface="Corbel"/>
                <a:cs typeface="Corbel"/>
              </a:rPr>
              <a:t>him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vicarious responsibility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for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the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acts  done by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others, however </a:t>
            </a:r>
            <a:r>
              <a:rPr sz="2400" dirty="0">
                <a:solidFill>
                  <a:srgbClr val="FFFFFF"/>
                </a:solidFill>
                <a:latin typeface="Corbel"/>
                <a:cs typeface="Corbel"/>
              </a:rPr>
              <a:t>blameless</a:t>
            </a:r>
            <a:r>
              <a:rPr sz="2400" spc="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orbel"/>
                <a:cs typeface="Corbel"/>
              </a:rPr>
              <a:t>himself.”</a:t>
            </a:r>
            <a:endParaRPr sz="2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486</Words>
  <Application>Microsoft Office PowerPoint</Application>
  <PresentationFormat>On-screen Show (4:3)</PresentationFormat>
  <Paragraphs>79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Calibri</vt:lpstr>
      <vt:lpstr>Consolas</vt:lpstr>
      <vt:lpstr>Corbel</vt:lpstr>
      <vt:lpstr>Times New Roman</vt:lpstr>
      <vt:lpstr>Wingdings</vt:lpstr>
      <vt:lpstr>Office Theme</vt:lpstr>
      <vt:lpstr>LIABILITY, MEANING, TYPES  AND THEORIES</vt:lpstr>
      <vt:lpstr>Liability</vt:lpstr>
      <vt:lpstr>Meaning of Liability</vt:lpstr>
      <vt:lpstr>Count.</vt:lpstr>
      <vt:lpstr>Types of liability</vt:lpstr>
      <vt:lpstr>PowerPoint Presentation</vt:lpstr>
      <vt:lpstr>Measures of a Criminal  liability</vt:lpstr>
      <vt:lpstr>Count.</vt:lpstr>
      <vt:lpstr>Vicarious Liability</vt:lpstr>
      <vt:lpstr>PowerPoint Presentation</vt:lpstr>
      <vt:lpstr>Strict Liability</vt:lpstr>
      <vt:lpstr>PowerPoint Presentation</vt:lpstr>
      <vt:lpstr>PowerPoint Presentation</vt:lpstr>
      <vt:lpstr>Theories of Liability</vt:lpstr>
      <vt:lpstr>Exceptions</vt:lpstr>
      <vt:lpstr>Theory of Penal liability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LIABILITY, MEANING, TYPES  AND THEORIES</dc:title>
  <cp:lastModifiedBy>Muhammad Usman</cp:lastModifiedBy>
  <cp:revision>1</cp:revision>
  <dcterms:created xsi:type="dcterms:W3CDTF">2020-05-20T08:29:33Z</dcterms:created>
  <dcterms:modified xsi:type="dcterms:W3CDTF">2020-05-20T08:28:02Z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2018-05-18T00:00:00Z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2020-05-20T00:00:00Z</vt:filetime>
  </property>
</Properties>
</file>