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82" r:id="rId8"/>
    <p:sldId id="283" r:id="rId9"/>
    <p:sldId id="264" r:id="rId10"/>
    <p:sldId id="265" r:id="rId11"/>
    <p:sldId id="266" r:id="rId12"/>
    <p:sldId id="267" r:id="rId13"/>
    <p:sldId id="270" r:id="rId14"/>
    <p:sldId id="271" r:id="rId15"/>
    <p:sldId id="272" r:id="rId16"/>
    <p:sldId id="268" r:id="rId17"/>
    <p:sldId id="273" r:id="rId18"/>
    <p:sldId id="274" r:id="rId19"/>
    <p:sldId id="280" r:id="rId20"/>
    <p:sldId id="269" r:id="rId21"/>
    <p:sldId id="276" r:id="rId22"/>
    <p:sldId id="279"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505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82" autoAdjust="0"/>
    <p:restoredTop sz="92031" autoAdjust="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DBD62-A78A-4CAA-92B5-F7F62C1770C2}"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14011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DBD62-A78A-4CAA-92B5-F7F62C1770C2}"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322531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DBD62-A78A-4CAA-92B5-F7F62C1770C2}"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256650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DBD62-A78A-4CAA-92B5-F7F62C1770C2}"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418761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DBD62-A78A-4CAA-92B5-F7F62C1770C2}"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485805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DBD62-A78A-4CAA-92B5-F7F62C1770C2}"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183449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DBD62-A78A-4CAA-92B5-F7F62C1770C2}"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336237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DBD62-A78A-4CAA-92B5-F7F62C1770C2}"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274878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DBD62-A78A-4CAA-92B5-F7F62C1770C2}"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168862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DBD62-A78A-4CAA-92B5-F7F62C1770C2}"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28078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DBD62-A78A-4CAA-92B5-F7F62C1770C2}"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1120160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DBD62-A78A-4CAA-92B5-F7F62C1770C2}" type="datetimeFigureOut">
              <a:rPr lang="en-US" smtClean="0"/>
              <a:pPr/>
              <a:t>4/16/2020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3F335-EF84-48CB-AB41-F34C682BCDC2}" type="slidenum">
              <a:rPr lang="en-US" smtClean="0"/>
              <a:pPr/>
              <a:t>‹#›</a:t>
            </a:fld>
            <a:endParaRPr lang="en-US"/>
          </a:p>
        </p:txBody>
      </p:sp>
    </p:spTree>
    <p:extLst>
      <p:ext uri="{BB962C8B-B14F-4D97-AF65-F5344CB8AC3E}">
        <p14:creationId xmlns:p14="http://schemas.microsoft.com/office/powerpoint/2010/main" xmlns="" val="1221779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1094" y="1122363"/>
            <a:ext cx="10487608" cy="2387600"/>
          </a:xfrm>
        </p:spPr>
        <p:txBody>
          <a:bodyPr>
            <a:normAutofit/>
          </a:bodyPr>
          <a:lstStyle/>
          <a:p>
            <a:r>
              <a:rPr lang="en-US" dirty="0" smtClean="0"/>
              <a:t>PRESSURE REDISTRIBUTION: </a:t>
            </a:r>
            <a:r>
              <a:rPr lang="en-US" sz="4000" dirty="0" smtClean="0"/>
              <a:t>SEATING, POSITIONING AND SUPPORT SURFACES</a:t>
            </a:r>
            <a:endParaRPr lang="en-US" sz="40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1532670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a:xfrm>
            <a:off x="838200" y="1825624"/>
            <a:ext cx="10515600" cy="5032375"/>
          </a:xfrm>
        </p:spPr>
        <p:txBody>
          <a:bodyPr>
            <a:normAutofit fontScale="92500" lnSpcReduction="20000"/>
          </a:bodyPr>
          <a:lstStyle/>
          <a:p>
            <a:r>
              <a:rPr lang="en-US" dirty="0" smtClean="0"/>
              <a:t>At the cellular level, the three mechanisms most commonly cited describing how external forces result in tissue damage are </a:t>
            </a:r>
          </a:p>
          <a:p>
            <a:pPr marL="0" indent="0">
              <a:buNone/>
            </a:pPr>
            <a:r>
              <a:rPr lang="en-US" dirty="0" smtClean="0"/>
              <a:t>(1) </a:t>
            </a:r>
            <a:r>
              <a:rPr lang="en-US" dirty="0" smtClean="0">
                <a:solidFill>
                  <a:srgbClr val="FF0000"/>
                </a:solidFill>
              </a:rPr>
              <a:t>ischemia</a:t>
            </a:r>
            <a:r>
              <a:rPr lang="en-US" dirty="0" smtClean="0"/>
              <a:t> resulting from tissue deformation,</a:t>
            </a:r>
          </a:p>
          <a:p>
            <a:pPr marL="0" indent="0">
              <a:buNone/>
            </a:pPr>
            <a:r>
              <a:rPr lang="en-US" dirty="0" smtClean="0"/>
              <a:t>(2) </a:t>
            </a:r>
            <a:r>
              <a:rPr lang="en-US" dirty="0" smtClean="0">
                <a:solidFill>
                  <a:schemeClr val="accent5">
                    <a:lumMod val="75000"/>
                  </a:schemeClr>
                </a:solidFill>
              </a:rPr>
              <a:t>reperfusion injury </a:t>
            </a:r>
            <a:r>
              <a:rPr lang="en-US" dirty="0" smtClean="0"/>
              <a:t>following pressure relief</a:t>
            </a:r>
          </a:p>
          <a:p>
            <a:pPr marL="0" indent="0">
              <a:buNone/>
            </a:pPr>
            <a:r>
              <a:rPr lang="en-US" dirty="0" smtClean="0"/>
              <a:t>(3) </a:t>
            </a:r>
            <a:r>
              <a:rPr lang="en-US" dirty="0" smtClean="0">
                <a:solidFill>
                  <a:srgbClr val="00B050"/>
                </a:solidFill>
              </a:rPr>
              <a:t>mechanical damage to cells</a:t>
            </a:r>
            <a:r>
              <a:rPr lang="en-US" dirty="0" smtClean="0"/>
              <a:t> caused by excessive  deformation</a:t>
            </a:r>
          </a:p>
          <a:p>
            <a:pPr marL="0" indent="0">
              <a:buNone/>
            </a:pPr>
            <a:r>
              <a:rPr lang="en-US" b="1" u="sng" dirty="0" smtClean="0"/>
              <a:t>IN ADDITION</a:t>
            </a:r>
          </a:p>
          <a:p>
            <a:r>
              <a:rPr lang="en-US" dirty="0" smtClean="0">
                <a:solidFill>
                  <a:schemeClr val="accent1">
                    <a:lumMod val="50000"/>
                  </a:schemeClr>
                </a:solidFill>
                <a:effectLst>
                  <a:outerShdw blurRad="38100" dist="38100" dir="2700000" algn="tl">
                    <a:srgbClr val="000000">
                      <a:alpha val="43137"/>
                    </a:srgbClr>
                  </a:outerShdw>
                </a:effectLst>
              </a:rPr>
              <a:t>Clinical implications of aging</a:t>
            </a:r>
            <a:endParaRPr lang="en-US" dirty="0" smtClean="0">
              <a:solidFill>
                <a:schemeClr val="accent1">
                  <a:lumMod val="50000"/>
                </a:schemeClr>
              </a:solidFill>
            </a:endParaRPr>
          </a:p>
          <a:p>
            <a:r>
              <a:rPr lang="en-US" dirty="0" smtClean="0"/>
              <a:t>all of the well-known extrinsic pressure ulcer risk factors </a:t>
            </a:r>
            <a:r>
              <a:rPr lang="en-US" dirty="0" smtClean="0">
                <a:solidFill>
                  <a:srgbClr val="FFC000"/>
                </a:solidFill>
              </a:rPr>
              <a:t>(pressure, shear, friction, temperature, and moisture) </a:t>
            </a:r>
            <a:r>
              <a:rPr lang="en-US" dirty="0" smtClean="0"/>
              <a:t>tend to influence the tissue’s ability to withstand loading</a:t>
            </a:r>
          </a:p>
          <a:p>
            <a:r>
              <a:rPr lang="en-US" u="sng" dirty="0" smtClean="0"/>
              <a:t>LIMITATIONS OF INTERFACE PRESSURE AS A PREDICTOR OF TISSUE DAMAGE</a:t>
            </a:r>
          </a:p>
          <a:p>
            <a:pPr marL="0" indent="0">
              <a:buNone/>
            </a:pPr>
            <a:r>
              <a:rPr lang="en-US" b="1" dirty="0" smtClean="0"/>
              <a:t>Tissue interface pressure is the force per unit area that acts perpendicularly between the patient’s body and the support surface</a:t>
            </a:r>
          </a:p>
        </p:txBody>
      </p:sp>
    </p:spTree>
    <p:extLst>
      <p:ext uri="{BB962C8B-B14F-4D97-AF65-F5344CB8AC3E}">
        <p14:creationId xmlns:p14="http://schemas.microsoft.com/office/powerpoint/2010/main" xmlns="" val="1725761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SURFACE CHARACTERISTICS</a:t>
            </a:r>
            <a:endParaRPr lang="en-US" dirty="0"/>
          </a:p>
        </p:txBody>
      </p:sp>
      <p:sp>
        <p:nvSpPr>
          <p:cNvPr id="3" name="Content Placeholder 2"/>
          <p:cNvSpPr>
            <a:spLocks noGrp="1"/>
          </p:cNvSpPr>
          <p:nvPr>
            <p:ph idx="1"/>
          </p:nvPr>
        </p:nvSpPr>
        <p:spPr/>
        <p:txBody>
          <a:bodyPr/>
          <a:lstStyle/>
          <a:p>
            <a:r>
              <a:rPr lang="en-US" dirty="0" smtClean="0"/>
              <a:t>Pressure redistribution</a:t>
            </a:r>
          </a:p>
          <a:p>
            <a:r>
              <a:rPr lang="en-US" dirty="0" smtClean="0"/>
              <a:t>Shear and friction reduction</a:t>
            </a:r>
          </a:p>
          <a:p>
            <a:r>
              <a:rPr lang="en-US" dirty="0" smtClean="0"/>
              <a:t>Temperature control</a:t>
            </a:r>
          </a:p>
          <a:p>
            <a:r>
              <a:rPr lang="en-US" dirty="0" smtClean="0"/>
              <a:t>Moisture control</a:t>
            </a:r>
          </a:p>
          <a:p>
            <a:endParaRPr lang="en-US" dirty="0"/>
          </a:p>
        </p:txBody>
      </p:sp>
      <p:pic>
        <p:nvPicPr>
          <p:cNvPr id="4" name="Picture 3"/>
          <p:cNvPicPr>
            <a:picLocks noChangeAspect="1"/>
          </p:cNvPicPr>
          <p:nvPr/>
        </p:nvPicPr>
        <p:blipFill>
          <a:blip r:embed="rId2"/>
          <a:stretch>
            <a:fillRect/>
          </a:stretch>
        </p:blipFill>
        <p:spPr>
          <a:xfrm>
            <a:off x="5243804" y="1825626"/>
            <a:ext cx="6109996" cy="4351338"/>
          </a:xfrm>
          <a:prstGeom prst="rect">
            <a:avLst/>
          </a:prstGeom>
        </p:spPr>
      </p:pic>
    </p:spTree>
    <p:extLst>
      <p:ext uri="{BB962C8B-B14F-4D97-AF65-F5344CB8AC3E}">
        <p14:creationId xmlns:p14="http://schemas.microsoft.com/office/powerpoint/2010/main" xmlns="" val="260904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AND COMPONENTS USED IN SUPPORT SURFACE SYSTEMS</a:t>
            </a:r>
            <a:endParaRPr lang="en-US" dirty="0"/>
          </a:p>
        </p:txBody>
      </p:sp>
      <p:sp>
        <p:nvSpPr>
          <p:cNvPr id="3" name="Content Placeholder 2"/>
          <p:cNvSpPr>
            <a:spLocks noGrp="1"/>
          </p:cNvSpPr>
          <p:nvPr>
            <p:ph idx="1"/>
          </p:nvPr>
        </p:nvSpPr>
        <p:spPr/>
        <p:txBody>
          <a:bodyPr>
            <a:normAutofit fontScale="85000" lnSpcReduction="20000"/>
          </a:bodyPr>
          <a:lstStyle/>
          <a:p>
            <a:r>
              <a:rPr lang="en-US" u="sng" dirty="0" smtClean="0">
                <a:solidFill>
                  <a:schemeClr val="accent5">
                    <a:lumMod val="75000"/>
                  </a:schemeClr>
                </a:solidFill>
              </a:rPr>
              <a:t>Foam</a:t>
            </a:r>
          </a:p>
          <a:p>
            <a:r>
              <a:rPr lang="en-US" dirty="0" smtClean="0"/>
              <a:t>Foam may be elastic or </a:t>
            </a:r>
            <a:r>
              <a:rPr lang="en-US" dirty="0" err="1" smtClean="0"/>
              <a:t>viscoelastic</a:t>
            </a:r>
            <a:r>
              <a:rPr lang="en-US" dirty="0" smtClean="0"/>
              <a:t> and </a:t>
            </a:r>
            <a:r>
              <a:rPr lang="en-US" dirty="0" smtClean="0"/>
              <a:t>may be </a:t>
            </a:r>
            <a:r>
              <a:rPr lang="en-US" dirty="0" smtClean="0"/>
              <a:t>comprised of open or closed cells</a:t>
            </a:r>
            <a:r>
              <a:rPr lang="en-US" dirty="0" smtClean="0"/>
              <a:t>.</a:t>
            </a:r>
          </a:p>
          <a:p>
            <a:r>
              <a:rPr lang="en-US" dirty="0" smtClean="0"/>
              <a:t> Open-cell foam </a:t>
            </a:r>
            <a:r>
              <a:rPr lang="en-US" dirty="0" smtClean="0"/>
              <a:t>is </a:t>
            </a:r>
            <a:r>
              <a:rPr lang="en-US" dirty="0" smtClean="0"/>
              <a:t>defined </a:t>
            </a:r>
            <a:r>
              <a:rPr lang="en-US" dirty="0" smtClean="0"/>
              <a:t>as a permeable structure </a:t>
            </a:r>
            <a:r>
              <a:rPr lang="en-US" dirty="0" smtClean="0"/>
              <a:t>in which </a:t>
            </a:r>
            <a:r>
              <a:rPr lang="en-US" dirty="0" smtClean="0"/>
              <a:t>there’s no barrier between cells, </a:t>
            </a:r>
            <a:r>
              <a:rPr lang="en-US" dirty="0" smtClean="0"/>
              <a:t>and gases </a:t>
            </a:r>
            <a:r>
              <a:rPr lang="en-US" dirty="0" smtClean="0"/>
              <a:t>or liquids can pass through the foam.</a:t>
            </a:r>
          </a:p>
          <a:p>
            <a:r>
              <a:rPr lang="en-US" dirty="0" smtClean="0"/>
              <a:t>Closed-cell foam is </a:t>
            </a:r>
            <a:r>
              <a:rPr lang="en-US" dirty="0" smtClean="0"/>
              <a:t>defined </a:t>
            </a:r>
            <a:r>
              <a:rPr lang="en-US" dirty="0" smtClean="0"/>
              <a:t>as a </a:t>
            </a:r>
            <a:r>
              <a:rPr lang="en-US" dirty="0" smtClean="0"/>
              <a:t>non-permeable structure </a:t>
            </a:r>
            <a:r>
              <a:rPr lang="en-US" dirty="0" smtClean="0"/>
              <a:t>in which there’s a barrier </a:t>
            </a:r>
            <a:r>
              <a:rPr lang="en-US" dirty="0" smtClean="0"/>
              <a:t>between cells</a:t>
            </a:r>
            <a:r>
              <a:rPr lang="en-US" dirty="0" smtClean="0"/>
              <a:t>, preventing gases or liquids from </a:t>
            </a:r>
            <a:r>
              <a:rPr lang="en-US" dirty="0" smtClean="0"/>
              <a:t>passing through </a:t>
            </a:r>
            <a:r>
              <a:rPr lang="en-US" dirty="0" smtClean="0"/>
              <a:t>the foam.</a:t>
            </a:r>
            <a:endParaRPr lang="en-US" dirty="0" smtClean="0"/>
          </a:p>
          <a:p>
            <a:r>
              <a:rPr lang="en-US" u="sng" dirty="0" smtClean="0">
                <a:solidFill>
                  <a:schemeClr val="accent5">
                    <a:lumMod val="75000"/>
                  </a:schemeClr>
                </a:solidFill>
              </a:rPr>
              <a:t>Fluid-filled bladders and </a:t>
            </a:r>
            <a:r>
              <a:rPr lang="en-US" u="sng" dirty="0" smtClean="0">
                <a:solidFill>
                  <a:schemeClr val="accent5">
                    <a:lumMod val="75000"/>
                  </a:schemeClr>
                </a:solidFill>
              </a:rPr>
              <a:t>compartments</a:t>
            </a:r>
          </a:p>
          <a:p>
            <a:r>
              <a:rPr lang="en-US" dirty="0" smtClean="0"/>
              <a:t>Fluid-filled </a:t>
            </a:r>
            <a:r>
              <a:rPr lang="en-US" dirty="0" smtClean="0"/>
              <a:t>products may consist of </a:t>
            </a:r>
            <a:r>
              <a:rPr lang="en-US" dirty="0" smtClean="0"/>
              <a:t>small or </a:t>
            </a:r>
            <a:r>
              <a:rPr lang="en-US" dirty="0" smtClean="0"/>
              <a:t>large chambers </a:t>
            </a:r>
            <a:r>
              <a:rPr lang="en-US" dirty="0" smtClean="0"/>
              <a:t>filled </a:t>
            </a:r>
            <a:r>
              <a:rPr lang="en-US" dirty="0" smtClean="0"/>
              <a:t>with air, water, </a:t>
            </a:r>
            <a:r>
              <a:rPr lang="en-US" dirty="0" smtClean="0"/>
              <a:t>or other </a:t>
            </a:r>
            <a:r>
              <a:rPr lang="en-US" dirty="0" smtClean="0"/>
              <a:t>viscous </a:t>
            </a:r>
            <a:r>
              <a:rPr lang="en-US" dirty="0" smtClean="0"/>
              <a:t>fluid </a:t>
            </a:r>
            <a:r>
              <a:rPr lang="en-US" dirty="0" smtClean="0"/>
              <a:t>materials, such as </a:t>
            </a:r>
            <a:r>
              <a:rPr lang="en-US" dirty="0" smtClean="0"/>
              <a:t>silicon </a:t>
            </a:r>
            <a:r>
              <a:rPr lang="en-US" dirty="0" err="1" smtClean="0"/>
              <a:t>elastomer</a:t>
            </a:r>
            <a:r>
              <a:rPr lang="en-US" dirty="0" smtClean="0"/>
              <a:t>, silicon, or polyvinyl. </a:t>
            </a:r>
            <a:endParaRPr lang="en-US" dirty="0" smtClean="0"/>
          </a:p>
          <a:p>
            <a:r>
              <a:rPr lang="en-US" dirty="0" smtClean="0"/>
              <a:t>The </a:t>
            </a:r>
            <a:r>
              <a:rPr lang="en-US" dirty="0" smtClean="0"/>
              <a:t>“</a:t>
            </a:r>
            <a:r>
              <a:rPr lang="en-US" dirty="0" smtClean="0"/>
              <a:t>fluid” flows </a:t>
            </a:r>
            <a:r>
              <a:rPr lang="en-US" dirty="0" smtClean="0"/>
              <a:t>from chamber to chamber or within </a:t>
            </a:r>
            <a:r>
              <a:rPr lang="en-US" dirty="0" smtClean="0"/>
              <a:t>a single </a:t>
            </a:r>
            <a:r>
              <a:rPr lang="en-US" dirty="0" smtClean="0"/>
              <a:t>chamber in response to movement </a:t>
            </a:r>
            <a:r>
              <a:rPr lang="en-US" dirty="0" smtClean="0"/>
              <a:t>and requires </a:t>
            </a:r>
            <a:r>
              <a:rPr lang="en-US" dirty="0" smtClean="0"/>
              <a:t>no supplemental power. The </a:t>
            </a:r>
            <a:r>
              <a:rPr lang="en-US" dirty="0" smtClean="0"/>
              <a:t>term “air-flotation</a:t>
            </a:r>
            <a:r>
              <a:rPr lang="en-US" dirty="0" smtClean="0"/>
              <a:t>” is sometimes used to </a:t>
            </a:r>
            <a:r>
              <a:rPr lang="en-US" dirty="0" smtClean="0"/>
              <a:t>describe interconnected </a:t>
            </a:r>
            <a:r>
              <a:rPr lang="en-US" dirty="0" smtClean="0"/>
              <a:t>multi-chamber surfaces.</a:t>
            </a:r>
            <a:endParaRPr lang="en-US" u="sng" dirty="0">
              <a:solidFill>
                <a:schemeClr val="accent5">
                  <a:lumMod val="75000"/>
                </a:schemeClr>
              </a:solidFill>
            </a:endParaRPr>
          </a:p>
        </p:txBody>
      </p:sp>
    </p:spTree>
    <p:extLst>
      <p:ext uri="{BB962C8B-B14F-4D97-AF65-F5344CB8AC3E}">
        <p14:creationId xmlns:p14="http://schemas.microsoft.com/office/powerpoint/2010/main" xmlns="" val="3311685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8123" y="321809"/>
            <a:ext cx="10596563" cy="1171089"/>
          </a:xfrm>
          <a:prstGeom prst="rect">
            <a:avLst/>
          </a:prstGeom>
        </p:spPr>
      </p:pic>
      <p:pic>
        <p:nvPicPr>
          <p:cNvPr id="3" name="Picture 2"/>
          <p:cNvPicPr>
            <a:picLocks noChangeAspect="1"/>
          </p:cNvPicPr>
          <p:nvPr/>
        </p:nvPicPr>
        <p:blipFill>
          <a:blip r:embed="rId3"/>
          <a:stretch>
            <a:fillRect/>
          </a:stretch>
        </p:blipFill>
        <p:spPr>
          <a:xfrm>
            <a:off x="768122" y="1903833"/>
            <a:ext cx="3654587" cy="2313603"/>
          </a:xfrm>
          <a:prstGeom prst="rect">
            <a:avLst/>
          </a:prstGeom>
        </p:spPr>
      </p:pic>
      <p:pic>
        <p:nvPicPr>
          <p:cNvPr id="4" name="Picture 3"/>
          <p:cNvPicPr>
            <a:picLocks noChangeAspect="1"/>
          </p:cNvPicPr>
          <p:nvPr/>
        </p:nvPicPr>
        <p:blipFill>
          <a:blip r:embed="rId4"/>
          <a:stretch>
            <a:fillRect/>
          </a:stretch>
        </p:blipFill>
        <p:spPr>
          <a:xfrm>
            <a:off x="6939351" y="4217436"/>
            <a:ext cx="3590050" cy="2119994"/>
          </a:xfrm>
          <a:prstGeom prst="rect">
            <a:avLst/>
          </a:prstGeom>
        </p:spPr>
      </p:pic>
      <p:pic>
        <p:nvPicPr>
          <p:cNvPr id="5" name="Picture 4"/>
          <p:cNvPicPr>
            <a:picLocks noChangeAspect="1"/>
          </p:cNvPicPr>
          <p:nvPr/>
        </p:nvPicPr>
        <p:blipFill>
          <a:blip r:embed="rId5"/>
          <a:stretch>
            <a:fillRect/>
          </a:stretch>
        </p:blipFill>
        <p:spPr>
          <a:xfrm>
            <a:off x="6939351" y="1903834"/>
            <a:ext cx="3590050" cy="2313603"/>
          </a:xfrm>
          <a:prstGeom prst="rect">
            <a:avLst/>
          </a:prstGeom>
        </p:spPr>
      </p:pic>
      <p:pic>
        <p:nvPicPr>
          <p:cNvPr id="6" name="Picture 5"/>
          <p:cNvPicPr>
            <a:picLocks noChangeAspect="1"/>
          </p:cNvPicPr>
          <p:nvPr/>
        </p:nvPicPr>
        <p:blipFill>
          <a:blip r:embed="rId6"/>
          <a:stretch>
            <a:fillRect/>
          </a:stretch>
        </p:blipFill>
        <p:spPr>
          <a:xfrm>
            <a:off x="768122" y="4217436"/>
            <a:ext cx="4568987" cy="2119994"/>
          </a:xfrm>
          <a:prstGeom prst="rect">
            <a:avLst/>
          </a:prstGeom>
        </p:spPr>
      </p:pic>
    </p:spTree>
    <p:extLst>
      <p:ext uri="{BB962C8B-B14F-4D97-AF65-F5344CB8AC3E}">
        <p14:creationId xmlns:p14="http://schemas.microsoft.com/office/powerpoint/2010/main" xmlns="" val="2626913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66122" y="410547"/>
            <a:ext cx="8565502" cy="5859623"/>
          </a:xfrm>
          <a:prstGeom prst="rect">
            <a:avLst/>
          </a:prstGeom>
        </p:spPr>
      </p:pic>
    </p:spTree>
    <p:extLst>
      <p:ext uri="{BB962C8B-B14F-4D97-AF65-F5344CB8AC3E}">
        <p14:creationId xmlns:p14="http://schemas.microsoft.com/office/powerpoint/2010/main" xmlns="" val="1774857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19265" y="0"/>
            <a:ext cx="7035282" cy="6857999"/>
          </a:xfrm>
          <a:prstGeom prst="rect">
            <a:avLst/>
          </a:prstGeom>
        </p:spPr>
      </p:pic>
    </p:spTree>
    <p:extLst>
      <p:ext uri="{BB962C8B-B14F-4D97-AF65-F5344CB8AC3E}">
        <p14:creationId xmlns:p14="http://schemas.microsoft.com/office/powerpoint/2010/main" xmlns="" val="1540596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SUPPORT SURFACES</a:t>
            </a:r>
            <a:endParaRPr lang="en-US" dirty="0"/>
          </a:p>
        </p:txBody>
      </p:sp>
      <p:sp>
        <p:nvSpPr>
          <p:cNvPr id="3" name="Content Placeholder 2"/>
          <p:cNvSpPr>
            <a:spLocks noGrp="1"/>
          </p:cNvSpPr>
          <p:nvPr>
            <p:ph idx="1"/>
          </p:nvPr>
        </p:nvSpPr>
        <p:spPr/>
        <p:txBody>
          <a:bodyPr/>
          <a:lstStyle/>
          <a:p>
            <a:r>
              <a:rPr lang="en-US" dirty="0" smtClean="0"/>
              <a:t>Air-fluidized</a:t>
            </a:r>
          </a:p>
          <a:p>
            <a:r>
              <a:rPr lang="en-US" dirty="0" smtClean="0"/>
              <a:t>Low-air-loss</a:t>
            </a:r>
          </a:p>
          <a:p>
            <a:r>
              <a:rPr lang="en-US" dirty="0" smtClean="0"/>
              <a:t>Alternating pressure</a:t>
            </a:r>
          </a:p>
          <a:p>
            <a:r>
              <a:rPr lang="en-US" dirty="0" smtClean="0"/>
              <a:t>Lateral rotation</a:t>
            </a:r>
          </a:p>
          <a:p>
            <a:endParaRPr lang="en-US" dirty="0"/>
          </a:p>
        </p:txBody>
      </p:sp>
    </p:spTree>
    <p:extLst>
      <p:ext uri="{BB962C8B-B14F-4D97-AF65-F5344CB8AC3E}">
        <p14:creationId xmlns:p14="http://schemas.microsoft.com/office/powerpoint/2010/main" xmlns="" val="2472024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447870"/>
            <a:ext cx="7557797" cy="5971591"/>
          </a:xfrm>
          <a:prstGeom prst="rect">
            <a:avLst/>
          </a:prstGeom>
        </p:spPr>
      </p:pic>
      <p:pic>
        <p:nvPicPr>
          <p:cNvPr id="3" name="Picture 2"/>
          <p:cNvPicPr>
            <a:picLocks noChangeAspect="1"/>
          </p:cNvPicPr>
          <p:nvPr/>
        </p:nvPicPr>
        <p:blipFill>
          <a:blip r:embed="rId3"/>
          <a:stretch>
            <a:fillRect/>
          </a:stretch>
        </p:blipFill>
        <p:spPr>
          <a:xfrm>
            <a:off x="8133475" y="1492899"/>
            <a:ext cx="4046992" cy="2388636"/>
          </a:xfrm>
          <a:prstGeom prst="rect">
            <a:avLst/>
          </a:prstGeom>
        </p:spPr>
      </p:pic>
    </p:spTree>
    <p:extLst>
      <p:ext uri="{BB962C8B-B14F-4D97-AF65-F5344CB8AC3E}">
        <p14:creationId xmlns:p14="http://schemas.microsoft.com/office/powerpoint/2010/main" xmlns="" val="749754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xmlns="" val="953640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822961" y="81099"/>
            <a:ext cx="9771016" cy="677690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79"/>
            <a:ext cx="10515600" cy="1097279"/>
          </a:xfrm>
        </p:spPr>
        <p:txBody>
          <a:bodyPr/>
          <a:lstStyle/>
          <a:p>
            <a:r>
              <a:rPr lang="en-US" dirty="0" smtClean="0"/>
              <a:t>INTRODUCTION</a:t>
            </a:r>
            <a:endParaRPr lang="en-US" dirty="0"/>
          </a:p>
        </p:txBody>
      </p:sp>
      <p:sp>
        <p:nvSpPr>
          <p:cNvPr id="3" name="Content Placeholder 2"/>
          <p:cNvSpPr>
            <a:spLocks noGrp="1"/>
          </p:cNvSpPr>
          <p:nvPr>
            <p:ph idx="1"/>
          </p:nvPr>
        </p:nvSpPr>
        <p:spPr>
          <a:xfrm>
            <a:off x="838200" y="822960"/>
            <a:ext cx="10515600" cy="6035040"/>
          </a:xfrm>
        </p:spPr>
        <p:txBody>
          <a:bodyPr>
            <a:normAutofit fontScale="92500" lnSpcReduction="20000"/>
          </a:bodyPr>
          <a:lstStyle/>
          <a:p>
            <a:r>
              <a:rPr lang="en-US" dirty="0" smtClean="0">
                <a:solidFill>
                  <a:srgbClr val="FF0000"/>
                </a:solidFill>
              </a:rPr>
              <a:t>Multiple intervention strategies are needed to prevent and treat pressure ulcers. </a:t>
            </a:r>
          </a:p>
          <a:p>
            <a:r>
              <a:rPr lang="en-US" dirty="0" smtClean="0">
                <a:solidFill>
                  <a:schemeClr val="accent6"/>
                </a:solidFill>
              </a:rPr>
              <a:t>Managing loads on the skin and associated soft tissue is one of these strategies</a:t>
            </a:r>
            <a:r>
              <a:rPr lang="en-US" dirty="0" smtClean="0"/>
              <a:t>. </a:t>
            </a:r>
          </a:p>
          <a:p>
            <a:r>
              <a:rPr lang="en-US" dirty="0" smtClean="0">
                <a:solidFill>
                  <a:schemeClr val="accent2"/>
                </a:solidFill>
              </a:rPr>
              <a:t>A comprehensive care plan should include pressure redistribution strategies for individuals both while in bed and when seated. </a:t>
            </a:r>
          </a:p>
          <a:p>
            <a:r>
              <a:rPr lang="en-US" dirty="0" smtClean="0">
                <a:solidFill>
                  <a:schemeClr val="accent5"/>
                </a:solidFill>
              </a:rPr>
              <a:t>Properly chosen support surfaces, adequate periodic pressure redistribution, protection of especially vulnerable bony prominences such as the heels, and consideration of special patient needs are all essential components of the care plan.</a:t>
            </a:r>
          </a:p>
          <a:p>
            <a:r>
              <a:rPr lang="en-US" dirty="0" smtClean="0">
                <a:solidFill>
                  <a:srgbClr val="7030A0"/>
                </a:solidFill>
              </a:rPr>
              <a:t>A support surface is a specialized device for pressure redistribution designed for management of tissue loads, microclimate, and other therapeutic functions.</a:t>
            </a:r>
          </a:p>
          <a:p>
            <a:r>
              <a:rPr lang="en-US" dirty="0" smtClean="0">
                <a:solidFill>
                  <a:schemeClr val="accent4">
                    <a:lumMod val="50000"/>
                  </a:schemeClr>
                </a:solidFill>
              </a:rPr>
              <a:t>Types of surfaces include mattresses, integrated bed systems</a:t>
            </a:r>
          </a:p>
          <a:p>
            <a:r>
              <a:rPr lang="en-US" dirty="0" smtClean="0">
                <a:solidFill>
                  <a:schemeClr val="accent2">
                    <a:lumMod val="50000"/>
                  </a:schemeClr>
                </a:solidFill>
              </a:rPr>
              <a:t>Achieving a good match between the patient’s needs and the performance capabilities of the support surface has a profound, positive impact on a patient’s health and well-being; conversely, a poor match has a negative impact.</a:t>
            </a:r>
            <a:endParaRPr lang="en-US" dirty="0">
              <a:solidFill>
                <a:schemeClr val="accent2">
                  <a:lumMod val="50000"/>
                </a:schemeClr>
              </a:solidFill>
            </a:endParaRPr>
          </a:p>
        </p:txBody>
      </p:sp>
    </p:spTree>
    <p:extLst>
      <p:ext uri="{BB962C8B-B14F-4D97-AF65-F5344CB8AC3E}">
        <p14:creationId xmlns:p14="http://schemas.microsoft.com/office/powerpoint/2010/main" xmlns="" val="4283716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211"/>
          </a:xfrm>
        </p:spPr>
        <p:txBody>
          <a:bodyPr>
            <a:normAutofit fontScale="90000"/>
          </a:bodyPr>
          <a:lstStyle/>
          <a:p>
            <a:r>
              <a:rPr lang="en-US" dirty="0" smtClean="0"/>
              <a:t>What are the patient’s specific load </a:t>
            </a:r>
            <a:br>
              <a:rPr lang="en-US" dirty="0" smtClean="0"/>
            </a:br>
            <a:r>
              <a:rPr lang="en-US" dirty="0" smtClean="0"/>
              <a:t>management needs?</a:t>
            </a:r>
            <a:endParaRPr lang="en-US" dirty="0"/>
          </a:p>
        </p:txBody>
      </p:sp>
      <p:sp>
        <p:nvSpPr>
          <p:cNvPr id="3" name="Content Placeholder 2"/>
          <p:cNvSpPr>
            <a:spLocks noGrp="1"/>
          </p:cNvSpPr>
          <p:nvPr>
            <p:ph idx="1"/>
          </p:nvPr>
        </p:nvSpPr>
        <p:spPr>
          <a:xfrm>
            <a:off x="838200" y="1240970"/>
            <a:ext cx="10515600" cy="5617029"/>
          </a:xfrm>
        </p:spPr>
        <p:txBody>
          <a:bodyPr>
            <a:normAutofit fontScale="85000" lnSpcReduction="20000"/>
          </a:bodyPr>
          <a:lstStyle/>
          <a:p>
            <a:r>
              <a:rPr lang="en-US" dirty="0" smtClean="0">
                <a:solidFill>
                  <a:srgbClr val="00B050"/>
                </a:solidFill>
              </a:rPr>
              <a:t>Proper selection of mattress and wheel chair cushion</a:t>
            </a:r>
          </a:p>
          <a:p>
            <a:r>
              <a:rPr lang="en-US" dirty="0" smtClean="0">
                <a:solidFill>
                  <a:srgbClr val="00B050"/>
                </a:solidFill>
              </a:rPr>
              <a:t>Prevention strategies </a:t>
            </a:r>
          </a:p>
          <a:p>
            <a:r>
              <a:rPr lang="en-US" dirty="0" smtClean="0">
                <a:solidFill>
                  <a:srgbClr val="00B050"/>
                </a:solidFill>
              </a:rPr>
              <a:t>Product effectiveness</a:t>
            </a:r>
          </a:p>
          <a:p>
            <a:r>
              <a:rPr lang="en-US" dirty="0" smtClean="0">
                <a:solidFill>
                  <a:srgbClr val="00B050"/>
                </a:solidFill>
              </a:rPr>
              <a:t>Treatment effectiveness</a:t>
            </a:r>
          </a:p>
          <a:p>
            <a:r>
              <a:rPr lang="en-US" dirty="0" smtClean="0">
                <a:solidFill>
                  <a:srgbClr val="00B050"/>
                </a:solidFill>
              </a:rPr>
              <a:t>Proper positioning</a:t>
            </a:r>
          </a:p>
          <a:p>
            <a:r>
              <a:rPr lang="en-US" dirty="0" smtClean="0">
                <a:solidFill>
                  <a:srgbClr val="00B050"/>
                </a:solidFill>
              </a:rPr>
              <a:t>Heel </a:t>
            </a:r>
            <a:r>
              <a:rPr lang="en-US" dirty="0" smtClean="0">
                <a:solidFill>
                  <a:srgbClr val="00B050"/>
                </a:solidFill>
              </a:rPr>
              <a:t>protection</a:t>
            </a:r>
            <a:r>
              <a:rPr lang="en-US" dirty="0" smtClean="0"/>
              <a:t>(</a:t>
            </a:r>
            <a:r>
              <a:rPr lang="en-US" dirty="0" smtClean="0"/>
              <a:t>Clinical </a:t>
            </a:r>
            <a:r>
              <a:rPr lang="en-US" dirty="0" smtClean="0"/>
              <a:t>recommendations </a:t>
            </a:r>
            <a:r>
              <a:rPr lang="en-US" dirty="0" smtClean="0"/>
              <a:t>for </a:t>
            </a:r>
            <a:r>
              <a:rPr lang="en-US" dirty="0" smtClean="0"/>
              <a:t>pressure reducing heel </a:t>
            </a:r>
            <a:r>
              <a:rPr lang="en-US" dirty="0" smtClean="0"/>
              <a:t>protection include:</a:t>
            </a:r>
          </a:p>
          <a:p>
            <a:r>
              <a:rPr lang="en-US" dirty="0" smtClean="0"/>
              <a:t>• reducing pressure, friction, and shear</a:t>
            </a:r>
          </a:p>
          <a:p>
            <a:r>
              <a:rPr lang="en-US" dirty="0" smtClean="0"/>
              <a:t>• separating and protecting the ankles</a:t>
            </a:r>
          </a:p>
          <a:p>
            <a:r>
              <a:rPr lang="en-US" dirty="0" smtClean="0"/>
              <a:t>• suspending the heels</a:t>
            </a:r>
          </a:p>
          <a:p>
            <a:r>
              <a:rPr lang="en-US" dirty="0" smtClean="0"/>
              <a:t>• permitting repositioning without </a:t>
            </a:r>
            <a:r>
              <a:rPr lang="en-US" dirty="0" smtClean="0"/>
              <a:t>increasing pressure </a:t>
            </a:r>
            <a:r>
              <a:rPr lang="en-US" dirty="0" smtClean="0"/>
              <a:t>in other areas</a:t>
            </a:r>
          </a:p>
          <a:p>
            <a:r>
              <a:rPr lang="en-US" dirty="0" smtClean="0"/>
              <a:t>• preventing </a:t>
            </a:r>
            <a:r>
              <a:rPr lang="en-US" dirty="0" err="1" smtClean="0"/>
              <a:t>footdrop</a:t>
            </a:r>
            <a:endParaRPr lang="en-US" dirty="0" smtClean="0"/>
          </a:p>
          <a:p>
            <a:r>
              <a:rPr lang="en-US" dirty="0" smtClean="0"/>
              <a:t>• enhancing patient comfort</a:t>
            </a:r>
          </a:p>
          <a:p>
            <a:r>
              <a:rPr lang="en-US" dirty="0" smtClean="0"/>
              <a:t>• </a:t>
            </a:r>
            <a:r>
              <a:rPr lang="en-US" dirty="0" smtClean="0"/>
              <a:t>reassessing at least daily</a:t>
            </a:r>
            <a:r>
              <a:rPr lang="en-US" dirty="0" smtClean="0"/>
              <a:t>)</a:t>
            </a:r>
            <a:endParaRPr lang="en-US" dirty="0" smtClean="0"/>
          </a:p>
          <a:p>
            <a:endParaRPr lang="en-US" dirty="0"/>
          </a:p>
        </p:txBody>
      </p:sp>
    </p:spTree>
    <p:extLst>
      <p:ext uri="{BB962C8B-B14F-4D97-AF65-F5344CB8AC3E}">
        <p14:creationId xmlns:p14="http://schemas.microsoft.com/office/powerpoint/2010/main" xmlns="" val="2976318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4364199" cy="4292082"/>
          </a:xfrm>
          <a:prstGeom prst="rect">
            <a:avLst/>
          </a:prstGeom>
        </p:spPr>
      </p:pic>
      <p:pic>
        <p:nvPicPr>
          <p:cNvPr id="3" name="Picture 2"/>
          <p:cNvPicPr>
            <a:picLocks noChangeAspect="1"/>
          </p:cNvPicPr>
          <p:nvPr/>
        </p:nvPicPr>
        <p:blipFill>
          <a:blip r:embed="rId3"/>
          <a:stretch>
            <a:fillRect/>
          </a:stretch>
        </p:blipFill>
        <p:spPr>
          <a:xfrm>
            <a:off x="7669762" y="0"/>
            <a:ext cx="4522237" cy="4292082"/>
          </a:xfrm>
          <a:prstGeom prst="rect">
            <a:avLst/>
          </a:prstGeom>
        </p:spPr>
      </p:pic>
      <p:pic>
        <p:nvPicPr>
          <p:cNvPr id="4" name="Picture 3"/>
          <p:cNvPicPr>
            <a:picLocks noChangeAspect="1"/>
          </p:cNvPicPr>
          <p:nvPr/>
        </p:nvPicPr>
        <p:blipFill>
          <a:blip r:embed="rId4"/>
          <a:stretch>
            <a:fillRect/>
          </a:stretch>
        </p:blipFill>
        <p:spPr>
          <a:xfrm>
            <a:off x="4364198" y="2313993"/>
            <a:ext cx="3305563" cy="4544008"/>
          </a:xfrm>
          <a:prstGeom prst="rect">
            <a:avLst/>
          </a:prstGeom>
        </p:spPr>
      </p:pic>
    </p:spTree>
    <p:extLst>
      <p:ext uri="{BB962C8B-B14F-4D97-AF65-F5344CB8AC3E}">
        <p14:creationId xmlns:p14="http://schemas.microsoft.com/office/powerpoint/2010/main" xmlns="" val="315320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842"/>
            <a:ext cx="10515600" cy="1409076"/>
          </a:xfrm>
        </p:spPr>
        <p:txBody>
          <a:bodyPr/>
          <a:lstStyle/>
          <a:p>
            <a:r>
              <a:rPr lang="en-US" dirty="0" smtClean="0"/>
              <a:t>POSITIONING</a:t>
            </a:r>
            <a:endParaRPr lang="en-US" dirty="0"/>
          </a:p>
        </p:txBody>
      </p:sp>
      <p:sp>
        <p:nvSpPr>
          <p:cNvPr id="3" name="Content Placeholder 2"/>
          <p:cNvSpPr>
            <a:spLocks noGrp="1"/>
          </p:cNvSpPr>
          <p:nvPr>
            <p:ph idx="1"/>
          </p:nvPr>
        </p:nvSpPr>
        <p:spPr>
          <a:xfrm>
            <a:off x="838200" y="989351"/>
            <a:ext cx="10515600" cy="6640642"/>
          </a:xfrm>
        </p:spPr>
        <p:txBody>
          <a:bodyPr>
            <a:normAutofit/>
          </a:bodyPr>
          <a:lstStyle/>
          <a:p>
            <a:pPr>
              <a:buNone/>
            </a:pPr>
            <a:r>
              <a:rPr lang="en-US" dirty="0" smtClean="0"/>
              <a:t>The following </a:t>
            </a:r>
            <a:r>
              <a:rPr lang="en-US" dirty="0" smtClean="0"/>
              <a:t>positions </a:t>
            </a:r>
            <a:r>
              <a:rPr lang="en-US" dirty="0" smtClean="0"/>
              <a:t>are commonly used to reposition patients on horizontal surfaces:</a:t>
            </a:r>
          </a:p>
          <a:p>
            <a:pPr>
              <a:buNone/>
            </a:pPr>
            <a:r>
              <a:rPr lang="en-US" dirty="0" smtClean="0"/>
              <a:t>• a prone position with rotation of 30 degrees to the right or left</a:t>
            </a:r>
          </a:p>
          <a:p>
            <a:pPr>
              <a:buNone/>
            </a:pPr>
            <a:r>
              <a:rPr lang="en-US" dirty="0" smtClean="0"/>
              <a:t>• a supine position with 30 degrees of rotation to the right or left</a:t>
            </a:r>
          </a:p>
          <a:p>
            <a:pPr>
              <a:buNone/>
            </a:pPr>
            <a:r>
              <a:rPr lang="en-US" dirty="0" smtClean="0"/>
              <a:t>• a supine position with slight right or left sacral relief</a:t>
            </a:r>
          </a:p>
          <a:p>
            <a:pPr>
              <a:buNone/>
            </a:pPr>
            <a:r>
              <a:rPr lang="en-US" dirty="0" smtClean="0"/>
              <a:t>• a supine position with the head of the bed elevated 30 degrees or less and the feet blocked</a:t>
            </a:r>
          </a:p>
          <a:p>
            <a:pPr>
              <a:buNone/>
            </a:pPr>
            <a:r>
              <a:rPr lang="en-US" dirty="0" smtClean="0"/>
              <a:t>• a supine position with the head of the bed elevated 30 degrees or less and the knees flexed with the bed.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5112" y="0"/>
            <a:ext cx="10655558" cy="6858000"/>
          </a:xfrm>
          <a:prstGeom prst="rect">
            <a:avLst/>
          </a:prstGeom>
        </p:spPr>
      </p:pic>
    </p:spTree>
    <p:extLst>
      <p:ext uri="{BB962C8B-B14F-4D97-AF65-F5344CB8AC3E}">
        <p14:creationId xmlns:p14="http://schemas.microsoft.com/office/powerpoint/2010/main" xmlns="" val="1988555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PRACTICAL?</a:t>
            </a:r>
            <a:endParaRPr lang="en-US" dirty="0"/>
          </a:p>
        </p:txBody>
      </p:sp>
      <p:sp>
        <p:nvSpPr>
          <p:cNvPr id="5" name="Content Placeholder 4"/>
          <p:cNvSpPr>
            <a:spLocks noGrp="1"/>
          </p:cNvSpPr>
          <p:nvPr>
            <p:ph idx="1"/>
          </p:nvPr>
        </p:nvSpPr>
        <p:spPr/>
        <p:txBody>
          <a:bodyPr>
            <a:normAutofit/>
          </a:bodyPr>
          <a:lstStyle/>
          <a:p>
            <a:pPr>
              <a:buNone/>
            </a:pPr>
            <a:r>
              <a:rPr lang="en-US" dirty="0" smtClean="0"/>
              <a:t>Consider these patient factors  before purchasing support surfaces:</a:t>
            </a:r>
          </a:p>
          <a:p>
            <a:pPr>
              <a:buNone/>
            </a:pPr>
            <a:r>
              <a:rPr lang="en-US" dirty="0" smtClean="0"/>
              <a:t>• Ease of use</a:t>
            </a:r>
          </a:p>
          <a:p>
            <a:pPr>
              <a:buNone/>
            </a:pPr>
            <a:r>
              <a:rPr lang="en-US" dirty="0" smtClean="0"/>
              <a:t>• Operational costs of the equipment</a:t>
            </a:r>
          </a:p>
          <a:p>
            <a:pPr>
              <a:buNone/>
            </a:pPr>
            <a:r>
              <a:rPr lang="en-US" dirty="0" smtClean="0"/>
              <a:t>• Service contracts and backup service</a:t>
            </a:r>
          </a:p>
          <a:p>
            <a:pPr>
              <a:buNone/>
            </a:pPr>
            <a:r>
              <a:rPr lang="en-US" dirty="0" smtClean="0"/>
              <a:t>• Alarm systems</a:t>
            </a:r>
          </a:p>
          <a:p>
            <a:pPr>
              <a:buNone/>
            </a:pPr>
            <a:r>
              <a:rPr lang="en-US" dirty="0" smtClean="0"/>
              <a:t>• Daily maintenance</a:t>
            </a:r>
          </a:p>
          <a:p>
            <a:pPr>
              <a:buNone/>
            </a:pPr>
            <a:r>
              <a:rPr lang="en-US" dirty="0" smtClean="0"/>
              <a:t>• Operating mechanisms and space requirements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SURFACE PERFORMANCE PARAMETERS</a:t>
            </a:r>
            <a:endParaRPr lang="en-US" dirty="0"/>
          </a:p>
        </p:txBody>
      </p:sp>
      <p:sp>
        <p:nvSpPr>
          <p:cNvPr id="3" name="Content Placeholder 2"/>
          <p:cNvSpPr>
            <a:spLocks noGrp="1"/>
          </p:cNvSpPr>
          <p:nvPr>
            <p:ph idx="1"/>
          </p:nvPr>
        </p:nvSpPr>
        <p:spPr>
          <a:solidFill>
            <a:schemeClr val="accent5">
              <a:lumMod val="20000"/>
              <a:lumOff val="80000"/>
            </a:schemeClr>
          </a:solidFill>
        </p:spPr>
        <p:txBody>
          <a:bodyPr>
            <a:normAutofit fontScale="85000" lnSpcReduction="20000"/>
          </a:bodyPr>
          <a:lstStyle/>
          <a:p>
            <a:r>
              <a:rPr lang="en-US" dirty="0" smtClean="0">
                <a:solidFill>
                  <a:schemeClr val="accent5"/>
                </a:solidFill>
              </a:rPr>
              <a:t>Nine parameters must be considered when evaluating the characteristics of a support surface for the patient with a wound:</a:t>
            </a:r>
          </a:p>
          <a:p>
            <a:r>
              <a:rPr lang="en-US" dirty="0" smtClean="0"/>
              <a:t>Redistribution of pressure</a:t>
            </a:r>
          </a:p>
          <a:p>
            <a:r>
              <a:rPr lang="en-US" dirty="0" smtClean="0"/>
              <a:t>Moisture control </a:t>
            </a:r>
          </a:p>
          <a:p>
            <a:r>
              <a:rPr lang="en-US" dirty="0" smtClean="0"/>
              <a:t>Temperature control</a:t>
            </a:r>
          </a:p>
          <a:p>
            <a:r>
              <a:rPr lang="en-US" dirty="0" smtClean="0"/>
              <a:t>Friction control (between patient and product)</a:t>
            </a:r>
          </a:p>
          <a:p>
            <a:r>
              <a:rPr lang="en-US" dirty="0" smtClean="0"/>
              <a:t>Infection control</a:t>
            </a:r>
          </a:p>
          <a:p>
            <a:r>
              <a:rPr lang="en-US" dirty="0" smtClean="0"/>
              <a:t>Flammability</a:t>
            </a:r>
          </a:p>
          <a:p>
            <a:r>
              <a:rPr lang="en-US" dirty="0" smtClean="0"/>
              <a:t>Life expectancy</a:t>
            </a:r>
          </a:p>
          <a:p>
            <a:r>
              <a:rPr lang="en-US" dirty="0" smtClean="0"/>
              <a:t>Fail safety</a:t>
            </a:r>
          </a:p>
          <a:p>
            <a:r>
              <a:rPr lang="en-US" dirty="0" smtClean="0"/>
              <a:t>Product reputation</a:t>
            </a:r>
            <a:endParaRPr lang="en-US" dirty="0"/>
          </a:p>
        </p:txBody>
      </p:sp>
    </p:spTree>
    <p:extLst>
      <p:ext uri="{BB962C8B-B14F-4D97-AF65-F5344CB8AC3E}">
        <p14:creationId xmlns:p14="http://schemas.microsoft.com/office/powerpoint/2010/main" xmlns="" val="235217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358536"/>
          </a:xfrm>
        </p:spPr>
        <p:txBody>
          <a:bodyPr/>
          <a:lstStyle/>
          <a:p>
            <a:r>
              <a:rPr lang="en-US" dirty="0" smtClean="0"/>
              <a:t>SOFT-TISSUE BIOMECHANICS</a:t>
            </a:r>
            <a:endParaRPr lang="en-US" dirty="0"/>
          </a:p>
        </p:txBody>
      </p:sp>
      <p:sp>
        <p:nvSpPr>
          <p:cNvPr id="3" name="Content Placeholder 2"/>
          <p:cNvSpPr>
            <a:spLocks noGrp="1"/>
          </p:cNvSpPr>
          <p:nvPr>
            <p:ph idx="1"/>
          </p:nvPr>
        </p:nvSpPr>
        <p:spPr>
          <a:xfrm>
            <a:off x="838200" y="1580606"/>
            <a:ext cx="10515600" cy="4596357"/>
          </a:xfrm>
        </p:spPr>
        <p:txBody>
          <a:bodyPr>
            <a:normAutofit/>
          </a:bodyPr>
          <a:lstStyle/>
          <a:p>
            <a:r>
              <a:rPr lang="en-US" dirty="0" smtClean="0"/>
              <a:t>Human soft tissue consists of a variety of macrostructures, including skin, fat, muscle, vessels, nerves, ligaments, and tendons.</a:t>
            </a:r>
          </a:p>
          <a:p>
            <a:r>
              <a:rPr lang="en-US" dirty="0" smtClean="0"/>
              <a:t>Connective tissues-fibroblast-extracellular matric(macromolecules)-two main classes of macromolecules</a:t>
            </a:r>
          </a:p>
          <a:p>
            <a:r>
              <a:rPr lang="en-US" dirty="0" smtClean="0"/>
              <a:t>Polysaccharides(</a:t>
            </a:r>
            <a:r>
              <a:rPr lang="en-US" dirty="0" err="1" smtClean="0"/>
              <a:t>Glycosaminoglycans</a:t>
            </a:r>
            <a:r>
              <a:rPr lang="en-US" dirty="0" smtClean="0"/>
              <a:t> and </a:t>
            </a:r>
            <a:r>
              <a:rPr lang="en-US" dirty="0" err="1" smtClean="0"/>
              <a:t>proteoglycans</a:t>
            </a:r>
            <a:r>
              <a:rPr lang="en-US" dirty="0" smtClean="0"/>
              <a:t> form </a:t>
            </a:r>
            <a:r>
              <a:rPr lang="en-US" dirty="0" smtClean="0"/>
              <a:t>a highly hydrated, gel-like “</a:t>
            </a:r>
            <a:r>
              <a:rPr lang="en-US" dirty="0" smtClean="0"/>
              <a:t>ground substance</a:t>
            </a:r>
            <a:r>
              <a:rPr lang="en-US" dirty="0" smtClean="0"/>
              <a:t>”</a:t>
            </a:r>
            <a:r>
              <a:rPr lang="en-US" dirty="0" smtClean="0"/>
              <a:t>)</a:t>
            </a:r>
            <a:endParaRPr lang="en-US" dirty="0" smtClean="0"/>
          </a:p>
          <a:p>
            <a:r>
              <a:rPr lang="en-US" dirty="0" smtClean="0"/>
              <a:t>Fibrous proteins</a:t>
            </a:r>
            <a:r>
              <a:rPr lang="en-US" dirty="0" smtClean="0"/>
              <a:t> (for example, collagen </a:t>
            </a:r>
          </a:p>
          <a:p>
            <a:pPr>
              <a:buNone/>
            </a:pPr>
            <a:r>
              <a:rPr lang="en-US" dirty="0" smtClean="0"/>
              <a:t> </a:t>
            </a:r>
            <a:r>
              <a:rPr lang="en-US" dirty="0" smtClean="0"/>
              <a:t>  and  </a:t>
            </a:r>
            <a:r>
              <a:rPr lang="en-US" dirty="0" err="1" smtClean="0"/>
              <a:t>elastin</a:t>
            </a:r>
            <a:r>
              <a:rPr lang="en-US" dirty="0" smtClean="0"/>
              <a:t>)</a:t>
            </a:r>
            <a:endParaRPr lang="en-US" dirty="0" smtClean="0"/>
          </a:p>
          <a:p>
            <a:pPr>
              <a:buNone/>
            </a:pPr>
            <a:endParaRPr lang="en-US" dirty="0" smtClean="0"/>
          </a:p>
          <a:p>
            <a:pPr>
              <a:buNone/>
            </a:pPr>
            <a:endParaRPr lang="en-US" dirty="0" smtClean="0"/>
          </a:p>
          <a:p>
            <a:pPr lvl="1">
              <a:buNone/>
            </a:pPr>
            <a:endParaRPr lang="en-US" dirty="0" smtClean="0"/>
          </a:p>
          <a:p>
            <a:endParaRPr lang="en-US" dirty="0"/>
          </a:p>
        </p:txBody>
      </p:sp>
      <p:sp>
        <p:nvSpPr>
          <p:cNvPr id="4" name="Right Brace 3"/>
          <p:cNvSpPr/>
          <p:nvPr/>
        </p:nvSpPr>
        <p:spPr>
          <a:xfrm>
            <a:off x="6918959" y="5886078"/>
            <a:ext cx="472751" cy="9719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Rectangle 4"/>
          <p:cNvSpPr/>
          <p:nvPr/>
        </p:nvSpPr>
        <p:spPr>
          <a:xfrm>
            <a:off x="7236823" y="4532811"/>
            <a:ext cx="4955176" cy="232518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sz="2400" dirty="0" smtClean="0">
                <a:solidFill>
                  <a:schemeClr val="accent5"/>
                </a:solidFill>
              </a:rPr>
              <a:t>providing lubrication and shock-absorbing qualities.</a:t>
            </a:r>
          </a:p>
          <a:p>
            <a:pPr marL="285750" indent="-285750">
              <a:buFont typeface="Wingdings" panose="05000000000000000000" pitchFamily="2" charset="2"/>
              <a:buChar char="Ø"/>
            </a:pPr>
            <a:r>
              <a:rPr lang="en-US" sz="2400" dirty="0" smtClean="0">
                <a:solidFill>
                  <a:schemeClr val="accent5"/>
                </a:solidFill>
              </a:rPr>
              <a:t> resists compressive forces on the matrix</a:t>
            </a:r>
          </a:p>
          <a:p>
            <a:pPr marL="285750" indent="-285750">
              <a:buFont typeface="Wingdings" panose="05000000000000000000" pitchFamily="2" charset="2"/>
              <a:buChar char="Ø"/>
            </a:pPr>
            <a:r>
              <a:rPr lang="en-US" sz="2400" dirty="0" smtClean="0">
                <a:solidFill>
                  <a:schemeClr val="accent5"/>
                </a:solidFill>
              </a:rPr>
              <a:t>provide tensile strength and resilience.</a:t>
            </a:r>
          </a:p>
          <a:p>
            <a:pPr algn="ctr"/>
            <a:endParaRPr lang="en-US" dirty="0">
              <a:solidFill>
                <a:schemeClr val="accent5"/>
              </a:solidFill>
            </a:endParaRPr>
          </a:p>
        </p:txBody>
      </p:sp>
      <p:sp>
        <p:nvSpPr>
          <p:cNvPr id="6" name="Right Brace 5"/>
          <p:cNvSpPr/>
          <p:nvPr/>
        </p:nvSpPr>
        <p:spPr>
          <a:xfrm>
            <a:off x="6849290" y="4614627"/>
            <a:ext cx="472751" cy="9719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xmlns="" val="125126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 MECHANICAL PROPERTIES</a:t>
            </a:r>
            <a:endParaRPr lang="en-US" dirty="0"/>
          </a:p>
        </p:txBody>
      </p:sp>
      <p:sp>
        <p:nvSpPr>
          <p:cNvPr id="3" name="Content Placeholder 2"/>
          <p:cNvSpPr>
            <a:spLocks noGrp="1"/>
          </p:cNvSpPr>
          <p:nvPr>
            <p:ph idx="1"/>
          </p:nvPr>
        </p:nvSpPr>
        <p:spPr/>
        <p:txBody>
          <a:bodyPr>
            <a:normAutofit lnSpcReduction="10000"/>
          </a:bodyPr>
          <a:lstStyle/>
          <a:p>
            <a:r>
              <a:rPr lang="en-US" dirty="0" smtClean="0"/>
              <a:t>SOFT TISSUE is an anisotropic, incompressible biosolid, biofluid  mixture.</a:t>
            </a:r>
          </a:p>
          <a:p>
            <a:r>
              <a:rPr lang="en-US" dirty="0" smtClean="0"/>
              <a:t>Because soft tissue is largely incompressible, it tends to move slowly from areas of greater pressure to areas of lesser pressure. </a:t>
            </a:r>
          </a:p>
          <a:p>
            <a:r>
              <a:rPr lang="en-US" dirty="0" smtClean="0"/>
              <a:t>This slow movement of ground substance and interstitial fluid  is responsible for the time-dependent (viscoelastic) behavior of the soft tissue manifested as four phenomena: </a:t>
            </a:r>
          </a:p>
          <a:p>
            <a:pPr lvl="1">
              <a:buFont typeface="Wingdings" panose="05000000000000000000" pitchFamily="2" charset="2"/>
              <a:buChar char="v"/>
            </a:pPr>
            <a:r>
              <a:rPr lang="en-US" dirty="0" smtClean="0"/>
              <a:t>stress </a:t>
            </a:r>
            <a:r>
              <a:rPr lang="en-US" dirty="0" smtClean="0"/>
              <a:t>relaxation </a:t>
            </a:r>
            <a:endParaRPr lang="en-US" dirty="0" smtClean="0"/>
          </a:p>
          <a:p>
            <a:pPr lvl="1">
              <a:buFont typeface="Wingdings" panose="05000000000000000000" pitchFamily="2" charset="2"/>
              <a:buChar char="v"/>
            </a:pPr>
            <a:r>
              <a:rPr lang="en-US" dirty="0" smtClean="0"/>
              <a:t>creep </a:t>
            </a:r>
            <a:endParaRPr lang="en-US" dirty="0" smtClean="0"/>
          </a:p>
          <a:p>
            <a:pPr lvl="1">
              <a:buFont typeface="Wingdings" panose="05000000000000000000" pitchFamily="2" charset="2"/>
              <a:buChar char="v"/>
            </a:pPr>
            <a:r>
              <a:rPr lang="en-US" dirty="0" smtClean="0"/>
              <a:t>hysteresis </a:t>
            </a:r>
            <a:endParaRPr lang="en-US" dirty="0"/>
          </a:p>
          <a:p>
            <a:pPr lvl="1">
              <a:buFont typeface="Wingdings" panose="05000000000000000000" pitchFamily="2" charset="2"/>
              <a:buChar char="v"/>
            </a:pPr>
            <a:r>
              <a:rPr lang="en-US" dirty="0" smtClean="0"/>
              <a:t>pseudoelasticity (preconditioning</a:t>
            </a:r>
            <a:r>
              <a:rPr lang="en-US" dirty="0" smtClean="0"/>
              <a:t>)</a:t>
            </a:r>
            <a:endParaRPr lang="en-US" dirty="0"/>
          </a:p>
        </p:txBody>
      </p:sp>
    </p:spTree>
    <p:extLst>
      <p:ext uri="{BB962C8B-B14F-4D97-AF65-F5344CB8AC3E}">
        <p14:creationId xmlns:p14="http://schemas.microsoft.com/office/powerpoint/2010/main" xmlns="" val="4245540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 MECHANICAL PROPERTIES</a:t>
            </a:r>
            <a:endParaRPr lang="en-US" dirty="0"/>
          </a:p>
        </p:txBody>
      </p:sp>
      <p:sp>
        <p:nvSpPr>
          <p:cNvPr id="3" name="Content Placeholder 2"/>
          <p:cNvSpPr>
            <a:spLocks noGrp="1"/>
          </p:cNvSpPr>
          <p:nvPr>
            <p:ph sz="half" idx="1"/>
          </p:nvPr>
        </p:nvSpPr>
        <p:spPr>
          <a:xfrm>
            <a:off x="838200" y="1515291"/>
            <a:ext cx="5181600" cy="5016138"/>
          </a:xfrm>
        </p:spPr>
        <p:txBody>
          <a:bodyPr>
            <a:normAutofit lnSpcReduction="10000"/>
          </a:bodyPr>
          <a:lstStyle/>
          <a:p>
            <a:pPr>
              <a:buNone/>
            </a:pPr>
            <a:r>
              <a:rPr lang="en-US" dirty="0" smtClean="0"/>
              <a:t> </a:t>
            </a:r>
            <a:r>
              <a:rPr lang="en-US" dirty="0" smtClean="0"/>
              <a:t>  </a:t>
            </a:r>
          </a:p>
          <a:p>
            <a:pPr>
              <a:buNone/>
            </a:pPr>
            <a:r>
              <a:rPr lang="en-US" dirty="0" smtClean="0"/>
              <a:t> </a:t>
            </a:r>
            <a:r>
              <a:rPr lang="en-US" dirty="0" smtClean="0"/>
              <a:t>  Stress is represented </a:t>
            </a:r>
            <a:r>
              <a:rPr lang="en-US" dirty="0" smtClean="0"/>
              <a:t>as the deforming force on </a:t>
            </a:r>
            <a:r>
              <a:rPr lang="en-US" dirty="0" smtClean="0"/>
              <a:t>the y </a:t>
            </a:r>
            <a:r>
              <a:rPr lang="en-US" dirty="0" smtClean="0"/>
              <a:t>axis and the tissue strain (deformation) is </a:t>
            </a:r>
            <a:r>
              <a:rPr lang="en-US" dirty="0" smtClean="0"/>
              <a:t>plotted on </a:t>
            </a:r>
            <a:r>
              <a:rPr lang="en-US" dirty="0" smtClean="0"/>
              <a:t>the x axis. When soft tissue is </a:t>
            </a:r>
            <a:r>
              <a:rPr lang="en-US" dirty="0" smtClean="0"/>
              <a:t>suddenly deformed </a:t>
            </a:r>
            <a:r>
              <a:rPr lang="en-US" dirty="0" smtClean="0"/>
              <a:t>(strained) and the strain is </a:t>
            </a:r>
            <a:r>
              <a:rPr lang="en-US" dirty="0" smtClean="0"/>
              <a:t>thereafter kept </a:t>
            </a:r>
            <a:r>
              <a:rPr lang="en-US" dirty="0" smtClean="0"/>
              <a:t>constant, the corresponding </a:t>
            </a:r>
            <a:r>
              <a:rPr lang="en-US" dirty="0" smtClean="0"/>
              <a:t>stress induced </a:t>
            </a:r>
            <a:r>
              <a:rPr lang="en-US" dirty="0" smtClean="0"/>
              <a:t>in the tissue decreases over time. </a:t>
            </a:r>
            <a:r>
              <a:rPr lang="en-US" dirty="0" smtClean="0"/>
              <a:t>This phenomenon </a:t>
            </a:r>
            <a:r>
              <a:rPr lang="en-US" dirty="0" smtClean="0"/>
              <a:t>is known as </a:t>
            </a:r>
            <a:r>
              <a:rPr lang="en-US" dirty="0" smtClean="0">
                <a:solidFill>
                  <a:schemeClr val="accent2">
                    <a:lumMod val="50000"/>
                  </a:schemeClr>
                </a:solidFill>
              </a:rPr>
              <a:t>stress relaxation</a:t>
            </a:r>
            <a:r>
              <a:rPr lang="en-US" dirty="0" smtClean="0"/>
              <a:t>.</a:t>
            </a:r>
            <a:endParaRPr lang="en-US" dirty="0"/>
          </a:p>
        </p:txBody>
      </p:sp>
      <p:sp>
        <p:nvSpPr>
          <p:cNvPr id="5" name="Content Placeholder 4"/>
          <p:cNvSpPr>
            <a:spLocks noGrp="1"/>
          </p:cNvSpPr>
          <p:nvPr>
            <p:ph sz="half" idx="2"/>
          </p:nvPr>
        </p:nvSpPr>
        <p:spPr/>
        <p:txBody>
          <a:bodyPr>
            <a:normAutofit lnSpcReduction="10000"/>
          </a:bodyPr>
          <a:lstStyle/>
          <a:p>
            <a:endParaRPr lang="en-US"/>
          </a:p>
        </p:txBody>
      </p:sp>
      <p:pic>
        <p:nvPicPr>
          <p:cNvPr id="6" name="Picture 5"/>
          <p:cNvPicPr>
            <a:picLocks noChangeAspect="1"/>
          </p:cNvPicPr>
          <p:nvPr/>
        </p:nvPicPr>
        <p:blipFill>
          <a:blip r:embed="rId2"/>
          <a:stretch>
            <a:fillRect/>
          </a:stretch>
        </p:blipFill>
        <p:spPr>
          <a:xfrm>
            <a:off x="6048102" y="1397726"/>
            <a:ext cx="6143897" cy="546027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 MECHANICAL PROPERTIES</a:t>
            </a:r>
            <a:endParaRPr lang="en-US" dirty="0"/>
          </a:p>
        </p:txBody>
      </p:sp>
      <p:sp>
        <p:nvSpPr>
          <p:cNvPr id="3" name="Content Placeholder 2"/>
          <p:cNvSpPr>
            <a:spLocks noGrp="1"/>
          </p:cNvSpPr>
          <p:nvPr>
            <p:ph sz="half" idx="1"/>
          </p:nvPr>
        </p:nvSpPr>
        <p:spPr>
          <a:xfrm>
            <a:off x="838200" y="1319350"/>
            <a:ext cx="5181600" cy="5538650"/>
          </a:xfrm>
        </p:spPr>
        <p:txBody>
          <a:bodyPr>
            <a:noAutofit/>
          </a:bodyPr>
          <a:lstStyle/>
          <a:p>
            <a:pPr>
              <a:buNone/>
            </a:pPr>
            <a:r>
              <a:rPr lang="en-US" sz="2300" dirty="0" smtClean="0"/>
              <a:t>    Creep describes the progressive tissue deformation that occurs over time when stress remains Constant.</a:t>
            </a:r>
            <a:endParaRPr lang="en-US" sz="2300" i="1" dirty="0" smtClean="0"/>
          </a:p>
          <a:p>
            <a:pPr>
              <a:buNone/>
            </a:pPr>
            <a:r>
              <a:rPr lang="en-US" sz="2300" dirty="0" smtClean="0"/>
              <a:t>    During cyclic loading such as that produced by a dynamic, or alternating-pressure mattress, the stress-strain relationship demonstrated during the loading phase is different from that of the recovery, or unloaded, portion of the cycle. This effect is known as </a:t>
            </a:r>
            <a:r>
              <a:rPr lang="en-US" sz="2300" dirty="0" smtClean="0">
                <a:solidFill>
                  <a:srgbClr val="00B050"/>
                </a:solidFill>
              </a:rPr>
              <a:t>hysteresis</a:t>
            </a:r>
            <a:r>
              <a:rPr lang="en-US" sz="2300" dirty="0" smtClean="0"/>
              <a:t>.</a:t>
            </a:r>
          </a:p>
          <a:p>
            <a:pPr>
              <a:buNone/>
            </a:pPr>
            <a:r>
              <a:rPr lang="en-US" sz="2300" dirty="0" smtClean="0">
                <a:solidFill>
                  <a:srgbClr val="00B050"/>
                </a:solidFill>
              </a:rPr>
              <a:t> </a:t>
            </a:r>
            <a:r>
              <a:rPr lang="en-US" sz="2300" dirty="0" smtClean="0">
                <a:solidFill>
                  <a:srgbClr val="7030A0"/>
                </a:solidFill>
              </a:rPr>
              <a:t> </a:t>
            </a:r>
            <a:r>
              <a:rPr lang="en-US" sz="2300" dirty="0" err="1" smtClean="0">
                <a:solidFill>
                  <a:srgbClr val="7030A0"/>
                </a:solidFill>
              </a:rPr>
              <a:t>Pseudoelasticity</a:t>
            </a:r>
            <a:r>
              <a:rPr lang="en-US" sz="2300" dirty="0" smtClean="0">
                <a:solidFill>
                  <a:srgbClr val="7030A0"/>
                </a:solidFill>
              </a:rPr>
              <a:t> </a:t>
            </a:r>
            <a:r>
              <a:rPr lang="en-US" sz="2300" dirty="0" smtClean="0"/>
              <a:t>is the term associated with an increase in the repeatability and predictability of a tissue’s stress-strain relationship following a defined period of repetitive cyclic loading.</a:t>
            </a:r>
            <a:endParaRPr lang="en-US" sz="2300" dirty="0"/>
          </a:p>
        </p:txBody>
      </p:sp>
      <p:pic>
        <p:nvPicPr>
          <p:cNvPr id="5" name="Content Placeholder 4"/>
          <p:cNvPicPr>
            <a:picLocks noGrp="1" noChangeAspect="1"/>
          </p:cNvPicPr>
          <p:nvPr>
            <p:ph sz="half" idx="2"/>
          </p:nvPr>
        </p:nvPicPr>
        <p:blipFill>
          <a:blip r:embed="rId2"/>
          <a:stretch>
            <a:fillRect/>
          </a:stretch>
        </p:blipFill>
        <p:spPr>
          <a:xfrm>
            <a:off x="6283234" y="1371600"/>
            <a:ext cx="5908766" cy="5486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0" y="-1"/>
            <a:ext cx="6152470" cy="6609807"/>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165854" y="1"/>
            <a:ext cx="6026146" cy="6858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TISSUE LOADING AND PRESSURE ULCER </a:t>
            </a:r>
            <a:br>
              <a:rPr lang="en-US" dirty="0" smtClean="0"/>
            </a:br>
            <a:r>
              <a:rPr lang="en-US" dirty="0" smtClean="0"/>
              <a:t>FORMATION</a:t>
            </a:r>
            <a:endParaRPr lang="en-US" dirty="0"/>
          </a:p>
        </p:txBody>
      </p:sp>
      <p:sp>
        <p:nvSpPr>
          <p:cNvPr id="3" name="Content Placeholder 2"/>
          <p:cNvSpPr>
            <a:spLocks noGrp="1"/>
          </p:cNvSpPr>
          <p:nvPr>
            <p:ph idx="1"/>
          </p:nvPr>
        </p:nvSpPr>
        <p:spPr/>
        <p:txBody>
          <a:bodyPr/>
          <a:lstStyle/>
          <a:p>
            <a:r>
              <a:rPr lang="en-US" dirty="0" smtClean="0"/>
              <a:t>Body weight resting on bony prominences, such as the </a:t>
            </a:r>
            <a:r>
              <a:rPr lang="en-US" dirty="0" smtClean="0">
                <a:solidFill>
                  <a:srgbClr val="FF0000"/>
                </a:solidFill>
              </a:rPr>
              <a:t>scapula, sacrum, greater trochanters, </a:t>
            </a:r>
            <a:r>
              <a:rPr lang="en-US" dirty="0" err="1" smtClean="0">
                <a:solidFill>
                  <a:srgbClr val="FF0000"/>
                </a:solidFill>
              </a:rPr>
              <a:t>ischial</a:t>
            </a:r>
            <a:r>
              <a:rPr lang="en-US" dirty="0" smtClean="0">
                <a:solidFill>
                  <a:srgbClr val="FF0000"/>
                </a:solidFill>
              </a:rPr>
              <a:t> </a:t>
            </a:r>
            <a:r>
              <a:rPr lang="en-US" dirty="0" err="1" smtClean="0">
                <a:solidFill>
                  <a:srgbClr val="FF0000"/>
                </a:solidFill>
              </a:rPr>
              <a:t>tuberosities</a:t>
            </a:r>
            <a:r>
              <a:rPr lang="en-US" dirty="0" smtClean="0">
                <a:solidFill>
                  <a:srgbClr val="FF0000"/>
                </a:solidFill>
              </a:rPr>
              <a:t>, and heels</a:t>
            </a:r>
            <a:r>
              <a:rPr lang="en-US" dirty="0" smtClean="0"/>
              <a:t>, can cause significant concentrations of pressure at the skin’s surface and in the underlying soft tissue</a:t>
            </a:r>
          </a:p>
          <a:p>
            <a:r>
              <a:rPr lang="en-US" dirty="0" smtClean="0"/>
              <a:t>The </a:t>
            </a:r>
            <a:r>
              <a:rPr lang="en-US" dirty="0" smtClean="0">
                <a:solidFill>
                  <a:schemeClr val="accent2">
                    <a:lumMod val="75000"/>
                  </a:schemeClr>
                </a:solidFill>
              </a:rPr>
              <a:t>pressure peaks and the pressure gradients</a:t>
            </a:r>
            <a:r>
              <a:rPr lang="en-US" dirty="0" smtClean="0"/>
              <a:t> surrounding these peaks can put the soft tissue at risk for breakdown.</a:t>
            </a:r>
          </a:p>
          <a:p>
            <a:r>
              <a:rPr lang="en-US" dirty="0" smtClean="0"/>
              <a:t>Damaging effects of pressure are related to both its </a:t>
            </a:r>
            <a:r>
              <a:rPr lang="en-US" dirty="0" smtClean="0">
                <a:solidFill>
                  <a:srgbClr val="7030A0"/>
                </a:solidFill>
              </a:rPr>
              <a:t>magnitude and duration</a:t>
            </a:r>
            <a:r>
              <a:rPr lang="en-US" dirty="0" smtClean="0"/>
              <a:t>.</a:t>
            </a:r>
            <a:endParaRPr lang="en-US" dirty="0"/>
          </a:p>
        </p:txBody>
      </p:sp>
      <p:pic>
        <p:nvPicPr>
          <p:cNvPr id="2050" name="Picture 2"/>
          <p:cNvPicPr>
            <a:picLocks noChangeAspect="1" noChangeArrowheads="1"/>
          </p:cNvPicPr>
          <p:nvPr/>
        </p:nvPicPr>
        <p:blipFill>
          <a:blip r:embed="rId2"/>
          <a:srcRect/>
          <a:stretch>
            <a:fillRect/>
          </a:stretch>
        </p:blipFill>
        <p:spPr bwMode="auto">
          <a:xfrm>
            <a:off x="8098971" y="5225143"/>
            <a:ext cx="4093029" cy="1632857"/>
          </a:xfrm>
          <a:prstGeom prst="rect">
            <a:avLst/>
          </a:prstGeom>
          <a:noFill/>
          <a:ln w="9525">
            <a:noFill/>
            <a:miter lim="800000"/>
            <a:headEnd/>
            <a:tailEnd/>
          </a:ln>
          <a:effectLst/>
        </p:spPr>
      </p:pic>
    </p:spTree>
    <p:extLst>
      <p:ext uri="{BB962C8B-B14F-4D97-AF65-F5344CB8AC3E}">
        <p14:creationId xmlns:p14="http://schemas.microsoft.com/office/powerpoint/2010/main" xmlns="" val="2395987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TotalTime>
  <Words>1099</Words>
  <Application>Microsoft Office PowerPoint</Application>
  <PresentationFormat>Custom</PresentationFormat>
  <Paragraphs>107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PRESSURE REDISTRIBUTION: SEATING, POSITIONING AND SUPPORT SURFACES</vt:lpstr>
      <vt:lpstr>INTRODUCTION</vt:lpstr>
      <vt:lpstr>SUPPORT SURFACE PERFORMANCE PARAMETERS</vt:lpstr>
      <vt:lpstr>SOFT-TISSUE BIOMECHANICS</vt:lpstr>
      <vt:lpstr>TISSUE MECHANICAL PROPERTIES</vt:lpstr>
      <vt:lpstr>TISSUE MECHANICAL PROPERTIES</vt:lpstr>
      <vt:lpstr>TISSUE MECHANICAL PROPERTIES</vt:lpstr>
      <vt:lpstr>Slide 8</vt:lpstr>
      <vt:lpstr>TISSUE LOADING AND PRESSURE ULCER  FORMATION</vt:lpstr>
      <vt:lpstr>RISK FACTORS</vt:lpstr>
      <vt:lpstr>SUPPORT SURFACE CHARACTERISTICS</vt:lpstr>
      <vt:lpstr>MATERIALS AND COMPONENTS USED IN SUPPORT SURFACE SYSTEMS</vt:lpstr>
      <vt:lpstr>Slide 13</vt:lpstr>
      <vt:lpstr>Slide 14</vt:lpstr>
      <vt:lpstr>Slide 15</vt:lpstr>
      <vt:lpstr>FEATURES OF SUPPORT SURFACES</vt:lpstr>
      <vt:lpstr>Slide 17</vt:lpstr>
      <vt:lpstr>Slide 18</vt:lpstr>
      <vt:lpstr>Slide 19</vt:lpstr>
      <vt:lpstr>What are the patient’s specific load  management needs?</vt:lpstr>
      <vt:lpstr>Slide 21</vt:lpstr>
      <vt:lpstr>POSITIONING</vt:lpstr>
      <vt:lpstr>Slide 23</vt:lpstr>
      <vt:lpstr>WHAT’S PRACTICAL?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PRESSURE REDISTRIBUTION: SEATING, POSITIONING AND SUPPORT SURFACES</dc:title>
  <dc:creator>dr.kanwal</dc:creator>
  <cp:lastModifiedBy>DELL</cp:lastModifiedBy>
  <cp:revision>91</cp:revision>
  <dcterms:created xsi:type="dcterms:W3CDTF">2015-06-10T06:08:47Z</dcterms:created>
  <dcterms:modified xsi:type="dcterms:W3CDTF">2020-04-16T09:02:15Z</dcterms:modified>
</cp:coreProperties>
</file>