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82" r:id="rId5"/>
    <p:sldId id="265" r:id="rId6"/>
    <p:sldId id="261" r:id="rId7"/>
    <p:sldId id="262" r:id="rId8"/>
    <p:sldId id="263" r:id="rId9"/>
    <p:sldId id="264" r:id="rId10"/>
    <p:sldId id="284" r:id="rId11"/>
    <p:sldId id="28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39" autoAdjust="0"/>
    <p:restoredTop sz="94660"/>
  </p:normalViewPr>
  <p:slideViewPr>
    <p:cSldViewPr snapToGrid="0">
      <p:cViewPr varScale="1">
        <p:scale>
          <a:sx n="92" d="100"/>
          <a:sy n="92" d="100"/>
        </p:scale>
        <p:origin x="40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7DBE-AE75-4E46-BDC9-5EAC804A7FE1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625A6-21C9-4C1A-BB79-58D6A6256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680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7DBE-AE75-4E46-BDC9-5EAC804A7FE1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625A6-21C9-4C1A-BB79-58D6A6256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128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7DBE-AE75-4E46-BDC9-5EAC804A7FE1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625A6-21C9-4C1A-BB79-58D6A6256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3297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7DBE-AE75-4E46-BDC9-5EAC804A7FE1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625A6-21C9-4C1A-BB79-58D6A6256EE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31910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7DBE-AE75-4E46-BDC9-5EAC804A7FE1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625A6-21C9-4C1A-BB79-58D6A6256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7479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7DBE-AE75-4E46-BDC9-5EAC804A7FE1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625A6-21C9-4C1A-BB79-58D6A6256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8985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7DBE-AE75-4E46-BDC9-5EAC804A7FE1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625A6-21C9-4C1A-BB79-58D6A6256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567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7DBE-AE75-4E46-BDC9-5EAC804A7FE1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625A6-21C9-4C1A-BB79-58D6A6256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5239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7DBE-AE75-4E46-BDC9-5EAC804A7FE1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625A6-21C9-4C1A-BB79-58D6A6256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856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7DBE-AE75-4E46-BDC9-5EAC804A7FE1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625A6-21C9-4C1A-BB79-58D6A6256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055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7DBE-AE75-4E46-BDC9-5EAC804A7FE1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625A6-21C9-4C1A-BB79-58D6A6256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622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7DBE-AE75-4E46-BDC9-5EAC804A7FE1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625A6-21C9-4C1A-BB79-58D6A6256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659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7DBE-AE75-4E46-BDC9-5EAC804A7FE1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625A6-21C9-4C1A-BB79-58D6A6256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924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7DBE-AE75-4E46-BDC9-5EAC804A7FE1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625A6-21C9-4C1A-BB79-58D6A6256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833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7DBE-AE75-4E46-BDC9-5EAC804A7FE1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625A6-21C9-4C1A-BB79-58D6A6256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085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7DBE-AE75-4E46-BDC9-5EAC804A7FE1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625A6-21C9-4C1A-BB79-58D6A6256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059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7DBE-AE75-4E46-BDC9-5EAC804A7FE1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625A6-21C9-4C1A-BB79-58D6A6256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148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9E47DBE-AE75-4E46-BDC9-5EAC804A7FE1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625A6-21C9-4C1A-BB79-58D6A6256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0574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82" y="1350818"/>
            <a:ext cx="9651591" cy="2304345"/>
          </a:xfrm>
        </p:spPr>
        <p:txBody>
          <a:bodyPr/>
          <a:lstStyle/>
          <a:p>
            <a:r>
              <a:rPr lang="en-US" sz="3200" dirty="0">
                <a:latin typeface="Algerian" panose="04020705040A02060702" pitchFamily="82" charset="0"/>
              </a:rPr>
              <a:t>chapter </a:t>
            </a:r>
            <a:r>
              <a:rPr lang="en-US" sz="3200" dirty="0" smtClean="0">
                <a:latin typeface="Algerian" panose="04020705040A02060702" pitchFamily="82" charset="0"/>
              </a:rPr>
              <a:t>8 (part 1)</a:t>
            </a:r>
            <a:r>
              <a:rPr lang="en-US" dirty="0">
                <a:latin typeface="Algerian" panose="04020705040A02060702" pitchFamily="82" charset="0"/>
              </a:rPr>
              <a:t/>
            </a:r>
            <a:br>
              <a:rPr lang="en-US" dirty="0">
                <a:latin typeface="Algerian" panose="04020705040A02060702" pitchFamily="82" charset="0"/>
              </a:rPr>
            </a:br>
            <a:r>
              <a:rPr lang="en-US" sz="8000" dirty="0">
                <a:latin typeface="Algerian" panose="04020705040A02060702" pitchFamily="82" charset="0"/>
              </a:rPr>
              <a:t>SOCIAL </a:t>
            </a:r>
            <a:r>
              <a:rPr lang="en-US" sz="8000" dirty="0" smtClean="0">
                <a:latin typeface="Algerian" panose="04020705040A02060702" pitchFamily="82" charset="0"/>
              </a:rPr>
              <a:t>INFLUENCE</a:t>
            </a:r>
            <a:endParaRPr lang="en-US" sz="8000" dirty="0"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03474" y="4464483"/>
            <a:ext cx="4239490" cy="1655762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 smtClean="0"/>
              <a:t>Prepared by</a:t>
            </a:r>
          </a:p>
          <a:p>
            <a:pPr algn="l"/>
            <a:r>
              <a:rPr lang="en-US" dirty="0" smtClean="0"/>
              <a:t>Ms. Shahida Perveen</a:t>
            </a:r>
          </a:p>
          <a:p>
            <a:pPr algn="l"/>
            <a:r>
              <a:rPr lang="en-US" dirty="0" smtClean="0"/>
              <a:t>Department of Psychology</a:t>
            </a:r>
          </a:p>
          <a:p>
            <a:pPr algn="l"/>
            <a:r>
              <a:rPr lang="en-US" dirty="0" smtClean="0"/>
              <a:t>University of Sargodha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654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881"/>
    </mc:Choice>
    <mc:Fallback xmlns="">
      <p:transition spd="slow" advTm="40881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52627"/>
          </a:xfrm>
        </p:spPr>
        <p:txBody>
          <a:bodyPr/>
          <a:lstStyle/>
          <a:p>
            <a:r>
              <a:rPr lang="en-US" sz="4000" dirty="0">
                <a:latin typeface="Arial Black" panose="020B0A04020102020204" pitchFamily="34" charset="0"/>
              </a:rPr>
              <a:t>Factors affecting </a:t>
            </a:r>
            <a:r>
              <a:rPr lang="en-US" sz="4000" dirty="0" smtClean="0">
                <a:latin typeface="Arial Black" panose="020B0A04020102020204" pitchFamily="34" charset="0"/>
              </a:rPr>
              <a:t>conformity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1205345"/>
            <a:ext cx="11085225" cy="4195481"/>
          </a:xfrm>
        </p:spPr>
        <p:txBody>
          <a:bodyPr>
            <a:noAutofit/>
          </a:bodyPr>
          <a:lstStyle/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1600" i="1" dirty="0" smtClean="0"/>
              <a:t>Culture:</a:t>
            </a:r>
          </a:p>
          <a:p>
            <a:pPr marL="0" indent="0" fontAlgn="base">
              <a:buNone/>
            </a:pPr>
            <a:r>
              <a:rPr lang="en-US" sz="1600" i="1" dirty="0"/>
              <a:t>	</a:t>
            </a:r>
            <a:r>
              <a:rPr lang="en-US" sz="1600" dirty="0" smtClean="0"/>
              <a:t>cultures </a:t>
            </a:r>
            <a:r>
              <a:rPr lang="en-US" sz="1600" dirty="0"/>
              <a:t>that are collectivist exhibit a higher degree of conformity than individualistic </a:t>
            </a:r>
            <a:r>
              <a:rPr lang="en-US" sz="1600" dirty="0" smtClean="0"/>
              <a:t>cultures</a:t>
            </a:r>
            <a:r>
              <a:rPr lang="en-US" sz="1600" dirty="0"/>
              <a:t>.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US" sz="1600" i="1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1600" i="1" dirty="0" smtClean="0"/>
              <a:t>Gender:</a:t>
            </a:r>
          </a:p>
          <a:p>
            <a:pPr marL="0" indent="0" fontAlgn="base">
              <a:buNone/>
            </a:pPr>
            <a:r>
              <a:rPr lang="en-US" sz="1600" i="1" dirty="0"/>
              <a:t>	</a:t>
            </a:r>
            <a:r>
              <a:rPr lang="en-US" sz="1600" dirty="0" smtClean="0"/>
              <a:t>women </a:t>
            </a:r>
            <a:r>
              <a:rPr lang="en-US" sz="1600" dirty="0"/>
              <a:t>are more likely to conform than men in situations involving surveillance, but less likely </a:t>
            </a:r>
            <a:r>
              <a:rPr lang="en-US" sz="1600" dirty="0" smtClean="0"/>
              <a:t>	when </a:t>
            </a:r>
            <a:r>
              <a:rPr lang="en-US" sz="1600" dirty="0"/>
              <a:t>there is no surveillance. Societal norms establish gender differences that affect the ways in </a:t>
            </a:r>
            <a:r>
              <a:rPr lang="en-US" sz="1600" dirty="0" smtClean="0"/>
              <a:t>	which </a:t>
            </a:r>
            <a:r>
              <a:rPr lang="en-US" sz="1600" dirty="0"/>
              <a:t>men and women conform to social influence.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US" sz="1600" i="1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1600" i="1" dirty="0" smtClean="0"/>
              <a:t>Age:</a:t>
            </a:r>
          </a:p>
          <a:p>
            <a:pPr marL="0" indent="0" fontAlgn="base">
              <a:buNone/>
            </a:pPr>
            <a:r>
              <a:rPr lang="en-US" sz="1600" i="1" dirty="0"/>
              <a:t>	</a:t>
            </a:r>
            <a:r>
              <a:rPr lang="en-US" sz="1600" dirty="0" smtClean="0"/>
              <a:t>younger </a:t>
            </a:r>
            <a:r>
              <a:rPr lang="en-US" sz="1600" dirty="0"/>
              <a:t>individuals are more likely to conform than older individuals, perhaps due to lack of </a:t>
            </a:r>
            <a:r>
              <a:rPr lang="en-US" sz="1600" dirty="0" smtClean="0"/>
              <a:t>	experience </a:t>
            </a:r>
            <a:r>
              <a:rPr lang="en-US" sz="1600" dirty="0"/>
              <a:t>and status.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US" sz="1600" i="1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1600" i="1" dirty="0"/>
              <a:t>Importance of </a:t>
            </a:r>
            <a:r>
              <a:rPr lang="en-US" sz="1600" i="1" dirty="0" smtClean="0"/>
              <a:t>stimuli:</a:t>
            </a:r>
          </a:p>
          <a:p>
            <a:pPr marL="0" indent="0" fontAlgn="base">
              <a:buNone/>
            </a:pPr>
            <a:r>
              <a:rPr lang="en-US" sz="1600" i="1" dirty="0"/>
              <a:t>	</a:t>
            </a:r>
            <a:r>
              <a:rPr lang="en-US" sz="1600" dirty="0" smtClean="0"/>
              <a:t>individuals </a:t>
            </a:r>
            <a:r>
              <a:rPr lang="en-US" sz="1600" dirty="0"/>
              <a:t>may conform less frequently when the task is considered important. This was </a:t>
            </a:r>
            <a:r>
              <a:rPr lang="en-US" sz="1600" dirty="0" smtClean="0"/>
              <a:t>	suggested </a:t>
            </a:r>
            <a:r>
              <a:rPr lang="en-US" sz="1600" dirty="0"/>
              <a:t>by a study where participants were told that their responses would be used in the </a:t>
            </a:r>
            <a:r>
              <a:rPr lang="en-US" sz="1600" dirty="0" smtClean="0"/>
              <a:t>	design </a:t>
            </a:r>
            <a:r>
              <a:rPr lang="en-US" sz="1600" dirty="0"/>
              <a:t>of aircraft safety signals, and conformity decreased.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52624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256"/>
    </mc:Choice>
    <mc:Fallback xmlns="">
      <p:transition spd="slow" advTm="60256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3575" y="2780281"/>
            <a:ext cx="8946541" cy="41954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 smtClean="0">
                <a:latin typeface="Algerian" panose="04020705040A02060702" pitchFamily="82" charset="0"/>
              </a:rPr>
              <a:t>End of part 1</a:t>
            </a:r>
            <a:endParaRPr lang="en-US" sz="54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979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hat is Social Influence? Social influence refers to the efforts of others to change our attitudes, beliefs, perceptions,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6796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0120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270"/>
    </mc:Choice>
    <mc:Fallback xmlns="">
      <p:transition spd="slow" advTm="2627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ocial InfluenceConformity - changing oneâs behavior in  response to real or imagined pressure  from othersCompliance - re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7537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2635"/>
    </mc:Choice>
    <mc:Fallback xmlns="">
      <p:transition spd="slow" advTm="192635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Conformity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1246910"/>
            <a:ext cx="10835843" cy="5424054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Change attitude and behavior in order to adhere to social norms</a:t>
            </a:r>
          </a:p>
          <a:p>
            <a:pPr>
              <a:lnSpc>
                <a:spcPct val="80000"/>
              </a:lnSpc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Types of norms: (norms: rules for behavior)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Descriptive norms: what most people do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Injunctive norms: what should be done</a:t>
            </a:r>
          </a:p>
          <a:p>
            <a:pPr>
              <a:lnSpc>
                <a:spcPct val="80000"/>
              </a:lnSpc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Normative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influence: 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Conformity based on a person’s desire to fulfill other’s expectations, often to gain acceptance.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Example: going along with the crowd to avoid rejection</a:t>
            </a:r>
          </a:p>
          <a:p>
            <a:pPr>
              <a:lnSpc>
                <a:spcPct val="80000"/>
              </a:lnSpc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Informational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influence: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Conformity occurring when people accept evidence about reality provided by other people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You conform to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gain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689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9478"/>
    </mc:Choice>
    <mc:Fallback xmlns="">
      <p:transition spd="slow" advTm="179478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Sherif’s</a:t>
            </a:r>
            <a:r>
              <a:rPr lang="en-US" dirty="0" smtClean="0"/>
              <a:t> experiment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291" y="1620982"/>
            <a:ext cx="11679381" cy="5237018"/>
          </a:xfrm>
        </p:spPr>
        <p:txBody>
          <a:bodyPr>
            <a:normAutofit/>
          </a:bodyPr>
          <a:lstStyle/>
          <a:p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Muzafer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Sherif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was interested in knowing how many people would change their opinions to bring them in line with the opinion of a group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his experiment (1936), participants were placed in a dark room and asked to stare at a small dot of light 15 feet away. 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They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were then asked to estimate the amount it moved; however, there was no real movement. 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Perceived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motion was caused by the visual illusion known as the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autokinetic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effect. 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first day, each person perceived different amounts of movement, as they participated in the experiment individually. 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From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second through the fourth day of the study, estimates were agreed upon by the group. 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Because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there was no actual movement, the number that the group agreed on was a direct result of group conformity. 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Sherif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suggested this was a reflection of how social norms develop in larger society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7520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0023"/>
    </mc:Choice>
    <mc:Fallback xmlns="">
      <p:transition spd="slow" advTm="340023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Asch’s experiment on conformity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164" y="1825625"/>
            <a:ext cx="5157353" cy="4492048"/>
          </a:xfrm>
        </p:spPr>
        <p:txBody>
          <a:bodyPr>
            <a:normAutofit fontScale="92500" lnSpcReduction="20000"/>
          </a:bodyPr>
          <a:lstStyle/>
          <a:p>
            <a:r>
              <a:rPr lang="en-US" sz="2000" dirty="0"/>
              <a:t>Solomon Asch conducted several experiments in the 1950s to determine</a:t>
            </a:r>
            <a:br>
              <a:rPr lang="en-US" sz="2000" dirty="0"/>
            </a:br>
            <a:r>
              <a:rPr lang="en-US" sz="2000" dirty="0"/>
              <a:t>how people are </a:t>
            </a:r>
            <a:r>
              <a:rPr lang="en-US" sz="2000" dirty="0" smtClean="0"/>
              <a:t>affected </a:t>
            </a:r>
            <a:r>
              <a:rPr lang="en-US" sz="2000" dirty="0"/>
              <a:t>by the thoughts and behaviors of other people.</a:t>
            </a:r>
            <a:br>
              <a:rPr lang="en-US" sz="2000" dirty="0"/>
            </a:br>
            <a:endParaRPr lang="en-US" sz="2000" dirty="0" smtClean="0"/>
          </a:p>
          <a:p>
            <a:r>
              <a:rPr lang="en-US" sz="2000" dirty="0" smtClean="0"/>
              <a:t>In </a:t>
            </a:r>
            <a:r>
              <a:rPr lang="en-US" sz="2000" dirty="0"/>
              <a:t>one study, a group of participants was shown a series of printed line</a:t>
            </a:r>
            <a:br>
              <a:rPr lang="en-US" sz="2000" dirty="0"/>
            </a:br>
            <a:r>
              <a:rPr lang="en-US" sz="2000" dirty="0"/>
              <a:t>segments of </a:t>
            </a:r>
            <a:r>
              <a:rPr lang="en-US" sz="2000" dirty="0" smtClean="0"/>
              <a:t>different </a:t>
            </a:r>
            <a:r>
              <a:rPr lang="en-US" sz="2000" dirty="0"/>
              <a:t>lengths: a, b, and </a:t>
            </a:r>
            <a:r>
              <a:rPr lang="en-US" sz="2000" dirty="0" smtClean="0"/>
              <a:t>c. </a:t>
            </a:r>
          </a:p>
          <a:p>
            <a:r>
              <a:rPr lang="en-US" sz="2000" dirty="0" smtClean="0"/>
              <a:t>Participants </a:t>
            </a:r>
            <a:r>
              <a:rPr lang="en-US" sz="2000" dirty="0"/>
              <a:t>were </a:t>
            </a:r>
            <a:r>
              <a:rPr lang="en-US" sz="2000" dirty="0" smtClean="0"/>
              <a:t>then shown </a:t>
            </a:r>
            <a:r>
              <a:rPr lang="en-US" sz="2000" dirty="0"/>
              <a:t>a fourth line segment: x. </a:t>
            </a:r>
            <a:endParaRPr lang="en-US" sz="2000" dirty="0" smtClean="0"/>
          </a:p>
          <a:p>
            <a:r>
              <a:rPr lang="en-US" sz="2000" dirty="0" smtClean="0"/>
              <a:t>They </a:t>
            </a:r>
            <a:r>
              <a:rPr lang="en-US" sz="2000" dirty="0"/>
              <a:t>were asked to identify which </a:t>
            </a:r>
            <a:r>
              <a:rPr lang="en-US" sz="2000" dirty="0" smtClean="0"/>
              <a:t>line segment </a:t>
            </a:r>
            <a:r>
              <a:rPr lang="en-US" sz="2000" dirty="0"/>
              <a:t>from the </a:t>
            </a:r>
            <a:r>
              <a:rPr lang="en-US" sz="2000" dirty="0" smtClean="0"/>
              <a:t>first </a:t>
            </a:r>
            <a:r>
              <a:rPr lang="en-US" sz="2000" dirty="0"/>
              <a:t>group (a, b, or c) most closely resembled </a:t>
            </a:r>
            <a:r>
              <a:rPr lang="en-US" sz="2000" dirty="0" smtClean="0"/>
              <a:t>the fourth </a:t>
            </a:r>
            <a:r>
              <a:rPr lang="en-US" sz="2000" dirty="0"/>
              <a:t>line segment in length</a:t>
            </a:r>
            <a:r>
              <a:rPr lang="en-US" sz="2000" dirty="0" smtClean="0"/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7869" y="1825625"/>
            <a:ext cx="4804878" cy="3992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8217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3580"/>
    </mc:Choice>
    <mc:Fallback xmlns="">
      <p:transition spd="slow" advTm="8358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Asch’s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experiment cont..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2" y="1641764"/>
            <a:ext cx="11106006" cy="4966854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Each group of participants had only one true, naïve subject.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remaining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members of the group were confederates of the researcher.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 confederate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is a person who is aware of the experiment and works for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researcher.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Confederates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are used to manipulate social situations as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part of the research design, and the true, naïve participants believe that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confederates are, like them, uninformed participants in the experiment.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Asch’s study, the confederates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identified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 line segment that was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obviously shorter than the target line—a wrong answer.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naïve participant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then had to identify aloud the line segment that best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matched the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target line segment.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1213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2434"/>
    </mc:Choice>
    <mc:Fallback xmlns="">
      <p:transition spd="slow" advTm="212434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Asch’s experiment cont..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often do you think the true participant aligned with the</a:t>
            </a:r>
            <a:br>
              <a:rPr lang="en-US" dirty="0"/>
            </a:br>
            <a:r>
              <a:rPr lang="en-US" dirty="0"/>
              <a:t>confederates’ response? That is, how often do you think the group</a:t>
            </a:r>
            <a:br>
              <a:rPr lang="en-US" dirty="0"/>
            </a:br>
            <a:r>
              <a:rPr lang="en-US" dirty="0" smtClean="0"/>
              <a:t>influenced </a:t>
            </a:r>
            <a:r>
              <a:rPr lang="en-US" dirty="0"/>
              <a:t>the participant, and the participant gave the wrong answer?</a:t>
            </a:r>
            <a:br>
              <a:rPr lang="en-US" dirty="0"/>
            </a:br>
            <a:endParaRPr lang="en-US" dirty="0" smtClean="0"/>
          </a:p>
          <a:p>
            <a:r>
              <a:rPr lang="en-US" dirty="0" smtClean="0"/>
              <a:t>Asch </a:t>
            </a:r>
            <a:r>
              <a:rPr lang="en-US" dirty="0"/>
              <a:t>(1955) found that 76% of participants conformed to group </a:t>
            </a:r>
            <a:r>
              <a:rPr lang="en-US" dirty="0" smtClean="0"/>
              <a:t>pressure at </a:t>
            </a:r>
            <a:r>
              <a:rPr lang="en-US" dirty="0"/>
              <a:t>least once by indicating the incorrect line.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Conformity </a:t>
            </a:r>
            <a:r>
              <a:rPr lang="en-US" dirty="0"/>
              <a:t>is the change </a:t>
            </a:r>
            <a:r>
              <a:rPr lang="en-US" dirty="0" smtClean="0"/>
              <a:t>in a </a:t>
            </a:r>
            <a:r>
              <a:rPr lang="en-US" dirty="0"/>
              <a:t>person’s behavior to go along with the group, even if he does </a:t>
            </a:r>
            <a:r>
              <a:rPr lang="en-US" dirty="0" smtClean="0"/>
              <a:t>not agree </a:t>
            </a:r>
            <a:r>
              <a:rPr lang="en-US" dirty="0"/>
              <a:t>with the group.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51719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7509"/>
    </mc:Choice>
    <mc:Fallback xmlns="">
      <p:transition spd="slow" advTm="127509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20437" y="1285781"/>
            <a:ext cx="10668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Group size: </a:t>
            </a:r>
          </a:p>
          <a:p>
            <a:pPr>
              <a:lnSpc>
                <a:spcPct val="8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3 to 5 people elicit more conformity than 1 or 2</a:t>
            </a: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Unanimity: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individuals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are more likely to conform to group decisions when the rest of the group’s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response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unanimous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Cohesion: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The more cohesive a group is, the more power it gains from its members</a:t>
            </a: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Status: </a:t>
            </a:r>
          </a:p>
          <a:p>
            <a:pPr>
              <a:lnSpc>
                <a:spcPct val="8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Higher status people tend to have more impact</a:t>
            </a: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Public response: </a:t>
            </a:r>
          </a:p>
          <a:p>
            <a:pPr>
              <a:lnSpc>
                <a:spcPct val="8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People conform more when they must respond in front of others</a:t>
            </a: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No prior commitment: </a:t>
            </a:r>
          </a:p>
          <a:p>
            <a:pPr>
              <a:lnSpc>
                <a:spcPct val="8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After giving a public answer, if asked to reconsider most people don’t.</a:t>
            </a:r>
          </a:p>
          <a:p>
            <a:pPr marL="742950" lvl="1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0436" y="270163"/>
            <a:ext cx="103147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Arial Black" panose="020B0A04020102020204" pitchFamily="34" charset="0"/>
              </a:rPr>
              <a:t>Factors affecting conformity</a:t>
            </a: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058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6844"/>
    </mc:Choice>
    <mc:Fallback xmlns="">
      <p:transition spd="slow" advTm="246844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212</TotalTime>
  <Words>355</Words>
  <Application>Microsoft Office PowerPoint</Application>
  <PresentationFormat>Widescreen</PresentationFormat>
  <Paragraphs>77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Algerian</vt:lpstr>
      <vt:lpstr>Arial</vt:lpstr>
      <vt:lpstr>Arial Black</vt:lpstr>
      <vt:lpstr>Century Gothic</vt:lpstr>
      <vt:lpstr>Wingdings 3</vt:lpstr>
      <vt:lpstr>Ion</vt:lpstr>
      <vt:lpstr>chapter 8 (part 1) SOCIAL INFLUENCE</vt:lpstr>
      <vt:lpstr>PowerPoint Presentation</vt:lpstr>
      <vt:lpstr>PowerPoint Presentation</vt:lpstr>
      <vt:lpstr> Conformity </vt:lpstr>
      <vt:lpstr>Sherif’s experiment </vt:lpstr>
      <vt:lpstr>Asch’s experiment on conformity</vt:lpstr>
      <vt:lpstr>Asch’s experiment cont..</vt:lpstr>
      <vt:lpstr>Asch’s experiment cont..</vt:lpstr>
      <vt:lpstr>PowerPoint Presentation</vt:lpstr>
      <vt:lpstr>Factors affecting conformity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Shahida</dc:creator>
  <cp:lastModifiedBy>Shahida</cp:lastModifiedBy>
  <cp:revision>21</cp:revision>
  <dcterms:created xsi:type="dcterms:W3CDTF">2020-04-06T17:23:35Z</dcterms:created>
  <dcterms:modified xsi:type="dcterms:W3CDTF">2020-05-03T17:42:20Z</dcterms:modified>
</cp:coreProperties>
</file>