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2" r:id="rId5"/>
    <p:sldId id="265" r:id="rId6"/>
    <p:sldId id="261" r:id="rId7"/>
    <p:sldId id="262" r:id="rId8"/>
    <p:sldId id="263" r:id="rId9"/>
    <p:sldId id="264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9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8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2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2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319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47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98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6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23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5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2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5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2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3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8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4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9E47DBE-AE75-4E46-BDC9-5EAC804A7F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25A6-21C9-4C1A-BB79-58D6A6256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57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82" y="1350818"/>
            <a:ext cx="9651591" cy="2304345"/>
          </a:xfrm>
        </p:spPr>
        <p:txBody>
          <a:bodyPr/>
          <a:lstStyle/>
          <a:p>
            <a:r>
              <a:rPr lang="en-US" sz="3200" dirty="0">
                <a:latin typeface="Algerian" panose="04020705040A02060702" pitchFamily="82" charset="0"/>
              </a:rPr>
              <a:t>chapter </a:t>
            </a:r>
            <a:r>
              <a:rPr lang="en-US" sz="3200" dirty="0" smtClean="0">
                <a:latin typeface="Algerian" panose="04020705040A02060702" pitchFamily="82" charset="0"/>
              </a:rPr>
              <a:t>8 (part 1)</a:t>
            </a:r>
            <a:r>
              <a:rPr lang="en-US" dirty="0">
                <a:latin typeface="Algerian" panose="04020705040A02060702" pitchFamily="82" charset="0"/>
              </a:rPr>
              <a:t/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sz="8000" dirty="0">
                <a:latin typeface="Algerian" panose="04020705040A02060702" pitchFamily="82" charset="0"/>
              </a:rPr>
              <a:t>SOCIAL </a:t>
            </a:r>
            <a:r>
              <a:rPr lang="en-US" sz="8000" dirty="0" smtClean="0">
                <a:latin typeface="Algerian" panose="04020705040A02060702" pitchFamily="82" charset="0"/>
              </a:rPr>
              <a:t>INFLUENCE</a:t>
            </a:r>
            <a:endParaRPr lang="en-US" sz="80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3474" y="4464483"/>
            <a:ext cx="423949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Prepared by</a:t>
            </a:r>
          </a:p>
          <a:p>
            <a:pPr algn="l"/>
            <a:r>
              <a:rPr lang="en-US" dirty="0" smtClean="0"/>
              <a:t>Ms. Shahida Perveen</a:t>
            </a:r>
          </a:p>
          <a:p>
            <a:pPr algn="l"/>
            <a:r>
              <a:rPr lang="en-US" dirty="0" smtClean="0"/>
              <a:t>Department of Psychology</a:t>
            </a:r>
          </a:p>
          <a:p>
            <a:pPr algn="l"/>
            <a:r>
              <a:rPr lang="en-US" dirty="0" smtClean="0"/>
              <a:t>University of Sargodha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5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81"/>
    </mc:Choice>
    <mc:Fallback xmlns="">
      <p:transition spd="slow" advTm="4088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2627"/>
          </a:xfrm>
        </p:spPr>
        <p:txBody>
          <a:bodyPr/>
          <a:lstStyle/>
          <a:p>
            <a:r>
              <a:rPr lang="en-US" sz="4000" dirty="0">
                <a:latin typeface="Arial Black" panose="020B0A04020102020204" pitchFamily="34" charset="0"/>
              </a:rPr>
              <a:t>Factors affecting </a:t>
            </a:r>
            <a:r>
              <a:rPr lang="en-US" sz="4000" dirty="0" smtClean="0">
                <a:latin typeface="Arial Black" panose="020B0A04020102020204" pitchFamily="34" charset="0"/>
              </a:rPr>
              <a:t>conformity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05345"/>
            <a:ext cx="11085225" cy="4195481"/>
          </a:xfrm>
        </p:spPr>
        <p:txBody>
          <a:bodyPr>
            <a:no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i="1" dirty="0" smtClean="0"/>
              <a:t>Culture:</a:t>
            </a:r>
          </a:p>
          <a:p>
            <a:pPr marL="0" indent="0" fontAlgn="base">
              <a:buNone/>
            </a:pPr>
            <a:r>
              <a:rPr lang="en-US" sz="1600" i="1" dirty="0"/>
              <a:t>	</a:t>
            </a:r>
            <a:r>
              <a:rPr lang="en-US" sz="1600" dirty="0" smtClean="0"/>
              <a:t>cultures </a:t>
            </a:r>
            <a:r>
              <a:rPr lang="en-US" sz="1600" dirty="0"/>
              <a:t>that are collectivist exhibit a higher degree of conformity than individualistic </a:t>
            </a:r>
            <a:r>
              <a:rPr lang="en-US" sz="1600" dirty="0" smtClean="0"/>
              <a:t>cultures</a:t>
            </a:r>
            <a:r>
              <a:rPr lang="en-US" sz="1600" dirty="0"/>
              <a:t>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i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i="1" dirty="0" smtClean="0"/>
              <a:t>Gender:</a:t>
            </a:r>
          </a:p>
          <a:p>
            <a:pPr marL="0" indent="0" fontAlgn="base">
              <a:buNone/>
            </a:pPr>
            <a:r>
              <a:rPr lang="en-US" sz="1600" i="1" dirty="0"/>
              <a:t>	</a:t>
            </a:r>
            <a:r>
              <a:rPr lang="en-US" sz="1600" dirty="0" smtClean="0"/>
              <a:t>women </a:t>
            </a:r>
            <a:r>
              <a:rPr lang="en-US" sz="1600" dirty="0"/>
              <a:t>are more likely to conform than men in situations involving surveillance, but less likely </a:t>
            </a:r>
            <a:r>
              <a:rPr lang="en-US" sz="1600" dirty="0" smtClean="0"/>
              <a:t>	when </a:t>
            </a:r>
            <a:r>
              <a:rPr lang="en-US" sz="1600" dirty="0"/>
              <a:t>there is no surveillance. Societal norms establish gender differences that affect the ways in </a:t>
            </a:r>
            <a:r>
              <a:rPr lang="en-US" sz="1600" dirty="0" smtClean="0"/>
              <a:t>	which </a:t>
            </a:r>
            <a:r>
              <a:rPr lang="en-US" sz="1600" dirty="0"/>
              <a:t>men and women conform to social influence.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i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i="1" dirty="0" smtClean="0"/>
              <a:t>Age:</a:t>
            </a:r>
          </a:p>
          <a:p>
            <a:pPr marL="0" indent="0" fontAlgn="base">
              <a:buNone/>
            </a:pPr>
            <a:r>
              <a:rPr lang="en-US" sz="1600" i="1" dirty="0"/>
              <a:t>	</a:t>
            </a:r>
            <a:r>
              <a:rPr lang="en-US" sz="1600" dirty="0" smtClean="0"/>
              <a:t>younger </a:t>
            </a:r>
            <a:r>
              <a:rPr lang="en-US" sz="1600" dirty="0"/>
              <a:t>individuals are more likely to conform than older individuals, perhaps due to lack of </a:t>
            </a:r>
            <a:r>
              <a:rPr lang="en-US" sz="1600" dirty="0" smtClean="0"/>
              <a:t>	experience </a:t>
            </a:r>
            <a:r>
              <a:rPr lang="en-US" sz="1600" dirty="0"/>
              <a:t>and status.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i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1600" i="1" dirty="0"/>
              <a:t>Importance of </a:t>
            </a:r>
            <a:r>
              <a:rPr lang="en-US" sz="1600" i="1" dirty="0" smtClean="0"/>
              <a:t>stimuli:</a:t>
            </a:r>
          </a:p>
          <a:p>
            <a:pPr marL="0" indent="0" fontAlgn="base">
              <a:buNone/>
            </a:pPr>
            <a:r>
              <a:rPr lang="en-US" sz="1600" i="1" dirty="0"/>
              <a:t>	</a:t>
            </a:r>
            <a:r>
              <a:rPr lang="en-US" sz="1600" dirty="0" smtClean="0"/>
              <a:t>individuals </a:t>
            </a:r>
            <a:r>
              <a:rPr lang="en-US" sz="1600" dirty="0"/>
              <a:t>may conform less frequently when the task is considered important. This was </a:t>
            </a:r>
            <a:r>
              <a:rPr lang="en-US" sz="1600" dirty="0" smtClean="0"/>
              <a:t>	suggested </a:t>
            </a:r>
            <a:r>
              <a:rPr lang="en-US" sz="1600" dirty="0"/>
              <a:t>by a study where participants were told that their responses would be used in the </a:t>
            </a:r>
            <a:r>
              <a:rPr lang="en-US" sz="1600" dirty="0" smtClean="0"/>
              <a:t>	design </a:t>
            </a:r>
            <a:r>
              <a:rPr lang="en-US" sz="1600" dirty="0"/>
              <a:t>of aircraft safety signals, and conformity decreased.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62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56"/>
    </mc:Choice>
    <mc:Fallback xmlns="">
      <p:transition spd="slow" advTm="6025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575" y="2780281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latin typeface="Algerian" panose="04020705040A02060702" pitchFamily="82" charset="0"/>
              </a:rPr>
              <a:t>End of part 1</a:t>
            </a:r>
            <a:endParaRPr lang="en-US" sz="5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7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Social Influence? Social influence refers to the efforts of others to change our attitudes, beliefs, perceptions,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79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12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70"/>
    </mc:Choice>
    <mc:Fallback xmlns="">
      <p:transition spd="slow" advTm="2627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cial InfluenceConformity - changing oneâs behavior in  response to real or imagined pressure  from othersCompliance - r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53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35"/>
    </mc:Choice>
    <mc:Fallback xmlns="">
      <p:transition spd="slow" advTm="19263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Conformity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46910"/>
            <a:ext cx="10835843" cy="542405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attitude and behavior in order to adhere to social norms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norms: (norms: rules for behavior)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Descriptive norms: what most people do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Injunctive norms: what should be done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Normative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influence: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Conformity based on a person’s desire to fulfill other’s expectations, often to gain acceptance.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 going along with the crowd to avoid rejection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influence: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Conformity occurring when people accept evidence about reality provided by other people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conform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478"/>
    </mc:Choice>
    <mc:Fallback xmlns="">
      <p:transition spd="slow" advTm="17947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Sherif’s</a:t>
            </a:r>
            <a:r>
              <a:rPr lang="en-US" dirty="0" smtClean="0"/>
              <a:t> experiment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1" y="1620982"/>
            <a:ext cx="11679381" cy="5237018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Muzafer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Sherif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was interested in knowing how many people would change their opinions to bring them in line with the opinion of a group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his experiment (1936), participants were placed in a dark room and asked to stare at a small dot of light 15 feet away.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were then asked to estimate the amount it moved; however, there was no real movement.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Perceived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motion was caused by the visual illusion known as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autokinetic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effect.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first day, each person perceived different amounts of movement, as they participated in the experiment individually.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second through the fourth day of the study, estimates were agreed upon by the group.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was no actual movement, the number that the group agreed on was a direct result of group conformity.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Sherif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suggested this was a reflection of how social norms develop in larger society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2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023"/>
    </mc:Choice>
    <mc:Fallback xmlns="">
      <p:transition spd="slow" advTm="34002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Asch’s experiment on conformity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825625"/>
            <a:ext cx="5157353" cy="4492048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Solomon Asch conducted several experiments in the 1950s to determine</a:t>
            </a:r>
            <a:br>
              <a:rPr lang="en-US" sz="2000" dirty="0"/>
            </a:br>
            <a:r>
              <a:rPr lang="en-US" sz="2000" dirty="0"/>
              <a:t>how people are </a:t>
            </a:r>
            <a:r>
              <a:rPr lang="en-US" sz="2000" dirty="0" smtClean="0"/>
              <a:t>affected </a:t>
            </a:r>
            <a:r>
              <a:rPr lang="en-US" sz="2000" dirty="0"/>
              <a:t>by the thoughts and behaviors of other people.</a:t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one study, a group of participants was shown a series of printed line</a:t>
            </a:r>
            <a:br>
              <a:rPr lang="en-US" sz="2000" dirty="0"/>
            </a:br>
            <a:r>
              <a:rPr lang="en-US" sz="2000" dirty="0"/>
              <a:t>segments of </a:t>
            </a:r>
            <a:r>
              <a:rPr lang="en-US" sz="2000" dirty="0" smtClean="0"/>
              <a:t>different </a:t>
            </a:r>
            <a:r>
              <a:rPr lang="en-US" sz="2000" dirty="0"/>
              <a:t>lengths: a, b, and </a:t>
            </a:r>
            <a:r>
              <a:rPr lang="en-US" sz="2000" dirty="0" smtClean="0"/>
              <a:t>c. </a:t>
            </a:r>
          </a:p>
          <a:p>
            <a:r>
              <a:rPr lang="en-US" sz="2000" dirty="0" smtClean="0"/>
              <a:t>Participants </a:t>
            </a:r>
            <a:r>
              <a:rPr lang="en-US" sz="2000" dirty="0"/>
              <a:t>were </a:t>
            </a:r>
            <a:r>
              <a:rPr lang="en-US" sz="2000" dirty="0" smtClean="0"/>
              <a:t>then shown </a:t>
            </a:r>
            <a:r>
              <a:rPr lang="en-US" sz="2000" dirty="0"/>
              <a:t>a fourth line segment: x. </a:t>
            </a:r>
            <a:endParaRPr lang="en-US" sz="2000" dirty="0" smtClean="0"/>
          </a:p>
          <a:p>
            <a:r>
              <a:rPr lang="en-US" sz="2000" dirty="0" smtClean="0"/>
              <a:t>They </a:t>
            </a:r>
            <a:r>
              <a:rPr lang="en-US" sz="2000" dirty="0"/>
              <a:t>were asked to identify which </a:t>
            </a:r>
            <a:r>
              <a:rPr lang="en-US" sz="2000" dirty="0" smtClean="0"/>
              <a:t>line segment </a:t>
            </a:r>
            <a:r>
              <a:rPr lang="en-US" sz="2000" dirty="0"/>
              <a:t>from the </a:t>
            </a:r>
            <a:r>
              <a:rPr lang="en-US" sz="2000" dirty="0" smtClean="0"/>
              <a:t>first </a:t>
            </a:r>
            <a:r>
              <a:rPr lang="en-US" sz="2000" dirty="0"/>
              <a:t>group (a, b, or c) most closely resembled </a:t>
            </a:r>
            <a:r>
              <a:rPr lang="en-US" sz="2000" dirty="0" smtClean="0"/>
              <a:t>the fourth </a:t>
            </a:r>
            <a:r>
              <a:rPr lang="en-US" sz="2000" dirty="0"/>
              <a:t>line segment in length</a:t>
            </a:r>
            <a:r>
              <a:rPr lang="en-US" sz="2000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869" y="1825625"/>
            <a:ext cx="4804878" cy="399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1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580"/>
    </mc:Choice>
    <mc:Fallback xmlns="">
      <p:transition spd="slow" advTm="8358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Asch’s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641764"/>
            <a:ext cx="11106006" cy="496685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group of participants had only one true, naïve subject.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remaining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members of the group were confederates of the researcher.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confederate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person who is aware of the experiment and works for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researcher.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Confederates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used to manipulate social situations as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 of the research design, and the true, naïve participants believe that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confederates are, like them, uninformed participants in the experiment.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Asch’s study, the confederates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line segment that was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obviously shorter than the target line—a wrong answer.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naïve participant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had to identify aloud the line segment that best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matched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target line segment.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21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434"/>
    </mc:Choice>
    <mc:Fallback xmlns="">
      <p:transition spd="slow" advTm="21243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Asch’s experiment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often do you think the true participant aligned with the</a:t>
            </a:r>
            <a:br>
              <a:rPr lang="en-US" dirty="0"/>
            </a:br>
            <a:r>
              <a:rPr lang="en-US" dirty="0"/>
              <a:t>confederates’ response? That is, how often do you think the group</a:t>
            </a:r>
            <a:br>
              <a:rPr lang="en-US" dirty="0"/>
            </a:br>
            <a:r>
              <a:rPr lang="en-US" dirty="0" smtClean="0"/>
              <a:t>influenced </a:t>
            </a:r>
            <a:r>
              <a:rPr lang="en-US" dirty="0"/>
              <a:t>the participant, and the participant gave the wrong answer?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Asch </a:t>
            </a:r>
            <a:r>
              <a:rPr lang="en-US" dirty="0"/>
              <a:t>(1955) found that 76% of participants conformed to group </a:t>
            </a:r>
            <a:r>
              <a:rPr lang="en-US" dirty="0" smtClean="0"/>
              <a:t>pressure at </a:t>
            </a:r>
            <a:r>
              <a:rPr lang="en-US" dirty="0"/>
              <a:t>least once by indicating the incorrect line.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Conformity </a:t>
            </a:r>
            <a:r>
              <a:rPr lang="en-US" dirty="0"/>
              <a:t>is the change </a:t>
            </a:r>
            <a:r>
              <a:rPr lang="en-US" dirty="0" smtClean="0"/>
              <a:t>in a </a:t>
            </a:r>
            <a:r>
              <a:rPr lang="en-US" dirty="0"/>
              <a:t>person’s behavior to go along with the group, even if he does </a:t>
            </a:r>
            <a:r>
              <a:rPr lang="en-US" dirty="0" smtClean="0"/>
              <a:t>not agree </a:t>
            </a:r>
            <a:r>
              <a:rPr lang="en-US" dirty="0"/>
              <a:t>with the group.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171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509"/>
    </mc:Choice>
    <mc:Fallback xmlns="">
      <p:transition spd="slow" advTm="12750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0437" y="1285781"/>
            <a:ext cx="1066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Group size: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to 5 people elicit more conformity than 1 or 2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Unanimity: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individuals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more likely to conform to group decisions when the rest of the group’s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response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unanimous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Cohesion: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The more cohesive a group is, the more power it gains from its members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Status: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Higher status people tend to have more impact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response: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conform more when they must respond in front of others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prior commitment: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After giving a public answer, if asked to reconsider most people don’t.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436" y="270163"/>
            <a:ext cx="103147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Factors affecting conformity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05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844"/>
    </mc:Choice>
    <mc:Fallback xmlns="">
      <p:transition spd="slow" advTm="246844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212</TotalTime>
  <Words>355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Algerian</vt:lpstr>
      <vt:lpstr>Arial</vt:lpstr>
      <vt:lpstr>Arial Black</vt:lpstr>
      <vt:lpstr>Century Gothic</vt:lpstr>
      <vt:lpstr>Wingdings 3</vt:lpstr>
      <vt:lpstr>Ion</vt:lpstr>
      <vt:lpstr>chapter 8 (part 1) SOCIAL INFLUENCE</vt:lpstr>
      <vt:lpstr>PowerPoint Presentation</vt:lpstr>
      <vt:lpstr>PowerPoint Presentation</vt:lpstr>
      <vt:lpstr> Conformity </vt:lpstr>
      <vt:lpstr>Sherif’s experiment </vt:lpstr>
      <vt:lpstr>Asch’s experiment on conformity</vt:lpstr>
      <vt:lpstr>Asch’s experiment cont..</vt:lpstr>
      <vt:lpstr>Asch’s experiment cont..</vt:lpstr>
      <vt:lpstr>PowerPoint Presentation</vt:lpstr>
      <vt:lpstr>Factors affecting conformity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Shahida</dc:creator>
  <cp:lastModifiedBy>Shahida</cp:lastModifiedBy>
  <cp:revision>21</cp:revision>
  <dcterms:created xsi:type="dcterms:W3CDTF">2020-04-06T17:23:35Z</dcterms:created>
  <dcterms:modified xsi:type="dcterms:W3CDTF">2020-05-03T17:42:20Z</dcterms:modified>
</cp:coreProperties>
</file>