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F42E690-A07C-4ABE-B68F-7160F5AA81F6}" type="datetimeFigureOut">
              <a:rPr lang="en-US" smtClean="0"/>
              <a:t>5/4/2020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219136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40679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910048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128391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123181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F42E690-A07C-4ABE-B68F-7160F5AA81F6}"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738134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F42E690-A07C-4ABE-B68F-7160F5AA81F6}" type="datetimeFigureOut">
              <a:rPr lang="en-US" smtClean="0"/>
              <a:t>5/4/2020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558864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F42E690-A07C-4ABE-B68F-7160F5AA81F6}"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559370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F42E690-A07C-4ABE-B68F-7160F5AA81F6}"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665345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42E690-A07C-4ABE-B68F-7160F5AA81F6}"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91659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98475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42E690-A07C-4ABE-B68F-7160F5AA81F6}"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5088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42E690-A07C-4ABE-B68F-7160F5AA81F6}"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622820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42E690-A07C-4ABE-B68F-7160F5AA81F6}"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07355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2E690-A07C-4ABE-B68F-7160F5AA81F6}"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007540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6816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2164861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F42E690-A07C-4ABE-B68F-7160F5AA81F6}" type="datetimeFigureOut">
              <a:rPr lang="en-US" smtClean="0"/>
              <a:t>5/4/2020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0024750-AE89-4C3F-BB0D-5F19BFDC3E66}" type="slidenum">
              <a:rPr lang="en-US" smtClean="0"/>
              <a:t>‹#›</a:t>
            </a:fld>
            <a:endParaRPr lang="en-US"/>
          </a:p>
        </p:txBody>
      </p:sp>
    </p:spTree>
    <p:extLst>
      <p:ext uri="{BB962C8B-B14F-4D97-AF65-F5344CB8AC3E}">
        <p14:creationId xmlns:p14="http://schemas.microsoft.com/office/powerpoint/2010/main" val="29105649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How to build your resume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91518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List relevant skills</a:t>
            </a:r>
            <a:endParaRPr lang="en-US" dirty="0"/>
          </a:p>
        </p:txBody>
      </p:sp>
      <p:sp>
        <p:nvSpPr>
          <p:cNvPr id="3" name="Content Placeholder 2"/>
          <p:cNvSpPr>
            <a:spLocks noGrp="1"/>
          </p:cNvSpPr>
          <p:nvPr>
            <p:ph idx="1"/>
          </p:nvPr>
        </p:nvSpPr>
        <p:spPr/>
        <p:txBody>
          <a:bodyPr>
            <a:normAutofit/>
          </a:bodyPr>
          <a:lstStyle/>
          <a:p>
            <a:r>
              <a:rPr lang="en-US" sz="2000" dirty="0" smtClean="0">
                <a:solidFill>
                  <a:schemeClr val="tx1"/>
                </a:solidFill>
                <a:latin typeface="Times New Roman" panose="02020603050405020304" pitchFamily="18" charset="0"/>
                <a:cs typeface="Times New Roman" panose="02020603050405020304" pitchFamily="18" charset="0"/>
              </a:rPr>
              <a:t>Near </a:t>
            </a:r>
            <a:r>
              <a:rPr lang="en-US" sz="2000" dirty="0">
                <a:solidFill>
                  <a:schemeClr val="tx1"/>
                </a:solidFill>
                <a:latin typeface="Times New Roman" panose="02020603050405020304" pitchFamily="18" charset="0"/>
                <a:cs typeface="Times New Roman" panose="02020603050405020304" pitchFamily="18" charset="0"/>
              </a:rPr>
              <a:t>the end of your resume, you should include a section for </a:t>
            </a:r>
            <a:r>
              <a:rPr lang="en-US" sz="2000" b="1" u="sng" dirty="0">
                <a:solidFill>
                  <a:schemeClr val="tx1"/>
                </a:solidFill>
                <a:latin typeface="Times New Roman" panose="02020603050405020304" pitchFamily="18" charset="0"/>
                <a:cs typeface="Times New Roman" panose="02020603050405020304" pitchFamily="18" charset="0"/>
              </a:rPr>
              <a:t>any skills </a:t>
            </a:r>
            <a:r>
              <a:rPr lang="en-US" sz="2000" dirty="0">
                <a:solidFill>
                  <a:schemeClr val="tx1"/>
                </a:solidFill>
                <a:latin typeface="Times New Roman" panose="02020603050405020304" pitchFamily="18" charset="0"/>
                <a:cs typeface="Times New Roman" panose="02020603050405020304" pitchFamily="18" charset="0"/>
              </a:rPr>
              <a:t>that may be relevant to the position and that can enhance your appeal as a candidate. When including your skills, choose both </a:t>
            </a:r>
            <a:r>
              <a:rPr lang="en-US" sz="2000" b="1" u="sng" dirty="0">
                <a:solidFill>
                  <a:schemeClr val="tx1"/>
                </a:solidFill>
                <a:latin typeface="Times New Roman" panose="02020603050405020304" pitchFamily="18" charset="0"/>
                <a:cs typeface="Times New Roman" panose="02020603050405020304" pitchFamily="18" charset="0"/>
              </a:rPr>
              <a:t>hard</a:t>
            </a:r>
            <a:r>
              <a:rPr lang="en-US" sz="2000" dirty="0">
                <a:solidFill>
                  <a:schemeClr val="tx1"/>
                </a:solidFill>
                <a:latin typeface="Times New Roman" panose="02020603050405020304" pitchFamily="18" charset="0"/>
                <a:cs typeface="Times New Roman" panose="02020603050405020304" pitchFamily="18" charset="0"/>
              </a:rPr>
              <a:t> and soft skills that relate to the role. </a:t>
            </a:r>
            <a:r>
              <a:rPr lang="en-US" sz="2000" b="1" u="sng" dirty="0">
                <a:solidFill>
                  <a:schemeClr val="tx1"/>
                </a:solidFill>
                <a:latin typeface="Times New Roman" panose="02020603050405020304" pitchFamily="18" charset="0"/>
                <a:cs typeface="Times New Roman" panose="02020603050405020304" pitchFamily="18" charset="0"/>
              </a:rPr>
              <a:t>Soft</a:t>
            </a:r>
            <a:r>
              <a:rPr lang="en-US" sz="2000" dirty="0">
                <a:solidFill>
                  <a:schemeClr val="tx1"/>
                </a:solidFill>
                <a:latin typeface="Times New Roman" panose="02020603050405020304" pitchFamily="18" charset="0"/>
                <a:cs typeface="Times New Roman" panose="02020603050405020304" pitchFamily="18" charset="0"/>
              </a:rPr>
              <a:t> skills may be abilities such as communication or leadership, while hard skills could be computer programs or technical knowledge you know in the industry. To further enhance your image, you can add your aptitude to your description of a skill. For example, if you add data analysis as a skill, you may be able to rate your level from “proficient” to “intermediate.”</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162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6. Explain your achievements and awards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2400" dirty="0" smtClean="0">
                <a:latin typeface="Times New Roman" panose="02020603050405020304" pitchFamily="18" charset="0"/>
                <a:cs typeface="Times New Roman" panose="02020603050405020304" pitchFamily="18" charset="0"/>
              </a:rPr>
              <a:t>Employers </a:t>
            </a:r>
            <a:r>
              <a:rPr lang="en-US" sz="2400" dirty="0">
                <a:latin typeface="Times New Roman" panose="02020603050405020304" pitchFamily="18" charset="0"/>
                <a:cs typeface="Times New Roman" panose="02020603050405020304" pitchFamily="18" charset="0"/>
              </a:rPr>
              <a:t>may be more impressed if you can prove that your abilities have been tested and that you have found success despite challenges. You can emphasize your victories by including a brief section in your resume that outlines your relevant achievements and awards. Maybe you received “Employee of the Month” three times in your previous job, or maybe you received an award for generating the most sales on your team in one quarter. These awards can set you apart from other candidates with similar experience. </a:t>
            </a:r>
          </a:p>
        </p:txBody>
      </p:sp>
    </p:spTree>
    <p:extLst>
      <p:ext uri="{BB962C8B-B14F-4D97-AF65-F5344CB8AC3E}">
        <p14:creationId xmlns:p14="http://schemas.microsoft.com/office/powerpoint/2010/main" val="2500774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7. Use a business format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smtClean="0">
                <a:solidFill>
                  <a:schemeClr val="tx1"/>
                </a:solidFill>
                <a:latin typeface="Times New Roman" panose="02020603050405020304" pitchFamily="18" charset="0"/>
                <a:cs typeface="Times New Roman" panose="02020603050405020304" pitchFamily="18" charset="0"/>
              </a:rPr>
              <a:t>The </a:t>
            </a:r>
            <a:r>
              <a:rPr lang="en-US" sz="2400" dirty="0">
                <a:solidFill>
                  <a:schemeClr val="tx1"/>
                </a:solidFill>
                <a:latin typeface="Times New Roman" panose="02020603050405020304" pitchFamily="18" charset="0"/>
                <a:cs typeface="Times New Roman" panose="02020603050405020304" pitchFamily="18" charset="0"/>
              </a:rPr>
              <a:t>format of your resume quickly tells an employer if you can follow directions and communicate effectively and concisely. In a way, the format of your resume is the first test of your experience that happens before a potential employer looks at the first word of your document. As with any writing genre, your resume’s format should reflect the expectations of your audience. For example, most employers will expect that your resume is one page. </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794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A professional resume format also generally includes a header with your name in a font larger than surrounding text and the rest of your contact information nearby. You should use an easy-to-read font, like Times New Roman, and space content so employers can clearly and quickly scan each section. Remember that when potential employers review your resume, they frequently scan through it as quickly as possible, which means you should make important information stand out. Many candidates accomplish this by using bold text for job positions and section headers. </a:t>
            </a:r>
          </a:p>
        </p:txBody>
      </p:sp>
    </p:spTree>
    <p:extLst>
      <p:ext uri="{BB962C8B-B14F-4D97-AF65-F5344CB8AC3E}">
        <p14:creationId xmlns:p14="http://schemas.microsoft.com/office/powerpoint/2010/main" val="800832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 Include keywords</a:t>
            </a:r>
            <a:endParaRPr lang="en-US" dirty="0"/>
          </a:p>
        </p:txBody>
      </p:sp>
      <p:sp>
        <p:nvSpPr>
          <p:cNvPr id="3" name="Content Placeholder 2"/>
          <p:cNvSpPr>
            <a:spLocks noGrp="1"/>
          </p:cNvSpPr>
          <p:nvPr>
            <p:ph idx="1"/>
          </p:nvPr>
        </p:nvSpPr>
        <p:spPr/>
        <p:txBody>
          <a:bodyPr>
            <a:normAutofit/>
          </a:bodyPr>
          <a:lstStyle/>
          <a:p>
            <a:r>
              <a:rPr lang="en-US" sz="2000" dirty="0" smtClean="0">
                <a:solidFill>
                  <a:schemeClr val="tx1"/>
                </a:solidFill>
                <a:latin typeface="Times New Roman" panose="02020603050405020304" pitchFamily="18" charset="0"/>
                <a:cs typeface="Times New Roman" panose="02020603050405020304" pitchFamily="18" charset="0"/>
              </a:rPr>
              <a:t>Use </a:t>
            </a:r>
            <a:r>
              <a:rPr lang="en-US" sz="2000" dirty="0">
                <a:solidFill>
                  <a:schemeClr val="tx1"/>
                </a:solidFill>
                <a:latin typeface="Times New Roman" panose="02020603050405020304" pitchFamily="18" charset="0"/>
                <a:cs typeface="Times New Roman" panose="02020603050405020304" pitchFamily="18" charset="0"/>
              </a:rPr>
              <a:t>words in your resume that directly relate to the position in which you’re applying. Consider reviewing the job description for keywords and incorporate them in your resume. For example, if the posting states the need for excellent time-managements skills, you can list time management in the skills section and work history section of your resume. Using keywords from the job posting can help you relate directly to the hiring manager, making it more likely that they will go on to review the rest of your application materials. </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9402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9. Review samples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200" dirty="0" smtClean="0">
                <a:solidFill>
                  <a:schemeClr val="tx1"/>
                </a:solidFill>
                <a:latin typeface="Times New Roman" panose="02020603050405020304" pitchFamily="18" charset="0"/>
                <a:cs typeface="Times New Roman" panose="02020603050405020304" pitchFamily="18" charset="0"/>
              </a:rPr>
              <a:t>Reviewing </a:t>
            </a:r>
            <a:r>
              <a:rPr lang="en-US" sz="2200" dirty="0">
                <a:solidFill>
                  <a:schemeClr val="tx1"/>
                </a:solidFill>
                <a:latin typeface="Times New Roman" panose="02020603050405020304" pitchFamily="18" charset="0"/>
                <a:cs typeface="Times New Roman" panose="02020603050405020304" pitchFamily="18" charset="0"/>
              </a:rPr>
              <a:t>other successful resumes can help you become familiar with the format, language and sections of a professional resume. When looking for resume samples, take two different approaches. First, look at samples to learn the general qualities that the majority of resumes share, such as format and standard sections. Then, find samples of resumes in your specific field. These examples may feature optional sections that other resumes omit, or they may use certain language or include similar skills that you would like to include in your own document. </a:t>
            </a:r>
          </a:p>
        </p:txBody>
      </p:sp>
    </p:spTree>
    <p:extLst>
      <p:ext uri="{BB962C8B-B14F-4D97-AF65-F5344CB8AC3E}">
        <p14:creationId xmlns:p14="http://schemas.microsoft.com/office/powerpoint/2010/main" val="1946846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10. Select a template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While </a:t>
            </a:r>
            <a:r>
              <a:rPr lang="en-US" sz="2400" dirty="0">
                <a:latin typeface="Times New Roman" panose="02020603050405020304" pitchFamily="18" charset="0"/>
                <a:cs typeface="Times New Roman" panose="02020603050405020304" pitchFamily="18" charset="0"/>
              </a:rPr>
              <a:t>you can certainly draft your own resume using a word processor, you can also simplify the resume-building process by using a resume template. These templates allow you to fill in blanks with relevant information, offering a complete, professionally-formatted document. For example, Indeed provides </a:t>
            </a:r>
            <a:r>
              <a:rPr lang="en-US" sz="2400" b="1" u="sng" dirty="0">
                <a:latin typeface="Times New Roman" panose="02020603050405020304" pitchFamily="18" charset="0"/>
                <a:cs typeface="Times New Roman" panose="02020603050405020304" pitchFamily="18" charset="0"/>
              </a:rPr>
              <a:t>a series of templates</a:t>
            </a:r>
            <a:r>
              <a:rPr lang="en-US" sz="2400" dirty="0">
                <a:latin typeface="Times New Roman" panose="02020603050405020304" pitchFamily="18" charset="0"/>
                <a:cs typeface="Times New Roman" panose="02020603050405020304" pitchFamily="18" charset="0"/>
              </a:rPr>
              <a:t> that you can personalize to your industry and the expectations of your potential employer.</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37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Portfolio</a:t>
            </a:r>
            <a:r>
              <a:rPr lang="en-US" sz="2400" dirty="0">
                <a:solidFill>
                  <a:schemeClr val="tx1"/>
                </a:solidFill>
                <a:latin typeface="Times New Roman" panose="02020603050405020304" pitchFamily="18" charset="0"/>
                <a:cs typeface="Times New Roman" panose="02020603050405020304" pitchFamily="18" charset="0"/>
              </a:rPr>
              <a:t> is a compilation of materials that exemplifies your beliefs, skills, qualifications, education, training, and experiences. ... </a:t>
            </a:r>
            <a:r>
              <a:rPr lang="en-US" sz="2400" b="1" dirty="0">
                <a:solidFill>
                  <a:schemeClr val="tx1"/>
                </a:solidFill>
                <a:latin typeface="Times New Roman" panose="02020603050405020304" pitchFamily="18" charset="0"/>
                <a:cs typeface="Times New Roman" panose="02020603050405020304" pitchFamily="18" charset="0"/>
              </a:rPr>
              <a:t>CV</a:t>
            </a:r>
            <a:r>
              <a:rPr lang="en-US" sz="2400" dirty="0">
                <a:solidFill>
                  <a:schemeClr val="tx1"/>
                </a:solidFill>
                <a:latin typeface="Times New Roman" panose="02020603050405020304" pitchFamily="18" charset="0"/>
                <a:cs typeface="Times New Roman" panose="02020603050405020304" pitchFamily="18" charset="0"/>
              </a:rPr>
              <a:t>(</a:t>
            </a:r>
            <a:r>
              <a:rPr lang="en-US" sz="2400" b="1" dirty="0">
                <a:solidFill>
                  <a:schemeClr val="tx1"/>
                </a:solidFill>
                <a:latin typeface="Times New Roman" panose="02020603050405020304" pitchFamily="18" charset="0"/>
                <a:cs typeface="Times New Roman" panose="02020603050405020304" pitchFamily="18" charset="0"/>
              </a:rPr>
              <a:t>curriculum vitae</a:t>
            </a:r>
            <a:r>
              <a:rPr lang="en-US" sz="2400" dirty="0">
                <a:solidFill>
                  <a:schemeClr val="tx1"/>
                </a:solidFill>
                <a:latin typeface="Times New Roman" panose="02020603050405020304" pitchFamily="18" charset="0"/>
                <a:cs typeface="Times New Roman" panose="02020603050405020304" pitchFamily="18" charset="0"/>
              </a:rPr>
              <a:t>) is a written overview of a person's experience and other qualifications for a job opportunity.</a:t>
            </a:r>
          </a:p>
        </p:txBody>
      </p:sp>
    </p:spTree>
    <p:extLst>
      <p:ext uri="{BB962C8B-B14F-4D97-AF65-F5344CB8AC3E}">
        <p14:creationId xmlns:p14="http://schemas.microsoft.com/office/powerpoint/2010/main" val="91462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You can follow these steps to build your resume: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54954" y="2281473"/>
            <a:ext cx="8825659" cy="3738327"/>
          </a:xfrm>
        </p:spPr>
        <p:txBody>
          <a:bodyPr>
            <a:noAutofit/>
          </a:bodyPr>
          <a:lstStyle/>
          <a:p>
            <a:pPr lvl="0"/>
            <a:r>
              <a:rPr lang="en-US" sz="2000" dirty="0" smtClean="0">
                <a:solidFill>
                  <a:schemeClr val="tx1"/>
                </a:solidFill>
                <a:latin typeface="Times New Roman" panose="02020603050405020304" pitchFamily="18" charset="0"/>
                <a:cs typeface="Times New Roman" panose="02020603050405020304" pitchFamily="18" charset="0"/>
              </a:rPr>
              <a:t>Add </a:t>
            </a:r>
            <a:r>
              <a:rPr lang="en-US" sz="2000" dirty="0">
                <a:solidFill>
                  <a:schemeClr val="tx1"/>
                </a:solidFill>
                <a:latin typeface="Times New Roman" panose="02020603050405020304" pitchFamily="18" charset="0"/>
                <a:cs typeface="Times New Roman" panose="02020603050405020304" pitchFamily="18" charset="0"/>
              </a:rPr>
              <a:t>your contact information</a:t>
            </a:r>
          </a:p>
          <a:p>
            <a:pPr lvl="0"/>
            <a:r>
              <a:rPr lang="en-US" sz="2000" dirty="0">
                <a:solidFill>
                  <a:schemeClr val="tx1"/>
                </a:solidFill>
                <a:latin typeface="Times New Roman" panose="02020603050405020304" pitchFamily="18" charset="0"/>
                <a:cs typeface="Times New Roman" panose="02020603050405020304" pitchFamily="18" charset="0"/>
              </a:rPr>
              <a:t>Include a summary and objective</a:t>
            </a:r>
          </a:p>
          <a:p>
            <a:pPr lvl="0"/>
            <a:r>
              <a:rPr lang="en-US" sz="2000" dirty="0">
                <a:solidFill>
                  <a:schemeClr val="tx1"/>
                </a:solidFill>
                <a:latin typeface="Times New Roman" panose="02020603050405020304" pitchFamily="18" charset="0"/>
                <a:cs typeface="Times New Roman" panose="02020603050405020304" pitchFamily="18" charset="0"/>
              </a:rPr>
              <a:t>Add your work experience</a:t>
            </a:r>
          </a:p>
          <a:p>
            <a:pPr lvl="0"/>
            <a:r>
              <a:rPr lang="en-US" sz="2000" dirty="0">
                <a:solidFill>
                  <a:schemeClr val="tx1"/>
                </a:solidFill>
                <a:latin typeface="Times New Roman" panose="02020603050405020304" pitchFamily="18" charset="0"/>
                <a:cs typeface="Times New Roman" panose="02020603050405020304" pitchFamily="18" charset="0"/>
              </a:rPr>
              <a:t>Include your education </a:t>
            </a:r>
          </a:p>
          <a:p>
            <a:pPr lvl="0"/>
            <a:r>
              <a:rPr lang="en-US" sz="2000" dirty="0">
                <a:solidFill>
                  <a:schemeClr val="tx1"/>
                </a:solidFill>
                <a:latin typeface="Times New Roman" panose="02020603050405020304" pitchFamily="18" charset="0"/>
                <a:cs typeface="Times New Roman" panose="02020603050405020304" pitchFamily="18" charset="0"/>
              </a:rPr>
              <a:t>List relevant skills</a:t>
            </a:r>
          </a:p>
          <a:p>
            <a:pPr lvl="0"/>
            <a:r>
              <a:rPr lang="en-US" sz="2000" dirty="0">
                <a:solidFill>
                  <a:schemeClr val="tx1"/>
                </a:solidFill>
                <a:latin typeface="Times New Roman" panose="02020603050405020304" pitchFamily="18" charset="0"/>
                <a:cs typeface="Times New Roman" panose="02020603050405020304" pitchFamily="18" charset="0"/>
              </a:rPr>
              <a:t>Explain your achievements and awards</a:t>
            </a:r>
          </a:p>
          <a:p>
            <a:pPr lvl="0"/>
            <a:r>
              <a:rPr lang="en-US" sz="2000" dirty="0">
                <a:solidFill>
                  <a:schemeClr val="tx1"/>
                </a:solidFill>
                <a:latin typeface="Times New Roman" panose="02020603050405020304" pitchFamily="18" charset="0"/>
                <a:cs typeface="Times New Roman" panose="02020603050405020304" pitchFamily="18" charset="0"/>
              </a:rPr>
              <a:t>Use a business format</a:t>
            </a:r>
          </a:p>
          <a:p>
            <a:pPr lvl="0"/>
            <a:r>
              <a:rPr lang="en-US" sz="2000" dirty="0">
                <a:solidFill>
                  <a:schemeClr val="tx1"/>
                </a:solidFill>
                <a:latin typeface="Times New Roman" panose="02020603050405020304" pitchFamily="18" charset="0"/>
                <a:cs typeface="Times New Roman" panose="02020603050405020304" pitchFamily="18" charset="0"/>
              </a:rPr>
              <a:t>Include keywords</a:t>
            </a:r>
          </a:p>
          <a:p>
            <a:pPr lvl="0"/>
            <a:r>
              <a:rPr lang="en-US" sz="2000" dirty="0">
                <a:solidFill>
                  <a:schemeClr val="tx1"/>
                </a:solidFill>
                <a:latin typeface="Times New Roman" panose="02020603050405020304" pitchFamily="18" charset="0"/>
                <a:cs typeface="Times New Roman" panose="02020603050405020304" pitchFamily="18" charset="0"/>
              </a:rPr>
              <a:t>Review samples</a:t>
            </a:r>
          </a:p>
          <a:p>
            <a:pPr lvl="0"/>
            <a:r>
              <a:rPr lang="en-US" sz="2000" dirty="0">
                <a:solidFill>
                  <a:schemeClr val="tx1"/>
                </a:solidFill>
                <a:latin typeface="Times New Roman" panose="02020603050405020304" pitchFamily="18" charset="0"/>
                <a:cs typeface="Times New Roman" panose="02020603050405020304" pitchFamily="18" charset="0"/>
              </a:rPr>
              <a:t>Select a template</a:t>
            </a:r>
          </a:p>
        </p:txBody>
      </p:sp>
    </p:spTree>
    <p:extLst>
      <p:ext uri="{BB962C8B-B14F-4D97-AF65-F5344CB8AC3E}">
        <p14:creationId xmlns:p14="http://schemas.microsoft.com/office/powerpoint/2010/main" val="547937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 Add your contact information</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tx1"/>
                </a:solidFill>
                <a:latin typeface="Times New Roman" panose="02020603050405020304" pitchFamily="18" charset="0"/>
                <a:cs typeface="Times New Roman" panose="02020603050405020304" pitchFamily="18" charset="0"/>
              </a:rPr>
              <a:t>The </a:t>
            </a:r>
            <a:r>
              <a:rPr lang="en-US" sz="2400" dirty="0">
                <a:solidFill>
                  <a:schemeClr val="tx1"/>
                </a:solidFill>
                <a:latin typeface="Times New Roman" panose="02020603050405020304" pitchFamily="18" charset="0"/>
                <a:cs typeface="Times New Roman" panose="02020603050405020304" pitchFamily="18" charset="0"/>
              </a:rPr>
              <a:t>first item on your resume should be your first and last name, a phone number and an email address. Consider also including additional contact information so that potential employers have multiple ways to reach you. You may, for example, include your professional networking platform page or an online portfolio link. You can also include your address, whether it’s the full mailing address or just your city and state. Many companies prefer to hire local employees to reduce relocation time and expenses. </a:t>
            </a:r>
          </a:p>
        </p:txBody>
      </p:sp>
    </p:spTree>
    <p:extLst>
      <p:ext uri="{BB962C8B-B14F-4D97-AF65-F5344CB8AC3E}">
        <p14:creationId xmlns:p14="http://schemas.microsoft.com/office/powerpoint/2010/main" val="1919859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Include a summary and objective</a:t>
            </a:r>
            <a:endParaRPr lang="en-US" dirty="0"/>
          </a:p>
        </p:txBody>
      </p:sp>
      <p:sp>
        <p:nvSpPr>
          <p:cNvPr id="3" name="Content Placeholder 2"/>
          <p:cNvSpPr>
            <a:spLocks noGrp="1"/>
          </p:cNvSpPr>
          <p:nvPr>
            <p:ph idx="1"/>
          </p:nvPr>
        </p:nvSpPr>
        <p:spPr/>
        <p:txBody>
          <a:bodyPr>
            <a:noAutofit/>
          </a:bodyPr>
          <a:lstStyle/>
          <a:p>
            <a:r>
              <a:rPr lang="en-US" sz="2000" dirty="0" smtClean="0">
                <a:solidFill>
                  <a:schemeClr val="tx1"/>
                </a:solidFill>
                <a:latin typeface="Times New Roman" panose="02020603050405020304" pitchFamily="18" charset="0"/>
                <a:cs typeface="Times New Roman" panose="02020603050405020304" pitchFamily="18" charset="0"/>
              </a:rPr>
              <a:t>Since </a:t>
            </a:r>
            <a:r>
              <a:rPr lang="en-US" sz="2000" dirty="0">
                <a:solidFill>
                  <a:schemeClr val="tx1"/>
                </a:solidFill>
                <a:latin typeface="Times New Roman" panose="02020603050405020304" pitchFamily="18" charset="0"/>
                <a:cs typeface="Times New Roman" panose="02020603050405020304" pitchFamily="18" charset="0"/>
              </a:rPr>
              <a:t>employers may only spend a short time reviewing your resume, you want to display your positive qualities concisely. These statements should succinctly illustrate the qualities that make you an attractive candidate while also describing the engaging, yet professional, personality that you can bring to the workplace. </a:t>
            </a:r>
          </a:p>
          <a:p>
            <a:r>
              <a:rPr lang="en-US" sz="2000" dirty="0">
                <a:solidFill>
                  <a:schemeClr val="tx1"/>
                </a:solidFill>
                <a:latin typeface="Times New Roman" panose="02020603050405020304" pitchFamily="18" charset="0"/>
                <a:cs typeface="Times New Roman" panose="02020603050405020304" pitchFamily="18" charset="0"/>
              </a:rPr>
              <a:t>Your summary statement should include a concise overview of your work experience. Try to focus on work experience that relates to the roles in which you are applying to stand out more to hiring managers. </a:t>
            </a:r>
          </a:p>
          <a:p>
            <a:r>
              <a:rPr lang="en-US" sz="2000" dirty="0">
                <a:solidFill>
                  <a:schemeClr val="tx1"/>
                </a:solidFill>
                <a:latin typeface="Times New Roman" panose="02020603050405020304" pitchFamily="18" charset="0"/>
                <a:cs typeface="Times New Roman" panose="02020603050405020304" pitchFamily="18" charset="0"/>
              </a:rPr>
              <a:t>For a resume objective, you should provide a brief display of your skills and qualifications as they relate to the specific position to which you are applying. As with anything on your resume, though, these skills and qualities should be concrete and, where possible, quantifiable.</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709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Add your work experience</a:t>
            </a:r>
            <a:endParaRPr lang="en-US" dirty="0"/>
          </a:p>
        </p:txBody>
      </p:sp>
      <p:sp>
        <p:nvSpPr>
          <p:cNvPr id="3" name="Content Placeholder 2"/>
          <p:cNvSpPr>
            <a:spLocks noGrp="1"/>
          </p:cNvSpPr>
          <p:nvPr>
            <p:ph idx="1"/>
          </p:nvPr>
        </p:nvSpPr>
        <p:spPr>
          <a:xfrm>
            <a:off x="1154954" y="2603500"/>
            <a:ext cx="9863113" cy="3416300"/>
          </a:xfrm>
        </p:spPr>
        <p:txBody>
          <a:bodyPr>
            <a:noAutofit/>
          </a:bodyPr>
          <a:lstStyle/>
          <a:p>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work experience section of your resume should be more than a simple list of your previous positions. It should also effectively describe your work experience to enhance your candidacy. Some of the information you will provide in this section is self-explanatory, such as job title, company location and dates employed. Where you can distinguish yourself in this section is with the descriptions of your previous positions.</a:t>
            </a:r>
          </a:p>
          <a:p>
            <a:r>
              <a:rPr lang="en-US" sz="2000" dirty="0">
                <a:solidFill>
                  <a:schemeClr val="tx1"/>
                </a:solidFill>
                <a:latin typeface="Times New Roman" panose="02020603050405020304" pitchFamily="18" charset="0"/>
                <a:cs typeface="Times New Roman" panose="02020603050405020304" pitchFamily="18" charset="0"/>
              </a:rPr>
              <a:t>In each position description, you should explain your previous responsibilities, noteworthy achievements and keywords that will make you appear right for the job. As with your summary statement or objective, be concrete about both your responsibilities and accomplishments, and emphasize items that are relevant to the prospective employer. Rather than saying that you “worked on a team,” describe how you “coordinated with team members to develop over 30 software updates tailored to consumer needs.” </a:t>
            </a:r>
          </a:p>
        </p:txBody>
      </p:sp>
    </p:spTree>
    <p:extLst>
      <p:ext uri="{BB962C8B-B14F-4D97-AF65-F5344CB8AC3E}">
        <p14:creationId xmlns:p14="http://schemas.microsoft.com/office/powerpoint/2010/main" val="3369345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299580"/>
            <a:ext cx="10007969" cy="3720220"/>
          </a:xfrm>
        </p:spPr>
        <p:txBody>
          <a:bodyPr>
            <a:noAutofit/>
          </a:bodyPr>
          <a:lstStyle/>
          <a:p>
            <a:r>
              <a:rPr lang="en-US" sz="2400" dirty="0">
                <a:latin typeface="Times New Roman" panose="02020603050405020304" pitchFamily="18" charset="0"/>
                <a:cs typeface="Times New Roman" panose="02020603050405020304" pitchFamily="18" charset="0"/>
              </a:rPr>
              <a:t>Many companies use software to sort through large numbers of resumes and identify more promising applicants using keyword algorithms. You can supplement your resume with keywords in the job description. If a company is looking for someone who can develop products that guarantee a high return on investment, you could mention in previous job summary that you “consistently increased ROI by guaranteeing high productivity on my team.” </a:t>
            </a:r>
          </a:p>
          <a:p>
            <a:r>
              <a:rPr lang="en-US" sz="2400" dirty="0">
                <a:latin typeface="Times New Roman" panose="02020603050405020304" pitchFamily="18" charset="0"/>
                <a:cs typeface="Times New Roman" panose="02020603050405020304" pitchFamily="18" charset="0"/>
              </a:rPr>
              <a:t>How much work experience you include will depend on your prospective position. If you are seeking your first job, for example, you may not have any previous professional experience to include, but you can include relevant internships or volunteer work. If you are a mid-level applicant, you may have a mixture of experience both related and unrelated to the open position.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626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Include your education</a:t>
            </a:r>
            <a:endParaRPr lang="en-US" dirty="0"/>
          </a:p>
        </p:txBody>
      </p:sp>
      <p:sp>
        <p:nvSpPr>
          <p:cNvPr id="3" name="Content Placeholder 2"/>
          <p:cNvSpPr>
            <a:spLocks noGrp="1"/>
          </p:cNvSpPr>
          <p:nvPr>
            <p:ph idx="1"/>
          </p:nvPr>
        </p:nvSpPr>
        <p:spPr>
          <a:xfrm>
            <a:off x="1154954" y="2190939"/>
            <a:ext cx="10116610" cy="3828861"/>
          </a:xfrm>
        </p:spPr>
        <p:txBody>
          <a:bodyPr>
            <a:noAutofit/>
          </a:bodyPr>
          <a:lstStyle/>
          <a:p>
            <a:r>
              <a:rPr lang="en-US" sz="2400" dirty="0" smtClean="0">
                <a:latin typeface="Times New Roman" panose="02020603050405020304" pitchFamily="18" charset="0"/>
                <a:cs typeface="Times New Roman" panose="02020603050405020304" pitchFamily="18" charset="0"/>
              </a:rPr>
              <a:t>Most </a:t>
            </a:r>
            <a:r>
              <a:rPr lang="en-US" sz="2400" dirty="0">
                <a:latin typeface="Times New Roman" panose="02020603050405020304" pitchFamily="18" charset="0"/>
                <a:cs typeface="Times New Roman" panose="02020603050405020304" pitchFamily="18" charset="0"/>
              </a:rPr>
              <a:t>jobs require at least some education, and employers seek this information on your resume. List your highest level of education completed first, then list subsequent degrees and diplomas. You may also choose to include any active licenses or certifications you hold in this section. When entering a degree or diploma that you are currently completing, add the date you began pursuing it and leave the end date blank</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874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solidFill>
                  <a:schemeClr val="tx1"/>
                </a:solidFill>
                <a:latin typeface="Times New Roman" panose="02020603050405020304" pitchFamily="18" charset="0"/>
                <a:cs typeface="Times New Roman" panose="02020603050405020304" pitchFamily="18" charset="0"/>
              </a:rPr>
              <a:t>If you are in high school or just graduated, include this information. If you have completed a university degree, however, it is not necessary to include information about high school. In addition to listing degrees in diploma, include information about Dean’s lists, honors recognition or academic awards. If you tailored your coursework to a certain specialty, it may even be appropriate to include some of the coursework relevant to this prospective position. Typically, you don’t add your GPA unless an employer specifically requests it, or you were top of your class. </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8173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TotalTime>
  <Words>1132</Words>
  <Application>Microsoft Office PowerPoint</Application>
  <PresentationFormat>Widescreen</PresentationFormat>
  <Paragraphs>40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Times New Roman</vt:lpstr>
      <vt:lpstr>Wingdings 3</vt:lpstr>
      <vt:lpstr>Ion Boardroom</vt:lpstr>
      <vt:lpstr>How to build your resume</vt:lpstr>
      <vt:lpstr>PowerPoint Presentation</vt:lpstr>
      <vt:lpstr>You can follow these steps to build your resume:</vt:lpstr>
      <vt:lpstr>1. Add your contact information</vt:lpstr>
      <vt:lpstr>2. Include a summary and objective</vt:lpstr>
      <vt:lpstr>3. Add your work experience</vt:lpstr>
      <vt:lpstr>PowerPoint Presentation</vt:lpstr>
      <vt:lpstr>4. Include your education</vt:lpstr>
      <vt:lpstr>PowerPoint Presentation</vt:lpstr>
      <vt:lpstr>5. List relevant skills</vt:lpstr>
      <vt:lpstr>6. Explain your achievements and awards</vt:lpstr>
      <vt:lpstr>7. Use a business format</vt:lpstr>
      <vt:lpstr>PowerPoint Presentation</vt:lpstr>
      <vt:lpstr>8. Include keywords</vt:lpstr>
      <vt:lpstr>9. Review samples</vt:lpstr>
      <vt:lpstr>10. Select a template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build your resume</dc:title>
  <dc:creator>naDia</dc:creator>
  <cp:lastModifiedBy>naDia</cp:lastModifiedBy>
  <cp:revision>2</cp:revision>
  <dcterms:created xsi:type="dcterms:W3CDTF">2020-05-03T19:10:48Z</dcterms:created>
  <dcterms:modified xsi:type="dcterms:W3CDTF">2020-05-03T19:25:43Z</dcterms:modified>
</cp:coreProperties>
</file>