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58" r:id="rId3"/>
    <p:sldId id="260" r:id="rId4"/>
    <p:sldId id="261" r:id="rId5"/>
    <p:sldId id="275" r:id="rId6"/>
    <p:sldId id="273" r:id="rId7"/>
    <p:sldId id="267" r:id="rId8"/>
    <p:sldId id="265" r:id="rId9"/>
    <p:sldId id="266" r:id="rId10"/>
    <p:sldId id="269" r:id="rId11"/>
    <p:sldId id="270" r:id="rId12"/>
    <p:sldId id="271" r:id="rId13"/>
    <p:sldId id="27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5400" dirty="0"/>
              <a:t>Plant variety Registration &amp; seed certification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Variety procedure with seed development.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F8CE-89EB-4DF5-82FC-650D463F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0ACDF6-0F90-4182-ADAF-ABFE87D43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286604"/>
            <a:ext cx="10715625" cy="5825272"/>
          </a:xfrm>
        </p:spPr>
      </p:pic>
    </p:spTree>
    <p:extLst>
      <p:ext uri="{BB962C8B-B14F-4D97-AF65-F5344CB8AC3E}">
        <p14:creationId xmlns:p14="http://schemas.microsoft.com/office/powerpoint/2010/main" val="165010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B9A0-96D9-49EA-9C07-3AE676F8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newspaper&#10;&#10;Description automatically generated">
            <a:extLst>
              <a:ext uri="{FF2B5EF4-FFF2-40B4-BE49-F238E27FC236}">
                <a16:creationId xmlns:a16="http://schemas.microsoft.com/office/drawing/2014/main" id="{7762C674-02BF-477F-9825-B93FB50F7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6" y="158016"/>
            <a:ext cx="10758487" cy="6284794"/>
          </a:xfrm>
        </p:spPr>
      </p:pic>
    </p:spTree>
    <p:extLst>
      <p:ext uri="{BB962C8B-B14F-4D97-AF65-F5344CB8AC3E}">
        <p14:creationId xmlns:p14="http://schemas.microsoft.com/office/powerpoint/2010/main" val="4094404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DAB19-B580-4E92-9AD8-C28D81A23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75462A-5F1B-48DE-943B-C382CAAAF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286602"/>
            <a:ext cx="10458450" cy="5885597"/>
          </a:xfrm>
        </p:spPr>
      </p:pic>
    </p:spTree>
    <p:extLst>
      <p:ext uri="{BB962C8B-B14F-4D97-AF65-F5344CB8AC3E}">
        <p14:creationId xmlns:p14="http://schemas.microsoft.com/office/powerpoint/2010/main" val="1963216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1B685-4D90-4730-A261-6A0E4582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96EC39-8B87-43F8-A953-6F2EF62A4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" y="157163"/>
            <a:ext cx="11472863" cy="6286500"/>
          </a:xfrm>
        </p:spPr>
      </p:pic>
    </p:spTree>
    <p:extLst>
      <p:ext uri="{BB962C8B-B14F-4D97-AF65-F5344CB8AC3E}">
        <p14:creationId xmlns:p14="http://schemas.microsoft.com/office/powerpoint/2010/main" val="2184578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47FE1-62C0-4C70-BE96-B5DFAAFFE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                 </a:t>
            </a:r>
          </a:p>
          <a:p>
            <a:pPr marL="0" indent="0">
              <a:buNone/>
            </a:pPr>
            <a:r>
              <a:rPr lang="en-US" sz="6000"/>
              <a:t>               </a:t>
            </a:r>
            <a:r>
              <a:rPr lang="en-US" sz="6000" dirty="0"/>
              <a:t>Thanks </a:t>
            </a:r>
          </a:p>
        </p:txBody>
      </p:sp>
    </p:spTree>
    <p:extLst>
      <p:ext uri="{BB962C8B-B14F-4D97-AF65-F5344CB8AC3E}">
        <p14:creationId xmlns:p14="http://schemas.microsoft.com/office/powerpoint/2010/main" val="153842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Your best quote that reflects your approach… “It’s one small step for man, one giant leap for mankind.”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396EF-079F-4D27-8E73-5AE961B7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Variety Registration;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F67B6-34AC-4EB2-8D62-C26F0EB44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  <a:cs typeface="Aharoni" panose="020B0604020202020204" pitchFamily="2" charset="-79"/>
              </a:rPr>
              <a:t>                                 Requirements  </a:t>
            </a:r>
          </a:p>
          <a:p>
            <a:r>
              <a:rPr lang="en-US" dirty="0">
                <a:latin typeface="Arial Black" panose="020B0A04020102020204" pitchFamily="34" charset="0"/>
                <a:cs typeface="Aharoni" panose="020B0604020202020204" pitchFamily="2" charset="-79"/>
              </a:rPr>
              <a:t>1.</a:t>
            </a:r>
            <a:r>
              <a:rPr lang="en-US" dirty="0">
                <a:latin typeface="Arial Rounded MT Bold" panose="020B0604020202020204" pitchFamily="34" charset="0"/>
                <a:cs typeface="Aharoni" panose="020B0604020202020204" pitchFamily="2" charset="-79"/>
              </a:rPr>
              <a:t>Application for variety registration on form A.</a:t>
            </a:r>
          </a:p>
          <a:p>
            <a:r>
              <a:rPr lang="en-US" dirty="0">
                <a:latin typeface="Arial Rounded MT Bold" panose="020B0604020202020204" pitchFamily="34" charset="0"/>
                <a:cs typeface="Aharoni" panose="020B0604020202020204" pitchFamily="2" charset="-79"/>
              </a:rPr>
              <a:t>2.Seed sample of the candidate variety. </a:t>
            </a:r>
          </a:p>
          <a:p>
            <a:r>
              <a:rPr lang="en-US" dirty="0">
                <a:latin typeface="Arial Rounded MT Bold" panose="020B0604020202020204" pitchFamily="34" charset="0"/>
                <a:cs typeface="Aharoni" panose="020B0604020202020204" pitchFamily="2" charset="-79"/>
              </a:rPr>
              <a:t>3.Morphology description of the candidate of the candidate VARIETY .</a:t>
            </a:r>
          </a:p>
          <a:p>
            <a:r>
              <a:rPr lang="en-US" dirty="0">
                <a:latin typeface="Arial Rounded MT Bold" panose="020B0604020202020204" pitchFamily="34" charset="0"/>
                <a:cs typeface="Aharoni" panose="020B0604020202020204" pitchFamily="2" charset="-79"/>
              </a:rPr>
              <a:t>4.Undertaking applicant not to use gene terminator technology in case of GMCs.</a:t>
            </a:r>
          </a:p>
          <a:p>
            <a:r>
              <a:rPr lang="en-US" dirty="0">
                <a:latin typeface="Arial Rounded MT Bold" panose="020B0604020202020204" pitchFamily="34" charset="0"/>
                <a:cs typeface="Aharoni" panose="020B0604020202020204" pitchFamily="2" charset="-79"/>
              </a:rPr>
              <a:t>5.Approval for commercialization by the national bio-safety committee(NBC) in case of GMCs.</a:t>
            </a:r>
          </a:p>
          <a:p>
            <a:r>
              <a:rPr lang="en-US" dirty="0">
                <a:latin typeface="Arial Rounded MT Bold" panose="020B0604020202020204" pitchFamily="34" charset="0"/>
                <a:cs typeface="Aharoni" panose="020B0604020202020204" pitchFamily="2" charset="-79"/>
              </a:rPr>
              <a:t>6.Data regarding agronomic value .</a:t>
            </a:r>
            <a:r>
              <a:rPr lang="en-US" dirty="0">
                <a:latin typeface="Arial Black" panose="020B0A04020102020204" pitchFamily="34" charset="0"/>
                <a:cs typeface="Aharoni" panose="020B0604020202020204" pitchFamily="2" charset="-79"/>
              </a:rPr>
              <a:t>                                                                                           </a:t>
            </a:r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6934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D8996-28C1-4F8F-B009-73DE6C4C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Criteria 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2DD1-7A36-4C0B-958B-73725AB09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     To be listed ,varieties must meet standards on;</a:t>
            </a:r>
          </a:p>
          <a:p>
            <a:pPr>
              <a:lnSpc>
                <a:spcPct val="100000"/>
              </a:lnSpc>
              <a:spcAft>
                <a:spcPts val="5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       Distinctness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       Uniformity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        Stability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    Value for cultivation and use –for agricultural crops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                     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A790BD3-3445-4699-A0E4-C96B3AEB5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54766"/>
            <a:ext cx="4639736" cy="374819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This value is based on 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         Yield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         Response to the environment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        Quality characteristics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        Resistance to harmful organism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5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A20403-D23E-4EF3-ABAB-5659ACCC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screenshot of text&#10;&#10;Description automatically generated">
            <a:extLst>
              <a:ext uri="{FF2B5EF4-FFF2-40B4-BE49-F238E27FC236}">
                <a16:creationId xmlns:a16="http://schemas.microsoft.com/office/drawing/2014/main" id="{A1D484DA-DC35-4A98-B9A1-FE4AC3770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72533"/>
            <a:ext cx="10058400" cy="571217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BF7BA2-D34B-42BA-8B20-5953A8DBA3D7}"/>
              </a:ext>
            </a:extLst>
          </p:cNvPr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4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2DC0A45-B2E5-4E4D-9391-3524F5EA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5DEA61-97DC-4C18-93AF-CB0EEB4D12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2" y="158045"/>
            <a:ext cx="5121537" cy="6242756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59AAC98-1F41-4F02-A229-3B633C511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54766"/>
            <a:ext cx="4639736" cy="374819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48C6F4-6F6E-47A5-8D52-65958BA7E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42" y="252735"/>
            <a:ext cx="5121538" cy="614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76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A5D0008-ED80-40C7-9A68-451CC96A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5299D6-304E-4006-AAF0-A95624198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2" y="286603"/>
            <a:ext cx="11730036" cy="6000750"/>
          </a:xfrm>
        </p:spPr>
      </p:pic>
    </p:spTree>
    <p:extLst>
      <p:ext uri="{BB962C8B-B14F-4D97-AF65-F5344CB8AC3E}">
        <p14:creationId xmlns:p14="http://schemas.microsoft.com/office/powerpoint/2010/main" val="58256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05ADC3-7405-4E0C-BBC9-3831C3B8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E094D5-7850-44F0-AF8A-398524474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" y="286603"/>
            <a:ext cx="11201401" cy="6099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914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8BD3-6729-4FB6-98C1-78E4643E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508591-49E5-4810-A0F5-377660D1A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286603"/>
            <a:ext cx="10944224" cy="5999897"/>
          </a:xfrm>
        </p:spPr>
      </p:pic>
    </p:spTree>
    <p:extLst>
      <p:ext uri="{BB962C8B-B14F-4D97-AF65-F5344CB8AC3E}">
        <p14:creationId xmlns:p14="http://schemas.microsoft.com/office/powerpoint/2010/main" val="63046346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 Black</vt:lpstr>
      <vt:lpstr>Arial Rounded MT Bold</vt:lpstr>
      <vt:lpstr>Bookman Old Style</vt:lpstr>
      <vt:lpstr>Calibri</vt:lpstr>
      <vt:lpstr>Franklin Gothic Book</vt:lpstr>
      <vt:lpstr>Wingdings</vt:lpstr>
      <vt:lpstr>1_RetrospectVTI</vt:lpstr>
      <vt:lpstr>Plant variety Registration &amp; seed certification </vt:lpstr>
      <vt:lpstr>Your best quote that reflects your approach… “It’s one small step for man, one giant leap for mankind.”</vt:lpstr>
      <vt:lpstr>Plant Variety Registration;</vt:lpstr>
      <vt:lpstr>Criteria 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2020-03-03T17:19:08Z</dcterms:created>
  <dcterms:modified xsi:type="dcterms:W3CDTF">2020-05-03T11:04:28Z</dcterms:modified>
</cp:coreProperties>
</file>