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5" r:id="rId4"/>
    <p:sldId id="266" r:id="rId5"/>
    <p:sldId id="267" r:id="rId6"/>
    <p:sldId id="268" r:id="rId7"/>
    <p:sldId id="257" r:id="rId8"/>
    <p:sldId id="258" r:id="rId9"/>
    <p:sldId id="259" r:id="rId10"/>
    <p:sldId id="260" r:id="rId11"/>
    <p:sldId id="261" r:id="rId12"/>
    <p:sldId id="262" r:id="rId13"/>
    <p:sldId id="263" r:id="rId14"/>
    <p:sldId id="264"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65A8B0-9726-42E1-B541-05AD71B6E40B}" type="datetimeFigureOut">
              <a:rPr lang="en-US" smtClean="0"/>
              <a:pPr/>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65A8B0-9726-42E1-B541-05AD71B6E40B}" type="datetimeFigureOut">
              <a:rPr lang="en-US" smtClean="0"/>
              <a:pPr/>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65A8B0-9726-42E1-B541-05AD71B6E40B}" type="datetimeFigureOut">
              <a:rPr lang="en-US" smtClean="0"/>
              <a:pPr/>
              <a:t>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65A8B0-9726-42E1-B541-05AD71B6E40B}" type="datetimeFigureOut">
              <a:rPr lang="en-US" smtClean="0"/>
              <a:pPr/>
              <a:t>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65A8B0-9726-42E1-B541-05AD71B6E40B}" type="datetimeFigureOut">
              <a:rPr lang="en-US" smtClean="0"/>
              <a:pPr/>
              <a:t>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5A8B0-9726-42E1-B541-05AD71B6E40B}" type="datetimeFigureOut">
              <a:rPr lang="en-US" smtClean="0"/>
              <a:pPr/>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5A8B0-9726-42E1-B541-05AD71B6E40B}" type="datetimeFigureOut">
              <a:rPr lang="en-US" smtClean="0"/>
              <a:pPr/>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5A8B0-9726-42E1-B541-05AD71B6E40B}" type="datetimeFigureOut">
              <a:rPr lang="en-US" smtClean="0"/>
              <a:pPr/>
              <a:t>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AF363E-488D-4919-ADEE-5EC235B494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Greenhouse Effect</a:t>
            </a:r>
            <a:endParaRPr lang="en-US" dirty="0"/>
          </a:p>
        </p:txBody>
      </p:sp>
      <p:sp>
        <p:nvSpPr>
          <p:cNvPr id="3" name="Subtitle 2"/>
          <p:cNvSpPr>
            <a:spLocks noGrp="1"/>
          </p:cNvSpPr>
          <p:nvPr>
            <p:ph type="subTitle" idx="1"/>
          </p:nvPr>
        </p:nvSpPr>
        <p:spPr/>
        <p:txBody>
          <a:bodyPr/>
          <a:lstStyle/>
          <a:p>
            <a:r>
              <a:rPr lang="en-US" dirty="0" smtClean="0"/>
              <a:t>Noor-us-Sabah</a:t>
            </a:r>
          </a:p>
          <a:p>
            <a:r>
              <a:rPr lang="en-US" dirty="0" smtClean="0"/>
              <a:t>Lecturer</a:t>
            </a:r>
          </a:p>
          <a:p>
            <a:r>
              <a:rPr lang="en-US" dirty="0" smtClean="0"/>
              <a:t>Dept. Soil &amp; Environmental Sciences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dirty="0" smtClean="0"/>
              <a:t>Methane, nitrous oxide, ozone and several other gases present in the atmosphere in small amounts also contribute to the greenhouse effect. </a:t>
            </a:r>
          </a:p>
          <a:p>
            <a:pPr algn="just"/>
            <a:r>
              <a:rPr lang="en-US" dirty="0" smtClean="0"/>
              <a:t>In the humid equatorial regions, where there is so much water vapor in the air that the greenhouse effect is very large, adding a small additional amount of CO</a:t>
            </a:r>
            <a:r>
              <a:rPr lang="en-US" baseline="-25000" dirty="0" smtClean="0"/>
              <a:t>2</a:t>
            </a:r>
            <a:r>
              <a:rPr lang="en-US" dirty="0" smtClean="0"/>
              <a:t> or water vapor has only a small direct impact on downward infrared radiation. </a:t>
            </a:r>
          </a:p>
          <a:p>
            <a:pPr algn="just"/>
            <a:r>
              <a:rPr lang="en-US" dirty="0" smtClean="0"/>
              <a:t>However, in the cold, dry polar regions, the effect of a small increase in CO</a:t>
            </a:r>
            <a:r>
              <a:rPr lang="en-US" baseline="-25000" dirty="0" smtClean="0"/>
              <a:t>2</a:t>
            </a:r>
            <a:r>
              <a:rPr lang="en-US" dirty="0" smtClean="0"/>
              <a:t> or water vapour is much greater. </a:t>
            </a:r>
          </a:p>
          <a:p>
            <a:pPr algn="just"/>
            <a:r>
              <a:rPr lang="en-US" dirty="0" smtClean="0"/>
              <a:t>The same is true for the cold, dry upper atmosphere where a small increase in water vapour has a greater influence on the greenhouse effect than the same change in water vapour would have near the surface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smtClean="0"/>
              <a:t>Several components of the climate system, notably the oceans and living things, affect atmospheric concentrations of greenhouse gases. </a:t>
            </a:r>
          </a:p>
          <a:p>
            <a:pPr algn="just"/>
            <a:r>
              <a:rPr lang="en-US" dirty="0" smtClean="0"/>
              <a:t>A prime example of this is plants taking CO</a:t>
            </a:r>
            <a:r>
              <a:rPr lang="en-US" baseline="-25000" dirty="0" smtClean="0"/>
              <a:t>2</a:t>
            </a:r>
            <a:r>
              <a:rPr lang="en-US" dirty="0" smtClean="0"/>
              <a:t> out of the atmosphere and converting it (and water) into carbohydrates via photosynthesis. </a:t>
            </a:r>
          </a:p>
          <a:p>
            <a:pPr algn="just"/>
            <a:r>
              <a:rPr lang="en-US" dirty="0" smtClean="0"/>
              <a:t>In the industrial era, human activities have added greenhouse gases to the atmosphere, primarily through the burning of fossil fuels and clearing of forests.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dirty="0" smtClean="0"/>
              <a:t>Adding more of a greenhouse gas, such as CO</a:t>
            </a:r>
            <a:r>
              <a:rPr lang="en-US" baseline="-25000" dirty="0" smtClean="0"/>
              <a:t>2</a:t>
            </a:r>
            <a:r>
              <a:rPr lang="en-US" dirty="0" smtClean="0"/>
              <a:t>, to the atmosphere intensifies the greenhouse effect, thus warming Earth’s climate. </a:t>
            </a:r>
          </a:p>
          <a:p>
            <a:pPr algn="just"/>
            <a:r>
              <a:rPr lang="en-US" dirty="0" smtClean="0"/>
              <a:t>The amount of warming depends on various feedback mechanisms. For example, as the atmosphere warms due to rising levels of greenhouse gases, its concentration of water vapour increases, further intensifying the greenhouse effect.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dirty="0" smtClean="0"/>
              <a:t>This in turn causes more warming, which causes an additional increase in water vapour, in a self-reinforcing cycle. </a:t>
            </a:r>
          </a:p>
          <a:p>
            <a:pPr algn="just"/>
            <a:r>
              <a:rPr lang="en-US" dirty="0" smtClean="0"/>
              <a:t>This water vapour feedback may be strong enough to approximately double the increase in the greenhouse effect due to the added CO</a:t>
            </a:r>
            <a:r>
              <a:rPr lang="en-US" baseline="-25000" dirty="0" smtClean="0"/>
              <a:t>2</a:t>
            </a:r>
            <a:r>
              <a:rPr lang="en-US" dirty="0" smtClean="0"/>
              <a:t> alone. </a:t>
            </a:r>
          </a:p>
          <a:p>
            <a:pPr algn="just"/>
            <a:r>
              <a:rPr lang="en-US" dirty="0" smtClean="0"/>
              <a:t>Additional important feedback mechanisms involve clouds. </a:t>
            </a:r>
          </a:p>
          <a:p>
            <a:pPr algn="just"/>
            <a:r>
              <a:rPr lang="en-US" dirty="0" smtClean="0"/>
              <a:t>Clouds are effective at absorbing infrared radiation and therefore exert a large greenhouse effect, thus warming the Earth.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dirty="0" smtClean="0"/>
              <a:t>Clouds are also effective at reflecting away incoming solar radiation, thus cooling the Earth. </a:t>
            </a:r>
          </a:p>
          <a:p>
            <a:pPr algn="just"/>
            <a:r>
              <a:rPr lang="en-US" dirty="0" smtClean="0"/>
              <a:t>A change in almost any aspect of clouds, such as their type, location, water content, cloud altitude, particle size and shape, or lifetimes, affects the degree to which clouds warm or cool the Earth. </a:t>
            </a:r>
          </a:p>
          <a:p>
            <a:pPr algn="just"/>
            <a:r>
              <a:rPr lang="en-US" dirty="0" smtClean="0"/>
              <a:t>Some changes amplify warming while others diminish it. </a:t>
            </a:r>
          </a:p>
          <a:p>
            <a:pPr algn="just"/>
            <a:r>
              <a:rPr lang="en-US" dirty="0" smtClean="0"/>
              <a:t>Much research is in progress to better understand how clouds change in response to climate warming, and how these changes affect climate through various feedback mechanisms.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800px-The_green_house_effect.svg.png"/>
          <p:cNvPicPr>
            <a:picLocks noGrp="1" noChangeAspect="1"/>
          </p:cNvPicPr>
          <p:nvPr>
            <p:ph idx="1"/>
          </p:nvPr>
        </p:nvPicPr>
        <p:blipFill>
          <a:blip r:embed="rId2"/>
          <a:stretch>
            <a:fillRect/>
          </a:stretch>
        </p:blipFill>
        <p:spPr>
          <a:xfrm>
            <a:off x="1" y="0"/>
            <a:ext cx="9144000" cy="68580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The existence of the greenhouse effect was argued for by Joseph Fourier in 1824. </a:t>
            </a:r>
          </a:p>
          <a:p>
            <a:pPr algn="just"/>
            <a:r>
              <a:rPr lang="en-US" dirty="0" smtClean="0"/>
              <a:t>The argument and the evidence were further strengthened by Claude </a:t>
            </a:r>
            <a:r>
              <a:rPr lang="en-US" dirty="0" err="1" smtClean="0"/>
              <a:t>Pouillet</a:t>
            </a:r>
            <a:r>
              <a:rPr lang="en-US" dirty="0" smtClean="0"/>
              <a:t> in 1827 and 1838 and reasoned from experimental observations by John Tyndall in 1859. </a:t>
            </a:r>
          </a:p>
          <a:p>
            <a:pPr algn="just"/>
            <a:r>
              <a:rPr lang="en-US" dirty="0" smtClean="0"/>
              <a:t>The effect was more fully quantified by </a:t>
            </a:r>
            <a:r>
              <a:rPr lang="en-US" dirty="0" err="1" smtClean="0"/>
              <a:t>Svante</a:t>
            </a:r>
            <a:r>
              <a:rPr lang="en-US" dirty="0" smtClean="0"/>
              <a:t> Arrhenius in 1896. </a:t>
            </a:r>
          </a:p>
          <a:p>
            <a:pPr algn="just"/>
            <a:r>
              <a:rPr lang="en-US" dirty="0" smtClean="0"/>
              <a:t>However, the term "greenhouse" was not used to refer to this effect by any of these scientists; the term was first used in this way by Nils </a:t>
            </a:r>
            <a:r>
              <a:rPr lang="en-US" dirty="0" err="1" smtClean="0"/>
              <a:t>Gustaf</a:t>
            </a:r>
            <a:r>
              <a:rPr lang="en-US" dirty="0" smtClean="0"/>
              <a:t> </a:t>
            </a:r>
            <a:r>
              <a:rPr lang="en-US" dirty="0" err="1" smtClean="0"/>
              <a:t>Ekholm</a:t>
            </a:r>
            <a:r>
              <a:rPr lang="en-US" dirty="0" smtClean="0"/>
              <a:t> in 1901.</a:t>
            </a:r>
          </a:p>
          <a:p>
            <a:pPr algn="just"/>
            <a:r>
              <a:rPr lang="en-US" dirty="0" smtClean="0"/>
              <a:t>In 1917 Alexander Graham Bell wrote "[The unchecked burning of fossil fuels] would have a sort of greenhouse effect", and "The net result is the greenhouse becomes a sort of hot-house." Bell went on to also advocate the use of alternate energy sources, such as solar energy.</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 </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Earth receives energy from the Sun in the form of ultraviolet, visible, and near-infrared radiation. </a:t>
            </a:r>
          </a:p>
          <a:p>
            <a:pPr algn="just"/>
            <a:r>
              <a:rPr lang="en-US" dirty="0" smtClean="0"/>
              <a:t>Of the total amount of solar energy available at the top of the atmosphere, about 26% is reflected to space by the atmosphere and clouds and 19% is absorbed by the atmosphere and clouds. </a:t>
            </a:r>
          </a:p>
          <a:p>
            <a:pPr algn="just"/>
            <a:r>
              <a:rPr lang="en-US" dirty="0" smtClean="0"/>
              <a:t>Most of the remaining energy is absorbed at the surface of Earth. </a:t>
            </a:r>
          </a:p>
          <a:p>
            <a:pPr algn="just"/>
            <a:r>
              <a:rPr lang="en-US" dirty="0" smtClean="0"/>
              <a:t>Because the Earth's surface is colder than the photosphere of the Sun, it radiates at wavelengths that are much longer than the wavelengths that were absorbed. </a:t>
            </a:r>
          </a:p>
          <a:p>
            <a:pPr algn="just"/>
            <a:r>
              <a:rPr lang="en-US" dirty="0" smtClean="0"/>
              <a:t>Most of this thermal radiation is absorbed by the atmosphere, thereby warming it.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In addition to the absorption of solar and thermal radiation, the atmosphere further gains heat by sensible and latent heat fluxes from the surface.</a:t>
            </a:r>
          </a:p>
          <a:p>
            <a:pPr algn="just"/>
            <a:r>
              <a:rPr lang="en-US" b="1" dirty="0" smtClean="0"/>
              <a:t>Latent</a:t>
            </a:r>
            <a:r>
              <a:rPr lang="en-US" dirty="0" smtClean="0"/>
              <a:t> and </a:t>
            </a:r>
            <a:r>
              <a:rPr lang="en-US" b="1" dirty="0" smtClean="0"/>
              <a:t>sensible heat</a:t>
            </a:r>
            <a:r>
              <a:rPr lang="en-US" dirty="0" smtClean="0"/>
              <a:t> are types of energy released or absorbed in the atmosphere. </a:t>
            </a:r>
            <a:r>
              <a:rPr lang="en-US" b="1" dirty="0" smtClean="0"/>
              <a:t>Latent heat </a:t>
            </a:r>
            <a:r>
              <a:rPr lang="en-US" dirty="0" smtClean="0"/>
              <a:t>is related to changes in phase between liquids, gases, and solids. </a:t>
            </a:r>
            <a:r>
              <a:rPr lang="en-US" b="1" dirty="0" smtClean="0"/>
              <a:t>Sensible heat</a:t>
            </a:r>
            <a:r>
              <a:rPr lang="en-US" dirty="0" smtClean="0"/>
              <a:t> is related to changes in temperature of a gas or object with no change in phase. </a:t>
            </a:r>
          </a:p>
          <a:p>
            <a:pPr algn="just"/>
            <a:r>
              <a:rPr lang="en-US" dirty="0" smtClean="0"/>
              <a:t>The atmosphere radiates energy both upwards and downwards; the part radiated downwards is absorbed by the surface of Earth. This leads to a higher equilibrium temperature than if the atmosphere were absent.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Greenhouse gases</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By their percentage contribution to the greenhouse effect on Earth the four major gases are:</a:t>
            </a:r>
          </a:p>
          <a:p>
            <a:pPr algn="just"/>
            <a:r>
              <a:rPr lang="en-US" dirty="0" smtClean="0"/>
              <a:t>Water vapor, 36–70%</a:t>
            </a:r>
          </a:p>
          <a:p>
            <a:pPr algn="just"/>
            <a:r>
              <a:rPr lang="en-US" dirty="0" smtClean="0"/>
              <a:t>Carbon dioxide, 9–26%</a:t>
            </a:r>
          </a:p>
          <a:p>
            <a:pPr algn="just"/>
            <a:r>
              <a:rPr lang="en-US" dirty="0" smtClean="0"/>
              <a:t>Methane, 4–9%</a:t>
            </a:r>
          </a:p>
          <a:p>
            <a:pPr algn="just"/>
            <a:r>
              <a:rPr lang="en-US" dirty="0" smtClean="0"/>
              <a:t>Ozone, 3–7%</a:t>
            </a:r>
          </a:p>
          <a:p>
            <a:pPr algn="just"/>
            <a:r>
              <a:rPr lang="en-US" dirty="0" smtClean="0"/>
              <a:t>It is not physically realistic to assign a specific percentage to each gas because the absorption and emission bands of the gases overlap (hence the ranges given above). The major non-gas contributor to Earth's greenhouse effect, clouds, also absorb and emit infrared radiation and thus have an effect on the </a:t>
            </a:r>
            <a:r>
              <a:rPr lang="en-US" dirty="0" err="1" smtClean="0"/>
              <a:t>radioative</a:t>
            </a:r>
            <a:r>
              <a:rPr lang="en-US" dirty="0" smtClean="0"/>
              <a:t> properties of the atmosphere.</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greenhouse effect</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The trapping of the sun's warmth in a planet's lower atmosphere, due to the greater transparency of the atmosphere to visible radiation from the sun than to infrared radiation emitted from the planet's surface.</a:t>
            </a:r>
          </a:p>
          <a:p>
            <a:pPr algn="just"/>
            <a:r>
              <a:rPr lang="en-US" dirty="0" smtClean="0"/>
              <a:t>The </a:t>
            </a:r>
            <a:r>
              <a:rPr lang="en-US" b="1" dirty="0" smtClean="0"/>
              <a:t>greenhouse effect</a:t>
            </a:r>
            <a:r>
              <a:rPr lang="en-US" dirty="0" smtClean="0"/>
              <a:t> is the process by which radiation from a planet's atmosphere warms the planet's surface to a temperature above what it would be without its atmosphere.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dirty="0" smtClean="0"/>
              <a:t>A greenhouse is a small house made of glass that is used to grow plants. </a:t>
            </a:r>
          </a:p>
          <a:p>
            <a:pPr algn="just"/>
            <a:r>
              <a:rPr lang="en-US" dirty="0" smtClean="0"/>
              <a:t>A greenhouse traps the sun's rays and keeps the heat from escaping. It is warm inside. </a:t>
            </a:r>
          </a:p>
          <a:p>
            <a:pPr algn="just"/>
            <a:r>
              <a:rPr lang="en-US" dirty="0" smtClean="0"/>
              <a:t>In the same way that the glass traps heat in a greenhouse, the atmosphere traps heat next to the earth. </a:t>
            </a:r>
          </a:p>
          <a:p>
            <a:pPr algn="just"/>
            <a:r>
              <a:rPr lang="en-US" dirty="0" smtClean="0"/>
              <a:t>Certain gases in the atmosphere such as carbon dioxide, methane and water vapour trap energy from the sun. </a:t>
            </a:r>
          </a:p>
          <a:p>
            <a:pPr algn="just"/>
            <a:r>
              <a:rPr lang="en-US" dirty="0" smtClean="0"/>
              <a:t>The natural greenhouse gases act like a big blanket around the earth, keeping it warm.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dirty="0" smtClean="0"/>
              <a:t>Humans can create extra greenhouse gases but this means that more heat gets trapped. </a:t>
            </a:r>
          </a:p>
          <a:p>
            <a:pPr algn="just"/>
            <a:r>
              <a:rPr lang="en-US" dirty="0" smtClean="0"/>
              <a:t>This causes the temperature of the earth to rise, which results in Global Warming. </a:t>
            </a:r>
          </a:p>
          <a:p>
            <a:pPr algn="just"/>
            <a:r>
              <a:rPr lang="en-US" dirty="0" smtClean="0"/>
              <a:t>Global Warming is the recorded increase in the average temperatures of the earth’s atmosphere and oceans. </a:t>
            </a:r>
          </a:p>
          <a:p>
            <a:pPr algn="just"/>
            <a:r>
              <a:rPr lang="en-US" dirty="0" smtClean="0"/>
              <a:t>Global Warming affects the weather patterns on Earth and causes Climate Change. </a:t>
            </a:r>
          </a:p>
          <a:p>
            <a:pPr algn="just"/>
            <a:r>
              <a:rPr lang="en-US" dirty="0" smtClean="0"/>
              <a:t>Climate change results in higher sea levels, more rainfall and severe droughts and floods. </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Greenhouse gases</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Greenhouse gases comprise less than 1% of the atmosphere. </a:t>
            </a:r>
          </a:p>
          <a:p>
            <a:pPr algn="just"/>
            <a:r>
              <a:rPr lang="en-US" dirty="0" smtClean="0"/>
              <a:t>Their levels are determined by a balance between  “sources” and “sinks”. </a:t>
            </a:r>
          </a:p>
          <a:p>
            <a:pPr algn="just"/>
            <a:r>
              <a:rPr lang="en-US" dirty="0" smtClean="0"/>
              <a:t>Sources and sinks are processes that generate and destroy </a:t>
            </a:r>
            <a:r>
              <a:rPr lang="en-US" dirty="0" err="1" smtClean="0"/>
              <a:t>greenho</a:t>
            </a:r>
            <a:r>
              <a:rPr lang="en-US" dirty="0" smtClean="0"/>
              <a:t>-use gases respectively.  </a:t>
            </a:r>
          </a:p>
          <a:p>
            <a:pPr algn="just"/>
            <a:r>
              <a:rPr lang="en-US" dirty="0" smtClean="0"/>
              <a:t>Human affect greenhouse gas levels by introducing new sources or by interfering with natural sinks. </a:t>
            </a:r>
          </a:p>
          <a:p>
            <a:pPr algn="just"/>
            <a:r>
              <a:rPr lang="en-US" dirty="0" smtClean="0"/>
              <a:t>The major greenhouse gases in the atmosphere are carbon dioxide (CO</a:t>
            </a:r>
            <a:r>
              <a:rPr lang="en-US" baseline="-25000" dirty="0" smtClean="0"/>
              <a:t>2</a:t>
            </a:r>
            <a:r>
              <a:rPr lang="en-US" dirty="0" smtClean="0"/>
              <a:t>),methane,(CH</a:t>
            </a:r>
            <a:r>
              <a:rPr lang="en-US" baseline="-25000" dirty="0" smtClean="0"/>
              <a:t>4</a:t>
            </a:r>
            <a:r>
              <a:rPr lang="en-US" dirty="0" smtClean="0"/>
              <a:t>), nitrous oxide (N</a:t>
            </a:r>
            <a:r>
              <a:rPr lang="en-US" baseline="-25000" dirty="0" smtClean="0"/>
              <a:t>2</a:t>
            </a:r>
            <a:r>
              <a:rPr lang="en-US" dirty="0" smtClean="0"/>
              <a:t>O),  chlorofluorocarbons (CFCs) and ozone (O</a:t>
            </a:r>
            <a:r>
              <a:rPr lang="en-US" baseline="-25000" dirty="0" smtClean="0"/>
              <a:t>3</a:t>
            </a:r>
            <a:r>
              <a:rPr lang="en-US" dirty="0" smtClean="0"/>
              <a:t> ). </a:t>
            </a:r>
          </a:p>
          <a:p>
            <a:pPr algn="just"/>
            <a:r>
              <a:rPr lang="en-US" dirty="0" smtClean="0"/>
              <a:t>Atmospheric water vapour (H</a:t>
            </a:r>
            <a:r>
              <a:rPr lang="en-US" baseline="-25000" dirty="0" smtClean="0"/>
              <a:t>2</a:t>
            </a:r>
            <a:r>
              <a:rPr lang="en-US" dirty="0" smtClean="0"/>
              <a:t>O) also makes a large contribution  to the natural greenhouse effect but it is thought that its presence is not directly affected by human activity.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descr="greenhouse_effect2.jp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Green house effect</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The Sun powers Earth’s climate, radiating energy at very short wavelengths, predominately in the visible or near-visible (e.g., ultraviolet) part of the spectrum. </a:t>
            </a:r>
          </a:p>
          <a:p>
            <a:pPr algn="just"/>
            <a:r>
              <a:rPr lang="en-US" dirty="0" smtClean="0"/>
              <a:t>Roughly one-third of the solar energy that reaches the top of Earth’s atmosphere is reflected directly back to space. </a:t>
            </a:r>
          </a:p>
          <a:p>
            <a:pPr algn="just"/>
            <a:r>
              <a:rPr lang="en-US" dirty="0" smtClean="0"/>
              <a:t>The remaining two-thirds is absorbed by the surface and, to a lesser extent, by the atmosphere. </a:t>
            </a:r>
          </a:p>
          <a:p>
            <a:pPr algn="just"/>
            <a:r>
              <a:rPr lang="en-US" dirty="0" smtClean="0"/>
              <a:t>To balance the absorbed incoming energy, the Earth must, on average, radiate the same amount of energy back to space. </a:t>
            </a:r>
          </a:p>
          <a:p>
            <a:pPr algn="just"/>
            <a:r>
              <a:rPr lang="en-US" dirty="0" smtClean="0"/>
              <a:t>Because the Earth is much colder than the Sun, it radiates at much longer wavelengths, primarily in the infrared part of the spectrum.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dirty="0" smtClean="0"/>
              <a:t>Much of this thermal radiation emitted by the land and ocean is absorbed by the atmosphere, including clouds, and reradiated back to Earth. This is called the greenhouse effect. </a:t>
            </a:r>
          </a:p>
          <a:p>
            <a:pPr algn="just"/>
            <a:r>
              <a:rPr lang="en-US" dirty="0" smtClean="0"/>
              <a:t>The glass walls in a greenhouse reduce airflow and increase the temperature of the air inside. </a:t>
            </a:r>
          </a:p>
          <a:p>
            <a:pPr algn="just"/>
            <a:r>
              <a:rPr lang="en-US" dirty="0" smtClean="0"/>
              <a:t>Analogously, but through a different physical process, the Earth’s greenhouse effect warms the surface of the planet. </a:t>
            </a:r>
          </a:p>
          <a:p>
            <a:pPr algn="just"/>
            <a:r>
              <a:rPr lang="en-US" dirty="0" smtClean="0"/>
              <a:t>Without the natural greenhouse effect, the average temperature at Earth’s surface would be below the freezing point of water.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Earth’s natural greenhouse effect makes life as we know it possible. </a:t>
            </a:r>
          </a:p>
          <a:p>
            <a:pPr algn="just"/>
            <a:r>
              <a:rPr lang="en-US" dirty="0" smtClean="0"/>
              <a:t>However, human activities, primarily the burning of fossil fuels and clearing of forests, have greatly intensified the natural greenhouse effect, causing global warming.</a:t>
            </a:r>
          </a:p>
          <a:p>
            <a:pPr algn="just"/>
            <a:r>
              <a:rPr lang="en-US" dirty="0" smtClean="0"/>
              <a:t>The two most abundant gases in the atmosphere, nitrogen (comprising 78% of the dry atmosphere) and oxygen (comprising 21%), exert almost no greenhouse effect. </a:t>
            </a:r>
          </a:p>
          <a:p>
            <a:pPr algn="just"/>
            <a:r>
              <a:rPr lang="en-US" dirty="0" smtClean="0"/>
              <a:t>Instead, the greenhouse effect comes from molecules that are more complex and much less common. </a:t>
            </a:r>
          </a:p>
          <a:p>
            <a:pPr algn="just"/>
            <a:r>
              <a:rPr lang="en-US" dirty="0" smtClean="0"/>
              <a:t>Water vapor is the most important greenhouse gas, and carbon dioxide (CO</a:t>
            </a:r>
            <a:r>
              <a:rPr lang="en-US" baseline="-25000" dirty="0" smtClean="0"/>
              <a:t>2</a:t>
            </a:r>
            <a:r>
              <a:rPr lang="en-US" dirty="0" smtClean="0"/>
              <a:t>) is the second-most important one.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TotalTime>
  <Words>1103</Words>
  <Application>Microsoft Office PowerPoint</Application>
  <PresentationFormat>On-screen Show (4:3)</PresentationFormat>
  <Paragraphs>78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The Greenhouse Effect</vt:lpstr>
      <vt:lpstr>What is greenhouse effect</vt:lpstr>
      <vt:lpstr>Slide 3</vt:lpstr>
      <vt:lpstr>Slide 4</vt:lpstr>
      <vt:lpstr>Types of Greenhouse gases</vt:lpstr>
      <vt:lpstr>Slide 6</vt:lpstr>
      <vt:lpstr>Green house effect</vt:lpstr>
      <vt:lpstr>Slide 8</vt:lpstr>
      <vt:lpstr>Slide 9</vt:lpstr>
      <vt:lpstr>Slide 10</vt:lpstr>
      <vt:lpstr>Slide 11</vt:lpstr>
      <vt:lpstr>Slide 12</vt:lpstr>
      <vt:lpstr>Slide 13</vt:lpstr>
      <vt:lpstr>Slide 14</vt:lpstr>
      <vt:lpstr>Slide 15</vt:lpstr>
      <vt:lpstr>History</vt:lpstr>
      <vt:lpstr>Mechanism </vt:lpstr>
      <vt:lpstr>Slide 18</vt:lpstr>
      <vt:lpstr>Greenhouse gases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BIODEGRADATION</dc:title>
  <dc:creator>Noor-us-Sabah</dc:creator>
  <cp:lastModifiedBy>Noor-us-Sabah</cp:lastModifiedBy>
  <cp:revision>113</cp:revision>
  <dcterms:created xsi:type="dcterms:W3CDTF">2016-10-24T05:21:41Z</dcterms:created>
  <dcterms:modified xsi:type="dcterms:W3CDTF">2017-01-09T05:58:10Z</dcterms:modified>
</cp:coreProperties>
</file>