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93" r:id="rId22"/>
    <p:sldId id="279" r:id="rId23"/>
    <p:sldId id="276" r:id="rId24"/>
    <p:sldId id="277" r:id="rId25"/>
    <p:sldId id="278" r:id="rId26"/>
    <p:sldId id="280" r:id="rId27"/>
    <p:sldId id="281" r:id="rId28"/>
    <p:sldId id="282" r:id="rId29"/>
    <p:sldId id="283" r:id="rId30"/>
    <p:sldId id="284" r:id="rId31"/>
    <p:sldId id="285" r:id="rId32"/>
    <p:sldId id="286" r:id="rId33"/>
    <p:sldId id="290" r:id="rId34"/>
    <p:sldId id="287" r:id="rId35"/>
    <p:sldId id="288" r:id="rId36"/>
    <p:sldId id="291" r:id="rId37"/>
    <p:sldId id="294" r:id="rId38"/>
    <p:sldId id="292" r:id="rId39"/>
    <p:sldId id="289" r:id="rId40"/>
    <p:sldId id="295" r:id="rId41"/>
    <p:sldId id="296" r:id="rId42"/>
    <p:sldId id="297" r:id="rId43"/>
    <p:sldId id="298" r:id="rId44"/>
    <p:sldId id="303" r:id="rId45"/>
    <p:sldId id="304" r:id="rId46"/>
    <p:sldId id="299" r:id="rId47"/>
    <p:sldId id="300" r:id="rId48"/>
    <p:sldId id="301"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D67E0A2-430C-4C4A-AD8E-641965D8B605}"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273483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67E0A2-430C-4C4A-AD8E-641965D8B605}"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3011043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67E0A2-430C-4C4A-AD8E-641965D8B605}"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207607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D67E0A2-430C-4C4A-AD8E-641965D8B605}"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225716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67E0A2-430C-4C4A-AD8E-641965D8B605}" type="datetimeFigureOut">
              <a:rPr lang="en-GB" smtClean="0"/>
              <a:t>13/03/2020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130486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D67E0A2-430C-4C4A-AD8E-641965D8B605}" type="datetimeFigureOut">
              <a:rPr lang="en-GB" smtClean="0"/>
              <a:t>13/03/2020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1812495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D67E0A2-430C-4C4A-AD8E-641965D8B605}" type="datetimeFigureOut">
              <a:rPr lang="en-GB" smtClean="0"/>
              <a:t>13/03/2020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3826700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D67E0A2-430C-4C4A-AD8E-641965D8B605}" type="datetimeFigureOut">
              <a:rPr lang="en-GB" smtClean="0"/>
              <a:t>13/03/2020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421901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7E0A2-430C-4C4A-AD8E-641965D8B605}" type="datetimeFigureOut">
              <a:rPr lang="en-GB" smtClean="0"/>
              <a:t>13/03/2020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1631575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7E0A2-430C-4C4A-AD8E-641965D8B605}" type="datetimeFigureOut">
              <a:rPr lang="en-GB" smtClean="0"/>
              <a:t>13/03/2020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3474793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67E0A2-430C-4C4A-AD8E-641965D8B605}" type="datetimeFigureOut">
              <a:rPr lang="en-GB" smtClean="0"/>
              <a:t>13/03/2020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2780E57-E20C-4D58-9D10-68C41CE4CA7E}" type="slidenum">
              <a:rPr lang="en-GB" smtClean="0"/>
              <a:t>‹#›</a:t>
            </a:fld>
            <a:endParaRPr lang="en-GB"/>
          </a:p>
        </p:txBody>
      </p:sp>
    </p:spTree>
    <p:extLst>
      <p:ext uri="{BB962C8B-B14F-4D97-AF65-F5344CB8AC3E}">
        <p14:creationId xmlns:p14="http://schemas.microsoft.com/office/powerpoint/2010/main" val="1207095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7E0A2-430C-4C4A-AD8E-641965D8B605}" type="datetimeFigureOut">
              <a:rPr lang="en-GB" smtClean="0"/>
              <a:t>13/03/2020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780E57-E20C-4D58-9D10-68C41CE4CA7E}" type="slidenum">
              <a:rPr lang="en-GB" smtClean="0"/>
              <a:t>‹#›</a:t>
            </a:fld>
            <a:endParaRPr lang="en-GB"/>
          </a:p>
        </p:txBody>
      </p:sp>
    </p:spTree>
    <p:extLst>
      <p:ext uri="{BB962C8B-B14F-4D97-AF65-F5344CB8AC3E}">
        <p14:creationId xmlns:p14="http://schemas.microsoft.com/office/powerpoint/2010/main" val="2101919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Attention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087864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Cherry’s participants shadowed the attended message while receiving the other message in the unattended ear. </a:t>
            </a:r>
          </a:p>
          <a:p>
            <a:r>
              <a:rPr lang="en-GB" dirty="0" smtClean="0"/>
              <a:t>However, when they were asked what they heard in the unattended ear, participants could say only that they could tell there was a message and could identify it as a male or female voice.</a:t>
            </a:r>
          </a:p>
          <a:p>
            <a:r>
              <a:rPr lang="en-GB" dirty="0" smtClean="0"/>
              <a:t>They could not report the content of the message. Other dichotic listening experiments have </a:t>
            </a:r>
            <a:r>
              <a:rPr lang="en-GB" dirty="0" err="1" smtClean="0"/>
              <a:t>confi</a:t>
            </a:r>
            <a:r>
              <a:rPr lang="en-GB" dirty="0" smtClean="0"/>
              <a:t> </a:t>
            </a:r>
            <a:r>
              <a:rPr lang="en-GB" dirty="0" err="1" smtClean="0"/>
              <a:t>rmed</a:t>
            </a:r>
            <a:r>
              <a:rPr lang="en-GB" dirty="0" smtClean="0"/>
              <a:t> this lack of awareness of most of the information being presented to the unattended ear. For example, </a:t>
            </a:r>
          </a:p>
          <a:p>
            <a:r>
              <a:rPr lang="en-GB" dirty="0" smtClean="0"/>
              <a:t> Neville Moray (1959) showed that participants were unaware of a word that was repeated 35 times in the unattended ear.</a:t>
            </a:r>
            <a:endParaRPr lang="en-GB" dirty="0"/>
          </a:p>
        </p:txBody>
      </p:sp>
    </p:spTree>
    <p:extLst>
      <p:ext uri="{BB962C8B-B14F-4D97-AF65-F5344CB8AC3E}">
        <p14:creationId xmlns:p14="http://schemas.microsoft.com/office/powerpoint/2010/main" val="1385366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Cherry’s experiment is often described as a demonstration of the </a:t>
            </a:r>
            <a:r>
              <a:rPr lang="en-GB" b="1" dirty="0" smtClean="0"/>
              <a:t>cocktail party phenomenon—the </a:t>
            </a:r>
            <a:r>
              <a:rPr lang="en-GB" dirty="0" smtClean="0"/>
              <a:t>ability to pay attention to one message and ignore all other messages—because it resembles what people routinely achieve in a noisy party when they focus on one message and ignore all the others.</a:t>
            </a:r>
          </a:p>
          <a:p>
            <a:r>
              <a:rPr lang="en-GB" dirty="0" smtClean="0"/>
              <a:t> Cherry showed that a listener can select one message, but how is this selection achieved? </a:t>
            </a:r>
          </a:p>
          <a:p>
            <a:r>
              <a:rPr lang="en-GB" dirty="0" smtClean="0"/>
              <a:t>One answer to this question, the filter model of attention, was proposed by Donald Broadbent (1958)</a:t>
            </a:r>
            <a:endParaRPr lang="en-GB" dirty="0"/>
          </a:p>
        </p:txBody>
      </p:sp>
    </p:spTree>
    <p:extLst>
      <p:ext uri="{BB962C8B-B14F-4D97-AF65-F5344CB8AC3E}">
        <p14:creationId xmlns:p14="http://schemas.microsoft.com/office/powerpoint/2010/main" val="3681229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Early Selection: Broadbent’s Filter Model</a:t>
            </a:r>
            <a:endParaRPr lang="en-GB" dirty="0"/>
          </a:p>
        </p:txBody>
      </p:sp>
      <p:sp>
        <p:nvSpPr>
          <p:cNvPr id="3" name="Content Placeholder 2"/>
          <p:cNvSpPr>
            <a:spLocks noGrp="1"/>
          </p:cNvSpPr>
          <p:nvPr>
            <p:ph idx="1"/>
          </p:nvPr>
        </p:nvSpPr>
        <p:spPr/>
        <p:txBody>
          <a:bodyPr/>
          <a:lstStyle/>
          <a:p>
            <a:r>
              <a:rPr lang="en-GB" dirty="0" smtClean="0"/>
              <a:t>Donald Broadbent’s (1958) filter model is a classic in psychology because </a:t>
            </a:r>
          </a:p>
          <a:p>
            <a:r>
              <a:rPr lang="en-GB" dirty="0" smtClean="0"/>
              <a:t>it was one of the first to describe the human as an information processor, </a:t>
            </a:r>
          </a:p>
          <a:p>
            <a:r>
              <a:rPr lang="en-GB" dirty="0" smtClean="0"/>
              <a:t>and it was the first to depict the course of this information processing with a flow diagram. </a:t>
            </a:r>
          </a:p>
          <a:p>
            <a:r>
              <a:rPr lang="en-GB" dirty="0" smtClean="0"/>
              <a:t>Broadbent’s model, which was designed to explain </a:t>
            </a:r>
            <a:r>
              <a:rPr lang="en-GB" b="1" dirty="0" smtClean="0"/>
              <a:t>selective attention, </a:t>
            </a:r>
            <a:r>
              <a:rPr lang="en-GB" dirty="0" smtClean="0"/>
              <a:t>states that information passes through the following stage</a:t>
            </a:r>
            <a:endParaRPr lang="en-GB" dirty="0"/>
          </a:p>
        </p:txBody>
      </p:sp>
    </p:spTree>
    <p:extLst>
      <p:ext uri="{BB962C8B-B14F-4D97-AF65-F5344CB8AC3E}">
        <p14:creationId xmlns:p14="http://schemas.microsoft.com/office/powerpoint/2010/main" val="4150970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b="1" dirty="0" smtClean="0"/>
              <a:t>Sensory memory, </a:t>
            </a:r>
            <a:r>
              <a:rPr lang="en-GB" dirty="0" smtClean="0"/>
              <a:t>which holds all of the incoming information for a fraction of a second and then transfers all of it to the next stage.</a:t>
            </a:r>
          </a:p>
          <a:p>
            <a:r>
              <a:rPr lang="en-GB" b="1" dirty="0" smtClean="0"/>
              <a:t>The filter </a:t>
            </a:r>
            <a:r>
              <a:rPr lang="en-GB" dirty="0" smtClean="0"/>
              <a:t>identifies the attended message based on its physical characteristics— things like the speaker’s tone of voice, pitch, speed of talking, and accent—and lets only this message pass through to the detector in the next stage. All other messages are filtered out. </a:t>
            </a:r>
          </a:p>
          <a:p>
            <a:r>
              <a:rPr lang="en-GB" b="1" dirty="0" smtClean="0"/>
              <a:t>The detector processes </a:t>
            </a:r>
            <a:r>
              <a:rPr lang="en-GB" dirty="0" smtClean="0"/>
              <a:t>information to determine higher-level characteristics of the message such as its </a:t>
            </a:r>
            <a:r>
              <a:rPr lang="en-GB" dirty="0" err="1" smtClean="0"/>
              <a:t>meaning.Because</a:t>
            </a:r>
            <a:r>
              <a:rPr lang="en-GB" dirty="0" smtClean="0"/>
              <a:t> only the important, attended information has been let through the filter, the detector processes all of the information that enters It.</a:t>
            </a:r>
          </a:p>
          <a:p>
            <a:r>
              <a:rPr lang="en-GB" b="1" dirty="0" smtClean="0"/>
              <a:t>Short-term memory </a:t>
            </a:r>
            <a:r>
              <a:rPr lang="en-GB" dirty="0" smtClean="0"/>
              <a:t>receives the output of the detector. Short-term memory holds information for 10–15 seconds and also transfers information into long-term memory, which can hold information indefinitely.</a:t>
            </a:r>
            <a:endParaRPr lang="en-GB" dirty="0"/>
          </a:p>
        </p:txBody>
      </p:sp>
    </p:spTree>
    <p:extLst>
      <p:ext uri="{BB962C8B-B14F-4D97-AF65-F5344CB8AC3E}">
        <p14:creationId xmlns:p14="http://schemas.microsoft.com/office/powerpoint/2010/main" val="4010333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778983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Broadbent’s model is called an early-selection model, because the filtering step occurs before the incoming information is </a:t>
            </a:r>
            <a:r>
              <a:rPr lang="en-GB" dirty="0" err="1" smtClean="0"/>
              <a:t>analyzed</a:t>
            </a:r>
            <a:r>
              <a:rPr lang="en-GB" dirty="0" smtClean="0"/>
              <a:t> to determine its meaning. </a:t>
            </a:r>
          </a:p>
          <a:p>
            <a:r>
              <a:rPr lang="en-GB" dirty="0" smtClean="0"/>
              <a:t>One way to think about the filter is to consider a sieve at use at the beach, trapping the coarse grains of sand and letting through the small grains (Figure 4.4a). </a:t>
            </a:r>
          </a:p>
          <a:p>
            <a:r>
              <a:rPr lang="en-GB" dirty="0" smtClean="0"/>
              <a:t>The filter in Broadbent’s model filters messages in a similar way, but instead of filtering based on the size of particles, it filters based on physical characteristics of the message, such as the speaker’s pitch or rate of speaking (Figure 4.4b).</a:t>
            </a:r>
            <a:endParaRPr lang="en-GB" dirty="0"/>
          </a:p>
        </p:txBody>
      </p:sp>
    </p:spTree>
    <p:extLst>
      <p:ext uri="{BB962C8B-B14F-4D97-AF65-F5344CB8AC3E}">
        <p14:creationId xmlns:p14="http://schemas.microsoft.com/office/powerpoint/2010/main" val="31244578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Criticism </a:t>
            </a:r>
            <a:endParaRPr lang="en-GB" dirty="0"/>
          </a:p>
        </p:txBody>
      </p:sp>
      <p:sp>
        <p:nvSpPr>
          <p:cNvPr id="3" name="Content Placeholder 2"/>
          <p:cNvSpPr>
            <a:spLocks noGrp="1"/>
          </p:cNvSpPr>
          <p:nvPr>
            <p:ph idx="1"/>
          </p:nvPr>
        </p:nvSpPr>
        <p:spPr/>
        <p:txBody>
          <a:bodyPr/>
          <a:lstStyle/>
          <a:p>
            <a:r>
              <a:rPr lang="en-GB" dirty="0" smtClean="0"/>
              <a:t>Broadbent’s theory stimulated a great deal of research on attention, but the results of some of this research posed problems for his theory. </a:t>
            </a:r>
          </a:p>
          <a:p>
            <a:r>
              <a:rPr lang="en-GB" dirty="0" smtClean="0"/>
              <a:t>For example, Neville Moray (1959) used the dichotic listening procedure and had his participants shadow the message from one ear. But when Moray presented the listener’s name to the other, unattended ear, about a third of the participants detected it.</a:t>
            </a:r>
            <a:endParaRPr lang="en-GB" dirty="0"/>
          </a:p>
        </p:txBody>
      </p:sp>
    </p:spTree>
    <p:extLst>
      <p:ext uri="{BB962C8B-B14F-4D97-AF65-F5344CB8AC3E}">
        <p14:creationId xmlns:p14="http://schemas.microsoft.com/office/powerpoint/2010/main" val="2344451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lgn="just"/>
            <a:r>
              <a:rPr lang="en-GB" dirty="0" smtClean="0"/>
              <a:t>Moray’s participants had recognized their names even though, according to Broadbent’s theory, the name should have been filtered out before reaching the detector. </a:t>
            </a:r>
          </a:p>
          <a:p>
            <a:pPr algn="just"/>
            <a:r>
              <a:rPr lang="en-GB" dirty="0" smtClean="0"/>
              <a:t>(Remember that the filter is supposed to let through only one message, based on its physical characteristics.)</a:t>
            </a:r>
          </a:p>
          <a:p>
            <a:pPr algn="just"/>
            <a:r>
              <a:rPr lang="en-GB" dirty="0" smtClean="0"/>
              <a:t> Clearly, the person’s name had not been filtered out and, most important, it had been </a:t>
            </a:r>
            <a:r>
              <a:rPr lang="en-GB" dirty="0" err="1" smtClean="0"/>
              <a:t>analyzed</a:t>
            </a:r>
            <a:r>
              <a:rPr lang="en-GB" dirty="0" smtClean="0"/>
              <a:t> enough to determine its meaning. </a:t>
            </a:r>
          </a:p>
          <a:p>
            <a:pPr algn="just"/>
            <a:r>
              <a:rPr lang="en-GB" dirty="0" smtClean="0"/>
              <a:t>You may have had an experience similar to Moray’s laboratory demonstration if, as you were talking to someone in a noisy room, you have suddenly heard someone else saying your name (Following Moray’s lead, other experimenters showed that information presented to the unattended ear is processed enough to provide the listener with some awareness of its meaning)</a:t>
            </a:r>
            <a:endParaRPr lang="en-GB" dirty="0"/>
          </a:p>
        </p:txBody>
      </p:sp>
    </p:spTree>
    <p:extLst>
      <p:ext uri="{BB962C8B-B14F-4D97-AF65-F5344CB8AC3E}">
        <p14:creationId xmlns:p14="http://schemas.microsoft.com/office/powerpoint/2010/main" val="10954070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Dear Aunt Jane (experiment) </a:t>
            </a:r>
            <a:endParaRPr lang="en-GB" dirty="0"/>
          </a:p>
        </p:txBody>
      </p:sp>
      <p:sp>
        <p:nvSpPr>
          <p:cNvPr id="3" name="Content Placeholder 2"/>
          <p:cNvSpPr>
            <a:spLocks noGrp="1"/>
          </p:cNvSpPr>
          <p:nvPr>
            <p:ph idx="1"/>
          </p:nvPr>
        </p:nvSpPr>
        <p:spPr/>
        <p:txBody>
          <a:bodyPr>
            <a:normAutofit lnSpcReduction="10000"/>
          </a:bodyPr>
          <a:lstStyle/>
          <a:p>
            <a:r>
              <a:rPr lang="en-GB" dirty="0" smtClean="0"/>
              <a:t>For example, J. A. </a:t>
            </a:r>
            <a:r>
              <a:rPr lang="en-GB" dirty="0" err="1" smtClean="0"/>
              <a:t>Gray</a:t>
            </a:r>
            <a:r>
              <a:rPr lang="en-GB" dirty="0" smtClean="0"/>
              <a:t> and A. I. </a:t>
            </a:r>
            <a:r>
              <a:rPr lang="en-GB" dirty="0" err="1" smtClean="0"/>
              <a:t>Wedderburn</a:t>
            </a:r>
            <a:r>
              <a:rPr lang="en-GB" dirty="0" smtClean="0"/>
              <a:t> (1960) did the following experiment, which is sometimes called the “Dear Aunt Jane” experiment, as an undergraduate research project at the University of Oxford.</a:t>
            </a:r>
          </a:p>
          <a:p>
            <a:r>
              <a:rPr lang="en-GB" dirty="0" smtClean="0"/>
              <a:t> As in Cherry’s dichotic listening experiment, the participants were told to shadow the message presented to one ear. </a:t>
            </a:r>
          </a:p>
          <a:p>
            <a:r>
              <a:rPr lang="en-GB" dirty="0" smtClean="0"/>
              <a:t>As you can see from Figure 4.6, the attended (shadowed) ear received the message “Dear 7 Jane,” and the unattended ear received the message “9 Aunt 6.” However, rather than reporting the “Dear 7 Jane” message that was presented to the attended ear, participants reported hearing “Dear Aunt Jane.</a:t>
            </a:r>
            <a:endParaRPr lang="en-GB" dirty="0"/>
          </a:p>
        </p:txBody>
      </p:sp>
    </p:spTree>
    <p:extLst>
      <p:ext uri="{BB962C8B-B14F-4D97-AF65-F5344CB8AC3E}">
        <p14:creationId xmlns:p14="http://schemas.microsoft.com/office/powerpoint/2010/main" val="2145645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Switching to the unattended channel to say “Aunt” means that the participant’s attention had jumped from one ear to the other and then back again. </a:t>
            </a:r>
          </a:p>
          <a:p>
            <a:r>
              <a:rPr lang="en-GB" dirty="0" smtClean="0"/>
              <a:t>This occurred because they were taking the meaning of the words into account. </a:t>
            </a:r>
          </a:p>
          <a:p>
            <a:r>
              <a:rPr lang="en-GB" dirty="0" smtClean="0"/>
              <a:t>Although Broadbent had shown it is difficult to switch between channels, the meaning of the words presented in the “Dear Aunt Jane” experiment caused participants to switch channels anyway. </a:t>
            </a:r>
          </a:p>
          <a:p>
            <a:r>
              <a:rPr lang="en-GB" dirty="0" smtClean="0"/>
              <a:t>Because results such as these could not be explained by Broadbent’s filter theory, Anne </a:t>
            </a:r>
            <a:r>
              <a:rPr lang="en-GB" dirty="0" err="1" smtClean="0"/>
              <a:t>Treisman</a:t>
            </a:r>
            <a:r>
              <a:rPr lang="en-GB" dirty="0" smtClean="0"/>
              <a:t> (1964a) proposed another theory, which she called the </a:t>
            </a:r>
            <a:r>
              <a:rPr lang="en-GB" b="1" dirty="0" smtClean="0"/>
              <a:t>attenuation theory of attention</a:t>
            </a:r>
            <a:r>
              <a:rPr lang="en-GB" dirty="0" smtClean="0"/>
              <a:t>.</a:t>
            </a:r>
            <a:endParaRPr lang="en-GB" dirty="0"/>
          </a:p>
        </p:txBody>
      </p:sp>
    </p:spTree>
    <p:extLst>
      <p:ext uri="{BB962C8B-B14F-4D97-AF65-F5344CB8AC3E}">
        <p14:creationId xmlns:p14="http://schemas.microsoft.com/office/powerpoint/2010/main" val="1177969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Attention is the process of concentrating on specific features of the environment, or on certain thoughts or activities. This focusing on specific features of the environment usually leads to the exclusion of other features of the environment.</a:t>
            </a:r>
          </a:p>
          <a:p>
            <a:r>
              <a:rPr lang="en-GB" dirty="0" smtClean="0"/>
              <a:t>These examples (</a:t>
            </a:r>
            <a:r>
              <a:rPr lang="en-GB" dirty="0" err="1" smtClean="0"/>
              <a:t>sam</a:t>
            </a:r>
            <a:r>
              <a:rPr lang="en-GB" dirty="0" smtClean="0"/>
              <a:t> and tree and moth) illustrate how attention involves engagement of the mind and how this engagement affects our experience.</a:t>
            </a:r>
          </a:p>
          <a:p>
            <a:r>
              <a:rPr lang="en-GB" dirty="0" smtClean="0"/>
              <a:t> This connection between attention and what is happening in the mind was described over 100 years ago by William James (1890) in his textbook Principles of Psychology:</a:t>
            </a:r>
            <a:endParaRPr lang="en-GB" dirty="0"/>
          </a:p>
        </p:txBody>
      </p:sp>
    </p:spTree>
    <p:extLst>
      <p:ext uri="{BB962C8B-B14F-4D97-AF65-F5344CB8AC3E}">
        <p14:creationId xmlns:p14="http://schemas.microsoft.com/office/powerpoint/2010/main" val="1400917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Intermediate Selection: </a:t>
            </a:r>
            <a:r>
              <a:rPr lang="en-GB" dirty="0" err="1" smtClean="0"/>
              <a:t>Treisman’s</a:t>
            </a:r>
            <a:r>
              <a:rPr lang="en-GB" dirty="0" smtClean="0"/>
              <a:t> Attenuation Theory</a:t>
            </a:r>
            <a:endParaRPr lang="en-GB" dirty="0"/>
          </a:p>
        </p:txBody>
      </p:sp>
      <p:sp>
        <p:nvSpPr>
          <p:cNvPr id="3" name="Content Placeholder 2"/>
          <p:cNvSpPr>
            <a:spLocks noGrp="1"/>
          </p:cNvSpPr>
          <p:nvPr>
            <p:ph idx="1"/>
          </p:nvPr>
        </p:nvSpPr>
        <p:spPr/>
        <p:txBody>
          <a:bodyPr/>
          <a:lstStyle/>
          <a:p>
            <a:r>
              <a:rPr lang="en-GB" dirty="0" err="1" smtClean="0"/>
              <a:t>Treisman</a:t>
            </a:r>
            <a:r>
              <a:rPr lang="en-GB" dirty="0" smtClean="0"/>
              <a:t> proposed that selection occurs in two stages, and she replaced Broadbent’s filter with an attenuator (Figure 4.7). </a:t>
            </a:r>
          </a:p>
          <a:p>
            <a:r>
              <a:rPr lang="en-GB" dirty="0" smtClean="0"/>
              <a:t>The attenuator </a:t>
            </a:r>
            <a:r>
              <a:rPr lang="en-GB" dirty="0" err="1" smtClean="0"/>
              <a:t>analyzes</a:t>
            </a:r>
            <a:r>
              <a:rPr lang="en-GB" dirty="0" smtClean="0"/>
              <a:t> the incoming message in terms of </a:t>
            </a:r>
          </a:p>
          <a:p>
            <a:r>
              <a:rPr lang="en-GB" dirty="0" smtClean="0"/>
              <a:t>(1) its physical characteristics—whether it is high-pitched or low-</a:t>
            </a:r>
            <a:r>
              <a:rPr lang="en-GB" dirty="0" err="1" smtClean="0"/>
              <a:t>pitched,fast</a:t>
            </a:r>
            <a:r>
              <a:rPr lang="en-GB" dirty="0" smtClean="0"/>
              <a:t> or slow, </a:t>
            </a:r>
          </a:p>
          <a:p>
            <a:r>
              <a:rPr lang="en-GB" dirty="0" smtClean="0"/>
              <a:t>(2) its language—how the message groups into syllables or words, and </a:t>
            </a:r>
          </a:p>
          <a:p>
            <a:r>
              <a:rPr lang="en-GB" dirty="0" smtClean="0"/>
              <a:t>(3) its meaning—how sequences of words create meaningful phrases.</a:t>
            </a:r>
            <a:endParaRPr lang="en-GB" dirty="0"/>
          </a:p>
        </p:txBody>
      </p:sp>
    </p:spTree>
    <p:extLst>
      <p:ext uri="{BB962C8B-B14F-4D97-AF65-F5344CB8AC3E}">
        <p14:creationId xmlns:p14="http://schemas.microsoft.com/office/powerpoint/2010/main" val="922729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393287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6444171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smtClean="0"/>
              <a:t>Note that this is similar to what Broadbent proposed, but in </a:t>
            </a:r>
            <a:r>
              <a:rPr lang="en-GB" dirty="0" err="1" smtClean="0"/>
              <a:t>Treisman’s</a:t>
            </a:r>
            <a:r>
              <a:rPr lang="en-GB" dirty="0" smtClean="0"/>
              <a:t> model, language and meaning can also be used to separate the messages.</a:t>
            </a:r>
          </a:p>
          <a:p>
            <a:r>
              <a:rPr lang="en-GB" dirty="0" smtClean="0"/>
              <a:t> </a:t>
            </a:r>
            <a:r>
              <a:rPr lang="en-GB" dirty="0" err="1" smtClean="0"/>
              <a:t>Treisman</a:t>
            </a:r>
            <a:r>
              <a:rPr lang="en-GB" dirty="0" smtClean="0"/>
              <a:t> proposed, however, that the analysis of the message proceeds only as far as </a:t>
            </a:r>
            <a:r>
              <a:rPr lang="en-GB" b="1" dirty="0" smtClean="0"/>
              <a:t>is necessary to identify the attended message</a:t>
            </a:r>
            <a:r>
              <a:rPr lang="en-GB" dirty="0" smtClean="0"/>
              <a:t>.</a:t>
            </a:r>
          </a:p>
          <a:p>
            <a:r>
              <a:rPr lang="en-GB" dirty="0" smtClean="0"/>
              <a:t> For example, if there are two messages, one in a male voice and one in a female voice, then analysis at the physical level is adequate to separate the low pitched male voice from the higher-pitched female voice. </a:t>
            </a:r>
          </a:p>
          <a:p>
            <a:r>
              <a:rPr lang="en-GB" dirty="0" smtClean="0"/>
              <a:t>If, however, the voices are similar, then it might be necessary to use the message’s meaning to separate the two messages.</a:t>
            </a:r>
            <a:endParaRPr lang="en-GB" dirty="0"/>
          </a:p>
        </p:txBody>
      </p:sp>
    </p:spTree>
    <p:extLst>
      <p:ext uri="{BB962C8B-B14F-4D97-AF65-F5344CB8AC3E}">
        <p14:creationId xmlns:p14="http://schemas.microsoft.com/office/powerpoint/2010/main" val="22480541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Once the attended </a:t>
            </a:r>
            <a:r>
              <a:rPr lang="en-GB" b="1" dirty="0" smtClean="0"/>
              <a:t>and unattended messages are identified, both messages are let though the attenuator, </a:t>
            </a:r>
            <a:r>
              <a:rPr lang="en-GB" dirty="0" smtClean="0"/>
              <a:t>but the attended message emerges at full strength, and the unattended messages are attenuated—they are still present, but are weaker than the attended message.</a:t>
            </a:r>
          </a:p>
          <a:p>
            <a:r>
              <a:rPr lang="en-GB" dirty="0" smtClean="0"/>
              <a:t> Because at least some of the unattended message gets through the attenuator, </a:t>
            </a:r>
            <a:r>
              <a:rPr lang="en-GB" dirty="0" err="1" smtClean="0"/>
              <a:t>Treisman’s</a:t>
            </a:r>
            <a:r>
              <a:rPr lang="en-GB" dirty="0" smtClean="0"/>
              <a:t> model has been called a “leaky filter” model.</a:t>
            </a:r>
            <a:endParaRPr lang="en-GB" dirty="0"/>
          </a:p>
          <a:p>
            <a:r>
              <a:rPr lang="en-GB" dirty="0" smtClean="0"/>
              <a:t>The final output of the system is determined in the second stage when the message is </a:t>
            </a:r>
            <a:r>
              <a:rPr lang="en-GB" dirty="0" err="1" smtClean="0"/>
              <a:t>analyzed</a:t>
            </a:r>
            <a:r>
              <a:rPr lang="en-GB" dirty="0" smtClean="0"/>
              <a:t> by the dictionary unit. </a:t>
            </a:r>
          </a:p>
          <a:p>
            <a:r>
              <a:rPr lang="en-GB" dirty="0" smtClean="0"/>
              <a:t>The dictionary unit contains stored words, each of which have thresholds for being activated (Figure 4.8). </a:t>
            </a:r>
          </a:p>
          <a:p>
            <a:r>
              <a:rPr lang="en-GB" dirty="0" smtClean="0"/>
              <a:t>A threshold is the smallest signal strength that can barely be detected. Thus, a word with a low threshold might be detected even when it is presented softly or is obscured by other words.</a:t>
            </a:r>
            <a:endParaRPr lang="en-GB" dirty="0"/>
          </a:p>
        </p:txBody>
      </p:sp>
    </p:spTree>
    <p:extLst>
      <p:ext uri="{BB962C8B-B14F-4D97-AF65-F5344CB8AC3E}">
        <p14:creationId xmlns:p14="http://schemas.microsoft.com/office/powerpoint/2010/main" val="10717280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a:t>According to </a:t>
            </a:r>
            <a:r>
              <a:rPr lang="en-GB" dirty="0" err="1"/>
              <a:t>Treisman</a:t>
            </a:r>
            <a:r>
              <a:rPr lang="en-GB" dirty="0"/>
              <a:t>, words that are common or especially important, such as the listener’s name, have low thresholds, so even a weak signal in the unattended channel can activate that word, and we hear our name from across the room</a:t>
            </a:r>
            <a:r>
              <a:rPr lang="en-GB" dirty="0" smtClean="0"/>
              <a:t>.</a:t>
            </a:r>
          </a:p>
          <a:p>
            <a:r>
              <a:rPr lang="en-GB" dirty="0" smtClean="0"/>
              <a:t> Words </a:t>
            </a:r>
            <a:r>
              <a:rPr lang="en-GB" dirty="0"/>
              <a:t>or words that are unimportant to the listener have higher thresholds, so it takes the strong signal of the attended message to activate these words</a:t>
            </a:r>
            <a:r>
              <a:rPr lang="en-GB" dirty="0" smtClean="0"/>
              <a:t>.</a:t>
            </a:r>
          </a:p>
          <a:p>
            <a:r>
              <a:rPr lang="en-GB" dirty="0"/>
              <a:t>Thus, according to </a:t>
            </a:r>
            <a:r>
              <a:rPr lang="en-GB" dirty="0" err="1"/>
              <a:t>Treisman</a:t>
            </a:r>
            <a:r>
              <a:rPr lang="en-GB" dirty="0"/>
              <a:t>, the attended message gets through, plus some parts of the weaker unattended message. </a:t>
            </a:r>
            <a:r>
              <a:rPr lang="en-GB" b="1" dirty="0" err="1"/>
              <a:t>Treisman’s</a:t>
            </a:r>
            <a:r>
              <a:rPr lang="en-GB" b="1" dirty="0"/>
              <a:t> model, like Broadbent’s, is often called an early-selection model because the attended message can be separated from the unattended message early in the information-processing system. </a:t>
            </a:r>
            <a:endParaRPr lang="en-GB" b="1" dirty="0" smtClean="0"/>
          </a:p>
          <a:p>
            <a:r>
              <a:rPr lang="en-GB" b="1" dirty="0" smtClean="0"/>
              <a:t>However</a:t>
            </a:r>
            <a:r>
              <a:rPr lang="en-GB" b="1" dirty="0"/>
              <a:t>, because further selection can also occur later, we have called </a:t>
            </a:r>
            <a:r>
              <a:rPr lang="en-GB" dirty="0" err="1"/>
              <a:t>Treisman’s</a:t>
            </a:r>
            <a:r>
              <a:rPr lang="en-GB" dirty="0"/>
              <a:t> model an </a:t>
            </a:r>
            <a:r>
              <a:rPr lang="en-GB" b="1" dirty="0"/>
              <a:t>intermediate-selection </a:t>
            </a:r>
            <a:r>
              <a:rPr lang="en-GB" b="1" dirty="0" smtClean="0"/>
              <a:t>model</a:t>
            </a:r>
            <a:r>
              <a:rPr lang="en-GB" dirty="0" smtClean="0"/>
              <a:t>.</a:t>
            </a:r>
            <a:endParaRPr lang="en-GB" dirty="0"/>
          </a:p>
        </p:txBody>
      </p:sp>
    </p:spTree>
    <p:extLst>
      <p:ext uri="{BB962C8B-B14F-4D97-AF65-F5344CB8AC3E}">
        <p14:creationId xmlns:p14="http://schemas.microsoft.com/office/powerpoint/2010/main" val="2570955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Late-Selection Models</a:t>
            </a:r>
          </a:p>
        </p:txBody>
      </p:sp>
      <p:sp>
        <p:nvSpPr>
          <p:cNvPr id="3" name="Content Placeholder 2"/>
          <p:cNvSpPr>
            <a:spLocks noGrp="1"/>
          </p:cNvSpPr>
          <p:nvPr>
            <p:ph idx="1"/>
          </p:nvPr>
        </p:nvSpPr>
        <p:spPr/>
        <p:txBody>
          <a:bodyPr>
            <a:normAutofit fontScale="77500" lnSpcReduction="20000"/>
          </a:bodyPr>
          <a:lstStyle/>
          <a:p>
            <a:r>
              <a:rPr lang="en-GB" dirty="0" smtClean="0"/>
              <a:t>Some </a:t>
            </a:r>
            <a:r>
              <a:rPr lang="en-GB" dirty="0"/>
              <a:t>researchers proposed late-selection models, which state that selection of stimuli for </a:t>
            </a:r>
            <a:r>
              <a:rPr lang="en-GB" dirty="0" smtClean="0"/>
              <a:t>final </a:t>
            </a:r>
            <a:r>
              <a:rPr lang="en-GB" dirty="0"/>
              <a:t>processing doesn’t occur until after the information has been </a:t>
            </a:r>
            <a:r>
              <a:rPr lang="en-GB" dirty="0" err="1"/>
              <a:t>analyzed</a:t>
            </a:r>
            <a:r>
              <a:rPr lang="en-GB" dirty="0"/>
              <a:t> for its </a:t>
            </a:r>
            <a:r>
              <a:rPr lang="en-GB" dirty="0" smtClean="0"/>
              <a:t>meaning.</a:t>
            </a:r>
          </a:p>
          <a:p>
            <a:r>
              <a:rPr lang="en-GB" dirty="0" smtClean="0"/>
              <a:t>An </a:t>
            </a:r>
            <a:r>
              <a:rPr lang="en-GB" dirty="0"/>
              <a:t>experiment by Donald MacKay (1973) supports this idea of late selection. </a:t>
            </a:r>
            <a:endParaRPr lang="en-GB" dirty="0" smtClean="0"/>
          </a:p>
          <a:p>
            <a:r>
              <a:rPr lang="en-GB" dirty="0" smtClean="0"/>
              <a:t>He </a:t>
            </a:r>
            <a:r>
              <a:rPr lang="en-GB" dirty="0"/>
              <a:t>had participants listen to ambiguous sentences, such as “They were throwing stones at the bank,” that could be taken more than one way. (In this example, “bank” can refer to a riverbank or to a </a:t>
            </a:r>
            <a:r>
              <a:rPr lang="en-GB" dirty="0" smtClean="0"/>
              <a:t>financial </a:t>
            </a:r>
            <a:r>
              <a:rPr lang="en-GB" dirty="0"/>
              <a:t>institution.) </a:t>
            </a:r>
            <a:endParaRPr lang="en-GB" dirty="0" smtClean="0"/>
          </a:p>
          <a:p>
            <a:r>
              <a:rPr lang="en-GB" dirty="0" smtClean="0"/>
              <a:t>These </a:t>
            </a:r>
            <a:r>
              <a:rPr lang="en-GB" dirty="0"/>
              <a:t>ambiguous sentences were presented to the attended ear, while biasing words were presented to the other, unattended ear</a:t>
            </a:r>
            <a:r>
              <a:rPr lang="en-GB" dirty="0" smtClean="0"/>
              <a:t>.</a:t>
            </a:r>
          </a:p>
          <a:p>
            <a:r>
              <a:rPr lang="en-GB" dirty="0" smtClean="0"/>
              <a:t> </a:t>
            </a:r>
            <a:r>
              <a:rPr lang="en-GB" dirty="0"/>
              <a:t>For example, as the participants were shadowing “They were throwing stones at the bank,” either the word “river” or “money” was being presented to the unattended ear. </a:t>
            </a:r>
            <a:endParaRPr lang="en-GB" dirty="0" smtClean="0"/>
          </a:p>
          <a:p>
            <a:r>
              <a:rPr lang="en-GB" dirty="0" smtClean="0"/>
              <a:t>After </a:t>
            </a:r>
            <a:r>
              <a:rPr lang="en-GB" dirty="0"/>
              <a:t>hearing a number of the ambiguous sentences, participants were presented with pairs of sentences such as the following: They threw stones toward the side of the river yesterday. They threw stones at the savings and loan association yesterday.</a:t>
            </a:r>
          </a:p>
        </p:txBody>
      </p:sp>
    </p:spTree>
    <p:extLst>
      <p:ext uri="{BB962C8B-B14F-4D97-AF65-F5344CB8AC3E}">
        <p14:creationId xmlns:p14="http://schemas.microsoft.com/office/powerpoint/2010/main" val="3165249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When they indicated which of these two sentences was closest in meaning to one of the sentences they had heard previously, MacKay found that the meaning of the biasing word had affected the participants’ choice</a:t>
            </a:r>
            <a:r>
              <a:rPr lang="en-GB" dirty="0" smtClean="0"/>
              <a:t>.</a:t>
            </a:r>
          </a:p>
          <a:p>
            <a:r>
              <a:rPr lang="en-GB" dirty="0" smtClean="0"/>
              <a:t> </a:t>
            </a:r>
            <a:r>
              <a:rPr lang="en-GB" dirty="0"/>
              <a:t>For example, if the biasing word was “money,” participants were more likely to pick the second sentence. </a:t>
            </a:r>
            <a:endParaRPr lang="en-GB" dirty="0" smtClean="0"/>
          </a:p>
          <a:p>
            <a:r>
              <a:rPr lang="en-GB" dirty="0" smtClean="0"/>
              <a:t>This </a:t>
            </a:r>
            <a:r>
              <a:rPr lang="en-GB" dirty="0"/>
              <a:t>occurred even though participants reported that they were unaware of the biasing words that were presented to the unattended ear</a:t>
            </a:r>
            <a:r>
              <a:rPr lang="en-GB" dirty="0" smtClean="0"/>
              <a:t>.</a:t>
            </a:r>
          </a:p>
          <a:p>
            <a:r>
              <a:rPr lang="en-GB" dirty="0" smtClean="0"/>
              <a:t> </a:t>
            </a:r>
            <a:r>
              <a:rPr lang="en-GB" dirty="0"/>
              <a:t>Because the meaning of the unattended word (“money”) was affecting the participant’s judgment, this word must have been processed to the level of meaning.</a:t>
            </a:r>
          </a:p>
        </p:txBody>
      </p:sp>
    </p:spTree>
    <p:extLst>
      <p:ext uri="{BB962C8B-B14F-4D97-AF65-F5344CB8AC3E}">
        <p14:creationId xmlns:p14="http://schemas.microsoft.com/office/powerpoint/2010/main" val="867926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Figure 4.9 symbolizes the differences between the early- and late-selection approaches to selective attention in terms of what characteristics of messages are processed</a:t>
            </a:r>
            <a:r>
              <a:rPr lang="en-GB" dirty="0" smtClean="0"/>
              <a:t>.</a:t>
            </a:r>
          </a:p>
          <a:p>
            <a:r>
              <a:rPr lang="en-GB" dirty="0" smtClean="0"/>
              <a:t> </a:t>
            </a:r>
            <a:r>
              <a:rPr lang="en-GB" dirty="0"/>
              <a:t>According to the early-selection view, only the physical characteristics of the message are processed before selection occurs. According to the late-selection view, both the physical characteristics and the meaning are processed before selection occurs. </a:t>
            </a:r>
            <a:endParaRPr lang="en-GB" dirty="0" smtClean="0"/>
          </a:p>
          <a:p>
            <a:r>
              <a:rPr lang="en-GB" dirty="0" smtClean="0"/>
              <a:t>Because </a:t>
            </a:r>
            <a:r>
              <a:rPr lang="en-GB" dirty="0"/>
              <a:t>there is evidence to support both views, how can we choose between them? One idea that has been proposed is that the information that gets processed during a selective-attention task is determined by the nature of the task </a:t>
            </a:r>
            <a:r>
              <a:rPr lang="en-GB" dirty="0" err="1"/>
              <a:t>Lavie</a:t>
            </a:r>
            <a:r>
              <a:rPr lang="en-GB" dirty="0"/>
              <a:t>, 1995). </a:t>
            </a:r>
            <a:endParaRPr lang="en-GB" dirty="0" smtClean="0"/>
          </a:p>
          <a:p>
            <a:r>
              <a:rPr lang="en-GB" dirty="0" err="1" smtClean="0"/>
              <a:t>Nilli</a:t>
            </a:r>
            <a:r>
              <a:rPr lang="en-GB" dirty="0" smtClean="0"/>
              <a:t> </a:t>
            </a:r>
            <a:r>
              <a:rPr lang="en-GB" dirty="0" err="1"/>
              <a:t>Lavie</a:t>
            </a:r>
            <a:r>
              <a:rPr lang="en-GB" dirty="0"/>
              <a:t> (1995) proposed that the crucial variable is task load—how much of a person’s cognitive resources are used to accomplish a task</a:t>
            </a:r>
          </a:p>
        </p:txBody>
      </p:sp>
    </p:spTree>
    <p:extLst>
      <p:ext uri="{BB962C8B-B14F-4D97-AF65-F5344CB8AC3E}">
        <p14:creationId xmlns:p14="http://schemas.microsoft.com/office/powerpoint/2010/main" val="35765127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stretch>
            <a:fillRect/>
          </a:stretch>
        </p:blipFill>
        <p:spPr>
          <a:xfrm>
            <a:off x="838200" y="365125"/>
            <a:ext cx="10515600" cy="6397983"/>
          </a:xfrm>
          <a:prstGeom prst="rect">
            <a:avLst/>
          </a:prstGeom>
        </p:spPr>
      </p:pic>
    </p:spTree>
    <p:extLst>
      <p:ext uri="{BB962C8B-B14F-4D97-AF65-F5344CB8AC3E}">
        <p14:creationId xmlns:p14="http://schemas.microsoft.com/office/powerpoint/2010/main" val="3898808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pPr algn="ctr"/>
            <a:r>
              <a:rPr lang="en-GB" dirty="0" smtClean="0"/>
              <a:t>Millions of items . . . are present to my senses which never properly enter my experience. Why? Because they have no interest for me. My experience is what I agree to attend to. . . . Everyone knows what attention is. It is the taking possession by the mind, in clear and vivid form, of one out of what seem several simultaneously possible objects or trains of thought. . . . It implies withdrawal from some things in order to deal effectively with others.</a:t>
            </a:r>
            <a:endParaRPr lang="en-GB" dirty="0"/>
          </a:p>
        </p:txBody>
      </p:sp>
    </p:spTree>
    <p:extLst>
      <p:ext uri="{BB962C8B-B14F-4D97-AF65-F5344CB8AC3E}">
        <p14:creationId xmlns:p14="http://schemas.microsoft.com/office/powerpoint/2010/main" val="630080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Does Task Load Affect Selective Attention</a:t>
            </a:r>
          </a:p>
        </p:txBody>
      </p:sp>
      <p:sp>
        <p:nvSpPr>
          <p:cNvPr id="3" name="Content Placeholder 2"/>
          <p:cNvSpPr>
            <a:spLocks noGrp="1"/>
          </p:cNvSpPr>
          <p:nvPr>
            <p:ph idx="1"/>
          </p:nvPr>
        </p:nvSpPr>
        <p:spPr/>
        <p:txBody>
          <a:bodyPr>
            <a:normAutofit fontScale="92500"/>
          </a:bodyPr>
          <a:lstStyle/>
          <a:p>
            <a:r>
              <a:rPr lang="en-GB" dirty="0" err="1"/>
              <a:t>Lavie</a:t>
            </a:r>
            <a:r>
              <a:rPr lang="en-GB" dirty="0"/>
              <a:t> describes a high-load task as one that uses most or all of a person’s resources and so leaves no capacity to handle other tasks</a:t>
            </a:r>
            <a:r>
              <a:rPr lang="en-GB" dirty="0" smtClean="0"/>
              <a:t>.</a:t>
            </a:r>
          </a:p>
          <a:p>
            <a:r>
              <a:rPr lang="en-GB" dirty="0" smtClean="0"/>
              <a:t> </a:t>
            </a:r>
            <a:r>
              <a:rPr lang="en-GB" dirty="0"/>
              <a:t>A low-load task uses few resources, leaving some to handle other tasks. </a:t>
            </a:r>
            <a:endParaRPr lang="en-GB" dirty="0" smtClean="0"/>
          </a:p>
          <a:p>
            <a:r>
              <a:rPr lang="en-GB" dirty="0" smtClean="0"/>
              <a:t>These </a:t>
            </a:r>
            <a:r>
              <a:rPr lang="en-GB" dirty="0"/>
              <a:t>two situations are illustrated by the following examples: </a:t>
            </a:r>
            <a:endParaRPr lang="en-GB" dirty="0" smtClean="0"/>
          </a:p>
          <a:p>
            <a:r>
              <a:rPr lang="en-GB" dirty="0" smtClean="0"/>
              <a:t>High </a:t>
            </a:r>
            <a:r>
              <a:rPr lang="en-GB" dirty="0"/>
              <a:t>load: Samantha is practicing for her piano recital. She is working on a particularly </a:t>
            </a:r>
            <a:r>
              <a:rPr lang="en-GB" dirty="0" smtClean="0"/>
              <a:t>difficult </a:t>
            </a:r>
            <a:r>
              <a:rPr lang="en-GB" dirty="0"/>
              <a:t>part, repeating it over and over, and is so intent that nothing can distract her. </a:t>
            </a:r>
            <a:endParaRPr lang="en-GB" dirty="0" smtClean="0"/>
          </a:p>
          <a:p>
            <a:r>
              <a:rPr lang="en-GB" dirty="0" smtClean="0"/>
              <a:t>Low </a:t>
            </a:r>
            <a:r>
              <a:rPr lang="en-GB" dirty="0"/>
              <a:t>load: Ragu is quickly scanning a celebrity gossip magazine that he has little interest in. He is easily distracted, especially when someone he knows enters the </a:t>
            </a:r>
            <a:r>
              <a:rPr lang="en-GB" dirty="0" smtClean="0"/>
              <a:t>room.</a:t>
            </a:r>
            <a:endParaRPr lang="en-GB" dirty="0"/>
          </a:p>
        </p:txBody>
      </p:sp>
    </p:spTree>
    <p:extLst>
      <p:ext uri="{BB962C8B-B14F-4D97-AF65-F5344CB8AC3E}">
        <p14:creationId xmlns:p14="http://schemas.microsoft.com/office/powerpoint/2010/main" val="9974658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Samantha’s task is high load because she had to focus all of her resources on mastering the piano passage</a:t>
            </a:r>
            <a:r>
              <a:rPr lang="en-GB" dirty="0" smtClean="0"/>
              <a:t>.</a:t>
            </a:r>
          </a:p>
          <a:p>
            <a:r>
              <a:rPr lang="en-GB" dirty="0" smtClean="0"/>
              <a:t> </a:t>
            </a:r>
            <a:r>
              <a:rPr lang="en-GB" dirty="0"/>
              <a:t>No resources remained to deal with other stimuli, so nothing distracted her. </a:t>
            </a:r>
            <a:endParaRPr lang="en-GB" dirty="0" smtClean="0"/>
          </a:p>
          <a:p>
            <a:r>
              <a:rPr lang="en-GB" dirty="0" smtClean="0"/>
              <a:t>In </a:t>
            </a:r>
            <a:r>
              <a:rPr lang="en-GB" dirty="0"/>
              <a:t>contrast, Ragu’s task was low load and left him with enough resources to notice and perhaps even interact with people entering the room. </a:t>
            </a:r>
            <a:endParaRPr lang="en-GB" dirty="0" smtClean="0"/>
          </a:p>
          <a:p>
            <a:r>
              <a:rPr lang="en-GB" dirty="0" smtClean="0"/>
              <a:t>The </a:t>
            </a:r>
            <a:r>
              <a:rPr lang="en-GB" dirty="0"/>
              <a:t>effect of task load on the processing of other stimuli has been studied in the laboratory using a technique called the </a:t>
            </a:r>
            <a:r>
              <a:rPr lang="en-GB" b="1" dirty="0" smtClean="0"/>
              <a:t>flanker-compatibility </a:t>
            </a:r>
            <a:r>
              <a:rPr lang="en-GB" b="1" dirty="0"/>
              <a:t>task.</a:t>
            </a:r>
          </a:p>
        </p:txBody>
      </p:sp>
    </p:spTree>
    <p:extLst>
      <p:ext uri="{BB962C8B-B14F-4D97-AF65-F5344CB8AC3E}">
        <p14:creationId xmlns:p14="http://schemas.microsoft.com/office/powerpoint/2010/main" val="589690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 Flanker-Compatibility Task</a:t>
            </a:r>
          </a:p>
        </p:txBody>
      </p:sp>
      <p:sp>
        <p:nvSpPr>
          <p:cNvPr id="3" name="Content Placeholder 2"/>
          <p:cNvSpPr>
            <a:spLocks noGrp="1"/>
          </p:cNvSpPr>
          <p:nvPr>
            <p:ph idx="1"/>
          </p:nvPr>
        </p:nvSpPr>
        <p:spPr/>
        <p:txBody>
          <a:bodyPr/>
          <a:lstStyle/>
          <a:p>
            <a:r>
              <a:rPr lang="en-GB" dirty="0" smtClean="0"/>
              <a:t>In </a:t>
            </a:r>
            <a:r>
              <a:rPr lang="en-GB" dirty="0"/>
              <a:t>the </a:t>
            </a:r>
            <a:r>
              <a:rPr lang="en-GB" dirty="0" smtClean="0"/>
              <a:t>ﬂanker-compatibility </a:t>
            </a:r>
            <a:r>
              <a:rPr lang="en-GB" dirty="0"/>
              <a:t>task, a participant is presented with a central display, that may contain a target, and a “</a:t>
            </a:r>
            <a:r>
              <a:rPr lang="en-GB" dirty="0" smtClean="0"/>
              <a:t>ﬂanker</a:t>
            </a:r>
            <a:r>
              <a:rPr lang="en-GB" dirty="0"/>
              <a:t>” distractor stimulus off to the side (Figure 4.10a). </a:t>
            </a:r>
            <a:endParaRPr lang="en-GB" dirty="0" smtClean="0"/>
          </a:p>
          <a:p>
            <a:r>
              <a:rPr lang="en-GB" dirty="0" smtClean="0"/>
              <a:t>The </a:t>
            </a:r>
            <a:r>
              <a:rPr lang="en-GB" dirty="0"/>
              <a:t>participant’s task is to detect the target in the central display as rapidly as possible, while ignoring the distractor stimulus</a:t>
            </a:r>
            <a:r>
              <a:rPr lang="en-GB" dirty="0" smtClean="0"/>
              <a:t>.</a:t>
            </a:r>
          </a:p>
          <a:p>
            <a:r>
              <a:rPr lang="en-GB" dirty="0" smtClean="0"/>
              <a:t> </a:t>
            </a:r>
            <a:r>
              <a:rPr lang="en-GB" dirty="0"/>
              <a:t>For example, if participants are told that the target is the square, they would push a key as quickly as possible as soon as they detect the square.</a:t>
            </a:r>
          </a:p>
        </p:txBody>
      </p:sp>
    </p:spTree>
    <p:extLst>
      <p:ext uri="{BB962C8B-B14F-4D97-AF65-F5344CB8AC3E}">
        <p14:creationId xmlns:p14="http://schemas.microsoft.com/office/powerpoint/2010/main" val="34961527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69010"/>
            <a:ext cx="12192000" cy="6797615"/>
          </a:xfrm>
          <a:prstGeom prst="rect">
            <a:avLst/>
          </a:prstGeom>
        </p:spPr>
      </p:pic>
    </p:spTree>
    <p:extLst>
      <p:ext uri="{BB962C8B-B14F-4D97-AF65-F5344CB8AC3E}">
        <p14:creationId xmlns:p14="http://schemas.microsoft.com/office/powerpoint/2010/main" val="39032222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The question posed by this task is “Can the participant so totally focus their attention on detecting the target in the central display that the identity of the distractor will not affect their performance?” You might think it would be easy to do this</a:t>
            </a:r>
            <a:r>
              <a:rPr lang="en-GB" dirty="0" smtClean="0"/>
              <a:t>.</a:t>
            </a:r>
          </a:p>
          <a:p>
            <a:r>
              <a:rPr lang="en-GB" dirty="0" smtClean="0"/>
              <a:t> </a:t>
            </a:r>
            <a:r>
              <a:rPr lang="en-GB" dirty="0"/>
              <a:t>After all, the distractor is off to the side, so it is just a matter of focusing attention on the central display and ignoring the distractor. Nonetheless, the distractor can affect detection of the target</a:t>
            </a:r>
            <a:r>
              <a:rPr lang="en-GB" dirty="0" smtClean="0"/>
              <a:t>.</a:t>
            </a:r>
          </a:p>
          <a:p>
            <a:r>
              <a:rPr lang="en-GB" dirty="0" smtClean="0"/>
              <a:t> </a:t>
            </a:r>
            <a:r>
              <a:rPr lang="en-GB" dirty="0"/>
              <a:t>This is demonstrated by using two types of distractors: (1) A compatible distractor, which is the same as the target (Figure 4.10a</a:t>
            </a:r>
            <a:r>
              <a:rPr lang="en-GB" dirty="0" smtClean="0"/>
              <a:t>)</a:t>
            </a:r>
          </a:p>
          <a:p>
            <a:r>
              <a:rPr lang="en-GB" dirty="0" smtClean="0"/>
              <a:t> </a:t>
            </a:r>
            <a:r>
              <a:rPr lang="en-GB" dirty="0"/>
              <a:t>and (2) an incompatible distractor, which is different from the target (Figure 4.10b</a:t>
            </a:r>
          </a:p>
        </p:txBody>
      </p:sp>
    </p:spTree>
    <p:extLst>
      <p:ext uri="{BB962C8B-B14F-4D97-AF65-F5344CB8AC3E}">
        <p14:creationId xmlns:p14="http://schemas.microsoft.com/office/powerpoint/2010/main" val="15236639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The task in Figure 4.10 is called the low-load condition, because there is only one potential target. </a:t>
            </a:r>
            <a:endParaRPr lang="en-GB" dirty="0" smtClean="0"/>
          </a:p>
          <a:p>
            <a:r>
              <a:rPr lang="en-GB" dirty="0" smtClean="0"/>
              <a:t>The </a:t>
            </a:r>
            <a:r>
              <a:rPr lang="en-GB" dirty="0"/>
              <a:t>participants’ task is therefore easy—they just have to determine whether or not the shape that is present is the target. </a:t>
            </a:r>
            <a:endParaRPr lang="en-GB" dirty="0" smtClean="0"/>
          </a:p>
          <a:p>
            <a:r>
              <a:rPr lang="en-GB" dirty="0" smtClean="0"/>
              <a:t>When </a:t>
            </a:r>
            <a:r>
              <a:rPr lang="en-GB" dirty="0"/>
              <a:t>Shawn Green and Daphne Bavelier (2003) measured reaction times for detecting targets in displays like the ones in Figure 4.10, they found that the reaction time was longer for the incompatible distractor (Figure 4.10c). </a:t>
            </a:r>
            <a:endParaRPr lang="en-GB" dirty="0" smtClean="0"/>
          </a:p>
          <a:p>
            <a:r>
              <a:rPr lang="en-GB" dirty="0" smtClean="0"/>
              <a:t>Thus</a:t>
            </a:r>
            <a:r>
              <a:rPr lang="en-GB" dirty="0"/>
              <a:t>, even though the participant was instructed to focus attention on the circular display that contained the target, some information from the distractor was being processed. </a:t>
            </a:r>
          </a:p>
        </p:txBody>
      </p:sp>
    </p:spTree>
    <p:extLst>
      <p:ext uri="{BB962C8B-B14F-4D97-AF65-F5344CB8AC3E}">
        <p14:creationId xmlns:p14="http://schemas.microsoft.com/office/powerpoint/2010/main" val="28609954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What happens when task load is increased? Figure 4.11 shows the high-load condition, in which the target is still the square, but there are </a:t>
            </a:r>
            <a:r>
              <a:rPr lang="en-GB" dirty="0" smtClean="0"/>
              <a:t>five </a:t>
            </a:r>
            <a:r>
              <a:rPr lang="en-GB" dirty="0"/>
              <a:t>additional shapes</a:t>
            </a:r>
            <a:r>
              <a:rPr lang="en-GB" dirty="0" smtClean="0"/>
              <a:t>.</a:t>
            </a:r>
          </a:p>
          <a:p>
            <a:r>
              <a:rPr lang="en-GB" dirty="0" smtClean="0"/>
              <a:t> </a:t>
            </a:r>
            <a:r>
              <a:rPr lang="en-GB" dirty="0"/>
              <a:t>The results for this condition are shown in Figure 4.11c. In this condition, the longer incompatible reaction time does not occur. (The difference between the compatible and incompatible reaction times is not statistically </a:t>
            </a:r>
            <a:r>
              <a:rPr lang="en-GB" dirty="0" err="1"/>
              <a:t>signifi</a:t>
            </a:r>
            <a:r>
              <a:rPr lang="en-GB" dirty="0"/>
              <a:t> cant</a:t>
            </a:r>
            <a:r>
              <a:rPr lang="en-GB" dirty="0" smtClean="0"/>
              <a:t>.)</a:t>
            </a:r>
          </a:p>
          <a:p>
            <a:r>
              <a:rPr lang="en-GB" dirty="0" smtClean="0"/>
              <a:t> </a:t>
            </a:r>
            <a:r>
              <a:rPr lang="en-GB" dirty="0"/>
              <a:t>When the load is high, the type of distractor does not affect reaction time. This occurs because the participant needs to use all of his or her resources to deal with the more complex display, so there are no resources left to process the distractor.</a:t>
            </a:r>
          </a:p>
        </p:txBody>
      </p:sp>
    </p:spTree>
    <p:extLst>
      <p:ext uri="{BB962C8B-B14F-4D97-AF65-F5344CB8AC3E}">
        <p14:creationId xmlns:p14="http://schemas.microsoft.com/office/powerpoint/2010/main" val="41648034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7191753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The results in Figures 4.10 and 4.11 demonstrate differences between performance on low-load and high-load tasks, but you might be wondering whether a task that is high load for one person might be low load for another person. </a:t>
            </a:r>
            <a:endParaRPr lang="en-GB" dirty="0" smtClean="0"/>
          </a:p>
          <a:p>
            <a:r>
              <a:rPr lang="en-GB" dirty="0" smtClean="0"/>
              <a:t>For </a:t>
            </a:r>
            <a:r>
              <a:rPr lang="en-GB" dirty="0"/>
              <a:t>example, although mastering the piano passage is a high-load task for Samantha, it may be a relatively easy, low-load task for a master concert pianist. In fact, Green and Bavelier showed that the results in Figure 4.11—in which increasing load eliminates the longer reaction time for the incompatible distractor condition—do not occur for people who, through many hours of practice, have become experts at playing video </a:t>
            </a:r>
            <a:r>
              <a:rPr lang="en-GB" dirty="0" smtClean="0"/>
              <a:t>games.</a:t>
            </a:r>
            <a:endParaRPr lang="en-GB" dirty="0"/>
          </a:p>
        </p:txBody>
      </p:sp>
    </p:spTree>
    <p:extLst>
      <p:ext uri="{BB962C8B-B14F-4D97-AF65-F5344CB8AC3E}">
        <p14:creationId xmlns:p14="http://schemas.microsoft.com/office/powerpoint/2010/main" val="30970300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Divided Attention: Paying Attention to More Than One Thing</a:t>
            </a:r>
          </a:p>
        </p:txBody>
      </p:sp>
      <p:sp>
        <p:nvSpPr>
          <p:cNvPr id="3" name="Content Placeholder 2"/>
          <p:cNvSpPr>
            <a:spLocks noGrp="1"/>
          </p:cNvSpPr>
          <p:nvPr>
            <p:ph idx="1"/>
          </p:nvPr>
        </p:nvSpPr>
        <p:spPr/>
        <p:txBody>
          <a:bodyPr>
            <a:normAutofit fontScale="92500" lnSpcReduction="20000"/>
          </a:bodyPr>
          <a:lstStyle/>
          <a:p>
            <a:r>
              <a:rPr lang="en-GB" dirty="0"/>
              <a:t>Our emphasis so far has been on attention as a mechanism for focusing on one task. We have seen that sometimes we take in information from an “unattended” task, even when we are trying to focus on one task, as in the low-load condition in the </a:t>
            </a:r>
            <a:r>
              <a:rPr lang="en-GB" dirty="0" smtClean="0"/>
              <a:t>flanker </a:t>
            </a:r>
            <a:r>
              <a:rPr lang="en-GB" dirty="0"/>
              <a:t>compatibility experiments</a:t>
            </a:r>
            <a:r>
              <a:rPr lang="en-GB" dirty="0" smtClean="0"/>
              <a:t>.</a:t>
            </a:r>
          </a:p>
          <a:p>
            <a:r>
              <a:rPr lang="en-GB" dirty="0" smtClean="0"/>
              <a:t> </a:t>
            </a:r>
            <a:r>
              <a:rPr lang="en-GB" dirty="0"/>
              <a:t>But what if you want to consciously distribute your attention to a few tasks? Can we focus on more than one thing at a time? Although you might be tempted to answer “no” based on the fact that it is </a:t>
            </a:r>
            <a:r>
              <a:rPr lang="en-GB" dirty="0" smtClean="0"/>
              <a:t>difficult </a:t>
            </a:r>
            <a:r>
              <a:rPr lang="en-GB" dirty="0"/>
              <a:t>to listen to two conversations at once, there are many situations in which divided attention—the distribution of attention to two or more tasks—can occur. </a:t>
            </a:r>
            <a:endParaRPr lang="en-GB" dirty="0" smtClean="0"/>
          </a:p>
          <a:p>
            <a:r>
              <a:rPr lang="en-GB" dirty="0" smtClean="0"/>
              <a:t>For </a:t>
            </a:r>
            <a:r>
              <a:rPr lang="en-GB" dirty="0"/>
              <a:t>example, people can simultaneously drive, have conversations, listen to music, and think about what they’re going to be doing later that day. The ability to divide attention depends on a number of factors, including practice and the </a:t>
            </a:r>
            <a:r>
              <a:rPr lang="en-GB" dirty="0" smtClean="0"/>
              <a:t>difficulty </a:t>
            </a:r>
            <a:r>
              <a:rPr lang="en-GB" dirty="0"/>
              <a:t>of the </a:t>
            </a:r>
            <a:r>
              <a:rPr lang="en-GB" dirty="0" smtClean="0"/>
              <a:t>task.</a:t>
            </a:r>
            <a:endParaRPr lang="en-GB" dirty="0"/>
          </a:p>
        </p:txBody>
      </p:sp>
    </p:spTree>
    <p:extLst>
      <p:ext uri="{BB962C8B-B14F-4D97-AF65-F5344CB8AC3E}">
        <p14:creationId xmlns:p14="http://schemas.microsoft.com/office/powerpoint/2010/main" val="3250432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Thus, according to James, we focus on some things to the exclusion of others. </a:t>
            </a:r>
          </a:p>
          <a:p>
            <a:r>
              <a:rPr lang="en-GB" dirty="0" smtClean="0"/>
              <a:t>As you walk down the street, the things that you pay attention to—a classmate you recognize, the “Don’t Walk” sign at a busy intersection, and the fact that just about everyone, except you, seems to be carrying an umbrella—stand out more than many other things in the environment.</a:t>
            </a:r>
            <a:endParaRPr lang="en-GB" dirty="0"/>
          </a:p>
        </p:txBody>
      </p:sp>
    </p:spTree>
    <p:extLst>
      <p:ext uri="{BB962C8B-B14F-4D97-AF65-F5344CB8AC3E}">
        <p14:creationId xmlns:p14="http://schemas.microsoft.com/office/powerpoint/2010/main" val="31173241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Practice Can Lead to Automatic Processing</a:t>
            </a:r>
          </a:p>
        </p:txBody>
      </p:sp>
      <p:sp>
        <p:nvSpPr>
          <p:cNvPr id="3" name="Content Placeholder 2"/>
          <p:cNvSpPr>
            <a:spLocks noGrp="1"/>
          </p:cNvSpPr>
          <p:nvPr>
            <p:ph idx="1"/>
          </p:nvPr>
        </p:nvSpPr>
        <p:spPr/>
        <p:txBody>
          <a:bodyPr/>
          <a:lstStyle/>
          <a:p>
            <a:r>
              <a:rPr lang="en-GB" dirty="0"/>
              <a:t>Recently, as I was standing on the curb waiting for the “walk” signal, I observed a woman driving a car marked “AAA Driving School.” I was impressed both by how slowly she was driving and by the intense look of concentration on her face. </a:t>
            </a:r>
            <a:endParaRPr lang="en-GB" dirty="0" smtClean="0"/>
          </a:p>
          <a:p>
            <a:r>
              <a:rPr lang="en-GB" dirty="0" smtClean="0"/>
              <a:t>She </a:t>
            </a:r>
            <a:r>
              <a:rPr lang="en-GB" dirty="0"/>
              <a:t>was paying very close attention to her task, and it clearly was not easy for her. Many people have had this experience when learning to drive, but later, with practice, they </a:t>
            </a:r>
            <a:r>
              <a:rPr lang="en-GB" dirty="0" smtClean="0"/>
              <a:t>find </a:t>
            </a:r>
            <a:r>
              <a:rPr lang="en-GB" dirty="0"/>
              <a:t>that driving becomes much easier.</a:t>
            </a:r>
          </a:p>
        </p:txBody>
      </p:sp>
    </p:spTree>
    <p:extLst>
      <p:ext uri="{BB962C8B-B14F-4D97-AF65-F5344CB8AC3E}">
        <p14:creationId xmlns:p14="http://schemas.microsoft.com/office/powerpoint/2010/main" val="26237432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Research on divided attention has shown that with practice, people can learn to simultaneously do two things that at </a:t>
            </a:r>
            <a:r>
              <a:rPr lang="en-GB" dirty="0" smtClean="0"/>
              <a:t>first </a:t>
            </a:r>
            <a:r>
              <a:rPr lang="en-GB" dirty="0"/>
              <a:t>may have seemed fairly </a:t>
            </a:r>
            <a:r>
              <a:rPr lang="en-GB" dirty="0" smtClean="0"/>
              <a:t>difficult</a:t>
            </a:r>
            <a:r>
              <a:rPr lang="en-GB" dirty="0"/>
              <a:t>. For example, when two college students </a:t>
            </a:r>
            <a:r>
              <a:rPr lang="en-GB" dirty="0" smtClean="0"/>
              <a:t>first </a:t>
            </a:r>
            <a:r>
              <a:rPr lang="en-GB" dirty="0"/>
              <a:t>arrived at Elizabeth </a:t>
            </a:r>
            <a:r>
              <a:rPr lang="en-GB" dirty="0" err="1"/>
              <a:t>Spelke’s</a:t>
            </a:r>
            <a:r>
              <a:rPr lang="en-GB" dirty="0"/>
              <a:t> laboratory to be participants in an attention experiment, they could easily read short stories and take dictation (writing words that were spoken to them), but couldn’t do both at the same time (</a:t>
            </a:r>
            <a:r>
              <a:rPr lang="en-GB" dirty="0" err="1"/>
              <a:t>Spelke</a:t>
            </a:r>
            <a:r>
              <a:rPr lang="en-GB" dirty="0"/>
              <a:t> et al., 1976). </a:t>
            </a:r>
            <a:endParaRPr lang="en-GB" dirty="0" smtClean="0"/>
          </a:p>
          <a:p>
            <a:r>
              <a:rPr lang="en-GB" dirty="0" smtClean="0"/>
              <a:t>However</a:t>
            </a:r>
            <a:r>
              <a:rPr lang="en-GB" dirty="0"/>
              <a:t>, after 85 hours of practice spread over 17 weeks, they were able to read a story rapidly and with good comprehension while simultaneously categorizing dictated words (for example, classifying “chair” as “</a:t>
            </a:r>
            <a:r>
              <a:rPr lang="en-GB" dirty="0" smtClean="0"/>
              <a:t>furniture).</a:t>
            </a:r>
            <a:endParaRPr lang="en-GB" dirty="0"/>
          </a:p>
        </p:txBody>
      </p:sp>
    </p:spTree>
    <p:extLst>
      <p:ext uri="{BB962C8B-B14F-4D97-AF65-F5344CB8AC3E}">
        <p14:creationId xmlns:p14="http://schemas.microsoft.com/office/powerpoint/2010/main" val="18274301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a:t>Divided attention was demonstrated in another way by Walter Schneider and Richard Shiffrin (1977) using the procedure illustrated in Figure 4.13, in which participants had to divide their attention between remembering target characters (letters or numbers) and monitoring a series of rapidly presented stimuli. </a:t>
            </a:r>
            <a:endParaRPr lang="en-GB" dirty="0" smtClean="0"/>
          </a:p>
          <a:p>
            <a:r>
              <a:rPr lang="en-GB" dirty="0" smtClean="0"/>
              <a:t>At </a:t>
            </a:r>
            <a:r>
              <a:rPr lang="en-GB" dirty="0"/>
              <a:t>the beginning of a trial, participants saw a memory set that consisted of from 1 to 4 target characters (Figure 4.13a). </a:t>
            </a:r>
            <a:endParaRPr lang="en-GB" dirty="0" smtClean="0"/>
          </a:p>
          <a:p>
            <a:r>
              <a:rPr lang="en-GB" dirty="0" smtClean="0"/>
              <a:t>They </a:t>
            </a:r>
            <a:r>
              <a:rPr lang="en-GB" dirty="0"/>
              <a:t>then saw a quick succession of 20 test frames (Figure 4.13b). </a:t>
            </a:r>
            <a:endParaRPr lang="en-GB" dirty="0" smtClean="0"/>
          </a:p>
          <a:p>
            <a:r>
              <a:rPr lang="en-GB" dirty="0" smtClean="0"/>
              <a:t>Each </a:t>
            </a:r>
            <a:r>
              <a:rPr lang="en-GB" dirty="0"/>
              <a:t>frame had four positions, and at each position, there was either a random dot pattern, a target (one of the characters from the memory set) or a distractor (a character from the distractor set). </a:t>
            </a:r>
            <a:endParaRPr lang="en-GB" dirty="0" smtClean="0"/>
          </a:p>
          <a:p>
            <a:r>
              <a:rPr lang="en-GB" dirty="0" smtClean="0"/>
              <a:t>The </a:t>
            </a:r>
            <a:r>
              <a:rPr lang="en-GB" dirty="0"/>
              <a:t>distractors were always from a different category than the characters in the memory set, so if the targets were numbers, the distractors were always letters. </a:t>
            </a:r>
          </a:p>
          <a:p>
            <a:r>
              <a:rPr lang="en-GB" dirty="0"/>
              <a:t> Schneider and Shiffrin called this way of presenting stimuli the </a:t>
            </a:r>
            <a:r>
              <a:rPr lang="en-GB" b="1" dirty="0"/>
              <a:t>consistent mapping condition </a:t>
            </a:r>
            <a:r>
              <a:rPr lang="en-GB" dirty="0"/>
              <a:t>because the participants always knew that the target would be numbers and the distractors would be letters.</a:t>
            </a:r>
          </a:p>
        </p:txBody>
      </p:sp>
    </p:spTree>
    <p:extLst>
      <p:ext uri="{BB962C8B-B14F-4D97-AF65-F5344CB8AC3E}">
        <p14:creationId xmlns:p14="http://schemas.microsoft.com/office/powerpoint/2010/main" val="15584456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As the 20 frames were being presented for a particular trial, the participants’ task was to detect and identify a target, if one was presented in one of the frames (Figure 4.13c). </a:t>
            </a:r>
            <a:endParaRPr lang="en-GB" dirty="0" smtClean="0"/>
          </a:p>
          <a:p>
            <a:r>
              <a:rPr lang="en-GB" dirty="0" smtClean="0"/>
              <a:t>In </a:t>
            </a:r>
            <a:r>
              <a:rPr lang="en-GB" dirty="0"/>
              <a:t>half of the trials, a single target was presented in one of the 20 frames</a:t>
            </a:r>
            <a:r>
              <a:rPr lang="en-GB" dirty="0" smtClean="0"/>
              <a:t>.</a:t>
            </a:r>
          </a:p>
          <a:p>
            <a:r>
              <a:rPr lang="en-GB" dirty="0" smtClean="0"/>
              <a:t> </a:t>
            </a:r>
            <a:r>
              <a:rPr lang="en-GB" dirty="0"/>
              <a:t>In the other half, no target was presented. (We can see from the example that the target 3 did appear in one of the frames on this particular trial.) </a:t>
            </a:r>
            <a:endParaRPr lang="en-GB" dirty="0" smtClean="0"/>
          </a:p>
          <a:p>
            <a:r>
              <a:rPr lang="en-GB" dirty="0" smtClean="0"/>
              <a:t>At </a:t>
            </a:r>
            <a:r>
              <a:rPr lang="en-GB" dirty="0"/>
              <a:t>the beginning of the experiment, the participants’ performance was only 55 percent correct, and it took 900 trials for performance to reach 90 percent (Figure 4.14). </a:t>
            </a:r>
          </a:p>
        </p:txBody>
      </p:sp>
    </p:spTree>
    <p:extLst>
      <p:ext uri="{BB962C8B-B14F-4D97-AF65-F5344CB8AC3E}">
        <p14:creationId xmlns:p14="http://schemas.microsoft.com/office/powerpoint/2010/main" val="360582174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933836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70818856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Participants reported that for the </a:t>
            </a:r>
            <a:r>
              <a:rPr lang="en-GB" dirty="0" smtClean="0"/>
              <a:t>first </a:t>
            </a:r>
            <a:r>
              <a:rPr lang="en-GB" dirty="0"/>
              <a:t>600 trials, they had to keep repeating the target items in the memory set in order to remember them</a:t>
            </a:r>
            <a:r>
              <a:rPr lang="en-GB" dirty="0" smtClean="0"/>
              <a:t>.</a:t>
            </a:r>
          </a:p>
          <a:p>
            <a:r>
              <a:rPr lang="en-GB" dirty="0" smtClean="0"/>
              <a:t> </a:t>
            </a:r>
            <a:r>
              <a:rPr lang="en-GB" dirty="0"/>
              <a:t>(Although targets were always numbers and distractors letters, the actual targets and distractors changed from trial to trial). </a:t>
            </a:r>
            <a:endParaRPr lang="en-GB" dirty="0" smtClean="0"/>
          </a:p>
          <a:p>
            <a:r>
              <a:rPr lang="en-GB" dirty="0" smtClean="0"/>
              <a:t>However</a:t>
            </a:r>
            <a:r>
              <a:rPr lang="en-GB" dirty="0"/>
              <a:t>, participants reported that after about 600 trials, the task had become automatic: The frames appeared and participants responded without consciously thinking about it. They would do this even when as many as four targets had been presented.</a:t>
            </a:r>
          </a:p>
        </p:txBody>
      </p:sp>
    </p:spTree>
    <p:extLst>
      <p:ext uri="{BB962C8B-B14F-4D97-AF65-F5344CB8AC3E}">
        <p14:creationId xmlns:p14="http://schemas.microsoft.com/office/powerpoint/2010/main" val="10432020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What this means, according to Schneider and Shiffrin, is that practice made it possible for participants to divide their attention to deal with all of the target and test items simultaneously</a:t>
            </a:r>
            <a:r>
              <a:rPr lang="en-GB" dirty="0" smtClean="0"/>
              <a:t>.</a:t>
            </a:r>
          </a:p>
          <a:p>
            <a:r>
              <a:rPr lang="en-GB" dirty="0" smtClean="0"/>
              <a:t> </a:t>
            </a:r>
            <a:r>
              <a:rPr lang="en-GB" dirty="0"/>
              <a:t>Furthermore, the many trials of practice resulted in automatic processing, a type of processing that occurs </a:t>
            </a:r>
            <a:endParaRPr lang="en-GB" dirty="0" smtClean="0"/>
          </a:p>
          <a:p>
            <a:r>
              <a:rPr lang="en-GB" dirty="0" smtClean="0"/>
              <a:t>(</a:t>
            </a:r>
            <a:r>
              <a:rPr lang="en-GB" dirty="0"/>
              <a:t>1) without intention (it automatically happens without the person intending to do it), and </a:t>
            </a:r>
            <a:endParaRPr lang="en-GB" dirty="0" smtClean="0"/>
          </a:p>
          <a:p>
            <a:r>
              <a:rPr lang="en-GB" dirty="0" smtClean="0"/>
              <a:t>(</a:t>
            </a:r>
            <a:r>
              <a:rPr lang="en-GB" dirty="0"/>
              <a:t>2) at a cost of only some of a person’s cognitive resources.</a:t>
            </a:r>
          </a:p>
        </p:txBody>
      </p:sp>
    </p:spTree>
    <p:extLst>
      <p:ext uri="{BB962C8B-B14F-4D97-AF65-F5344CB8AC3E}">
        <p14:creationId xmlns:p14="http://schemas.microsoft.com/office/powerpoint/2010/main" val="33582963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One of my students described a situation in which she used automatic processing during her summer job working as a mail sorter at the post </a:t>
            </a:r>
            <a:r>
              <a:rPr lang="en-GB" dirty="0" smtClean="0"/>
              <a:t>office.</a:t>
            </a:r>
          </a:p>
          <a:p>
            <a:pPr marL="0" indent="0">
              <a:buNone/>
            </a:pPr>
            <a:r>
              <a:rPr lang="en-GB" dirty="0" smtClean="0"/>
              <a:t> </a:t>
            </a:r>
            <a:r>
              <a:rPr lang="en-GB" dirty="0"/>
              <a:t>She found the job to be boring but became so good at it that she could listen to audiobooks as she sorted the mail. </a:t>
            </a:r>
            <a:r>
              <a:rPr lang="en-GB" dirty="0" smtClean="0"/>
              <a:t>She </a:t>
            </a:r>
            <a:r>
              <a:rPr lang="en-GB" dirty="0"/>
              <a:t>said she was able to do so “unconsciously, without thinking about it,” which is one of the properties of automatic processing. </a:t>
            </a:r>
            <a:endParaRPr lang="en-GB" dirty="0" smtClean="0"/>
          </a:p>
          <a:p>
            <a:pPr marL="0" indent="0">
              <a:buNone/>
            </a:pPr>
            <a:r>
              <a:rPr lang="en-GB" dirty="0" smtClean="0"/>
              <a:t>Another </a:t>
            </a:r>
            <a:r>
              <a:rPr lang="en-GB" dirty="0"/>
              <a:t>demonstration of automatic processing is the Stroop effect, which is illustrated in the following demonstration.</a:t>
            </a:r>
          </a:p>
        </p:txBody>
      </p:sp>
    </p:spTree>
    <p:extLst>
      <p:ext uri="{BB962C8B-B14F-4D97-AF65-F5344CB8AC3E}">
        <p14:creationId xmlns:p14="http://schemas.microsoft.com/office/powerpoint/2010/main" val="2314886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Attention is central to many aspects of cognition. </a:t>
            </a:r>
          </a:p>
          <a:p>
            <a:r>
              <a:rPr lang="en-GB" dirty="0" smtClean="0"/>
              <a:t>Attention has an effect on</a:t>
            </a:r>
            <a:r>
              <a:rPr lang="en-GB" b="1" dirty="0" smtClean="0"/>
              <a:t> perception </a:t>
            </a:r>
            <a:r>
              <a:rPr lang="en-GB" dirty="0" smtClean="0"/>
              <a:t>(paying attention to something increases the chances you will perceive it), </a:t>
            </a:r>
          </a:p>
          <a:p>
            <a:r>
              <a:rPr lang="en-GB" dirty="0" smtClean="0"/>
              <a:t>on </a:t>
            </a:r>
            <a:r>
              <a:rPr lang="en-GB" b="1" dirty="0" smtClean="0"/>
              <a:t>memory</a:t>
            </a:r>
            <a:r>
              <a:rPr lang="en-GB" dirty="0" smtClean="0"/>
              <a:t> (you are more likely to remember something later if you were paying attention to it when it first occurred), </a:t>
            </a:r>
          </a:p>
          <a:p>
            <a:r>
              <a:rPr lang="en-GB" dirty="0" smtClean="0"/>
              <a:t>on</a:t>
            </a:r>
            <a:r>
              <a:rPr lang="en-GB" b="1" dirty="0" smtClean="0"/>
              <a:t> language </a:t>
            </a:r>
            <a:r>
              <a:rPr lang="en-GB" dirty="0" smtClean="0"/>
              <a:t>(reading a sentence involves paying momentary attention to the words in the sentence, one after the other), </a:t>
            </a:r>
          </a:p>
          <a:p>
            <a:r>
              <a:rPr lang="en-GB" dirty="0" smtClean="0"/>
              <a:t>and on </a:t>
            </a:r>
            <a:r>
              <a:rPr lang="en-GB" b="1" dirty="0" smtClean="0"/>
              <a:t>solving problems </a:t>
            </a:r>
            <a:r>
              <a:rPr lang="en-GB" dirty="0" smtClean="0"/>
              <a:t>(your success in solving the problem may depend on what aspect of the problem captures your attention).</a:t>
            </a:r>
            <a:endParaRPr lang="en-GB" dirty="0"/>
          </a:p>
        </p:txBody>
      </p:sp>
    </p:spTree>
    <p:extLst>
      <p:ext uri="{BB962C8B-B14F-4D97-AF65-F5344CB8AC3E}">
        <p14:creationId xmlns:p14="http://schemas.microsoft.com/office/powerpoint/2010/main" val="1410163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92105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Selective Attention: When Does Selection Occur?</a:t>
            </a:r>
            <a:endParaRPr lang="en-GB" dirty="0"/>
          </a:p>
        </p:txBody>
      </p:sp>
      <p:sp>
        <p:nvSpPr>
          <p:cNvPr id="3" name="Content Placeholder 2"/>
          <p:cNvSpPr>
            <a:spLocks noGrp="1"/>
          </p:cNvSpPr>
          <p:nvPr>
            <p:ph idx="1"/>
          </p:nvPr>
        </p:nvSpPr>
        <p:spPr/>
        <p:txBody>
          <a:bodyPr/>
          <a:lstStyle/>
          <a:p>
            <a:r>
              <a:rPr lang="en-GB" dirty="0" smtClean="0"/>
              <a:t>Much of the early research on attention used auditory stimuli and focused on the process of selective attention—the ability to focus on one message and ignore all others. </a:t>
            </a:r>
          </a:p>
          <a:p>
            <a:r>
              <a:rPr lang="en-GB" dirty="0" smtClean="0"/>
              <a:t>This research began with experiments indicating that if we are paying attention to one message, it is difficult or impossible to take in the information in another message presented at the same time. </a:t>
            </a:r>
          </a:p>
          <a:p>
            <a:endParaRPr lang="en-GB" dirty="0"/>
          </a:p>
          <a:p>
            <a:endParaRPr lang="en-GB" dirty="0" smtClean="0"/>
          </a:p>
          <a:p>
            <a:r>
              <a:rPr lang="en-GB" dirty="0" smtClean="0"/>
              <a:t>You can demonstrate this to yourself as follows</a:t>
            </a:r>
            <a:endParaRPr lang="en-GB" dirty="0"/>
          </a:p>
        </p:txBody>
      </p:sp>
    </p:spTree>
    <p:extLst>
      <p:ext uri="{BB962C8B-B14F-4D97-AF65-F5344CB8AC3E}">
        <p14:creationId xmlns:p14="http://schemas.microsoft.com/office/powerpoint/2010/main" val="230963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Hearing Two Messages at Once (Enlist the help of another person )</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Select two books on different topics that you have not read before. </a:t>
            </a:r>
          </a:p>
          <a:p>
            <a:r>
              <a:rPr lang="en-GB" dirty="0" smtClean="0"/>
              <a:t>Your task is to read one of these selections to yourself while the person reads the other selection out loud.</a:t>
            </a:r>
          </a:p>
          <a:p>
            <a:r>
              <a:rPr lang="en-GB" dirty="0" smtClean="0"/>
              <a:t> Do this for about a minute, and note how well you are able to remember both passages. </a:t>
            </a:r>
          </a:p>
          <a:p>
            <a:r>
              <a:rPr lang="en-GB" dirty="0" smtClean="0"/>
              <a:t>Were you able to understand both passages?</a:t>
            </a:r>
          </a:p>
          <a:p>
            <a:r>
              <a:rPr lang="en-GB" dirty="0" smtClean="0"/>
              <a:t> Experiments in which people are asked to pay attention to one of two simultaneously presented messages show that it is possible to focus on one message, but that not much information is obtained from the other message. </a:t>
            </a:r>
          </a:p>
          <a:p>
            <a:r>
              <a:rPr lang="en-GB" dirty="0" smtClean="0"/>
              <a:t>One of the first of these experiments was done by Colin Cherry (1953), who used a procedure called </a:t>
            </a:r>
            <a:r>
              <a:rPr lang="en-GB" b="1" dirty="0" smtClean="0"/>
              <a:t>dichotic listening</a:t>
            </a:r>
            <a:r>
              <a:rPr lang="en-GB" dirty="0" smtClean="0"/>
              <a:t>.</a:t>
            </a:r>
            <a:endParaRPr lang="en-GB" dirty="0"/>
          </a:p>
        </p:txBody>
      </p:sp>
    </p:spTree>
    <p:extLst>
      <p:ext uri="{BB962C8B-B14F-4D97-AF65-F5344CB8AC3E}">
        <p14:creationId xmlns:p14="http://schemas.microsoft.com/office/powerpoint/2010/main" val="2447816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Dichotic Listening</a:t>
            </a:r>
            <a:endParaRPr lang="en-GB" dirty="0"/>
          </a:p>
        </p:txBody>
      </p:sp>
      <p:sp>
        <p:nvSpPr>
          <p:cNvPr id="3" name="Content Placeholder 2"/>
          <p:cNvSpPr>
            <a:spLocks noGrp="1"/>
          </p:cNvSpPr>
          <p:nvPr>
            <p:ph idx="1"/>
          </p:nvPr>
        </p:nvSpPr>
        <p:spPr/>
        <p:txBody>
          <a:bodyPr/>
          <a:lstStyle/>
          <a:p>
            <a:r>
              <a:rPr lang="en-GB" dirty="0" smtClean="0"/>
              <a:t>For dichotic listening, one message is presented to the left ear and another message is presented to the right ear. </a:t>
            </a:r>
          </a:p>
          <a:p>
            <a:r>
              <a:rPr lang="en-GB" dirty="0" smtClean="0"/>
              <a:t>Participants are instructed to pay attention to one message (the attended message) and to ignore the other one (the unattended message) and to repeat the attended message out loud, as they are hearing it. </a:t>
            </a:r>
          </a:p>
          <a:p>
            <a:r>
              <a:rPr lang="en-GB" dirty="0" smtClean="0"/>
              <a:t>This procedure of repeating a message out loud is called </a:t>
            </a:r>
            <a:r>
              <a:rPr lang="en-GB" b="1" dirty="0" smtClean="0"/>
              <a:t>shadowing</a:t>
            </a:r>
            <a:r>
              <a:rPr lang="en-GB" dirty="0" smtClean="0"/>
              <a:t>.</a:t>
            </a:r>
          </a:p>
          <a:p>
            <a:r>
              <a:rPr lang="en-GB" dirty="0" smtClean="0"/>
              <a:t> The shadowing procedure is used to ensure that the participants are focusing their attention on the attended message.</a:t>
            </a:r>
            <a:endParaRPr lang="en-GB" dirty="0"/>
          </a:p>
        </p:txBody>
      </p:sp>
    </p:spTree>
    <p:extLst>
      <p:ext uri="{BB962C8B-B14F-4D97-AF65-F5344CB8AC3E}">
        <p14:creationId xmlns:p14="http://schemas.microsoft.com/office/powerpoint/2010/main" val="715342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543</TotalTime>
  <Words>4351</Words>
  <Application>Microsoft Office PowerPoint</Application>
  <PresentationFormat>Widescreen</PresentationFormat>
  <Paragraphs>155</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Calibri Light</vt:lpstr>
      <vt:lpstr>Office Theme</vt:lpstr>
      <vt:lpstr>Attention </vt:lpstr>
      <vt:lpstr>PowerPoint Presentation</vt:lpstr>
      <vt:lpstr>PowerPoint Presentation</vt:lpstr>
      <vt:lpstr>PowerPoint Presentation</vt:lpstr>
      <vt:lpstr>PowerPoint Presentation</vt:lpstr>
      <vt:lpstr>PowerPoint Presentation</vt:lpstr>
      <vt:lpstr>Selective Attention: When Does Selection Occur?</vt:lpstr>
      <vt:lpstr>Hearing Two Messages at Once (Enlist the help of another person )</vt:lpstr>
      <vt:lpstr>Dichotic Listening</vt:lpstr>
      <vt:lpstr>PowerPoint Presentation</vt:lpstr>
      <vt:lpstr>PowerPoint Presentation</vt:lpstr>
      <vt:lpstr>Early Selection: Broadbent’s Filter Model</vt:lpstr>
      <vt:lpstr>PowerPoint Presentation</vt:lpstr>
      <vt:lpstr>PowerPoint Presentation</vt:lpstr>
      <vt:lpstr>PowerPoint Presentation</vt:lpstr>
      <vt:lpstr>Criticism </vt:lpstr>
      <vt:lpstr>PowerPoint Presentation</vt:lpstr>
      <vt:lpstr>Dear Aunt Jane (experiment) </vt:lpstr>
      <vt:lpstr>PowerPoint Presentation</vt:lpstr>
      <vt:lpstr>Intermediate Selection: Treisman’s Attenuation Theory</vt:lpstr>
      <vt:lpstr>PowerPoint Presentation</vt:lpstr>
      <vt:lpstr>PowerPoint Presentation</vt:lpstr>
      <vt:lpstr>PowerPoint Presentation</vt:lpstr>
      <vt:lpstr>PowerPoint Presentation</vt:lpstr>
      <vt:lpstr>PowerPoint Presentation</vt:lpstr>
      <vt:lpstr>Late-Selection Models</vt:lpstr>
      <vt:lpstr>PowerPoint Presentation</vt:lpstr>
      <vt:lpstr>PowerPoint Presentation</vt:lpstr>
      <vt:lpstr>PowerPoint Presentation</vt:lpstr>
      <vt:lpstr>How Does Task Load Affect Selective Attention</vt:lpstr>
      <vt:lpstr>PowerPoint Presentation</vt:lpstr>
      <vt:lpstr>Method Flanker-Compatibility Task</vt:lpstr>
      <vt:lpstr>PowerPoint Presentation</vt:lpstr>
      <vt:lpstr>PowerPoint Presentation</vt:lpstr>
      <vt:lpstr>PowerPoint Presentation</vt:lpstr>
      <vt:lpstr>PowerPoint Presentation</vt:lpstr>
      <vt:lpstr>PowerPoint Presentation</vt:lpstr>
      <vt:lpstr>PowerPoint Presentation</vt:lpstr>
      <vt:lpstr>Divided Attention: Paying Attention to More Than One Thing</vt:lpstr>
      <vt:lpstr>Practice Can Lead to Automatic Processing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Attention </dc:title>
  <dc:creator>Sadia Niazi</dc:creator>
  <cp:lastModifiedBy>Sadia Niazi</cp:lastModifiedBy>
  <cp:revision>19</cp:revision>
  <dcterms:created xsi:type="dcterms:W3CDTF">2020-02-27T06:24:49Z</dcterms:created>
  <dcterms:modified xsi:type="dcterms:W3CDTF">2020-03-13T08:22:49Z</dcterms:modified>
</cp:coreProperties>
</file>