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55"/>
  </p:handoutMasterIdLst>
  <p:sldIdLst>
    <p:sldId id="256" r:id="rId2"/>
    <p:sldId id="327" r:id="rId3"/>
    <p:sldId id="258" r:id="rId4"/>
    <p:sldId id="333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2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334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335" r:id="rId43"/>
    <p:sldId id="298" r:id="rId44"/>
    <p:sldId id="299" r:id="rId45"/>
    <p:sldId id="300" r:id="rId46"/>
    <p:sldId id="337" r:id="rId47"/>
    <p:sldId id="329" r:id="rId48"/>
    <p:sldId id="330" r:id="rId49"/>
    <p:sldId id="302" r:id="rId50"/>
    <p:sldId id="336" r:id="rId51"/>
    <p:sldId id="331" r:id="rId52"/>
    <p:sldId id="303" r:id="rId53"/>
    <p:sldId id="304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1832">
          <p15:clr>
            <a:srgbClr val="A4A3A4"/>
          </p15:clr>
        </p15:guide>
        <p15:guide id="3" pos="240">
          <p15:clr>
            <a:srgbClr val="A4A3A4"/>
          </p15:clr>
        </p15:guide>
        <p15:guide id="4" pos="336">
          <p15:clr>
            <a:srgbClr val="A4A3A4"/>
          </p15:clr>
        </p15:guide>
        <p15:guide id="5" pos="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2181B7"/>
    <a:srgbClr val="FFCCFF"/>
    <a:srgbClr val="0099CC"/>
    <a:srgbClr val="F5D28B"/>
    <a:srgbClr val="D9443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6" y="54"/>
      </p:cViewPr>
      <p:guideLst>
        <p:guide orient="horz" pos="960"/>
        <p:guide orient="horz" pos="1832"/>
        <p:guide pos="240"/>
        <p:guide pos="336"/>
        <p:guide pos="6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50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9.xml"/><Relationship Id="rId8" Type="http://schemas.openxmlformats.org/officeDocument/2006/relationships/slide" Target="slides/slide8.xml"/><Relationship Id="rId51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1CE62BE-65DC-4BC0-888F-1BD37092F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3386138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70FF04-6DD7-49ED-BB37-0402535DA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ECAB-76A1-4339-8E3F-1AA7F7831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42E07-EC79-49C0-8EF1-CFBB2879F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5413-2F4E-40FE-B196-EFF4A36B1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878E-B901-4412-9CE9-0589733B0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4AEA-E1C4-4F6E-B66A-712ACAEA3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14DD-83C4-4B29-B114-C526B2925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D87F-6B3F-4FBD-B85D-9490D3C73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A7B3-2866-4E1F-8BEE-2FBB737BC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2E288-A5DC-41DE-BCC7-49039A605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9EAF-C2E1-48CB-8584-61486EB2D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BED14412-4F8E-465A-8FFA-0EAF89B39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08_qt_freeonlineantivirus_a.wmv" TargetMode="External"/><Relationship Id="rId4" Type="http://schemas.openxmlformats.org/officeDocument/2006/relationships/hyperlink" Target="08_vista.wmv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site.com/dc2009cp/ch8/weblink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3094038"/>
            <a:ext cx="4724400" cy="2438400"/>
          </a:xfrm>
        </p:spPr>
        <p:txBody>
          <a:bodyPr/>
          <a:lstStyle/>
          <a:p>
            <a:r>
              <a:rPr lang="en-US" smtClean="0"/>
              <a:t>Chapter 8 Operating </a:t>
            </a:r>
            <a:br>
              <a:rPr lang="en-US" smtClean="0"/>
            </a:br>
            <a:r>
              <a:rPr lang="en-US" smtClean="0"/>
              <a:t>Systems and Utility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191000" cy="684212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 graphical user interface (GUI)?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29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7827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403 Fig. 8-5a and 8-5b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01625" y="1976438"/>
            <a:ext cx="42338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User interacts with menus and visual images such as buttons and other graphical objects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Interface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Windows Aero Interface</a:t>
            </a:r>
          </a:p>
        </p:txBody>
      </p:sp>
      <p:pic>
        <p:nvPicPr>
          <p:cNvPr id="12" name="Picture 11" descr="Fig8-05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35" y="1023583"/>
            <a:ext cx="3057098" cy="229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Fig8-0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287" y="3630303"/>
            <a:ext cx="3096820" cy="199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 advAuto="1000"/>
      <p:bldP spid="21515" grpId="0" build="p" bldLvl="3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09563" y="3579813"/>
            <a:ext cx="41402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Foreground contains program you are using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Background contains 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programs that are 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running but are not 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in use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953000" cy="104933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single user/ multitasking?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2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403 - 404 Fig. 8-6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09563" y="1954213"/>
            <a:ext cx="42005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Working on two or more programs that reside in memory at same time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Fig8-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9" y="1323833"/>
            <a:ext cx="4771420" cy="374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bldLvl="3" autoUpdateAnimBg="0" advAuto="4000"/>
      <p:bldP spid="23555" grpId="0" build="p" bldLvl="4" autoUpdateAnimBg="0" advAuto="1000"/>
      <p:bldP spid="23566" grpId="0" build="p" bldLvl="4" autoUpdateAnimBg="0" advAuto="3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032500" y="4262438"/>
            <a:ext cx="3009900" cy="1524000"/>
            <a:chOff x="3792" y="2693"/>
            <a:chExt cx="1896" cy="960"/>
          </a:xfrm>
        </p:grpSpPr>
        <p:sp>
          <p:nvSpPr>
            <p:cNvPr id="14357" name="Line 33"/>
            <p:cNvSpPr>
              <a:spLocks noChangeShapeType="1"/>
            </p:cNvSpPr>
            <p:nvPr/>
          </p:nvSpPr>
          <p:spPr bwMode="auto">
            <a:xfrm flipH="1">
              <a:off x="3792" y="3216"/>
              <a:ext cx="610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Oval 34"/>
            <p:cNvSpPr>
              <a:spLocks noChangeArrowheads="1"/>
            </p:cNvSpPr>
            <p:nvPr/>
          </p:nvSpPr>
          <p:spPr bwMode="auto">
            <a:xfrm>
              <a:off x="4275" y="2693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Has duplicate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components such as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processors, memory,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and disk drives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562600" y="2133600"/>
            <a:ext cx="2776538" cy="1600200"/>
            <a:chOff x="3504" y="1344"/>
            <a:chExt cx="1749" cy="1008"/>
          </a:xfrm>
        </p:grpSpPr>
        <p:sp>
          <p:nvSpPr>
            <p:cNvPr id="14355" name="Line 29"/>
            <p:cNvSpPr>
              <a:spLocks noChangeShapeType="1"/>
            </p:cNvSpPr>
            <p:nvPr/>
          </p:nvSpPr>
          <p:spPr bwMode="auto">
            <a:xfrm flipH="1">
              <a:off x="3504" y="2016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Oval 30"/>
            <p:cNvSpPr>
              <a:spLocks noChangeArrowheads="1"/>
            </p:cNvSpPr>
            <p:nvPr/>
          </p:nvSpPr>
          <p:spPr bwMode="auto">
            <a:xfrm>
              <a:off x="3840" y="1344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Enables two or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more users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run programs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simultaneously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41400" y="5270500"/>
            <a:ext cx="2644775" cy="1524000"/>
            <a:chOff x="62" y="1920"/>
            <a:chExt cx="1666" cy="960"/>
          </a:xfrm>
        </p:grpSpPr>
        <p:sp>
          <p:nvSpPr>
            <p:cNvPr id="14353" name="Line 26"/>
            <p:cNvSpPr>
              <a:spLocks noChangeShapeType="1"/>
            </p:cNvSpPr>
            <p:nvPr/>
          </p:nvSpPr>
          <p:spPr bwMode="auto">
            <a:xfrm flipH="1">
              <a:off x="1070" y="1920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Oval 27"/>
            <p:cNvSpPr>
              <a:spLocks noChangeArrowheads="1"/>
            </p:cNvSpPr>
            <p:nvPr/>
          </p:nvSpPr>
          <p:spPr bwMode="auto">
            <a:xfrm>
              <a:off x="62" y="1920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Continues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operate when one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of its components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fails</a:t>
              </a:r>
            </a:p>
          </p:txBody>
        </p:sp>
      </p:grp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other program management features of operating systems?</a:t>
            </a:r>
          </a:p>
          <a:p>
            <a:pPr marL="0" indent="0">
              <a:buFont typeface="Monotype Sorts" pitchFamily="2" charset="2"/>
              <a:buNone/>
            </a:pPr>
            <a:endParaRPr lang="en-US" sz="2000" smtClean="0"/>
          </a:p>
          <a:p>
            <a:pPr marL="0" indent="0">
              <a:buFont typeface="Monotype Sorts" pitchFamily="2" charset="2"/>
              <a:buNone/>
            </a:pPr>
            <a:endParaRPr lang="en-US" sz="2400" smtClean="0"/>
          </a:p>
          <a:p>
            <a:pPr marL="0" indent="0">
              <a:buFont typeface="Monotype Sorts" pitchFamily="2" charset="2"/>
              <a:buNone/>
            </a:pPr>
            <a:endParaRPr lang="en-US" sz="200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5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405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98425" y="3124200"/>
            <a:ext cx="2644775" cy="1524000"/>
            <a:chOff x="62" y="1920"/>
            <a:chExt cx="1666" cy="960"/>
          </a:xfrm>
        </p:grpSpPr>
        <p:sp>
          <p:nvSpPr>
            <p:cNvPr id="14349" name="Line 9"/>
            <p:cNvSpPr>
              <a:spLocks noChangeShapeType="1"/>
            </p:cNvSpPr>
            <p:nvPr/>
          </p:nvSpPr>
          <p:spPr bwMode="auto">
            <a:xfrm flipH="1">
              <a:off x="1070" y="1920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Oval 10"/>
            <p:cNvSpPr>
              <a:spLocks noChangeArrowheads="1"/>
            </p:cNvSpPr>
            <p:nvPr/>
          </p:nvSpPr>
          <p:spPr bwMode="auto">
            <a:xfrm>
              <a:off x="62" y="1920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Can support two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or more processors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running programs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at same time</a:t>
              </a:r>
            </a:p>
          </p:txBody>
        </p:sp>
      </p:grp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124200" y="47879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fault-tolerant computer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2971800" y="34290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multiuser</a:t>
            </a: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371600" y="22860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1000"/>
      <p:bldP spid="25621" grpId="0" animBg="1" autoUpdateAnimBg="0"/>
      <p:bldP spid="25622" grpId="0" animBg="1" autoUpdateAnimBg="0"/>
      <p:bldP spid="2562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memory management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6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405 - 406 Fig. 8-8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304800" y="1535113"/>
            <a:ext cx="85852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Optimizing use of random access memory (RAM)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virtual memory (VM)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portion of hard disk is allocated to function as RAM</a:t>
            </a:r>
          </a:p>
        </p:txBody>
      </p:sp>
      <p:pic>
        <p:nvPicPr>
          <p:cNvPr id="10" name="Picture 9" descr="Fig8-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28" y="2920620"/>
            <a:ext cx="4983897" cy="293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4" autoUpdateAnimBg="0" advAuto="1000"/>
      <p:bldP spid="27681" grpId="0" build="p" bldLvl="4" autoUpdateAnimBg="0" advAuto="3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an operating system schedule jobs?</a:t>
            </a:r>
            <a:endParaRPr lang="en-US" smtClean="0">
              <a:latin typeface="Arial Unicode MS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407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515100" y="3959225"/>
            <a:ext cx="2095500" cy="993775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Transferring items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between storage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memory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515100" y="2965450"/>
            <a:ext cx="2095500" cy="993775"/>
          </a:xfrm>
          <a:prstGeom prst="rect">
            <a:avLst/>
          </a:pr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Sending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information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output device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419600" y="3959225"/>
            <a:ext cx="2095500" cy="9937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Processing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instructions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419600" y="2965450"/>
            <a:ext cx="2095500" cy="9937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Receiving data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input device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1000" y="1981200"/>
            <a:ext cx="2398713" cy="2057400"/>
            <a:chOff x="240" y="1248"/>
            <a:chExt cx="1511" cy="1296"/>
          </a:xfrm>
        </p:grpSpPr>
        <p:sp>
          <p:nvSpPr>
            <p:cNvPr id="16396" name="Text Box 13"/>
            <p:cNvSpPr txBox="1">
              <a:spLocks noChangeArrowheads="1"/>
            </p:cNvSpPr>
            <p:nvPr/>
          </p:nvSpPr>
          <p:spPr bwMode="auto">
            <a:xfrm>
              <a:off x="572" y="1559"/>
              <a:ext cx="117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Adjusts schedule </a:t>
              </a:r>
              <a:br>
                <a:rPr kumimoji="1" lang="en-US" sz="16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based on </a:t>
              </a:r>
              <a:br>
                <a:rPr kumimoji="1" lang="en-US" sz="16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job’s priority</a:t>
              </a:r>
            </a:p>
          </p:txBody>
        </p:sp>
        <p:sp>
          <p:nvSpPr>
            <p:cNvPr id="16397" name="AutoShape 14"/>
            <p:cNvSpPr>
              <a:spLocks noChangeArrowheads="1"/>
            </p:cNvSpPr>
            <p:nvPr/>
          </p:nvSpPr>
          <p:spPr bwMode="auto">
            <a:xfrm>
              <a:off x="240" y="1248"/>
              <a:ext cx="469" cy="1296"/>
            </a:xfrm>
            <a:prstGeom prst="curvedRightArrow">
              <a:avLst>
                <a:gd name="adj1" fmla="val 55267"/>
                <a:gd name="adj2" fmla="val 110533"/>
                <a:gd name="adj3" fmla="val 33333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371600" y="3657600"/>
            <a:ext cx="2678113" cy="9144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job is an operation </a:t>
            </a:r>
            <a:b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processor manages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100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1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9850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spooling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407 Fig. 8-9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4800" y="1535113"/>
            <a:ext cx="69850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Sending print jobs to buffer instead of directly to printer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Print jobs line up in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queue</a:t>
            </a:r>
            <a:endParaRPr kumimoji="1" lang="en-US" sz="2600" b="1">
              <a:solidFill>
                <a:srgbClr val="D94439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Fig8-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7" y="2950049"/>
            <a:ext cx="7165074" cy="291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4" autoUpdateAnimBg="0" advAuto="1000"/>
      <p:bldP spid="31754" grpId="0" build="p" bldLvl="4" autoUpdateAnimBg="0" advAuto="3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device driver?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5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407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352800" y="2438400"/>
            <a:ext cx="2374900" cy="2343150"/>
            <a:chOff x="2112" y="1536"/>
            <a:chExt cx="1496" cy="1476"/>
          </a:xfrm>
        </p:grpSpPr>
        <p:sp>
          <p:nvSpPr>
            <p:cNvPr id="18449" name="AutoShape 26"/>
            <p:cNvSpPr>
              <a:spLocks/>
            </p:cNvSpPr>
            <p:nvPr/>
          </p:nvSpPr>
          <p:spPr bwMode="auto">
            <a:xfrm>
              <a:off x="2112" y="1536"/>
              <a:ext cx="558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utoShape 30"/>
            <p:cNvSpPr>
              <a:spLocks/>
            </p:cNvSpPr>
            <p:nvPr/>
          </p:nvSpPr>
          <p:spPr bwMode="auto">
            <a:xfrm rot="10800000">
              <a:off x="3063" y="1536"/>
              <a:ext cx="545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2487" y="1968"/>
              <a:ext cx="76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sz="2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Device Driver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341438" y="2743200"/>
            <a:ext cx="2620962" cy="1727200"/>
            <a:chOff x="821" y="1728"/>
            <a:chExt cx="1651" cy="1088"/>
          </a:xfrm>
        </p:grpSpPr>
        <p:sp>
          <p:nvSpPr>
            <p:cNvPr id="18447" name="Rectangle 33"/>
            <p:cNvSpPr>
              <a:spLocks noChangeArrowheads="1"/>
            </p:cNvSpPr>
            <p:nvPr/>
          </p:nvSpPr>
          <p:spPr bwMode="auto">
            <a:xfrm>
              <a:off x="821" y="1728"/>
              <a:ext cx="1651" cy="1088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821" y="1774"/>
              <a:ext cx="16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Program that </a:t>
              </a:r>
              <a:b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tells operating system </a:t>
              </a:r>
              <a:b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how to communicate </a:t>
              </a:r>
              <a:b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with device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173663" y="2740025"/>
            <a:ext cx="2590800" cy="1739900"/>
            <a:chOff x="3024" y="1440"/>
            <a:chExt cx="1632" cy="1096"/>
          </a:xfrm>
        </p:grpSpPr>
        <p:sp>
          <p:nvSpPr>
            <p:cNvPr id="18445" name="Rectangle 41"/>
            <p:cNvSpPr>
              <a:spLocks noChangeArrowheads="1"/>
            </p:cNvSpPr>
            <p:nvPr/>
          </p:nvSpPr>
          <p:spPr bwMode="auto">
            <a:xfrm>
              <a:off x="3024" y="1440"/>
              <a:ext cx="1632" cy="1096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3024" y="1504"/>
              <a:ext cx="163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With </a:t>
              </a:r>
              <a:r>
                <a:rPr kumimoji="1" lang="en-US" sz="1800" b="1" dirty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Plug and Play</a:t>
              </a: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, operating system automatically configures new devices as you install them</a:t>
              </a:r>
            </a:p>
          </p:txBody>
        </p:sp>
      </p:grp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562100" y="3962400"/>
            <a:ext cx="213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Also called </a:t>
            </a:r>
            <a:r>
              <a:rPr kumimoji="1" lang="en-US" sz="20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driver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18443" name="Rectangle 8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Plug and Play below Chapter 8</a:t>
              </a:r>
            </a:p>
          </p:txBody>
        </p:sp>
        <p:sp>
          <p:nvSpPr>
            <p:cNvPr id="1844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1000"/>
      <p:bldP spid="338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install a device driver?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7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408 Fig. 8-10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12750" y="3332163"/>
            <a:ext cx="21161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1.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Open Control Panel window. Point to Hardware and Sound link.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701925" y="3332163"/>
            <a:ext cx="22526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Hardware and Sound link to display the Hardware and Sound options. Point to the Scanners and Cameras link.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5006975" y="3001963"/>
            <a:ext cx="18446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3.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Scanners and Cameras link to display the Scanners and Cameras dialog box. Point to the Add Device button.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978650" y="3001963"/>
            <a:ext cx="18462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4.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Add Device button to start the Scanner and Camera Installation Wizard. Point to the Next button.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1155700" y="4611688"/>
            <a:ext cx="43370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5.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Next button to proceed with the wizard. Select the correct manufacturer and model of scanner or camera. Follow the on-screen instructions to complete installation of the necessary driver files for the selected device.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2413000" y="2074863"/>
            <a:ext cx="363538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4725988" y="2074863"/>
            <a:ext cx="363537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6664325" y="2074863"/>
            <a:ext cx="363538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 rot="5400000">
            <a:off x="7394575" y="4094163"/>
            <a:ext cx="1085850" cy="831850"/>
          </a:xfrm>
          <a:custGeom>
            <a:avLst/>
            <a:gdLst>
              <a:gd name="T0" fmla="*/ 2147483647 w 21600"/>
              <a:gd name="T1" fmla="*/ 198028984 h 21600"/>
              <a:gd name="T2" fmla="*/ 1452346773 w 21600"/>
              <a:gd name="T3" fmla="*/ 155590362 h 21600"/>
              <a:gd name="T4" fmla="*/ 1875652373 w 21600"/>
              <a:gd name="T5" fmla="*/ 407423192 h 21600"/>
              <a:gd name="T6" fmla="*/ 2147483647 w 21600"/>
              <a:gd name="T7" fmla="*/ 616875244 h 21600"/>
              <a:gd name="T8" fmla="*/ 2147483647 w 21600"/>
              <a:gd name="T9" fmla="*/ 925312326 h 21600"/>
              <a:gd name="T10" fmla="*/ 1715068890 w 21600"/>
              <a:gd name="T11" fmla="*/ 6168752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981"/>
                  <a:pt x="14031" y="5636"/>
                  <a:pt x="11221" y="5416"/>
                </a:cubicBezTo>
                <a:lnTo>
                  <a:pt x="11643" y="32"/>
                </a:lnTo>
                <a:cubicBezTo>
                  <a:pt x="17263" y="473"/>
                  <a:pt x="21599" y="5162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</p:spPr>
        <p:txBody>
          <a:bodyPr wrap="none" tIns="502920" bIns="0" anchor="ctr"/>
          <a:lstStyle/>
          <a:p>
            <a:endParaRPr lang="en-US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838325"/>
            <a:ext cx="21558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1644650"/>
            <a:ext cx="1776413" cy="160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1775" y="1817688"/>
            <a:ext cx="13271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0725" y="1703388"/>
            <a:ext cx="1782763" cy="130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619625"/>
            <a:ext cx="2063750" cy="151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1000"/>
      <p:bldP spid="35851" grpId="0" autoUpdateAnimBg="0"/>
      <p:bldP spid="35854" grpId="0" autoUpdateAnimBg="0"/>
      <p:bldP spid="35856" grpId="0" autoUpdateAnimBg="0"/>
      <p:bldP spid="35857" grpId="0" autoUpdateAnimBg="0"/>
      <p:bldP spid="35858" grpId="0" autoUpdateAnimBg="0"/>
      <p:bldP spid="35865" grpId="0" animBg="1"/>
      <p:bldP spid="35866" grpId="0" animBg="1"/>
      <p:bldP spid="35867" grpId="0" animBg="1"/>
      <p:bldP spid="358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establish an Internet connection?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8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409 Fig. 8-11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" y="1535113"/>
            <a:ext cx="45783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Windows Vista includes Connect to a network wizard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Guides user through setting up connection between computer and Internet service provider</a:t>
            </a:r>
          </a:p>
        </p:txBody>
      </p: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2411413"/>
            <a:ext cx="395446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4" autoUpdateAnimBg="0" advAuto="1000"/>
      <p:bldP spid="37898" grpId="0" build="p" bldLvl="4" autoUpdateAnimBg="0" advAuto="4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an operating system monitor performance?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409 Fig. 8-12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81000" y="1524000"/>
            <a:ext cx="795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Provides program, called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performance monitor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that assesses and reports information about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system resources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devices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75" y="2662238"/>
            <a:ext cx="4598988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4" autoUpdateAnimBg="0" advAuto="1000"/>
      <p:bldP spid="39946" grpId="0" build="p" bldLvl="4" autoUpdateAnimBg="0" advAuto="4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 Objectives</a:t>
            </a: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169863" y="15224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Identify the types of system software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169863" y="23971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Summarize the startup process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on a personal computer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233363" y="41624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Discuss ways that some operating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systems help administrators control a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network and administer security</a:t>
            </a: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233363" y="50387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Explain the purpose of the utilities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included with most operating systems</a:t>
            </a: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4606925" y="19034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Summarize the features of several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stand-alone operating systems</a:t>
            </a: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4606925" y="282575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Identify various network operating systems</a:t>
            </a:r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4606925" y="374808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Identify devices that use several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embedded operating systems</a:t>
            </a:r>
          </a:p>
        </p:txBody>
      </p:sp>
      <p:sp>
        <p:nvSpPr>
          <p:cNvPr id="125965" name="AutoShape 13"/>
          <p:cNvSpPr>
            <a:spLocks noChangeArrowheads="1"/>
          </p:cNvSpPr>
          <p:nvPr/>
        </p:nvSpPr>
        <p:spPr bwMode="auto">
          <a:xfrm>
            <a:off x="4606925" y="46720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Explain the purpose of several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 stand-alone utility programs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09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5976" name="AutoShape 24"/>
          <p:cNvSpPr>
            <a:spLocks noChangeArrowheads="1"/>
          </p:cNvSpPr>
          <p:nvPr/>
        </p:nvSpPr>
        <p:spPr bwMode="auto">
          <a:xfrm>
            <a:off x="152400" y="327342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Describe the functions of an operating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 autoUpdateAnimBg="0"/>
      <p:bldP spid="125957" grpId="0" animBg="1" autoUpdateAnimBg="0"/>
      <p:bldP spid="125958" grpId="0" animBg="1" autoUpdateAnimBg="0"/>
      <p:bldP spid="125959" grpId="0" animBg="1" autoUpdateAnimBg="0"/>
      <p:bldP spid="125962" grpId="0" animBg="1" autoUpdateAnimBg="0"/>
      <p:bldP spid="125963" grpId="0" animBg="1" autoUpdateAnimBg="0"/>
      <p:bldP spid="125964" grpId="0" animBg="1" autoUpdateAnimBg="0"/>
      <p:bldP spid="125965" grpId="0" animBg="1" autoUpdateAnimBg="0"/>
      <p:bldP spid="12597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network operating system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3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410 Fig. 8-13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81000" y="1524000"/>
            <a:ext cx="6934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users to share resources on a network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04800" y="2362200"/>
            <a:ext cx="441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Administers security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by establishing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user name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password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for each user</a:t>
            </a:r>
          </a:p>
        </p:txBody>
      </p:sp>
      <p:pic>
        <p:nvPicPr>
          <p:cNvPr id="11" name="Picture 10" descr="CFig8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681" y="2333768"/>
            <a:ext cx="3711444" cy="295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4" autoUpdateAnimBg="0" advAuto="1000"/>
      <p:bldP spid="41994" grpId="0" build="p" bldLvl="4" autoUpdateAnimBg="0" advAuto="3000"/>
      <p:bldP spid="41995" grpId="0" build="p" bldLvl="4" autoUpdateAnimBg="0" advAuto="4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715125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utility program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411 Fig. 8-14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04800" y="1535113"/>
            <a:ext cx="67151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System software that performs maintenance-type tasks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Also called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utility</a:t>
            </a:r>
            <a:endParaRPr kumimoji="1" lang="en-US" b="1">
              <a:solidFill>
                <a:srgbClr val="D94439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8-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91" y="2380733"/>
            <a:ext cx="4592659" cy="359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4" autoUpdateAnimBg="0" advAuto="1000"/>
      <p:bldP spid="44043" grpId="0" build="p" bldLvl="4" autoUpdateAnimBg="0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file manager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58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412 Figs. 8-15–8-16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30200" y="1524000"/>
            <a:ext cx="751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Performs functions related to file management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25438" y="2039938"/>
            <a:ext cx="3276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Search utility </a:t>
            </a: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attempts to locate files on your computer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Image viewer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displays, copies, and prints contents of graphics file</a:t>
            </a:r>
          </a:p>
        </p:txBody>
      </p:sp>
      <p:pic>
        <p:nvPicPr>
          <p:cNvPr id="11" name="Picture 10" descr="CFig8-15_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90" y="2183642"/>
            <a:ext cx="5541289" cy="34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4" autoUpdateAnimBg="0" advAuto="1000"/>
      <p:bldP spid="46092" grpId="0" build="p" bldLvl="4" autoUpdateAnimBg="0" advAuto="3000"/>
      <p:bldP spid="46093" grpId="0" build="p" bldLvl="4" autoUpdateAnimBg="0" advAuto="4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personal firewall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1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413 Figs. 8-17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30200" y="1524000"/>
            <a:ext cx="751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Detects and protects a personal computer from unauthorized intrusions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325438" y="2286000"/>
            <a:ext cx="3276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Windows Vista automatically enables the built-in personal firewall upon installation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Personal Firewalls below Chapter 8</a:t>
              </a:r>
            </a:p>
          </p:txBody>
        </p:sp>
        <p:sp>
          <p:nvSpPr>
            <p:cNvPr id="2561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8258" name="Picture 18" descr="fig08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75" y="2527300"/>
            <a:ext cx="50863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bldLvl="4" autoUpdateAnimBg="0" advAuto="1000"/>
      <p:bldP spid="138248" grpId="0" build="p" bldLvl="4" autoUpdateAnimBg="0" advAuto="3000"/>
      <p:bldP spid="138249" grpId="0" build="p" bldLvl="4" autoUpdateAnimBg="0" advAuto="4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85200" cy="806450"/>
          </a:xfrm>
        </p:spPr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905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uninstaller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663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413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4648200" y="3429000"/>
            <a:ext cx="3656013" cy="1371600"/>
          </a:xfrm>
          <a:prstGeom prst="hexagon">
            <a:avLst>
              <a:gd name="adj" fmla="val 48695"/>
              <a:gd name="vf" fmla="val 115470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tIns="0" bIns="0" anchorCtr="1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Windows Vista,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uninstaller is available through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Uninstall a program command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the Control Panel</a:t>
            </a:r>
            <a:endParaRPr lang="en-US" sz="17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838200" y="3429000"/>
            <a:ext cx="3656013" cy="1371600"/>
          </a:xfrm>
          <a:prstGeom prst="hexagon">
            <a:avLst>
              <a:gd name="adj" fmla="val 44746"/>
              <a:gd name="vf" fmla="val 11547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tIns="0" bIns="0" anchorCtr="1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Removes a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program and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 associated files</a:t>
            </a:r>
            <a:endParaRPr lang="en-US" sz="1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52" name="AutoShape 24"/>
          <p:cNvSpPr>
            <a:spLocks noChangeArrowheads="1"/>
          </p:cNvSpPr>
          <p:nvPr/>
        </p:nvSpPr>
        <p:spPr bwMode="auto">
          <a:xfrm rot="531581" flipH="1">
            <a:off x="2522538" y="2044700"/>
            <a:ext cx="1704975" cy="1687513"/>
          </a:xfrm>
          <a:custGeom>
            <a:avLst/>
            <a:gdLst>
              <a:gd name="T0" fmla="*/ 2147483647 w 21600"/>
              <a:gd name="T1" fmla="*/ 1613653722 h 21600"/>
              <a:gd name="T2" fmla="*/ 2147483647 w 21600"/>
              <a:gd name="T3" fmla="*/ 88455305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06" y="10875"/>
                </a:moveTo>
                <a:cubicBezTo>
                  <a:pt x="17906" y="10850"/>
                  <a:pt x="17907" y="10825"/>
                  <a:pt x="17907" y="10800"/>
                </a:cubicBezTo>
                <a:cubicBezTo>
                  <a:pt x="17907" y="7003"/>
                  <a:pt x="14922" y="3876"/>
                  <a:pt x="11129" y="3700"/>
                </a:cubicBezTo>
                <a:lnTo>
                  <a:pt x="11301" y="11"/>
                </a:lnTo>
                <a:cubicBezTo>
                  <a:pt x="17064" y="279"/>
                  <a:pt x="21600" y="5030"/>
                  <a:pt x="21600" y="10800"/>
                </a:cubicBezTo>
                <a:cubicBezTo>
                  <a:pt x="21600" y="10838"/>
                  <a:pt x="21599" y="10876"/>
                  <a:pt x="21599" y="10915"/>
                </a:cubicBezTo>
                <a:lnTo>
                  <a:pt x="24299" y="10944"/>
                </a:lnTo>
                <a:lnTo>
                  <a:pt x="19705" y="15442"/>
                </a:lnTo>
                <a:lnTo>
                  <a:pt x="15206" y="10847"/>
                </a:lnTo>
                <a:lnTo>
                  <a:pt x="17906" y="10875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</p:spPr>
        <p:txBody>
          <a:bodyPr wrap="none" tIns="502920" bIns="0" anchor="ctr"/>
          <a:lstStyle/>
          <a:p>
            <a:endParaRPr lang="en-US"/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 rot="-531581">
            <a:off x="4695825" y="2044700"/>
            <a:ext cx="1704975" cy="1687513"/>
          </a:xfrm>
          <a:custGeom>
            <a:avLst/>
            <a:gdLst>
              <a:gd name="T0" fmla="*/ 2147483647 w 21600"/>
              <a:gd name="T1" fmla="*/ 1613653722 h 21600"/>
              <a:gd name="T2" fmla="*/ 2147483647 w 21600"/>
              <a:gd name="T3" fmla="*/ 88455305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06" y="10875"/>
                </a:moveTo>
                <a:cubicBezTo>
                  <a:pt x="17906" y="10850"/>
                  <a:pt x="17907" y="10825"/>
                  <a:pt x="17907" y="10800"/>
                </a:cubicBezTo>
                <a:cubicBezTo>
                  <a:pt x="17907" y="7003"/>
                  <a:pt x="14922" y="3876"/>
                  <a:pt x="11129" y="3700"/>
                </a:cubicBezTo>
                <a:lnTo>
                  <a:pt x="11301" y="11"/>
                </a:lnTo>
                <a:cubicBezTo>
                  <a:pt x="17064" y="279"/>
                  <a:pt x="21600" y="5030"/>
                  <a:pt x="21600" y="10800"/>
                </a:cubicBezTo>
                <a:cubicBezTo>
                  <a:pt x="21600" y="10838"/>
                  <a:pt x="21599" y="10876"/>
                  <a:pt x="21599" y="10915"/>
                </a:cubicBezTo>
                <a:lnTo>
                  <a:pt x="24299" y="10944"/>
                </a:lnTo>
                <a:lnTo>
                  <a:pt x="19705" y="15442"/>
                </a:lnTo>
                <a:lnTo>
                  <a:pt x="15206" y="10847"/>
                </a:lnTo>
                <a:lnTo>
                  <a:pt x="17906" y="10875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</p:spPr>
        <p:txBody>
          <a:bodyPr wrap="none" tIns="50292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 advAuto="1000"/>
      <p:bldP spid="48138" grpId="0" animBg="1" autoUpdateAnimBg="0"/>
      <p:bldP spid="48141" grpId="0" animBg="1" autoUpdateAnimBg="0"/>
      <p:bldP spid="48152" grpId="0" animBg="1"/>
      <p:bldP spid="48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638800" cy="6048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disk scanner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414 Fig. 8-18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04800" y="1536700"/>
            <a:ext cx="5638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Searches for and removes unnecessary files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Windows Vista includes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Disk Cleanup</a:t>
            </a:r>
          </a:p>
        </p:txBody>
      </p:sp>
      <p:pic>
        <p:nvPicPr>
          <p:cNvPr id="10" name="Picture 9" descr="CFig8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512" y="1050877"/>
            <a:ext cx="4035528" cy="48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4" autoUpdateAnimBg="0" advAuto="1000"/>
      <p:bldP spid="50186" grpId="0" build="p" bldLvl="4" autoUpdateAnimBg="0" advAuto="4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254875" cy="6302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disk defragmenter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414 Fig. 8-19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304800" y="1547813"/>
            <a:ext cx="72548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Reorganizes files and unused space on hard disk so that programs run faster</a:t>
            </a:r>
          </a:p>
        </p:txBody>
      </p:sp>
      <p:pic>
        <p:nvPicPr>
          <p:cNvPr id="5224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763" y="2616200"/>
            <a:ext cx="3698875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 advAuto="1000"/>
      <p:bldP spid="52242" grpId="0" build="p" bldLvl="4" autoUpdateAnimBg="0" advAuto="3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715000" cy="6429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diagnostic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414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304800" y="1536700"/>
            <a:ext cx="79644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Compiles technical information about hardware and some software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Prepares report outlining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4" autoUpdateAnimBg="0" advAuto="1000"/>
      <p:bldP spid="54287" grpId="0" build="p" bldLvl="4" autoUpdateAnimBg="0" advAuto="4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508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backup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2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415 Fig. 8-20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11150" y="1539875"/>
            <a:ext cx="79676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Copies selected files or entire hard disk onto another storage medium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17500" y="2443163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Most </a:t>
            </a: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compress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files during backup to require less storage space</a:t>
            </a:r>
          </a:p>
        </p:txBody>
      </p:sp>
      <p:pic>
        <p:nvPicPr>
          <p:cNvPr id="11" name="Picture 10" descr="CFig8-20.gif"/>
          <p:cNvPicPr>
            <a:picLocks noChangeAspect="1"/>
          </p:cNvPicPr>
          <p:nvPr/>
        </p:nvPicPr>
        <p:blipFill>
          <a:blip r:embed="rId2"/>
          <a:srcRect l="1713" t="2328" r="2081" b="3001"/>
          <a:stretch>
            <a:fillRect/>
          </a:stretch>
        </p:blipFill>
        <p:spPr>
          <a:xfrm>
            <a:off x="4148919" y="2429301"/>
            <a:ext cx="4599296" cy="333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 advAuto="1000"/>
      <p:bldP spid="56330" grpId="0" build="p" bldLvl="4" autoUpdateAnimBg="0" advAuto="3000"/>
      <p:bldP spid="56331" grpId="0" build="p" bldLvl="4" autoUpdateAnimBg="0" advAuto="4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4333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screen saver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415 Fig. 8-21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339725" y="1546225"/>
            <a:ext cx="719613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Causes monitor’s screen to display moving image or blank screen if there is no activity for a specified time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341313" y="2917825"/>
            <a:ext cx="420846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To secure computer, user configures screen saver to require password to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deactivate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1754" name="Rectangle 4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Screen Savers below Chapter 8</a:t>
              </a:r>
            </a:p>
          </p:txBody>
        </p:sp>
        <p:sp>
          <p:nvSpPr>
            <p:cNvPr id="3175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CFig8-21.gif"/>
          <p:cNvPicPr>
            <a:picLocks noChangeAspect="1"/>
          </p:cNvPicPr>
          <p:nvPr/>
        </p:nvPicPr>
        <p:blipFill>
          <a:blip r:embed="rId3"/>
          <a:srcRect r="1425"/>
          <a:stretch>
            <a:fillRect/>
          </a:stretch>
        </p:blipFill>
        <p:spPr>
          <a:xfrm>
            <a:off x="4836385" y="2552132"/>
            <a:ext cx="3076683" cy="337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 advAuto="1000"/>
      <p:bldP spid="58395" grpId="0" build="p" bldLvl="4" autoUpdateAnimBg="0" advAuto="3000"/>
      <p:bldP spid="58396" grpId="0" build="p" bldLvl="4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Software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system software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398 - 399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03338" y="1266825"/>
            <a:ext cx="5486400" cy="4006850"/>
            <a:chOff x="821" y="798"/>
            <a:chExt cx="3456" cy="2524"/>
          </a:xfrm>
        </p:grpSpPr>
        <p:sp>
          <p:nvSpPr>
            <p:cNvPr id="5129" name="AutoShape 10"/>
            <p:cNvSpPr>
              <a:spLocks noChangeArrowheads="1"/>
            </p:cNvSpPr>
            <p:nvPr/>
          </p:nvSpPr>
          <p:spPr bwMode="auto">
            <a:xfrm rot="8100000" flipH="1" flipV="1">
              <a:off x="1302" y="798"/>
              <a:ext cx="2508" cy="2521"/>
            </a:xfrm>
            <a:prstGeom prst="rtTriangle">
              <a:avLst/>
            </a:prstGeom>
            <a:solidFill>
              <a:srgbClr val="9933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66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1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821" y="2112"/>
              <a:ext cx="345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Operating system (OS)</a:t>
              </a: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(sometimes called the platform)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coordinates all activities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among computer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hardware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resources</a:t>
              </a:r>
            </a:p>
          </p:txBody>
        </p:sp>
      </p:grp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1219200" y="2057400"/>
            <a:ext cx="3505200" cy="1219200"/>
          </a:xfrm>
          <a:prstGeom prst="parallelogram">
            <a:avLst>
              <a:gd name="adj" fmla="val 53121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Programs that control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 maintain operation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 computer</a:t>
            </a:r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4046538" y="2057400"/>
            <a:ext cx="3505200" cy="1219200"/>
          </a:xfrm>
          <a:prstGeom prst="parallelogram">
            <a:avLst>
              <a:gd name="adj" fmla="val 55344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Two types are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operating systems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utility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1000"/>
      <p:bldP spid="5150" grpId="0" animBg="1" autoUpdateAnimBg="0"/>
      <p:bldP spid="515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35000" y="1865313"/>
            <a:ext cx="2922588" cy="2528887"/>
            <a:chOff x="400" y="1175"/>
            <a:chExt cx="1841" cy="1593"/>
          </a:xfrm>
        </p:grpSpPr>
        <p:sp>
          <p:nvSpPr>
            <p:cNvPr id="32792" name="AutoShape 15"/>
            <p:cNvSpPr>
              <a:spLocks noChangeArrowheads="1"/>
            </p:cNvSpPr>
            <p:nvPr/>
          </p:nvSpPr>
          <p:spPr bwMode="auto">
            <a:xfrm rot="-1800000">
              <a:off x="400" y="1175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93" name="Rectangle 16"/>
            <p:cNvSpPr>
              <a:spLocks noChangeArrowheads="1"/>
            </p:cNvSpPr>
            <p:nvPr/>
          </p:nvSpPr>
          <p:spPr bwMode="auto">
            <a:xfrm>
              <a:off x="576" y="1488"/>
              <a:ext cx="1296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Device-dependent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Runs only on specific type of computer</a:t>
              </a:r>
            </a:p>
          </p:txBody>
        </p:sp>
      </p:grp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788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some characteristics of operating systems?</a:t>
            </a:r>
            <a:endParaRPr lang="en-US" sz="1800" smtClean="0">
              <a:solidFill>
                <a:schemeClr val="tx1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9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415 - 416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766888" y="4013200"/>
            <a:ext cx="2922587" cy="2528888"/>
            <a:chOff x="1113" y="2528"/>
            <a:chExt cx="1841" cy="1593"/>
          </a:xfrm>
        </p:grpSpPr>
        <p:sp>
          <p:nvSpPr>
            <p:cNvPr id="32788" name="AutoShape 9"/>
            <p:cNvSpPr>
              <a:spLocks noChangeArrowheads="1"/>
            </p:cNvSpPr>
            <p:nvPr/>
          </p:nvSpPr>
          <p:spPr bwMode="auto">
            <a:xfrm rot="-1800000">
              <a:off x="1113" y="2528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9" name="Rectangle 10"/>
            <p:cNvSpPr>
              <a:spLocks noChangeArrowheads="1"/>
            </p:cNvSpPr>
            <p:nvPr/>
          </p:nvSpPr>
          <p:spPr bwMode="auto">
            <a:xfrm>
              <a:off x="1186" y="2714"/>
              <a:ext cx="1584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Downward compatible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Works with application software written for earlier version of operating system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271963" y="4013200"/>
            <a:ext cx="2922587" cy="2528888"/>
            <a:chOff x="2691" y="2528"/>
            <a:chExt cx="1841" cy="1593"/>
          </a:xfrm>
        </p:grpSpPr>
        <p:sp>
          <p:nvSpPr>
            <p:cNvPr id="32786" name="AutoShape 12"/>
            <p:cNvSpPr>
              <a:spLocks noChangeArrowheads="1"/>
            </p:cNvSpPr>
            <p:nvPr/>
          </p:nvSpPr>
          <p:spPr bwMode="auto">
            <a:xfrm rot="-1800000">
              <a:off x="2691" y="2528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7" name="Rectangle 13"/>
            <p:cNvSpPr>
              <a:spLocks noChangeArrowheads="1"/>
            </p:cNvSpPr>
            <p:nvPr/>
          </p:nvSpPr>
          <p:spPr bwMode="auto">
            <a:xfrm>
              <a:off x="2822" y="2879"/>
              <a:ext cx="158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Upward compatible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Runs on new versions of operating system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059113" y="1831975"/>
            <a:ext cx="2922587" cy="2528888"/>
            <a:chOff x="1927" y="1154"/>
            <a:chExt cx="1841" cy="1593"/>
          </a:xfrm>
        </p:grpSpPr>
        <p:sp>
          <p:nvSpPr>
            <p:cNvPr id="32784" name="AutoShape 18"/>
            <p:cNvSpPr>
              <a:spLocks noChangeArrowheads="1"/>
            </p:cNvSpPr>
            <p:nvPr/>
          </p:nvSpPr>
          <p:spPr bwMode="auto">
            <a:xfrm rot="-1800000">
              <a:off x="1927" y="1154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5" name="Rectangle 19"/>
            <p:cNvSpPr>
              <a:spLocks noChangeArrowheads="1"/>
            </p:cNvSpPr>
            <p:nvPr/>
          </p:nvSpPr>
          <p:spPr bwMode="auto">
            <a:xfrm>
              <a:off x="2077" y="1392"/>
              <a:ext cx="1556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Proprietary software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Privately owned and limited to specific vendor or computer model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726113" y="1970088"/>
            <a:ext cx="2922587" cy="2528887"/>
            <a:chOff x="3607" y="1241"/>
            <a:chExt cx="1841" cy="1593"/>
          </a:xfrm>
        </p:grpSpPr>
        <p:sp>
          <p:nvSpPr>
            <p:cNvPr id="32782" name="AutoShape 21"/>
            <p:cNvSpPr>
              <a:spLocks noChangeArrowheads="1"/>
            </p:cNvSpPr>
            <p:nvPr/>
          </p:nvSpPr>
          <p:spPr bwMode="auto">
            <a:xfrm rot="-1800000">
              <a:off x="3607" y="1241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3" name="Rectangle 22"/>
            <p:cNvSpPr>
              <a:spLocks noChangeArrowheads="1"/>
            </p:cNvSpPr>
            <p:nvPr/>
          </p:nvSpPr>
          <p:spPr bwMode="auto">
            <a:xfrm>
              <a:off x="3744" y="1485"/>
              <a:ext cx="1624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Device-independent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Runs on many manufacturers’ </a:t>
              </a:r>
              <a:br>
                <a:rPr kumimoji="1" lang="en-US" sz="1600" b="1">
                  <a:latin typeface="Times New Roman" pitchFamily="18" charset="0"/>
                </a:rPr>
              </a:br>
              <a:r>
                <a:rPr kumimoji="1" lang="en-US" sz="1600" b="1">
                  <a:latin typeface="Times New Roman" pitchFamily="18" charset="0"/>
                </a:rPr>
                <a:t>computers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2780" name="Rectangle 3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Vista below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Chapter 8</a:t>
              </a:r>
            </a:p>
          </p:txBody>
        </p:sp>
        <p:sp>
          <p:nvSpPr>
            <p:cNvPr id="3278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981200" y="4483100"/>
            <a:ext cx="5029200" cy="1489075"/>
            <a:chOff x="1248" y="2824"/>
            <a:chExt cx="3168" cy="938"/>
          </a:xfrm>
        </p:grpSpPr>
        <p:sp>
          <p:nvSpPr>
            <p:cNvPr id="33807" name="AutoShape 20"/>
            <p:cNvSpPr>
              <a:spLocks noChangeArrowheads="1"/>
            </p:cNvSpPr>
            <p:nvPr/>
          </p:nvSpPr>
          <p:spPr bwMode="auto">
            <a:xfrm>
              <a:off x="1248" y="2824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Rectangle 34"/>
            <p:cNvSpPr>
              <a:spLocks noChangeArrowheads="1"/>
            </p:cNvSpPr>
            <p:nvPr/>
          </p:nvSpPr>
          <p:spPr bwMode="auto">
            <a:xfrm>
              <a:off x="2331" y="3254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Stand-alone</a:t>
              </a:r>
            </a:p>
          </p:txBody>
        </p:sp>
      </p:grp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three categories of operating systems?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80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416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48000" y="1676400"/>
            <a:ext cx="1585913" cy="5029200"/>
            <a:chOff x="1920" y="1056"/>
            <a:chExt cx="999" cy="3168"/>
          </a:xfrm>
        </p:grpSpPr>
        <p:sp>
          <p:nvSpPr>
            <p:cNvPr id="33803" name="AutoShape 22"/>
            <p:cNvSpPr>
              <a:spLocks noChangeArrowheads="1"/>
            </p:cNvSpPr>
            <p:nvPr/>
          </p:nvSpPr>
          <p:spPr bwMode="auto">
            <a:xfrm rot="7230674">
              <a:off x="866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D944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Rectangle 33"/>
            <p:cNvSpPr>
              <a:spLocks noChangeArrowheads="1"/>
            </p:cNvSpPr>
            <p:nvPr/>
          </p:nvSpPr>
          <p:spPr bwMode="auto">
            <a:xfrm>
              <a:off x="1920" y="2496"/>
              <a:ext cx="9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Embedded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387850" y="1676400"/>
            <a:ext cx="1489075" cy="5029200"/>
            <a:chOff x="2764" y="1056"/>
            <a:chExt cx="938" cy="3168"/>
          </a:xfrm>
        </p:grpSpPr>
        <p:sp>
          <p:nvSpPr>
            <p:cNvPr id="33801" name="AutoShape 21"/>
            <p:cNvSpPr>
              <a:spLocks noChangeArrowheads="1"/>
            </p:cNvSpPr>
            <p:nvPr/>
          </p:nvSpPr>
          <p:spPr bwMode="auto">
            <a:xfrm rot="-7200000">
              <a:off x="1649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Rectangle 35"/>
            <p:cNvSpPr>
              <a:spLocks noChangeArrowheads="1"/>
            </p:cNvSpPr>
            <p:nvPr/>
          </p:nvSpPr>
          <p:spPr bwMode="auto">
            <a:xfrm>
              <a:off x="2920" y="2496"/>
              <a:ext cx="712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Windows</a:t>
            </a:r>
            <a:br>
              <a:rPr lang="en-US" smtClean="0"/>
            </a:br>
            <a:r>
              <a:rPr lang="en-US" smtClean="0"/>
              <a:t>versions compare?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2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4622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417 Fig. 8-23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103688" y="992188"/>
            <a:ext cx="4860925" cy="5075237"/>
            <a:chOff x="1277" y="1037"/>
            <a:chExt cx="3062" cy="3197"/>
          </a:xfrm>
        </p:grpSpPr>
        <p:sp>
          <p:nvSpPr>
            <p:cNvPr id="34823" name="Rectangle 36"/>
            <p:cNvSpPr>
              <a:spLocks noChangeArrowheads="1"/>
            </p:cNvSpPr>
            <p:nvPr/>
          </p:nvSpPr>
          <p:spPr bwMode="auto">
            <a:xfrm>
              <a:off x="1277" y="1037"/>
              <a:ext cx="3056" cy="3151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1356" y="1120"/>
              <a:ext cx="2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92100" algn="l"/>
                  <a:tab pos="520700" algn="l"/>
                  <a:tab pos="685800" algn="l"/>
                  <a:tab pos="2684463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	Windows Version	Year Released</a:t>
              </a:r>
            </a:p>
          </p:txBody>
        </p:sp>
        <p:sp>
          <p:nvSpPr>
            <p:cNvPr id="34825" name="Line 13"/>
            <p:cNvSpPr>
              <a:spLocks noChangeShapeType="1"/>
            </p:cNvSpPr>
            <p:nvPr/>
          </p:nvSpPr>
          <p:spPr bwMode="auto">
            <a:xfrm>
              <a:off x="1283" y="1412"/>
              <a:ext cx="305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 type="none" w="sm" len="med"/>
              <a:tailEnd type="none" w="sm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6" name="Text Box 12"/>
            <p:cNvSpPr txBox="1">
              <a:spLocks noChangeArrowheads="1"/>
            </p:cNvSpPr>
            <p:nvPr/>
          </p:nvSpPr>
          <p:spPr bwMode="auto">
            <a:xfrm>
              <a:off x="1546" y="1406"/>
              <a:ext cx="2655" cy="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3.x</a:t>
              </a:r>
              <a:r>
                <a:rPr lang="en-US" sz="1800">
                  <a:solidFill>
                    <a:schemeClr val="bg2"/>
                  </a:solidFill>
                </a:rPr>
                <a:t>	1990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NT 3.1</a:t>
              </a:r>
              <a:r>
                <a:rPr lang="en-US" sz="1800">
                  <a:solidFill>
                    <a:schemeClr val="bg2"/>
                  </a:solidFill>
                </a:rPr>
                <a:t>	1993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95</a:t>
              </a:r>
              <a:r>
                <a:rPr lang="en-US" sz="1800">
                  <a:solidFill>
                    <a:schemeClr val="bg2"/>
                  </a:solidFill>
                </a:rPr>
                <a:t>	1995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NT Workstation 4.0</a:t>
              </a:r>
              <a:r>
                <a:rPr lang="en-US" sz="1800">
                  <a:solidFill>
                    <a:schemeClr val="bg2"/>
                  </a:solidFill>
                </a:rPr>
                <a:t>	1996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98</a:t>
              </a:r>
              <a:r>
                <a:rPr lang="en-US" sz="1800">
                  <a:solidFill>
                    <a:schemeClr val="bg2"/>
                  </a:solidFill>
                </a:rPr>
                <a:t>	1998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Millennium Edition</a:t>
              </a:r>
              <a:r>
                <a:rPr lang="en-US" sz="1800">
                  <a:solidFill>
                    <a:schemeClr val="bg2"/>
                  </a:solidFill>
                </a:rPr>
                <a:t> 	2000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2000 Professional</a:t>
              </a:r>
              <a:r>
                <a:rPr lang="en-US" sz="1800">
                  <a:solidFill>
                    <a:schemeClr val="bg2"/>
                  </a:solidFill>
                </a:rPr>
                <a:t>	2000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XP</a:t>
              </a:r>
              <a:r>
                <a:rPr lang="en-US" sz="1800">
                  <a:solidFill>
                    <a:schemeClr val="bg2"/>
                  </a:solidFill>
                </a:rPr>
                <a:t>	2001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XP SP2	</a:t>
              </a:r>
              <a:r>
                <a:rPr lang="en-US" sz="1800">
                  <a:solidFill>
                    <a:schemeClr val="bg2"/>
                  </a:solidFill>
                </a:rPr>
                <a:t>2004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Vista	</a:t>
              </a:r>
              <a:r>
                <a:rPr lang="en-US" sz="1800">
                  <a:solidFill>
                    <a:schemeClr val="bg2"/>
                  </a:solidFill>
                </a:rPr>
                <a:t>2006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512763" y="1547813"/>
            <a:ext cx="7518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Fast, reliable Windows operating system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Windows XP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417 - 418 Fig. 8-24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520700" y="2078038"/>
            <a:ext cx="3628219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Available in five editions: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Home Edition, Professional Edition,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Tablet PC Edition,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Media Center Edition,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and 64-bit Edition</a:t>
            </a:r>
          </a:p>
        </p:txBody>
      </p:sp>
      <p:pic>
        <p:nvPicPr>
          <p:cNvPr id="11" name="Picture 10" descr="CFig8-24.gif"/>
          <p:cNvPicPr>
            <a:picLocks noChangeAspect="1"/>
          </p:cNvPicPr>
          <p:nvPr/>
        </p:nvPicPr>
        <p:blipFill>
          <a:blip r:embed="rId2"/>
          <a:srcRect l="1484" t="1430" r="1778"/>
          <a:stretch>
            <a:fillRect/>
          </a:stretch>
        </p:blipFill>
        <p:spPr>
          <a:xfrm>
            <a:off x="4153362" y="2169994"/>
            <a:ext cx="4799569" cy="369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5" grpId="0" build="p" bldLvl="4" autoUpdateAnimBg="0" advAuto="3000"/>
      <p:bldP spid="68611" grpId="0" build="p" bldLvl="4" autoUpdateAnimBg="0" advAuto="1000"/>
      <p:bldP spid="68636" grpId="0" build="p" bldLvl="4" autoUpdateAnimBg="0" advAuto="4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12763" y="1547813"/>
            <a:ext cx="751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Successor to Windows XP, containing a new interface and new / enhanced features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Windows Vista</a:t>
            </a:r>
            <a:r>
              <a:rPr lang="en-US" smtClean="0"/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418 - 419 Fig. 8-25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20700" y="2470150"/>
            <a:ext cx="405288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Available in several editions, grouped into Home and Business categories</a:t>
            </a:r>
          </a:p>
        </p:txBody>
      </p:sp>
      <p:pic>
        <p:nvPicPr>
          <p:cNvPr id="11" name="Picture 10" descr="CFig8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17" y="2511187"/>
            <a:ext cx="4472323" cy="336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bldLvl="4" autoUpdateAnimBg="0" advAuto="3000"/>
      <p:bldP spid="144388" grpId="0" build="p" bldLvl="4" autoUpdateAnimBg="0" advAuto="1000"/>
      <p:bldP spid="144393" grpId="0" build="p" bldLvl="4" autoUpdateAnimBg="0" advAuto="4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27238" y="1746250"/>
            <a:ext cx="4851400" cy="2938463"/>
            <a:chOff x="1277" y="1100"/>
            <a:chExt cx="3056" cy="1851"/>
          </a:xfrm>
        </p:grpSpPr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277" y="1100"/>
              <a:ext cx="3056" cy="1851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1350" y="1179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92100" algn="l"/>
                  <a:tab pos="520700" algn="l"/>
                  <a:tab pos="685800" algn="l"/>
                  <a:tab pos="2684463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	Windows Vista Features</a:t>
              </a:r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1277" y="1457"/>
              <a:ext cx="305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 type="none" w="sm" len="med"/>
              <a:tailEnd type="none" w="sm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1540" y="1451"/>
              <a:ext cx="2655" cy="1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Reliability and Performance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Security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Information Management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Appearance and Navigation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Communications and the Internet</a:t>
              </a:r>
            </a:p>
          </p:txBody>
        </p:sp>
      </p:grp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some features of Windows Vista?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5918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994525" cy="27638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Mac OS X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420 Fig. 8-28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304800" y="1524000"/>
            <a:ext cx="69945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Available only for computers manufactured by Apple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Macintosh operating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system has been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model for most GUIs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9945" name="Rectangle 6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Mac OS X below Chapter 8</a:t>
              </a:r>
            </a:p>
          </p:txBody>
        </p:sp>
        <p:sp>
          <p:nvSpPr>
            <p:cNvPr id="3994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8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23" y="2374710"/>
            <a:ext cx="4795126" cy="30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4" autoUpdateAnimBg="0" advAuto="1000"/>
      <p:bldP spid="72730" grpId="0" build="p" bldLvl="4" autoUpdateAnimBg="0" advAuto="2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4676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UNIX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096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420 Fig. 8-29</a:t>
            </a: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304800" y="1536700"/>
            <a:ext cx="74676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Used by power users because of its flexibility and power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Most versions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offer GUI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Available for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computers of all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sizes</a:t>
            </a:r>
          </a:p>
        </p:txBody>
      </p:sp>
      <p:pic>
        <p:nvPicPr>
          <p:cNvPr id="10" name="Picture 9" descr="CFig8-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70" y="2101755"/>
            <a:ext cx="4887672" cy="367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4" autoUpdateAnimBg="0" advAuto="1000"/>
      <p:bldP spid="76826" grpId="0" build="p" bldLvl="4" autoUpdateAnimBg="0" advAuto="4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807200" cy="6556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Linux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3860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421 - 422 Fig. 8-30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17500" y="1535113"/>
            <a:ext cx="680720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Popular, free, multitasking UNIX-type operating system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Open-source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—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code is available to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public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Both a stand-alone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a network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operating system</a:t>
            </a:r>
          </a:p>
        </p:txBody>
      </p:sp>
      <p:sp>
        <p:nvSpPr>
          <p:cNvPr id="41992" name="Rectangle 46"/>
          <p:cNvSpPr>
            <a:spLocks noChangeArrowheads="1"/>
          </p:cNvSpPr>
          <p:nvPr/>
        </p:nvSpPr>
        <p:spPr bwMode="auto">
          <a:xfrm>
            <a:off x="0" y="5334000"/>
            <a:ext cx="1981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Click to view Web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Link, click Chapter 8, Click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Web Link from left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navigation, then click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Linux below Chapter 8</a:t>
            </a:r>
          </a:p>
        </p:txBody>
      </p:sp>
      <p:sp>
        <p:nvSpPr>
          <p:cNvPr id="41993" name="Webpage">
            <a:hlinkClick r:id="rId2"/>
          </p:cNvPr>
          <p:cNvSpPr>
            <a:spLocks noEditPoints="1" noChangeArrowheads="1"/>
          </p:cNvSpPr>
          <p:nvPr/>
        </p:nvSpPr>
        <p:spPr bwMode="auto">
          <a:xfrm>
            <a:off x="152400" y="4648200"/>
            <a:ext cx="441325" cy="590550"/>
          </a:xfrm>
          <a:custGeom>
            <a:avLst/>
            <a:gdLst>
              <a:gd name="T0" fmla="*/ 44241446 w 21600"/>
              <a:gd name="T1" fmla="*/ 441430607 h 21600"/>
              <a:gd name="T2" fmla="*/ 0 w 21600"/>
              <a:gd name="T3" fmla="*/ 357824505 h 21600"/>
              <a:gd name="T4" fmla="*/ 184233261 w 21600"/>
              <a:gd name="T5" fmla="*/ 0 h 21600"/>
              <a:gd name="T6" fmla="*/ 0 w 21600"/>
              <a:gd name="T7" fmla="*/ 0 h 21600"/>
              <a:gd name="T8" fmla="*/ 92116794 w 21600"/>
              <a:gd name="T9" fmla="*/ 0 h 21600"/>
              <a:gd name="T10" fmla="*/ 184233261 w 21600"/>
              <a:gd name="T11" fmla="*/ 0 h 21600"/>
              <a:gd name="T12" fmla="*/ 184233261 w 21600"/>
              <a:gd name="T13" fmla="*/ 220715303 h 21600"/>
              <a:gd name="T14" fmla="*/ 184233261 w 21600"/>
              <a:gd name="T15" fmla="*/ 441430607 h 21600"/>
              <a:gd name="T16" fmla="*/ 92116794 w 21600"/>
              <a:gd name="T17" fmla="*/ 441430607 h 21600"/>
              <a:gd name="T18" fmla="*/ 0 w 21600"/>
              <a:gd name="T19" fmla="*/ 220715303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955 w 21600"/>
              <a:gd name="T31" fmla="*/ 12829 h 21600"/>
              <a:gd name="T32" fmla="*/ 19814 w 21600"/>
              <a:gd name="T33" fmla="*/ 20749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CFig8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25" y="3016155"/>
            <a:ext cx="4745837" cy="247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 advAuto="1000"/>
      <p:bldP spid="78860" grpId="0" build="p" bldLvl="5" autoUpdateAnimBg="0" advAuto="4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5763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examples of network </a:t>
            </a:r>
            <a:br>
              <a:rPr lang="en-US" smtClean="0"/>
            </a:br>
            <a:r>
              <a:rPr lang="en-US" smtClean="0"/>
              <a:t>operating systems?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302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422 - 423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349750" y="1524000"/>
            <a:ext cx="2470150" cy="2011363"/>
            <a:chOff x="2668" y="992"/>
            <a:chExt cx="1556" cy="1267"/>
          </a:xfrm>
        </p:grpSpPr>
        <p:sp>
          <p:nvSpPr>
            <p:cNvPr id="43027" name="Rectangle 24"/>
            <p:cNvSpPr>
              <a:spLocks noChangeArrowheads="1"/>
            </p:cNvSpPr>
            <p:nvPr/>
          </p:nvSpPr>
          <p:spPr bwMode="auto">
            <a:xfrm rot="2691476">
              <a:off x="2836" y="992"/>
              <a:ext cx="1260" cy="1267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1" name="Rectangle 35"/>
            <p:cNvSpPr>
              <a:spLocks noChangeArrowheads="1"/>
            </p:cNvSpPr>
            <p:nvPr/>
          </p:nvSpPr>
          <p:spPr bwMode="auto">
            <a:xfrm>
              <a:off x="2668" y="1176"/>
              <a:ext cx="155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NetWare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Designed for 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client/server 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networks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095625" y="2941638"/>
            <a:ext cx="2133600" cy="2012950"/>
            <a:chOff x="1872" y="1891"/>
            <a:chExt cx="1344" cy="1268"/>
          </a:xfrm>
        </p:grpSpPr>
        <p:sp>
          <p:nvSpPr>
            <p:cNvPr id="43025" name="Rectangle 28"/>
            <p:cNvSpPr>
              <a:spLocks noChangeArrowheads="1"/>
            </p:cNvSpPr>
            <p:nvPr/>
          </p:nvSpPr>
          <p:spPr bwMode="auto">
            <a:xfrm rot="2691476">
              <a:off x="1943" y="1891"/>
              <a:ext cx="1259" cy="1268"/>
            </a:xfrm>
            <a:prstGeom prst="rect">
              <a:avLst/>
            </a:prstGeom>
            <a:solidFill>
              <a:srgbClr val="D944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Rectangle 36"/>
            <p:cNvSpPr>
              <a:spLocks noChangeArrowheads="1"/>
            </p:cNvSpPr>
            <p:nvPr/>
          </p:nvSpPr>
          <p:spPr bwMode="auto">
            <a:xfrm>
              <a:off x="1872" y="2064"/>
              <a:ext cx="1344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Windows </a:t>
              </a:r>
              <a:b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Server 2008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Upgrade to Windows 2003 Server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29300" y="2921000"/>
            <a:ext cx="2286000" cy="2011363"/>
            <a:chOff x="3672" y="1840"/>
            <a:chExt cx="1440" cy="1267"/>
          </a:xfrm>
        </p:grpSpPr>
        <p:sp>
          <p:nvSpPr>
            <p:cNvPr id="43023" name="Rectangle 27"/>
            <p:cNvSpPr>
              <a:spLocks noChangeArrowheads="1"/>
            </p:cNvSpPr>
            <p:nvPr/>
          </p:nvSpPr>
          <p:spPr bwMode="auto">
            <a:xfrm rot="2691476">
              <a:off x="3794" y="1840"/>
              <a:ext cx="1258" cy="126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Rectangle 38"/>
            <p:cNvSpPr>
              <a:spLocks noChangeArrowheads="1"/>
            </p:cNvSpPr>
            <p:nvPr/>
          </p:nvSpPr>
          <p:spPr bwMode="auto">
            <a:xfrm>
              <a:off x="3672" y="1840"/>
              <a:ext cx="144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UNIX / Linux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Multi-purpose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operating system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548188" y="4283075"/>
            <a:ext cx="2133600" cy="2065338"/>
            <a:chOff x="2784" y="2736"/>
            <a:chExt cx="1344" cy="1301"/>
          </a:xfrm>
        </p:grpSpPr>
        <p:sp>
          <p:nvSpPr>
            <p:cNvPr id="43021" name="Rectangle 25"/>
            <p:cNvSpPr>
              <a:spLocks noChangeArrowheads="1"/>
            </p:cNvSpPr>
            <p:nvPr/>
          </p:nvSpPr>
          <p:spPr bwMode="auto">
            <a:xfrm rot="2691476">
              <a:off x="2826" y="2770"/>
              <a:ext cx="1260" cy="1267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Rectangle 40"/>
            <p:cNvSpPr>
              <a:spLocks noChangeArrowheads="1"/>
            </p:cNvSpPr>
            <p:nvPr/>
          </p:nvSpPr>
          <p:spPr bwMode="auto">
            <a:xfrm>
              <a:off x="2784" y="2736"/>
              <a:ext cx="1344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Solaris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F5D28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600" dirty="0">
                  <a:solidFill>
                    <a:srgbClr val="F5D28B"/>
                  </a:solidFill>
                </a:rPr>
                <a:t>Version of UNIX developed by Sun Microsystems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 Specifically for 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e-commerce applications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43019" name="Rectangle 6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Server 2008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8</a:t>
              </a:r>
            </a:p>
          </p:txBody>
        </p:sp>
        <p:sp>
          <p:nvSpPr>
            <p:cNvPr id="4302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361363" cy="6238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functions of an </a:t>
            </a:r>
            <a:r>
              <a:rPr lang="en-US" smtClean="0">
                <a:solidFill>
                  <a:srgbClr val="D94439"/>
                </a:solidFill>
              </a:rPr>
              <a:t>operating system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81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398 - 399 Fig. 8-1</a:t>
            </a:r>
          </a:p>
        </p:txBody>
      </p:sp>
      <p:pic>
        <p:nvPicPr>
          <p:cNvPr id="41" name="Picture 40" descr="CFig8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1856096"/>
            <a:ext cx="8362841" cy="365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 autoUpdateAnimBg="0" advAuto="1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483350" cy="3609975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embedded operating system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423 Fig. 8-31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07975" y="1582738"/>
            <a:ext cx="4857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Found on most smart phones and small devices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Windows Embedded CE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is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scaled-down version of Windows</a:t>
            </a:r>
          </a:p>
        </p:txBody>
      </p:sp>
      <p:pic>
        <p:nvPicPr>
          <p:cNvPr id="82957" name="Picture 13" descr="fig08_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4850" y="2625725"/>
            <a:ext cx="5399088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4" autoUpdateAnimBg="0" advAuto="1000"/>
      <p:bldP spid="82954" grpId="0" build="p" bldLvl="4" autoUpdateAnimBg="0" advAuto="4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302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three operating systems for PDAs?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7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21590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424 - 425 Figs. 8-32 - 8-34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304800" y="1535113"/>
            <a:ext cx="8585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Windows Mobile</a:t>
            </a:r>
            <a:r>
              <a:rPr kumimoji="1" lang="en-US" sz="26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Pocket PC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Palm OS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for Palm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Blackberry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0" y="3152775"/>
            <a:ext cx="1981200" cy="1295400"/>
            <a:chOff x="0" y="3024"/>
            <a:chExt cx="1248" cy="816"/>
          </a:xfrm>
        </p:grpSpPr>
        <p:sp>
          <p:nvSpPr>
            <p:cNvPr id="45070" name="Rectangle 6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Mobile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8</a:t>
              </a:r>
            </a:p>
          </p:txBody>
        </p:sp>
        <p:sp>
          <p:nvSpPr>
            <p:cNvPr id="4507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0" y="4894263"/>
            <a:ext cx="1981200" cy="1295400"/>
            <a:chOff x="0" y="3024"/>
            <a:chExt cx="1248" cy="816"/>
          </a:xfrm>
        </p:grpSpPr>
        <p:sp>
          <p:nvSpPr>
            <p:cNvPr id="45068" name="Rectangle 7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BlackBerry below Chapter 8</a:t>
              </a:r>
            </a:p>
          </p:txBody>
        </p:sp>
        <p:sp>
          <p:nvSpPr>
            <p:cNvPr id="4506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56921" y="2961565"/>
            <a:ext cx="6433124" cy="3009204"/>
            <a:chOff x="2056921" y="2961565"/>
            <a:chExt cx="6433124" cy="3009204"/>
          </a:xfrm>
        </p:grpSpPr>
        <p:pic>
          <p:nvPicPr>
            <p:cNvPr id="18" name="Picture 17" descr="CFig8-34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5846" y="3098043"/>
              <a:ext cx="2054199" cy="2654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 descr="CFig8-3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6921" y="2961565"/>
              <a:ext cx="2075313" cy="30092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 descr="CFig8-33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4264" y="3002509"/>
              <a:ext cx="1447331" cy="27770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4" autoUpdateAnimBg="0" advAuto="1000"/>
      <p:bldP spid="85024" grpId="0" build="p" bldLvl="4" autoUpdateAnimBg="0" advAuto="3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543800" cy="7064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Embedded Linux?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425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04800" y="1536700"/>
            <a:ext cx="75438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Scaled-down Linux operating system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designed for smart phones, PDAs,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smart watches, set-top boxes,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Internet telephones, and other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devices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Offers many PIM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bldLvl="4" autoUpdateAnimBg="0" advAuto="1000"/>
      <p:bldP spid="145416" grpId="0" build="p" bldLvl="4" autoUpdateAnimBg="0" advAuto="3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543800" cy="7064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Symbian OS?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711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425 Fig. 8-35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304800" y="1536700"/>
            <a:ext cx="75438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Open-source, multitasking operating system designed for smart phones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Make telephone calls,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save appointments,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browse Web, send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receive text and picture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messages, e-mail messages,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faxes, and more</a:t>
            </a:r>
          </a:p>
        </p:txBody>
      </p:sp>
      <p:pic>
        <p:nvPicPr>
          <p:cNvPr id="10" name="Picture 9" descr="CFig8-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03" y="2060812"/>
            <a:ext cx="1737968" cy="371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4" autoUpdateAnimBg="0" advAuto="1000"/>
      <p:bldP spid="87050" grpId="0" build="p" bldLvl="4" autoUpdateAnimBg="0" advAuto="3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302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virus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425 - 426 Fig. 8-36</a:t>
            </a: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1524000"/>
            <a:ext cx="8585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Potentially damaging computer program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Affects computer without user’s knowledge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143000" y="3254375"/>
            <a:ext cx="2000250" cy="2011363"/>
            <a:chOff x="168" y="1880"/>
            <a:chExt cx="1260" cy="1267"/>
          </a:xfrm>
        </p:grpSpPr>
        <p:sp>
          <p:nvSpPr>
            <p:cNvPr id="48137" name="AutoShape 27"/>
            <p:cNvSpPr>
              <a:spLocks noChangeArrowheads="1"/>
            </p:cNvSpPr>
            <p:nvPr/>
          </p:nvSpPr>
          <p:spPr bwMode="auto">
            <a:xfrm>
              <a:off x="168" y="1880"/>
              <a:ext cx="1260" cy="126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Rectangle 28"/>
            <p:cNvSpPr>
              <a:spLocks noChangeArrowheads="1"/>
            </p:cNvSpPr>
            <p:nvPr/>
          </p:nvSpPr>
          <p:spPr bwMode="auto">
            <a:xfrm>
              <a:off x="192" y="2224"/>
              <a:ext cx="10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SIGNS OF VIRUS INFECTION</a:t>
              </a:r>
            </a:p>
          </p:txBody>
        </p:sp>
      </p:grp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3149600" y="2446338"/>
            <a:ext cx="58785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02920" bIns="0">
            <a:spAutoFit/>
          </a:bodyPr>
          <a:lstStyle/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An unusual message or image is displayed on the computer screen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An unusual sound or music plays randomly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The available memory is less than what should be available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 program or file suddenly is missing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An unknown program or file mysteriously appears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The size of a file changes without explanation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 file becomes corrupted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 program or file does not work properly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System properties change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The operating system runs much slower than usual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4" autoUpdateAnimBg="0" advAuto="1000"/>
      <p:bldP spid="89112" grpId="0" build="p" bldLvl="4" autoUpdateAnimBg="0" advAuto="3000"/>
      <p:bldP spid="891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Utility Programs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antivirus program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916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426 Fig. 8-37</a:t>
            </a: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304800" y="1536700"/>
            <a:ext cx="8585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Identifies and removes viruses in memory, storage media, and incoming files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Must be updated frequently</a:t>
            </a:r>
          </a:p>
        </p:txBody>
      </p:sp>
      <p:pic>
        <p:nvPicPr>
          <p:cNvPr id="10" name="Picture 9" descr="CFig8-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19" y="2988858"/>
            <a:ext cx="3906486" cy="290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4" autoUpdateAnimBg="0" advAuto="1000"/>
      <p:bldP spid="91165" grpId="0" build="p" bldLvl="4" autoUpdateAnimBg="0" advAuto="4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Utility Programs</a:t>
            </a:r>
          </a:p>
        </p:txBody>
      </p:sp>
      <p:sp>
        <p:nvSpPr>
          <p:cNvPr id="151555" name="AutoShape 3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Video: </a:t>
            </a:r>
            <a:r>
              <a:rPr lang="en-US" dirty="0" smtClean="0"/>
              <a:t>Free Online Anti Virus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3892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38921" name="Picture 8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9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3429000"/>
            <a:ext cx="2622550" cy="1981200"/>
            <a:chOff x="2160" y="2160"/>
            <a:chExt cx="1652" cy="1248"/>
          </a:xfrm>
        </p:grpSpPr>
        <p:sp>
          <p:nvSpPr>
            <p:cNvPr id="38919" name="AutoShape 11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Text Box 12"/>
            <p:cNvSpPr txBox="1">
              <a:spLocks noChangeArrowheads="1"/>
            </p:cNvSpPr>
            <p:nvPr/>
          </p:nvSpPr>
          <p:spPr bwMode="auto">
            <a:xfrm>
              <a:off x="2160" y="3120"/>
              <a:ext cx="1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hlinkClick r:id="rId5" action="ppaction://hlinkfile"/>
                </a:rPr>
                <a:t>CLICK TO START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spyware?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018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427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04800" y="1536700"/>
            <a:ext cx="8585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 placed on a computer without the user’s knowledge that secretly collects information about the user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Often enters a computer as a result of a user installing a new program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spyware remover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is a program that detects and deletes spyware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bldLvl="4" autoUpdateAnimBg="0" advAuto="1000"/>
      <p:bldP spid="139273" grpId="0" build="p" bldLvl="4" autoUpdateAnimBg="0" advAuto="40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533650" y="3978275"/>
            <a:ext cx="2365375" cy="1974850"/>
            <a:chOff x="2088" y="2500"/>
            <a:chExt cx="1490" cy="1244"/>
          </a:xfrm>
        </p:grpSpPr>
        <p:sp>
          <p:nvSpPr>
            <p:cNvPr id="51218" name="AutoShape 27"/>
            <p:cNvSpPr>
              <a:spLocks noChangeArrowheads="1"/>
            </p:cNvSpPr>
            <p:nvPr/>
          </p:nvSpPr>
          <p:spPr bwMode="auto">
            <a:xfrm>
              <a:off x="2088" y="2500"/>
              <a:ext cx="1490" cy="1244"/>
            </a:xfrm>
            <a:prstGeom prst="cube">
              <a:avLst>
                <a:gd name="adj" fmla="val 25000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02920" bIns="0" anchor="ctr"/>
            <a:lstStyle/>
            <a:p>
              <a:pPr algn="ctr"/>
              <a:endParaRPr lang="en-US"/>
            </a:p>
          </p:txBody>
        </p:sp>
        <p:sp>
          <p:nvSpPr>
            <p:cNvPr id="51219" name="Text Box 33"/>
            <p:cNvSpPr txBox="1">
              <a:spLocks noChangeArrowheads="1"/>
            </p:cNvSpPr>
            <p:nvPr/>
          </p:nvSpPr>
          <p:spPr bwMode="auto">
            <a:xfrm>
              <a:off x="2328" y="2702"/>
              <a:ext cx="79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502920" bIns="0">
              <a:spAutoFit/>
            </a:bodyPr>
            <a:lstStyle/>
            <a:p>
              <a:pPr algn="ctr"/>
              <a:r>
                <a:rPr lang="en-US"/>
                <a:t>Phishing</a:t>
              </a:r>
              <a:br>
                <a:rPr lang="en-US"/>
              </a:br>
              <a:r>
                <a:rPr lang="en-US"/>
                <a:t>Filters</a:t>
              </a:r>
            </a:p>
            <a:p>
              <a:pPr algn="ctr"/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371975" y="3968750"/>
            <a:ext cx="2365375" cy="1974850"/>
            <a:chOff x="2088" y="2500"/>
            <a:chExt cx="1490" cy="1244"/>
          </a:xfrm>
        </p:grpSpPr>
        <p:sp>
          <p:nvSpPr>
            <p:cNvPr id="51216" name="AutoShape 27"/>
            <p:cNvSpPr>
              <a:spLocks noChangeArrowheads="1"/>
            </p:cNvSpPr>
            <p:nvPr/>
          </p:nvSpPr>
          <p:spPr bwMode="auto">
            <a:xfrm>
              <a:off x="2088" y="2500"/>
              <a:ext cx="1490" cy="1244"/>
            </a:xfrm>
            <a:prstGeom prst="cube">
              <a:avLst>
                <a:gd name="adj" fmla="val 2500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02920" bIns="0" anchor="ctr"/>
            <a:lstStyle/>
            <a:p>
              <a:pPr algn="ctr"/>
              <a:endParaRPr lang="en-US"/>
            </a:p>
          </p:txBody>
        </p:sp>
        <p:sp>
          <p:nvSpPr>
            <p:cNvPr id="51217" name="Text Box 33"/>
            <p:cNvSpPr txBox="1">
              <a:spLocks noChangeArrowheads="1"/>
            </p:cNvSpPr>
            <p:nvPr/>
          </p:nvSpPr>
          <p:spPr bwMode="auto">
            <a:xfrm>
              <a:off x="2328" y="2702"/>
              <a:ext cx="846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502920" bIns="0">
              <a:spAutoFit/>
            </a:bodyPr>
            <a:lstStyle/>
            <a:p>
              <a:pPr algn="ctr"/>
              <a:r>
                <a:rPr lang="en-US"/>
                <a:t>Pop-up</a:t>
              </a:r>
              <a:br>
                <a:rPr lang="en-US"/>
              </a:br>
              <a:r>
                <a:rPr lang="en-US"/>
                <a:t> Blockers</a:t>
              </a:r>
            </a:p>
            <a:p>
              <a:pPr algn="ctr"/>
              <a:endParaRPr lang="en-US"/>
            </a:p>
          </p:txBody>
        </p:sp>
      </p:grp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internet filters?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1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427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04800" y="1536700"/>
            <a:ext cx="8585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Programs that remove or block certain items from being displayed</a:t>
            </a:r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>
            <a:off x="2540000" y="2495550"/>
            <a:ext cx="2365375" cy="1974850"/>
          </a:xfrm>
          <a:prstGeom prst="cube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502920" bIns="0" anchor="ctr"/>
          <a:lstStyle/>
          <a:p>
            <a:pPr algn="ctr"/>
            <a:r>
              <a:rPr lang="en-US"/>
              <a:t>Anti-Spam</a:t>
            </a:r>
          </a:p>
          <a:p>
            <a:pPr algn="ctr"/>
            <a:r>
              <a:rPr lang="en-US"/>
              <a:t>Programs</a:t>
            </a:r>
          </a:p>
          <a:p>
            <a:pPr algn="ctr"/>
            <a:endParaRPr lang="en-US"/>
          </a:p>
        </p:txBody>
      </p:sp>
      <p:sp>
        <p:nvSpPr>
          <p:cNvPr id="140317" name="AutoShape 29"/>
          <p:cNvSpPr>
            <a:spLocks noChangeArrowheads="1"/>
          </p:cNvSpPr>
          <p:nvPr/>
        </p:nvSpPr>
        <p:spPr bwMode="auto">
          <a:xfrm>
            <a:off x="4376738" y="2501900"/>
            <a:ext cx="2365375" cy="1974850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502920" bIns="0" anchor="ctr"/>
          <a:lstStyle/>
          <a:p>
            <a:pPr algn="ctr"/>
            <a:r>
              <a:rPr lang="en-US"/>
              <a:t>Web</a:t>
            </a:r>
            <a:br>
              <a:rPr lang="en-US"/>
            </a:br>
            <a:r>
              <a:rPr lang="en-US"/>
              <a:t>Filters</a:t>
            </a:r>
            <a:br>
              <a:rPr lang="en-US"/>
            </a:b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4694238"/>
            <a:ext cx="1981200" cy="1295400"/>
            <a:chOff x="0" y="2898"/>
            <a:chExt cx="1248" cy="816"/>
          </a:xfrm>
        </p:grpSpPr>
        <p:sp>
          <p:nvSpPr>
            <p:cNvPr id="51212" name="Rectangle 11"/>
            <p:cNvSpPr>
              <a:spLocks noChangeArrowheads="1"/>
            </p:cNvSpPr>
            <p:nvPr/>
          </p:nvSpPr>
          <p:spPr bwMode="auto">
            <a:xfrm>
              <a:off x="0" y="3330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Phishing Filters below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Chapter 8</a:t>
              </a:r>
            </a:p>
          </p:txBody>
        </p:sp>
        <p:sp>
          <p:nvSpPr>
            <p:cNvPr id="51213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2898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4" autoUpdateAnimBg="0" advAuto="1000"/>
      <p:bldP spid="140297" grpId="0" build="p" bldLvl="4" autoUpdateAnimBg="0" advAuto="4000"/>
      <p:bldP spid="140314" grpId="0" animBg="1"/>
      <p:bldP spid="1403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205538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file compression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223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427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304800" y="1560513"/>
            <a:ext cx="81645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Shrinks size of files to free up room and improve performance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Compressed files are sometimes called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zipped files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Two popular utilities: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PKZIP and WinZip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4" autoUpdateAnimBg="0" advAuto="1000"/>
      <p:bldP spid="95244" grpId="0" build="p" bldLvl="4" autoUpdateAnimBg="0" advAuto="4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793038" cy="7318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cross-platform application?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9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399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23850" y="3467100"/>
            <a:ext cx="3690938" cy="1960563"/>
            <a:chOff x="204" y="2256"/>
            <a:chExt cx="2325" cy="1235"/>
          </a:xfrm>
        </p:grpSpPr>
        <p:sp>
          <p:nvSpPr>
            <p:cNvPr id="7188" name="Line 74"/>
            <p:cNvSpPr>
              <a:spLocks noChangeShapeType="1"/>
            </p:cNvSpPr>
            <p:nvPr/>
          </p:nvSpPr>
          <p:spPr bwMode="auto">
            <a:xfrm flipH="1">
              <a:off x="1143" y="2256"/>
              <a:ext cx="1386" cy="7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Oval 54"/>
            <p:cNvSpPr>
              <a:spLocks noChangeArrowheads="1"/>
            </p:cNvSpPr>
            <p:nvPr/>
          </p:nvSpPr>
          <p:spPr bwMode="auto">
            <a:xfrm>
              <a:off x="204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A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527300" y="3659188"/>
            <a:ext cx="1925638" cy="1768475"/>
            <a:chOff x="1592" y="2377"/>
            <a:chExt cx="1213" cy="1114"/>
          </a:xfrm>
        </p:grpSpPr>
        <p:sp>
          <p:nvSpPr>
            <p:cNvPr id="7186" name="Line 77"/>
            <p:cNvSpPr>
              <a:spLocks noChangeShapeType="1"/>
            </p:cNvSpPr>
            <p:nvPr/>
          </p:nvSpPr>
          <p:spPr bwMode="auto">
            <a:xfrm flipH="1">
              <a:off x="2327" y="2377"/>
              <a:ext cx="394" cy="617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Oval 59"/>
            <p:cNvSpPr>
              <a:spLocks noChangeArrowheads="1"/>
            </p:cNvSpPr>
            <p:nvPr/>
          </p:nvSpPr>
          <p:spPr bwMode="auto">
            <a:xfrm>
              <a:off x="1592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B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4730750" y="3638550"/>
            <a:ext cx="1925638" cy="1789113"/>
            <a:chOff x="2980" y="2364"/>
            <a:chExt cx="1213" cy="1127"/>
          </a:xfrm>
        </p:grpSpPr>
        <p:sp>
          <p:nvSpPr>
            <p:cNvPr id="7184" name="Line 78"/>
            <p:cNvSpPr>
              <a:spLocks noChangeShapeType="1"/>
            </p:cNvSpPr>
            <p:nvPr/>
          </p:nvSpPr>
          <p:spPr bwMode="auto">
            <a:xfrm>
              <a:off x="3080" y="2364"/>
              <a:ext cx="394" cy="617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Oval 64"/>
            <p:cNvSpPr>
              <a:spLocks noChangeArrowheads="1"/>
            </p:cNvSpPr>
            <p:nvPr/>
          </p:nvSpPr>
          <p:spPr bwMode="auto">
            <a:xfrm>
              <a:off x="2980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C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5299075" y="3416300"/>
            <a:ext cx="3559175" cy="2011363"/>
            <a:chOff x="3338" y="2224"/>
            <a:chExt cx="2242" cy="1267"/>
          </a:xfrm>
        </p:grpSpPr>
        <p:sp>
          <p:nvSpPr>
            <p:cNvPr id="7182" name="Line 76"/>
            <p:cNvSpPr>
              <a:spLocks noChangeShapeType="1"/>
            </p:cNvSpPr>
            <p:nvPr/>
          </p:nvSpPr>
          <p:spPr bwMode="auto">
            <a:xfrm>
              <a:off x="3338" y="2224"/>
              <a:ext cx="1386" cy="7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Oval 69"/>
            <p:cNvSpPr>
              <a:spLocks noChangeArrowheads="1"/>
            </p:cNvSpPr>
            <p:nvPr/>
          </p:nvSpPr>
          <p:spPr bwMode="auto">
            <a:xfrm>
              <a:off x="4367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D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762375" y="2976563"/>
            <a:ext cx="1790700" cy="838200"/>
            <a:chOff x="288" y="1872"/>
            <a:chExt cx="1920" cy="1104"/>
          </a:xfrm>
        </p:grpSpPr>
        <p:sp>
          <p:nvSpPr>
            <p:cNvPr id="7180" name="Oval 56"/>
            <p:cNvSpPr>
              <a:spLocks noChangeArrowheads="1"/>
            </p:cNvSpPr>
            <p:nvPr/>
          </p:nvSpPr>
          <p:spPr bwMode="auto">
            <a:xfrm>
              <a:off x="288" y="1872"/>
              <a:ext cx="1920" cy="1104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tIns="0" bIns="137160" anchorCtr="1">
              <a:flatTx/>
            </a:bodyPr>
            <a:lstStyle/>
            <a:p>
              <a:endParaRPr lang="en-US"/>
            </a:p>
          </p:txBody>
        </p:sp>
        <p:sp>
          <p:nvSpPr>
            <p:cNvPr id="7181" name="Rectangle 57"/>
            <p:cNvSpPr>
              <a:spLocks noChangeArrowheads="1"/>
            </p:cNvSpPr>
            <p:nvPr/>
          </p:nvSpPr>
          <p:spPr bwMode="auto">
            <a:xfrm>
              <a:off x="288" y="2165"/>
              <a:ext cx="192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137160" anchorCtr="1">
              <a:spAutoFit/>
            </a:bodyPr>
            <a:lstStyle/>
            <a:p>
              <a:pPr algn="ctr"/>
              <a:r>
                <a:rPr kumimoji="1" lang="en-US" sz="1800" b="1">
                  <a:latin typeface="Times New Roman" pitchFamily="18" charset="0"/>
                </a:rPr>
                <a:t>Application</a:t>
              </a:r>
            </a:p>
          </p:txBody>
        </p:sp>
      </p:grp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304800" y="1535113"/>
            <a:ext cx="77930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Runs the same on multiple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4" autoUpdateAnimBg="0" advAuto="1000"/>
      <p:bldP spid="9299" grpId="0" build="p" bldLvl="4" autoUpdateAnimBg="0" advAuto="200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205538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media player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325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428 Fig. 8-38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304800" y="1560513"/>
            <a:ext cx="42767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view images and animation, listen to audio, and watch video files on your computer</a:t>
            </a:r>
          </a:p>
        </p:txBody>
      </p:sp>
      <p:pic>
        <p:nvPicPr>
          <p:cNvPr id="10" name="Picture 9" descr="CFig8-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62" y="1364776"/>
            <a:ext cx="4265639" cy="422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4" autoUpdateAnimBg="0" advAuto="1000"/>
      <p:bldP spid="150536" grpId="0" build="p" bldLvl="4" autoUpdateAnimBg="0" advAuto="40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205538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CD/DVD burning software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428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428 Fig. 8-39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304800" y="1560513"/>
            <a:ext cx="42767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Writes text, graphics, audio, and video files to a recordable or rewriteable CD or DVD</a:t>
            </a:r>
          </a:p>
        </p:txBody>
      </p:sp>
      <p:pic>
        <p:nvPicPr>
          <p:cNvPr id="10" name="Picture 9" descr="CFig8-3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2609" y="1801503"/>
            <a:ext cx="4671978" cy="408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bldLvl="4" autoUpdateAnimBg="0" advAuto="1000"/>
      <p:bldP spid="141321" grpId="0" build="p" bldLvl="4" autoUpdateAnimBg="0" advAuto="400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445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personal computer maintenance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530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428 Fig. 8-40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04800" y="1535113"/>
            <a:ext cx="85852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Identifies and fixes operating system problems and disk problems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 continuously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monitor computer to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identify problems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before they occur</a:t>
            </a:r>
          </a:p>
        </p:txBody>
      </p:sp>
      <p:pic>
        <p:nvPicPr>
          <p:cNvPr id="10" name="Picture 9" descr="CFig8-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90" y="2224585"/>
            <a:ext cx="4932462" cy="352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4" autoUpdateAnimBg="0" advAuto="1000"/>
      <p:bldP spid="97290" grpId="0" build="p" bldLvl="4" autoUpdateAnimBg="0" advAuto="300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600" smtClean="0"/>
              <a:t>Summary of Operating Systems and Utility Programs</a:t>
            </a:r>
            <a:endParaRPr lang="en-US" sz="2600" smtClean="0">
              <a:latin typeface="Arial Unicode MS" pitchFamily="34" charset="-128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04800" y="5876925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8 Complete</a:t>
            </a: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327025" y="178435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Define an operating system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327025" y="290353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Discuss the functions common to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most operating systems</a:t>
            </a:r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327025" y="40243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Introduce several utility programs commonly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found in operating systems</a:t>
            </a:r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4537075" y="236696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tIns="274320" anchor="ctr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Discuss a variety of stand-alone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operating systems, network operating systems,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and embedded operating systems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endParaRPr kumimoji="1" lang="en-US" sz="1400" b="1" dirty="0">
              <a:latin typeface="Times New Roman" pitchFamily="18" charset="0"/>
            </a:endParaRPr>
          </a:p>
        </p:txBody>
      </p:sp>
      <p:sp>
        <p:nvSpPr>
          <p:cNvPr id="99340" name="AutoShape 12"/>
          <p:cNvSpPr>
            <a:spLocks noChangeArrowheads="1"/>
          </p:cNvSpPr>
          <p:nvPr/>
        </p:nvSpPr>
        <p:spPr bwMode="auto">
          <a:xfrm>
            <a:off x="4567238" y="350678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Describe several stand-alone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utility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utoUpdateAnimBg="0"/>
      <p:bldP spid="99336" grpId="0" animBg="1" autoUpdateAnimBg="0"/>
      <p:bldP spid="99337" grpId="0" animBg="1" autoUpdateAnimBg="0"/>
      <p:bldP spid="99338" grpId="0" animBg="1" autoUpdateAnimBg="0"/>
      <p:bldP spid="99339" grpId="0" animBg="1" autoUpdateAnimBg="0"/>
      <p:bldP spid="993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365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booting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0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400 Fig. 8-2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1000" y="2009775"/>
            <a:ext cx="35052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Cold boot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 Turning on computer that has been powered off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Warm boot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 Restarting computer that is powered on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04800" y="1535113"/>
            <a:ext cx="85852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Process of starting or restarting a computer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8-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01" y="2047164"/>
            <a:ext cx="4724187" cy="372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 advAuto="1000"/>
      <p:bldP spid="11275" grpId="0" build="p" bldLvl="5" autoUpdateAnimBg="0" advAuto="4000"/>
      <p:bldP spid="11281" grpId="0" build="p" bldLvl="5" autoUpdateAnimBg="0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2320925" y="1730375"/>
            <a:ext cx="3617913" cy="3609975"/>
            <a:chOff x="1462" y="1090"/>
            <a:chExt cx="2279" cy="2274"/>
          </a:xfrm>
        </p:grpSpPr>
        <p:pic>
          <p:nvPicPr>
            <p:cNvPr id="9239" name="Picture 127" descr="fig08_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2" y="1090"/>
              <a:ext cx="2279" cy="2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40" name="Picture 1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90" y="2602"/>
              <a:ext cx="562" cy="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572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 personal computer boot up?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4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400 - 401 Fig. 8-3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96875" y="1747838"/>
            <a:ext cx="1912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1.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Power supply sends signal to com-ponents in system unit</a:t>
            </a: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2079625" y="1924050"/>
            <a:ext cx="2217738" cy="919163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2120900" y="2908300"/>
            <a:ext cx="2408238" cy="595313"/>
            <a:chOff x="1336" y="1832"/>
            <a:chExt cx="1517" cy="375"/>
          </a:xfrm>
        </p:grpSpPr>
        <p:sp>
          <p:nvSpPr>
            <p:cNvPr id="9246" name="Line 40"/>
            <p:cNvSpPr>
              <a:spLocks noChangeShapeType="1"/>
            </p:cNvSpPr>
            <p:nvPr/>
          </p:nvSpPr>
          <p:spPr bwMode="auto">
            <a:xfrm rot="-212686">
              <a:off x="1347" y="1844"/>
              <a:ext cx="1464" cy="363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7" name="Line 41"/>
            <p:cNvSpPr>
              <a:spLocks noChangeShapeType="1"/>
            </p:cNvSpPr>
            <p:nvPr/>
          </p:nvSpPr>
          <p:spPr bwMode="auto">
            <a:xfrm rot="-212686">
              <a:off x="1336" y="1832"/>
              <a:ext cx="1517" cy="337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2217738" y="3459163"/>
            <a:ext cx="2035175" cy="298450"/>
            <a:chOff x="1397" y="2179"/>
            <a:chExt cx="1282" cy="188"/>
          </a:xfrm>
        </p:grpSpPr>
        <p:sp>
          <p:nvSpPr>
            <p:cNvPr id="9243" name="Line 42"/>
            <p:cNvSpPr>
              <a:spLocks noChangeShapeType="1"/>
            </p:cNvSpPr>
            <p:nvPr/>
          </p:nvSpPr>
          <p:spPr bwMode="auto">
            <a:xfrm>
              <a:off x="1397" y="2180"/>
              <a:ext cx="1224" cy="97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4" name="Line 44"/>
            <p:cNvSpPr>
              <a:spLocks noChangeShapeType="1"/>
            </p:cNvSpPr>
            <p:nvPr/>
          </p:nvSpPr>
          <p:spPr bwMode="auto">
            <a:xfrm>
              <a:off x="1399" y="2179"/>
              <a:ext cx="1175" cy="48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5" name="Line 45"/>
            <p:cNvSpPr>
              <a:spLocks noChangeShapeType="1"/>
            </p:cNvSpPr>
            <p:nvPr/>
          </p:nvSpPr>
          <p:spPr bwMode="auto">
            <a:xfrm>
              <a:off x="1408" y="2180"/>
              <a:ext cx="1271" cy="187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406" name="Line 46"/>
          <p:cNvSpPr>
            <a:spLocks noChangeShapeType="1"/>
          </p:cNvSpPr>
          <p:nvPr/>
        </p:nvSpPr>
        <p:spPr bwMode="auto">
          <a:xfrm flipH="1">
            <a:off x="4970463" y="1901825"/>
            <a:ext cx="1196975" cy="1325563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5021263" y="2441575"/>
            <a:ext cx="1114425" cy="993775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8" name="Text Box 54"/>
          <p:cNvSpPr txBox="1">
            <a:spLocks noChangeArrowheads="1"/>
          </p:cNvSpPr>
          <p:nvPr/>
        </p:nvSpPr>
        <p:spPr bwMode="auto">
          <a:xfrm>
            <a:off x="2862263" y="17780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5421" name="Rectangle 61"/>
          <p:cNvSpPr>
            <a:spLocks noChangeArrowheads="1"/>
          </p:cNvSpPr>
          <p:nvPr/>
        </p:nvSpPr>
        <p:spPr bwMode="auto">
          <a:xfrm>
            <a:off x="6119813" y="1727200"/>
            <a:ext cx="28178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4.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Results of POST are compared with data in CMOS chip</a:t>
            </a:r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 flipH="1">
            <a:off x="4767263" y="3325813"/>
            <a:ext cx="1376362" cy="85725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 flipH="1">
            <a:off x="4176713" y="3875088"/>
            <a:ext cx="2006600" cy="530225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396875" y="2497138"/>
            <a:ext cx="1912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Processor accesses BIOS to start computer</a:t>
            </a: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406400" y="3233738"/>
            <a:ext cx="19129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3.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BIOS runs tests, called the POST, to check components such as mouse, keyboard, and adapter cards</a:t>
            </a:r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6119813" y="2260600"/>
            <a:ext cx="2817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5.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BIOS looks for system files on a USB flash drive or CD/DVD drive, and then drive C (hard disk)</a:t>
            </a:r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6119813" y="3155950"/>
            <a:ext cx="281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6.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Kernel (core) of operating system loads into RAM</a:t>
            </a:r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6105525" y="3743325"/>
            <a:ext cx="2817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7.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Operating system loads configuration information and displays desktop on screen</a:t>
            </a:r>
          </a:p>
        </p:txBody>
      </p: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9241" name="Rectangle 124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Registry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8</a:t>
              </a:r>
            </a:p>
          </p:txBody>
        </p:sp>
        <p:sp>
          <p:nvSpPr>
            <p:cNvPr id="9242" name="Webpage">
              <a:hlinkClick r:id="rId4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 autoUpdateAnimBg="0" advAuto="1000"/>
      <p:bldP spid="15388" grpId="0" build="p" autoUpdateAnimBg="0" advAuto="3000"/>
      <p:bldP spid="15399" grpId="0" animBg="1"/>
      <p:bldP spid="15406" grpId="0" animBg="1"/>
      <p:bldP spid="15407" grpId="0" animBg="1"/>
      <p:bldP spid="15421" grpId="0" build="p" autoUpdateAnimBg="0" advAuto="5000"/>
      <p:bldP spid="15423" grpId="0" animBg="1"/>
      <p:bldP spid="15424" grpId="0" animBg="1"/>
      <p:bldP spid="15425" grpId="0" build="p" autoUpdateAnimBg="0" advAuto="5000"/>
      <p:bldP spid="15426" grpId="0" build="p" autoUpdateAnimBg="0" advAuto="5000"/>
      <p:bldP spid="15427" grpId="0" build="p" autoUpdateAnimBg="0" advAuto="5000"/>
      <p:bldP spid="15428" grpId="0" build="p" autoUpdateAnimBg="0" advAuto="5000"/>
      <p:bldP spid="15430" grpId="0" build="p" autoUpdateAnimBg="0" advAuto="5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937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boot disk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24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402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04800" y="1535113"/>
            <a:ext cx="85852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Contains system files that will start computer when computer cannot boot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Also called </a:t>
            </a: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recovery disk</a:t>
            </a:r>
            <a:endParaRPr kumimoji="1" lang="en-US">
              <a:solidFill>
                <a:srgbClr val="D9443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 autoUpdateAnimBg="0" advAuto="1000"/>
      <p:bldP spid="17423" grpId="0" build="p" bldLvl="3" autoUpdateAnimBg="0" advAuto="4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064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user interface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402 Fig. 8-4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04800" y="1535113"/>
            <a:ext cx="8585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Controls how you enter data and instructions and how information displays on screen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8-0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05" y="2197290"/>
            <a:ext cx="7583671" cy="354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4" autoUpdateAnimBg="0" advAuto="1000"/>
      <p:bldP spid="19476" grpId="0" build="p" bldLvl="4" autoUpdateAnimBg="0" advAuto="100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887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502920" rIns="9144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887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502920" rIns="9144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2950</TotalTime>
  <Words>1995</Words>
  <Application>Microsoft Office PowerPoint</Application>
  <PresentationFormat>On-screen Show (4:3)</PresentationFormat>
  <Paragraphs>399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 Unicode MS</vt:lpstr>
      <vt:lpstr>Arial</vt:lpstr>
      <vt:lpstr>Arial (W1)</vt:lpstr>
      <vt:lpstr>Arial Black</vt:lpstr>
      <vt:lpstr>Arial Narrow</vt:lpstr>
      <vt:lpstr>Franklin Gothic Demi</vt:lpstr>
      <vt:lpstr>Garamond</vt:lpstr>
      <vt:lpstr>Monotype Sorts</vt:lpstr>
      <vt:lpstr>Times</vt:lpstr>
      <vt:lpstr>Times New Roman</vt:lpstr>
      <vt:lpstr>Wingdings</vt:lpstr>
      <vt:lpstr>1_dt2</vt:lpstr>
      <vt:lpstr>Chapter 8 Operating  Systems and Utility Programs</vt:lpstr>
      <vt:lpstr>Chapter 8 Objectives</vt:lpstr>
      <vt:lpstr>System Software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Types of Operating Systems</vt:lpstr>
      <vt:lpstr>Types of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Network Operating Systems</vt:lpstr>
      <vt:lpstr>Embedded Operating Systems</vt:lpstr>
      <vt:lpstr>Embedded Operating Systems</vt:lpstr>
      <vt:lpstr>Embedded Operating Systems</vt:lpstr>
      <vt:lpstr>Embedded Operating Systems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Summary of Operating Systems and Utility Programs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Shafaan</cp:lastModifiedBy>
  <cp:revision>219</cp:revision>
  <dcterms:created xsi:type="dcterms:W3CDTF">2002-11-05T15:14:35Z</dcterms:created>
  <dcterms:modified xsi:type="dcterms:W3CDTF">2014-02-03T17:05:52Z</dcterms:modified>
</cp:coreProperties>
</file>