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5" r:id="rId4"/>
    <p:sldId id="296" r:id="rId5"/>
    <p:sldId id="297" r:id="rId6"/>
    <p:sldId id="299" r:id="rId7"/>
    <p:sldId id="300" r:id="rId8"/>
    <p:sldId id="301" r:id="rId9"/>
    <p:sldId id="307" r:id="rId10"/>
    <p:sldId id="28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0" d="100"/>
          <a:sy n="70" d="100"/>
        </p:scale>
        <p:origin x="-13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11/4/2020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11/4/2020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a:solidFill>
                  <a:schemeClr val="bg1"/>
                </a:solidFill>
              </a:rPr>
              <a:t>Introduction to </a:t>
            </a:r>
            <a:r>
              <a:rPr lang="en-GB" sz="3600" dirty="0" smtClean="0">
                <a:solidFill>
                  <a:schemeClr val="bg1"/>
                </a:solidFill>
              </a:rPr>
              <a:t>Education</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304800" y="2362200"/>
            <a:ext cx="8229600" cy="2514600"/>
          </a:xfrm>
        </p:spPr>
        <p:txBody>
          <a:bodyPr>
            <a:normAutofit/>
          </a:bodyPr>
          <a:lstStyle/>
          <a:p>
            <a:pPr lvl="0"/>
            <a:r>
              <a:rPr lang="en-GB" sz="2800" dirty="0"/>
              <a:t>Introduction to Education</a:t>
            </a:r>
            <a:endParaRPr lang="en-US" sz="2800" dirty="0"/>
          </a:p>
          <a:p>
            <a:pPr lvl="1"/>
            <a:r>
              <a:rPr lang="en-GB" dirty="0"/>
              <a:t>Definition of </a:t>
            </a:r>
            <a:r>
              <a:rPr lang="en-GB" dirty="0" smtClean="0"/>
              <a:t>Education</a:t>
            </a:r>
          </a:p>
          <a:p>
            <a:pPr lvl="1"/>
            <a:r>
              <a:rPr lang="en-GB" dirty="0" smtClean="0"/>
              <a:t>Education </a:t>
            </a:r>
            <a:r>
              <a:rPr lang="en-GB" dirty="0"/>
              <a:t>as process and product</a:t>
            </a:r>
            <a:endParaRPr lang="en-US" dirty="0"/>
          </a:p>
          <a:p>
            <a:pPr lvl="1"/>
            <a:r>
              <a:rPr lang="en-GB" dirty="0"/>
              <a:t>Functions of education</a:t>
            </a:r>
            <a:endParaRPr lang="en-US" dirty="0"/>
          </a:p>
          <a:p>
            <a:pPr lvl="1"/>
            <a:r>
              <a:rPr lang="en-GB" dirty="0"/>
              <a:t>Elements of Education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5400" dirty="0">
                <a:solidFill>
                  <a:schemeClr val="tx1"/>
                </a:solidFill>
              </a:rPr>
              <a:t>Introduction to Education</a:t>
            </a:r>
            <a:endParaRPr lang="en-US" sz="5400" dirty="0">
              <a:solidFill>
                <a:schemeClr val="tx1"/>
              </a:solidFill>
            </a:endParaRPr>
          </a:p>
        </p:txBody>
      </p:sp>
      <p:sp>
        <p:nvSpPr>
          <p:cNvPr id="3" name="Content Placeholder 2"/>
          <p:cNvSpPr>
            <a:spLocks noGrp="1"/>
          </p:cNvSpPr>
          <p:nvPr>
            <p:ph idx="1"/>
          </p:nvPr>
        </p:nvSpPr>
        <p:spPr>
          <a:xfrm>
            <a:off x="304800" y="2362200"/>
            <a:ext cx="8229600" cy="3581400"/>
          </a:xfrm>
        </p:spPr>
        <p:txBody>
          <a:bodyPr>
            <a:noAutofit/>
          </a:bodyPr>
          <a:lstStyle/>
          <a:p>
            <a:r>
              <a:rPr lang="en-US" sz="4000" dirty="0" smtClean="0"/>
              <a:t>Literal meaning of the word education is “experience”.</a:t>
            </a:r>
          </a:p>
          <a:p>
            <a:r>
              <a:rPr lang="en-US" sz="4000" dirty="0" smtClean="0"/>
              <a:t>The </a:t>
            </a:r>
            <a:r>
              <a:rPr lang="en-US" sz="4000" dirty="0"/>
              <a:t>word “education” has been derived from Latin words “</a:t>
            </a:r>
            <a:r>
              <a:rPr lang="en-US" sz="4000" dirty="0" smtClean="0"/>
              <a:t>Educare mean “to </a:t>
            </a:r>
            <a:r>
              <a:rPr lang="en-US" sz="4000" dirty="0"/>
              <a:t>bring up” </a:t>
            </a:r>
            <a:r>
              <a:rPr lang="en-US" sz="4000" dirty="0" smtClean="0"/>
              <a:t> </a:t>
            </a:r>
            <a:r>
              <a:rPr lang="en-US" sz="4000" dirty="0"/>
              <a:t>and </a:t>
            </a:r>
            <a:r>
              <a:rPr lang="en-US" sz="4000" dirty="0" smtClean="0"/>
              <a:t>Educere</a:t>
            </a:r>
            <a:r>
              <a:rPr lang="en-US" sz="4000" dirty="0"/>
              <a:t>” “to </a:t>
            </a:r>
            <a:r>
              <a:rPr lang="en-US" sz="4000" dirty="0" smtClean="0"/>
              <a:t>bring out”.</a:t>
            </a:r>
            <a:endParaRPr lang="en-US" sz="4000" dirty="0"/>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pPr algn="just"/>
            <a:r>
              <a:rPr lang="en-US" sz="2800" dirty="0"/>
              <a:t>The first revelation to the Prophet (SAWS) is “Read in the name of Allah…..Who taught the use of pen; taught man which he knew not”. </a:t>
            </a:r>
            <a:endParaRPr lang="en-US" sz="2800" dirty="0" smtClean="0"/>
          </a:p>
          <a:p>
            <a:pPr algn="just"/>
            <a:r>
              <a:rPr lang="en-US" sz="2800" dirty="0" smtClean="0"/>
              <a:t>He </a:t>
            </a:r>
            <a:r>
              <a:rPr lang="en-US" sz="2800" dirty="0"/>
              <a:t>was further asked to pray “My Lord, increase me in knowledge”. </a:t>
            </a:r>
            <a:endParaRPr lang="en-US" sz="2800" dirty="0" smtClean="0"/>
          </a:p>
          <a:p>
            <a:pPr algn="just"/>
            <a:r>
              <a:rPr lang="en-US" sz="2800" dirty="0" smtClean="0"/>
              <a:t>And </a:t>
            </a:r>
            <a:r>
              <a:rPr lang="en-US" sz="2800" dirty="0"/>
              <a:t>in turn He directed His followers “seek knowledge from the cradle to the grave”. </a:t>
            </a:r>
            <a:endParaRPr lang="en-US" sz="2800" dirty="0" smtClean="0"/>
          </a:p>
          <a:p>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2743200"/>
          </a:xfrm>
        </p:spPr>
        <p:txBody>
          <a:bodyPr>
            <a:normAutofit/>
          </a:bodyPr>
          <a:lstStyle/>
          <a:p>
            <a:r>
              <a:rPr lang="en-US" sz="2800" dirty="0"/>
              <a:t>Education is important for human and to perform human activities in the society. </a:t>
            </a:r>
            <a:r>
              <a:rPr lang="en-US" sz="2800" dirty="0" smtClean="0"/>
              <a:t>Human </a:t>
            </a:r>
            <a:r>
              <a:rPr lang="en-US" sz="2800" dirty="0"/>
              <a:t>is a part of the society. Education shapes and models a human being for the society. Education is thus necessary for the society.</a:t>
            </a:r>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3200400"/>
          </a:xfrm>
        </p:spPr>
        <p:txBody>
          <a:bodyPr>
            <a:normAutofit fontScale="92500"/>
          </a:bodyPr>
          <a:lstStyle/>
          <a:p>
            <a:r>
              <a:rPr lang="en-US" sz="2800" dirty="0"/>
              <a:t>Education is the fundamental right of every individual. Islam makes education compulsory for every boy and girl. The Constitution of Islamic Republic of Pakistan (1973) also recognizes this right in the following words</a:t>
            </a:r>
            <a:r>
              <a:rPr lang="en-US" sz="2800" dirty="0" smtClean="0"/>
              <a:t>:</a:t>
            </a:r>
            <a:endParaRPr lang="en-US" sz="2800" dirty="0"/>
          </a:p>
          <a:p>
            <a:pPr marL="0" indent="0">
              <a:buNone/>
            </a:pPr>
            <a:r>
              <a:rPr lang="en-US" sz="2800" dirty="0" smtClean="0"/>
              <a:t>  “</a:t>
            </a:r>
            <a:r>
              <a:rPr lang="en-US" sz="2800" dirty="0"/>
              <a:t>To provide basic necessities of life such as food, clothing, housing, education and medical relief to all citizens.”</a:t>
            </a:r>
          </a:p>
        </p:txBody>
      </p:sp>
    </p:spTree>
    <p:extLst>
      <p:ext uri="{BB962C8B-B14F-4D97-AF65-F5344CB8AC3E}">
        <p14:creationId xmlns:p14="http://schemas.microsoft.com/office/powerpoint/2010/main" val="1554786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Definition of Education</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fontScale="92500" lnSpcReduction="10000"/>
          </a:bodyPr>
          <a:lstStyle/>
          <a:p>
            <a:pPr marL="742950" lvl="1" indent="-285750" algn="just">
              <a:spcBef>
                <a:spcPts val="0"/>
              </a:spcBef>
              <a:buFont typeface="+mj-lt"/>
              <a:buAutoNum type="alphaLcPeriod"/>
              <a:tabLst>
                <a:tab pos="457200" algn="l"/>
              </a:tabLst>
            </a:pPr>
            <a:r>
              <a:rPr lang="en-US" dirty="0">
                <a:latin typeface="Times New Roman"/>
                <a:ea typeface="Times New Roman"/>
              </a:rPr>
              <a:t>Education is a process necessary for the creation of a sound mind in a sound body. (</a:t>
            </a:r>
            <a:r>
              <a:rPr lang="en-US" b="1" dirty="0">
                <a:latin typeface="Times New Roman"/>
                <a:ea typeface="Times New Roman"/>
              </a:rPr>
              <a:t>Aristotle</a:t>
            </a:r>
            <a:r>
              <a:rPr lang="en-US" dirty="0" smtClean="0">
                <a:latin typeface="Times New Roman"/>
                <a:ea typeface="Times New Roman"/>
              </a:rPr>
              <a:t>)</a:t>
            </a:r>
            <a:endParaRPr lang="en-US" sz="2800" dirty="0">
              <a:latin typeface="Times New Roman"/>
              <a:ea typeface="Times New Roman"/>
            </a:endParaRPr>
          </a:p>
          <a:p>
            <a:pPr marL="742950" marR="0" lvl="1" indent="-285750" algn="just">
              <a:spcBef>
                <a:spcPts val="0"/>
              </a:spcBef>
              <a:spcAft>
                <a:spcPts val="0"/>
              </a:spcAft>
              <a:buFont typeface="+mj-lt"/>
              <a:buAutoNum type="alphaLcPeriod"/>
              <a:tabLst>
                <a:tab pos="457200" algn="l"/>
              </a:tabLst>
            </a:pPr>
            <a:r>
              <a:rPr lang="en-US" dirty="0">
                <a:latin typeface="Times New Roman"/>
                <a:ea typeface="Times New Roman"/>
              </a:rPr>
              <a:t>Education to him </a:t>
            </a:r>
            <a:r>
              <a:rPr lang="en-US" dirty="0" err="1">
                <a:latin typeface="Times New Roman"/>
                <a:ea typeface="Times New Roman"/>
              </a:rPr>
              <a:t>paideia</a:t>
            </a:r>
            <a:r>
              <a:rPr lang="en-US" dirty="0">
                <a:latin typeface="Times New Roman"/>
                <a:ea typeface="Times New Roman"/>
              </a:rPr>
              <a:t>, is a process to develop physical, mental and spiritual abilities of individual. </a:t>
            </a:r>
            <a:r>
              <a:rPr lang="en-US" b="1" dirty="0">
                <a:latin typeface="Times New Roman"/>
                <a:ea typeface="Times New Roman"/>
              </a:rPr>
              <a:t>(Plato)</a:t>
            </a:r>
            <a:endParaRPr lang="en-US" dirty="0">
              <a:latin typeface="Times New Roman"/>
              <a:ea typeface="Times New Roman"/>
            </a:endParaRPr>
          </a:p>
          <a:p>
            <a:pPr marL="742950" marR="0" lvl="1" indent="-285750" algn="just">
              <a:spcBef>
                <a:spcPts val="0"/>
              </a:spcBef>
              <a:spcAft>
                <a:spcPts val="0"/>
              </a:spcAft>
              <a:buFont typeface="+mj-lt"/>
              <a:buAutoNum type="alphaLcPeriod"/>
              <a:tabLst>
                <a:tab pos="457200" algn="l"/>
              </a:tabLst>
            </a:pPr>
            <a:r>
              <a:rPr lang="en-US" dirty="0">
                <a:latin typeface="Times New Roman"/>
                <a:ea typeface="Times New Roman"/>
              </a:rPr>
              <a:t>Education is the process that begins at birth and continues throughout life. Education is life and all of life is education. (</a:t>
            </a:r>
            <a:r>
              <a:rPr lang="en-US" b="1" dirty="0">
                <a:latin typeface="Times New Roman"/>
                <a:ea typeface="Times New Roman"/>
              </a:rPr>
              <a:t>F. J. Brown</a:t>
            </a:r>
            <a:r>
              <a:rPr lang="en-US" dirty="0" smtClean="0">
                <a:latin typeface="Times New Roman"/>
                <a:ea typeface="Times New Roman"/>
              </a:rPr>
              <a:t>).</a:t>
            </a:r>
          </a:p>
          <a:p>
            <a:pPr marL="742950" lvl="1" indent="-285750" algn="just">
              <a:spcBef>
                <a:spcPts val="0"/>
              </a:spcBef>
              <a:buFont typeface="+mj-lt"/>
              <a:buAutoNum type="alphaLcPeriod"/>
              <a:tabLst>
                <a:tab pos="457200" algn="l"/>
              </a:tabLst>
            </a:pPr>
            <a:r>
              <a:rPr lang="en-US" dirty="0">
                <a:latin typeface="Times New Roman"/>
                <a:ea typeface="Times New Roman"/>
              </a:rPr>
              <a:t>Education is a process of living through a continuous reconstruction of experience. Education is thus not a preparation for life but is a life itself. (</a:t>
            </a:r>
            <a:r>
              <a:rPr lang="en-US" b="1" dirty="0">
                <a:latin typeface="Times New Roman"/>
                <a:ea typeface="Times New Roman"/>
              </a:rPr>
              <a:t>J. Dewy</a:t>
            </a:r>
            <a:r>
              <a:rPr lang="en-US" dirty="0" smtClean="0">
                <a:latin typeface="Times New Roman"/>
                <a:ea typeface="Times New Roman"/>
              </a:rPr>
              <a:t>)</a:t>
            </a:r>
            <a:endParaRPr lang="en-US" sz="2800" dirty="0">
              <a:latin typeface="Times New Roman"/>
              <a:ea typeface="Times New Roman"/>
            </a:endParaRPr>
          </a:p>
          <a:p>
            <a:pPr marL="742950" marR="0" lvl="1" indent="-285750" algn="just">
              <a:spcBef>
                <a:spcPts val="0"/>
              </a:spcBef>
              <a:spcAft>
                <a:spcPts val="0"/>
              </a:spcAft>
              <a:buFont typeface="+mj-lt"/>
              <a:buAutoNum type="alphaLcPeriod"/>
              <a:tabLst>
                <a:tab pos="457200" algn="l"/>
              </a:tabLst>
            </a:pPr>
            <a:r>
              <a:rPr lang="en-US" dirty="0">
                <a:latin typeface="Times New Roman"/>
                <a:ea typeface="Times New Roman"/>
              </a:rPr>
              <a:t>Education means growth and growth means many-sided development. (</a:t>
            </a:r>
            <a:r>
              <a:rPr lang="en-US" b="1" dirty="0">
                <a:latin typeface="Times New Roman"/>
                <a:ea typeface="Times New Roman"/>
              </a:rPr>
              <a:t>B.F.</a:t>
            </a:r>
            <a:r>
              <a:rPr lang="en-US" dirty="0">
                <a:latin typeface="Times New Roman"/>
                <a:ea typeface="Times New Roman"/>
              </a:rPr>
              <a:t> </a:t>
            </a:r>
            <a:r>
              <a:rPr lang="en-US" b="1" dirty="0">
                <a:latin typeface="Times New Roman"/>
                <a:ea typeface="Times New Roman"/>
              </a:rPr>
              <a:t>Skinner</a:t>
            </a:r>
            <a:r>
              <a:rPr lang="en-US" dirty="0">
                <a:latin typeface="Times New Roman"/>
                <a:ea typeface="Times New Roman"/>
              </a:rPr>
              <a:t>)</a:t>
            </a:r>
          </a:p>
          <a:p>
            <a:pPr marL="742950" marR="0" lvl="1" indent="-285750" algn="just">
              <a:spcBef>
                <a:spcPts val="0"/>
              </a:spcBef>
              <a:spcAft>
                <a:spcPts val="0"/>
              </a:spcAft>
              <a:buFont typeface="+mj-lt"/>
              <a:buAutoNum type="alphaLcPeriod"/>
              <a:tabLst>
                <a:tab pos="457200" algn="l"/>
              </a:tabLst>
            </a:pPr>
            <a:endParaRPr lang="en-US"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2514600"/>
          </a:xfrm>
        </p:spPr>
        <p:txBody>
          <a:bodyPr>
            <a:normAutofit fontScale="85000" lnSpcReduction="20000"/>
          </a:bodyPr>
          <a:lstStyle/>
          <a:p>
            <a:pPr marL="457200" lvl="1" indent="0" algn="just">
              <a:spcBef>
                <a:spcPts val="0"/>
              </a:spcBef>
              <a:buNone/>
              <a:tabLst>
                <a:tab pos="457200" algn="l"/>
              </a:tabLst>
            </a:pPr>
            <a:r>
              <a:rPr lang="en-US" dirty="0" smtClean="0">
                <a:latin typeface="Times New Roman"/>
                <a:ea typeface="Times New Roman"/>
              </a:rPr>
              <a:t>f. Education </a:t>
            </a:r>
            <a:r>
              <a:rPr lang="en-US" dirty="0">
                <a:latin typeface="Times New Roman"/>
                <a:ea typeface="Times New Roman"/>
              </a:rPr>
              <a:t>is a process to prepare the individual for this world as well as the everlasting world, emphasizing both materialistic and spiritual development of human beings leading to service of people and the God. Education should enable a child to distinguish between the true and the false, the good and the bad, the right conduct and the evil doings. (</a:t>
            </a:r>
            <a:r>
              <a:rPr lang="en-US" b="1" dirty="0">
                <a:latin typeface="Times New Roman"/>
                <a:ea typeface="Times New Roman"/>
              </a:rPr>
              <a:t>Imam </a:t>
            </a:r>
            <a:r>
              <a:rPr lang="en-US" b="1" dirty="0" err="1">
                <a:latin typeface="Times New Roman"/>
                <a:ea typeface="Times New Roman"/>
              </a:rPr>
              <a:t>Ghazali</a:t>
            </a:r>
            <a:r>
              <a:rPr lang="en-US" dirty="0">
                <a:latin typeface="Times New Roman"/>
                <a:ea typeface="Times New Roman"/>
              </a:rPr>
              <a:t>)</a:t>
            </a:r>
          </a:p>
          <a:p>
            <a:pPr marL="457200" marR="0" lvl="1" indent="0" algn="just">
              <a:spcBef>
                <a:spcPts val="0"/>
              </a:spcBef>
              <a:spcAft>
                <a:spcPts val="0"/>
              </a:spcAft>
              <a:buNone/>
              <a:tabLst>
                <a:tab pos="457200" algn="l"/>
              </a:tabLst>
            </a:pPr>
            <a:r>
              <a:rPr lang="en-US" sz="2800" dirty="0" smtClean="0">
                <a:latin typeface="Times New Roman"/>
                <a:ea typeface="Times New Roman"/>
              </a:rPr>
              <a:t>g. </a:t>
            </a:r>
            <a:r>
              <a:rPr lang="en-US" dirty="0" smtClean="0">
                <a:latin typeface="Times New Roman"/>
                <a:ea typeface="Times New Roman"/>
              </a:rPr>
              <a:t>Education </a:t>
            </a:r>
            <a:r>
              <a:rPr lang="en-US" dirty="0">
                <a:latin typeface="Times New Roman"/>
                <a:ea typeface="Times New Roman"/>
              </a:rPr>
              <a:t>is a means to transmit knowledge and culture to next generation, to impart intellectual and moral training and to bring happiness in the life of mankind.  (</a:t>
            </a:r>
            <a:r>
              <a:rPr lang="en-US" b="1" dirty="0" err="1">
                <a:latin typeface="Times New Roman"/>
                <a:ea typeface="Times New Roman"/>
              </a:rPr>
              <a:t>Ibne</a:t>
            </a:r>
            <a:r>
              <a:rPr lang="en-US" b="1" dirty="0">
                <a:latin typeface="Times New Roman"/>
                <a:ea typeface="Times New Roman"/>
              </a:rPr>
              <a:t> </a:t>
            </a:r>
            <a:r>
              <a:rPr lang="en-US" b="1" dirty="0" err="1">
                <a:latin typeface="Times New Roman"/>
                <a:ea typeface="Times New Roman"/>
              </a:rPr>
              <a:t>Khaldon</a:t>
            </a:r>
            <a:r>
              <a:rPr lang="en-US" dirty="0">
                <a:latin typeface="Times New Roman"/>
                <a:ea typeface="Times New Roman"/>
              </a:rPr>
              <a:t>)</a:t>
            </a:r>
          </a:p>
          <a:p>
            <a:pPr marL="0" marR="0" algn="just">
              <a:spcBef>
                <a:spcPts val="0"/>
              </a:spcBef>
              <a:spcAft>
                <a:spcPts val="0"/>
              </a:spcAft>
            </a:pPr>
            <a:endParaRPr lang="en-US" sz="2800"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en-GB" sz="3600" dirty="0" smtClean="0"/>
              <a:t>Education as process and product</a:t>
            </a:r>
            <a:r>
              <a:rPr lang="en-US" sz="3600" dirty="0" smtClean="0"/>
              <a:t/>
            </a:r>
            <a:br>
              <a:rPr lang="en-US" sz="3600" dirty="0" smtClean="0"/>
            </a:br>
            <a:endParaRPr lang="en-US" sz="3600" dirty="0"/>
          </a:p>
        </p:txBody>
      </p:sp>
      <p:sp>
        <p:nvSpPr>
          <p:cNvPr id="3" name="Content Placeholder 2"/>
          <p:cNvSpPr>
            <a:spLocks noGrp="1"/>
          </p:cNvSpPr>
          <p:nvPr>
            <p:ph idx="1"/>
          </p:nvPr>
        </p:nvSpPr>
        <p:spPr>
          <a:xfrm>
            <a:off x="304800" y="1905000"/>
            <a:ext cx="8229600" cy="2971800"/>
          </a:xfrm>
        </p:spPr>
        <p:txBody>
          <a:bodyPr>
            <a:normAutofit/>
          </a:bodyPr>
          <a:lstStyle/>
          <a:p>
            <a:r>
              <a:rPr lang="en-US" dirty="0" smtClean="0">
                <a:solidFill>
                  <a:srgbClr val="222222"/>
                </a:solidFill>
                <a:latin typeface="arial"/>
              </a:rPr>
              <a:t>Process is a </a:t>
            </a:r>
            <a:r>
              <a:rPr lang="en-US" dirty="0">
                <a:solidFill>
                  <a:srgbClr val="222222"/>
                </a:solidFill>
                <a:latin typeface="arial"/>
              </a:rPr>
              <a:t>series of actions or steps taken in order to achieve a </a:t>
            </a:r>
            <a:r>
              <a:rPr lang="en-US" dirty="0" smtClean="0">
                <a:solidFill>
                  <a:srgbClr val="222222"/>
                </a:solidFill>
                <a:latin typeface="arial"/>
              </a:rPr>
              <a:t>particular (</a:t>
            </a:r>
            <a:r>
              <a:rPr lang="en-US" dirty="0" err="1" smtClean="0">
                <a:solidFill>
                  <a:srgbClr val="222222"/>
                </a:solidFill>
                <a:latin typeface="arial"/>
              </a:rPr>
              <a:t>e.g</a:t>
            </a:r>
            <a:r>
              <a:rPr lang="en-US" dirty="0" smtClean="0">
                <a:solidFill>
                  <a:srgbClr val="222222"/>
                </a:solidFill>
                <a:latin typeface="arial"/>
              </a:rPr>
              <a:t> </a:t>
            </a:r>
            <a:r>
              <a:rPr lang="en-US" dirty="0" err="1" smtClean="0">
                <a:solidFill>
                  <a:srgbClr val="222222"/>
                </a:solidFill>
                <a:latin typeface="arial"/>
              </a:rPr>
              <a:t>hansout</a:t>
            </a:r>
            <a:r>
              <a:rPr lang="en-US" dirty="0" smtClean="0">
                <a:solidFill>
                  <a:srgbClr val="222222"/>
                </a:solidFill>
                <a:latin typeface="arial"/>
              </a:rPr>
              <a:t>, lecture, assignments, presentations).</a:t>
            </a:r>
          </a:p>
          <a:p>
            <a:r>
              <a:rPr lang="en-US" dirty="0" smtClean="0"/>
              <a:t>product</a:t>
            </a:r>
            <a:r>
              <a:rPr lang="en-US" dirty="0"/>
              <a:t> is the result of an action or </a:t>
            </a:r>
            <a:r>
              <a:rPr lang="en-US" dirty="0" smtClean="0"/>
              <a:t>process (Result or </a:t>
            </a:r>
            <a:r>
              <a:rPr lang="en-US" dirty="0" err="1" smtClean="0"/>
              <a:t>gragdes</a:t>
            </a:r>
            <a:r>
              <a:rPr lang="en-US" dirty="0" smtClean="0"/>
              <a:t>)</a:t>
            </a:r>
            <a:endParaRPr lang="en-US" dirty="0"/>
          </a:p>
        </p:txBody>
      </p:sp>
    </p:spTree>
    <p:extLst>
      <p:ext uri="{BB962C8B-B14F-4D97-AF65-F5344CB8AC3E}">
        <p14:creationId xmlns:p14="http://schemas.microsoft.com/office/powerpoint/2010/main" val="7455674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1095</TotalTime>
  <Words>502</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Introduction to Education  </vt:lpstr>
      <vt:lpstr>Contents</vt:lpstr>
      <vt:lpstr>Introduction to Education</vt:lpstr>
      <vt:lpstr>Continue </vt:lpstr>
      <vt:lpstr>Continue</vt:lpstr>
      <vt:lpstr>Continue</vt:lpstr>
      <vt:lpstr>Definition of Education</vt:lpstr>
      <vt:lpstr>Continue</vt:lpstr>
      <vt:lpstr>Education as process and product </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106</cp:revision>
  <dcterms:created xsi:type="dcterms:W3CDTF">2019-02-18T15:01:28Z</dcterms:created>
  <dcterms:modified xsi:type="dcterms:W3CDTF">2020-11-05T02:33:10Z</dcterms:modified>
</cp:coreProperties>
</file>