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260" r:id="rId32"/>
    <p:sldId id="262" r:id="rId33"/>
    <p:sldId id="263" r:id="rId34"/>
    <p:sldId id="264" r:id="rId35"/>
    <p:sldId id="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20505-B54C-4E42-BC71-6A428D821874}"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310605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20505-B54C-4E42-BC71-6A428D821874}"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27906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20505-B54C-4E42-BC71-6A428D821874}"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63330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20505-B54C-4E42-BC71-6A428D821874}"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25432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20505-B54C-4E42-BC71-6A428D821874}"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159290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20505-B54C-4E42-BC71-6A428D821874}"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165818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20505-B54C-4E42-BC71-6A428D821874}"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212499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20505-B54C-4E42-BC71-6A428D821874}"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180085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20505-B54C-4E42-BC71-6A428D821874}"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120244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20505-B54C-4E42-BC71-6A428D821874}"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380699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20505-B54C-4E42-BC71-6A428D821874}"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AEE36-F96E-4816-9096-0A40A71C0577}" type="slidenum">
              <a:rPr lang="en-US" smtClean="0"/>
              <a:t>‹#›</a:t>
            </a:fld>
            <a:endParaRPr lang="en-US"/>
          </a:p>
        </p:txBody>
      </p:sp>
    </p:spTree>
    <p:extLst>
      <p:ext uri="{BB962C8B-B14F-4D97-AF65-F5344CB8AC3E}">
        <p14:creationId xmlns:p14="http://schemas.microsoft.com/office/powerpoint/2010/main" val="4293051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20505-B54C-4E42-BC71-6A428D821874}" type="datetimeFigureOut">
              <a:rPr lang="en-US" smtClean="0"/>
              <a:t>11/30/2020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AEE36-F96E-4816-9096-0A40A71C0577}" type="slidenum">
              <a:rPr lang="en-US" smtClean="0"/>
              <a:t>‹#›</a:t>
            </a:fld>
            <a:endParaRPr lang="en-US"/>
          </a:p>
        </p:txBody>
      </p:sp>
    </p:spTree>
    <p:extLst>
      <p:ext uri="{BB962C8B-B14F-4D97-AF65-F5344CB8AC3E}">
        <p14:creationId xmlns:p14="http://schemas.microsoft.com/office/powerpoint/2010/main" val="20258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6" y="1893195"/>
            <a:ext cx="11500834" cy="4401205"/>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Subject:		</a:t>
            </a:r>
            <a:r>
              <a:rPr lang="en-US" sz="4000" dirty="0" smtClean="0">
                <a:latin typeface="Times New Roman" pitchFamily="18" charset="0"/>
                <a:cs typeface="Times New Roman" pitchFamily="18" charset="0"/>
              </a:rPr>
              <a:t>Quantitative Techniques and Statistical 				Inferences</a:t>
            </a:r>
            <a:br>
              <a:rPr lang="en-US" sz="4000"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Class:</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M.Com</a:t>
            </a:r>
            <a:r>
              <a:rPr lang="en-US" sz="4000" dirty="0" smtClean="0">
                <a:latin typeface="Times New Roman" pitchFamily="18" charset="0"/>
                <a:cs typeface="Times New Roman" pitchFamily="18" charset="0"/>
              </a:rPr>
              <a:t> 1</a:t>
            </a:r>
            <a:r>
              <a:rPr lang="en-US" sz="4000" baseline="30000" dirty="0" smtClean="0">
                <a:latin typeface="Times New Roman" pitchFamily="18" charset="0"/>
                <a:cs typeface="Times New Roman" pitchFamily="18" charset="0"/>
              </a:rPr>
              <a:t>st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Reg</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Lecture:</a:t>
            </a:r>
            <a:r>
              <a:rPr lang="en-US" sz="4000" dirty="0" smtClean="0">
                <a:latin typeface="Times New Roman" pitchFamily="18" charset="0"/>
                <a:cs typeface="Times New Roman" pitchFamily="18" charset="0"/>
              </a:rPr>
              <a:t>	6</a:t>
            </a:r>
            <a:r>
              <a:rPr lang="en-US" sz="4000" baseline="30000" dirty="0" smtClean="0">
                <a:latin typeface="Times New Roman" pitchFamily="18" charset="0"/>
                <a:cs typeface="Times New Roman" pitchFamily="18" charset="0"/>
              </a:rPr>
              <a:t>th</a:t>
            </a:r>
            <a:r>
              <a:rPr lang="en-US" sz="4000" dirty="0" smtClean="0">
                <a:latin typeface="Times New Roman" pitchFamily="18" charset="0"/>
                <a:cs typeface="Times New Roman" pitchFamily="18" charset="0"/>
              </a:rPr>
              <a:t> week </a:t>
            </a:r>
            <a:br>
              <a:rPr lang="en-US" sz="4000"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Topic:</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Measures of Dispersion</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a:p>
        </p:txBody>
      </p:sp>
    </p:spTree>
    <p:extLst>
      <p:ext uri="{BB962C8B-B14F-4D97-AF65-F5344CB8AC3E}">
        <p14:creationId xmlns:p14="http://schemas.microsoft.com/office/powerpoint/2010/main" val="340587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31820" y="347730"/>
                <a:ext cx="11797048" cy="6339492"/>
              </a:xfrm>
              <a:prstGeom prst="rect">
                <a:avLst/>
              </a:prstGeom>
              <a:noFill/>
            </p:spPr>
            <p:txBody>
              <a:bodyPr wrap="square" rtlCol="0">
                <a:spAutoFit/>
              </a:bodyPr>
              <a:lstStyle/>
              <a:p>
                <a:pPr>
                  <a:lnSpc>
                    <a:spcPct val="150000"/>
                  </a:lnSpc>
                </a:pPr>
                <a:r>
                  <a:rPr lang="en-US" sz="2000" b="1" dirty="0" smtClean="0">
                    <a:latin typeface="Times New Roman" panose="02020603050405020304" pitchFamily="18" charset="0"/>
                    <a:cs typeface="Times New Roman" panose="02020603050405020304" pitchFamily="18" charset="0"/>
                  </a:rPr>
                  <a:t>Mean Deviation of Grouped Data</a:t>
                </a:r>
              </a:p>
              <a:p>
                <a:pPr>
                  <a:lnSpc>
                    <a:spcPct val="150000"/>
                  </a:lnSpc>
                </a:pPr>
                <a:r>
                  <a:rPr lang="en-US" sz="2000" dirty="0" smtClean="0">
                    <a:latin typeface="Times New Roman" panose="02020603050405020304" pitchFamily="18" charset="0"/>
                    <a:cs typeface="Times New Roman" panose="02020603050405020304" pitchFamily="18" charset="0"/>
                  </a:rPr>
                  <a:t>When the data is grouped the mean deviation is defined as</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Mean deviation from median</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Mean deviation from mode</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The co-efficient of mean deviation is given as following</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num>
                        <m:den>
                          <m:r>
                            <a:rPr lang="en-US" sz="2000" b="0" i="1" smtClean="0">
                              <a:latin typeface="Cambria Math" panose="02040503050406030204" pitchFamily="18" charset="0"/>
                            </a:rPr>
                            <m:t>𝑚𝑒𝑎𝑛</m:t>
                          </m:r>
                        </m:den>
                      </m:f>
                      <m:r>
                        <a:rPr lang="en-US" sz="2000" b="0" i="1" smtClean="0">
                          <a:latin typeface="Cambria Math" panose="02040503050406030204" pitchFamily="18" charset="0"/>
                        </a:rPr>
                        <m:t>𝑜𝑟</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num>
                        <m:den>
                          <m:r>
                            <a:rPr lang="en-US" sz="2000" b="0" i="1" smtClean="0">
                              <a:latin typeface="Cambria Math" panose="02040503050406030204" pitchFamily="18" charset="0"/>
                            </a:rPr>
                            <m:t>𝑚𝑒𝑑𝑖𝑎𝑛𝑛</m:t>
                          </m:r>
                        </m:den>
                      </m:f>
                      <m:r>
                        <a:rPr lang="en-US" sz="2000" b="0" i="1" smtClean="0">
                          <a:latin typeface="Cambria Math" panose="02040503050406030204" pitchFamily="18" charset="0"/>
                        </a:rPr>
                        <m:t>𝑜𝑟</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num>
                        <m:den>
                          <m:r>
                            <a:rPr lang="en-US" sz="2000" b="0" i="1" smtClean="0">
                              <a:latin typeface="Cambria Math" panose="02040503050406030204" pitchFamily="18" charset="0"/>
                            </a:rPr>
                            <m:t>𝑚𝑜𝑑𝑒</m:t>
                          </m:r>
                        </m:den>
                      </m:f>
                    </m:oMath>
                  </m:oMathPara>
                </a14:m>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31820" y="347730"/>
                <a:ext cx="11797048" cy="6339492"/>
              </a:xfrm>
              <a:prstGeom prst="rect">
                <a:avLst/>
              </a:prstGeom>
              <a:blipFill rotWithShape="0">
                <a:blip r:embed="rId2"/>
                <a:stretch>
                  <a:fillRect l="-517"/>
                </a:stretch>
              </a:blipFill>
            </p:spPr>
            <p:txBody>
              <a:bodyPr/>
              <a:lstStyle/>
              <a:p>
                <a:r>
                  <a:rPr lang="en-US">
                    <a:noFill/>
                  </a:rPr>
                  <a:t> </a:t>
                </a:r>
              </a:p>
            </p:txBody>
          </p:sp>
        </mc:Fallback>
      </mc:AlternateContent>
    </p:spTree>
    <p:extLst>
      <p:ext uri="{BB962C8B-B14F-4D97-AF65-F5344CB8AC3E}">
        <p14:creationId xmlns:p14="http://schemas.microsoft.com/office/powerpoint/2010/main" val="363160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03031" y="296214"/>
                <a:ext cx="11835684" cy="5531258"/>
              </a:xfrm>
              <a:prstGeom prst="rect">
                <a:avLst/>
              </a:prstGeom>
              <a:noFill/>
            </p:spPr>
            <p:txBody>
              <a:bodyPr wrap="square" rtlCol="0">
                <a:spAutoFit/>
              </a:bodyPr>
              <a:lstStyle/>
              <a:p>
                <a:pPr marL="514350" indent="-514350" algn="just">
                  <a:lnSpc>
                    <a:spcPct val="150000"/>
                  </a:lnSpc>
                  <a:buFont typeface="+mj-lt"/>
                  <a:buAutoNum type="romanLcPeriod" startAt="4"/>
                </a:pPr>
                <a:r>
                  <a:rPr lang="en-US" sz="2400" b="1" dirty="0" smtClean="0">
                    <a:latin typeface="Times New Roman" panose="02020603050405020304" pitchFamily="18" charset="0"/>
                    <a:cs typeface="Times New Roman" panose="02020603050405020304" pitchFamily="18" charset="0"/>
                  </a:rPr>
                  <a:t>The Variance</a:t>
                </a:r>
              </a:p>
              <a:p>
                <a:pPr algn="just">
                  <a:lnSpc>
                    <a:spcPct val="150000"/>
                  </a:lnSpc>
                </a:pPr>
                <a:r>
                  <a:rPr lang="en-US" sz="2000" dirty="0" smtClean="0">
                    <a:latin typeface="Times New Roman" panose="02020603050405020304" pitchFamily="18" charset="0"/>
                    <a:cs typeface="Times New Roman" panose="02020603050405020304" pitchFamily="18" charset="0"/>
                  </a:rPr>
                  <a:t>The variance of a set of observations is defined as the mean of the squares of deviations of all the observations from their mean. It is denoted by S.D or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𝑆</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 </m:t>
                    </m:r>
                  </m:oMath>
                </a14:m>
                <a:r>
                  <a:rPr lang="en-US" sz="2000" dirty="0" smtClean="0">
                    <a:latin typeface="Times New Roman" panose="02020603050405020304" pitchFamily="18" charset="0"/>
                    <a:cs typeface="Times New Roman" panose="02020603050405020304" pitchFamily="18" charset="0"/>
                  </a:rPr>
                  <a:t>or </a:t>
                </a:r>
                <a:r>
                  <a:rPr lang="en-US" sz="2000" dirty="0" err="1" smtClean="0">
                    <a:latin typeface="Times New Roman" panose="02020603050405020304" pitchFamily="18" charset="0"/>
                    <a:cs typeface="Times New Roman" panose="02020603050405020304" pitchFamily="18" charset="0"/>
                  </a:rPr>
                  <a:t>Var</a:t>
                </a:r>
                <a:r>
                  <a:rPr lang="en-US" sz="2000" dirty="0" smtClean="0">
                    <a:latin typeface="Times New Roman" panose="02020603050405020304" pitchFamily="18" charset="0"/>
                    <a:cs typeface="Times New Roman" panose="02020603050405020304" pitchFamily="18" charset="0"/>
                  </a:rPr>
                  <a:t>(X). The term variance was introduced by R.A Fisher in 1918.</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m:t>
                                  </m:r>
                                </m:e>
                              </m:nary>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𝑛</m:t>
                          </m:r>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For grouped data</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m:t>
                                  </m:r>
                                </m:e>
                              </m:nary>
                            </m:e>
                            <m:sup>
                              <m:r>
                                <a:rPr lang="en-US" sz="2000" b="0" i="1" smtClean="0">
                                  <a:latin typeface="Cambria Math" panose="02040503050406030204" pitchFamily="18" charset="0"/>
                                </a:rPr>
                                <m:t>2</m:t>
                              </m:r>
                            </m:sup>
                          </m:sSup>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It should be noted that variance is in square of the units in which the observation are expressed and the variance is large number compared to observations themselves. The variance because of its some nice mathematical properties, assumes an extremely important role in statistical theory.</a:t>
                </a: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03031" y="296214"/>
                <a:ext cx="11835684" cy="5531258"/>
              </a:xfrm>
              <a:prstGeom prst="rect">
                <a:avLst/>
              </a:prstGeom>
              <a:blipFill rotWithShape="0">
                <a:blip r:embed="rId2"/>
                <a:stretch>
                  <a:fillRect l="-721" r="-515" b="-110"/>
                </a:stretch>
              </a:blipFill>
            </p:spPr>
            <p:txBody>
              <a:bodyPr/>
              <a:lstStyle/>
              <a:p>
                <a:r>
                  <a:rPr lang="en-US">
                    <a:noFill/>
                  </a:rPr>
                  <a:t> </a:t>
                </a:r>
              </a:p>
            </p:txBody>
          </p:sp>
        </mc:Fallback>
      </mc:AlternateContent>
    </p:spTree>
    <p:extLst>
      <p:ext uri="{BB962C8B-B14F-4D97-AF65-F5344CB8AC3E}">
        <p14:creationId xmlns:p14="http://schemas.microsoft.com/office/powerpoint/2010/main" val="124597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70456" y="154546"/>
                <a:ext cx="11681138" cy="6591420"/>
              </a:xfrm>
              <a:prstGeom prst="rect">
                <a:avLst/>
              </a:prstGeom>
              <a:noFill/>
            </p:spPr>
            <p:txBody>
              <a:bodyPr wrap="square" rtlCol="0">
                <a:spAutoFit/>
              </a:bodyPr>
              <a:lstStyle/>
              <a:p>
                <a:pPr>
                  <a:lnSpc>
                    <a:spcPct val="150000"/>
                  </a:lnSpc>
                </a:pPr>
                <a:r>
                  <a:rPr lang="en-US" sz="2000" b="1" dirty="0" smtClean="0">
                    <a:latin typeface="Times New Roman" panose="02020603050405020304" pitchFamily="18" charset="0"/>
                    <a:cs typeface="Times New Roman" panose="02020603050405020304" pitchFamily="18" charset="0"/>
                  </a:rPr>
                  <a:t>Alternative Formulas for Variance</a:t>
                </a:r>
              </a:p>
              <a:p>
                <a:pPr>
                  <a:lnSpc>
                    <a:spcPct val="150000"/>
                  </a:lnSpc>
                </a:pPr>
                <a:r>
                  <a:rPr lang="en-US" sz="2000" b="1" dirty="0" smtClean="0">
                    <a:latin typeface="Times New Roman" panose="02020603050405020304" pitchFamily="18" charset="0"/>
                    <a:cs typeface="Times New Roman" panose="02020603050405020304" pitchFamily="18" charset="0"/>
                  </a:rPr>
                  <a:t>Ungrouped Data</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2</m:t>
                                  </m:r>
                                </m:sup>
                              </m:sSup>
                            </m:e>
                          </m:nary>
                        </m:num>
                        <m:den>
                          <m:r>
                            <a:rPr lang="en-US" sz="2000" b="0" i="1" smtClean="0">
                              <a:latin typeface="Cambria Math" panose="02040503050406030204" pitchFamily="18" charset="0"/>
                            </a:rPr>
                            <m:t>𝑛</m:t>
                          </m:r>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m:t>
                                      </m:r>
                                    </m:e>
                                  </m:nary>
                                </m:num>
                                <m:den>
                                  <m:r>
                                    <a:rPr lang="en-US" sz="2000" b="0" i="1" smtClean="0">
                                      <a:latin typeface="Cambria Math" panose="02040503050406030204" pitchFamily="18" charset="0"/>
                                    </a:rPr>
                                    <m:t>𝑛</m:t>
                                  </m:r>
                                </m:den>
                              </m:f>
                            </m:e>
                          </m:d>
                        </m:e>
                        <m:sup>
                          <m:r>
                            <a:rPr lang="en-US" sz="2000" b="0" i="1" smtClean="0">
                              <a:latin typeface="Cambria Math" panose="02040503050406030204" pitchFamily="18" charset="0"/>
                            </a:rPr>
                            <m:t>2</m:t>
                          </m:r>
                        </m:sup>
                      </m:sSup>
                    </m:oMath>
                  </m:oMathPara>
                </a14:m>
                <a:endParaRPr lang="en-US" sz="2000" b="0" dirty="0" smtClean="0">
                  <a:latin typeface="Times New Roman" panose="02020603050405020304" pitchFamily="18" charset="0"/>
                  <a:cs typeface="Times New Roman" panose="02020603050405020304" pitchFamily="18" charset="0"/>
                </a:endParaRPr>
              </a:p>
              <a:p>
                <a:pPr>
                  <a:lnSpc>
                    <a:spcPct val="150000"/>
                  </a:lnSpc>
                </a:pPr>
                <a:r>
                  <a:rPr lang="en-US" sz="2000" b="1" dirty="0" smtClean="0">
                    <a:latin typeface="Times New Roman" panose="02020603050405020304" pitchFamily="18" charset="0"/>
                    <a:cs typeface="Times New Roman" panose="02020603050405020304" pitchFamily="18" charset="0"/>
                  </a:rPr>
                  <a:t>OR</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2</m:t>
                                  </m:r>
                                </m:sup>
                              </m:sSup>
                            </m:e>
                          </m:nary>
                        </m:num>
                        <m:den>
                          <m:r>
                            <a:rPr lang="en-US" sz="2000" b="0" i="1" smtClean="0">
                              <a:latin typeface="Cambria Math" panose="02040503050406030204" pitchFamily="18" charset="0"/>
                            </a:rPr>
                            <m:t>𝑛</m:t>
                          </m:r>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sup>
                          <m:r>
                            <a:rPr lang="en-US" sz="2000" b="0" i="1" smtClean="0">
                              <a:latin typeface="Cambria Math" panose="02040503050406030204" pitchFamily="18" charset="0"/>
                            </a:rPr>
                            <m:t>2</m:t>
                          </m:r>
                        </m:sup>
                      </m:sSup>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b="1" dirty="0" smtClean="0">
                    <a:latin typeface="Times New Roman" panose="02020603050405020304" pitchFamily="18" charset="0"/>
                    <a:cs typeface="Times New Roman" panose="02020603050405020304" pitchFamily="18" charset="0"/>
                  </a:rPr>
                  <a:t>Grouped </a:t>
                </a:r>
                <a:r>
                  <a:rPr lang="en-US" sz="2000" b="1" dirty="0" smtClean="0">
                    <a:latin typeface="Times New Roman" panose="02020603050405020304" pitchFamily="18" charset="0"/>
                    <a:cs typeface="Times New Roman" panose="02020603050405020304" pitchFamily="18" charset="0"/>
                  </a:rPr>
                  <a:t>Data</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𝑓𝑋</m:t>
                                  </m:r>
                                </m:e>
                                <m:sup>
                                  <m:r>
                                    <a:rPr lang="en-US" sz="2000" b="0" i="1" smtClean="0">
                                      <a:latin typeface="Cambria Math" panose="02040503050406030204" pitchFamily="18" charset="0"/>
                                    </a:rPr>
                                    <m:t>2</m:t>
                                  </m:r>
                                </m:sup>
                              </m:sSup>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𝑓𝑋</m:t>
                                      </m:r>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e>
                          </m:d>
                        </m:e>
                        <m:sup>
                          <m:r>
                            <a:rPr lang="en-US" sz="2000" b="0" i="1" smtClean="0">
                              <a:latin typeface="Cambria Math" panose="02040503050406030204" pitchFamily="18" charset="0"/>
                            </a:rPr>
                            <m:t>2</m:t>
                          </m:r>
                        </m:sup>
                      </m:sSup>
                    </m:oMath>
                  </m:oMathPara>
                </a14:m>
                <a:endParaRPr lang="en-US" sz="2000" b="0" dirty="0" smtClean="0">
                  <a:latin typeface="Times New Roman" panose="02020603050405020304" pitchFamily="18" charset="0"/>
                  <a:cs typeface="Times New Roman" panose="02020603050405020304" pitchFamily="18" charset="0"/>
                </a:endParaRPr>
              </a:p>
              <a:p>
                <a:pPr>
                  <a:lnSpc>
                    <a:spcPct val="150000"/>
                  </a:lnSpc>
                </a:pPr>
                <a:r>
                  <a:rPr lang="en-US" sz="2000" b="1" dirty="0" smtClean="0">
                    <a:latin typeface="Times New Roman" panose="02020603050405020304" pitchFamily="18" charset="0"/>
                    <a:cs typeface="Times New Roman" panose="02020603050405020304" pitchFamily="18" charset="0"/>
                  </a:rPr>
                  <a:t>OR</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𝑉𝑎𝑟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𝑓𝑋</m:t>
                                  </m:r>
                                </m:e>
                                <m:sup>
                                  <m:r>
                                    <a:rPr lang="en-US" sz="2000" b="0" i="1" smtClean="0">
                                      <a:latin typeface="Cambria Math" panose="02040503050406030204" pitchFamily="18" charset="0"/>
                                    </a:rPr>
                                    <m:t>2</m:t>
                                  </m:r>
                                </m:sup>
                              </m:sSup>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sup>
                          <m:r>
                            <a:rPr lang="en-US" sz="2000" b="0" i="1" smtClean="0">
                              <a:latin typeface="Cambria Math" panose="02040503050406030204" pitchFamily="18" charset="0"/>
                            </a:rPr>
                            <m:t>2</m:t>
                          </m:r>
                        </m:sup>
                      </m:sSup>
                    </m:oMath>
                  </m:oMathPara>
                </a14:m>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70456" y="154546"/>
                <a:ext cx="11681138" cy="6591420"/>
              </a:xfrm>
              <a:prstGeom prst="rect">
                <a:avLst/>
              </a:prstGeom>
              <a:blipFill rotWithShape="0">
                <a:blip r:embed="rId2"/>
                <a:stretch>
                  <a:fillRect l="-522"/>
                </a:stretch>
              </a:blipFill>
            </p:spPr>
            <p:txBody>
              <a:bodyPr/>
              <a:lstStyle/>
              <a:p>
                <a:r>
                  <a:rPr lang="en-US">
                    <a:noFill/>
                  </a:rPr>
                  <a:t> </a:t>
                </a:r>
              </a:p>
            </p:txBody>
          </p:sp>
        </mc:Fallback>
      </mc:AlternateContent>
    </p:spTree>
    <p:extLst>
      <p:ext uri="{BB962C8B-B14F-4D97-AF65-F5344CB8AC3E}">
        <p14:creationId xmlns:p14="http://schemas.microsoft.com/office/powerpoint/2010/main" val="151080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93183" y="309093"/>
                <a:ext cx="11758411" cy="5682710"/>
              </a:xfrm>
              <a:prstGeom prst="rect">
                <a:avLst/>
              </a:prstGeom>
              <a:noFill/>
            </p:spPr>
            <p:txBody>
              <a:bodyPr wrap="square" rtlCol="0">
                <a:spAutoFit/>
              </a:bodyPr>
              <a:lstStyle/>
              <a:p>
                <a:pPr marL="514350" indent="-514350" algn="just">
                  <a:lnSpc>
                    <a:spcPct val="150000"/>
                  </a:lnSpc>
                  <a:buFont typeface="+mj-lt"/>
                  <a:buAutoNum type="romanLcPeriod" startAt="5"/>
                </a:pPr>
                <a:r>
                  <a:rPr lang="en-US" sz="2400" b="1" dirty="0" smtClean="0">
                    <a:latin typeface="Times New Roman" panose="02020603050405020304" pitchFamily="18" charset="0"/>
                    <a:cs typeface="Times New Roman" panose="02020603050405020304" pitchFamily="18" charset="0"/>
                  </a:rPr>
                  <a:t>Standard Deviation</a:t>
                </a:r>
              </a:p>
              <a:p>
                <a:pPr algn="just">
                  <a:lnSpc>
                    <a:spcPct val="150000"/>
                  </a:lnSpc>
                </a:pPr>
                <a:r>
                  <a:rPr lang="en-US" sz="2000" dirty="0" smtClean="0">
                    <a:latin typeface="Times New Roman" panose="02020603050405020304" pitchFamily="18" charset="0"/>
                    <a:cs typeface="Times New Roman" panose="02020603050405020304" pitchFamily="18" charset="0"/>
                  </a:rPr>
                  <a:t>The term standard deviation is defined as the positive square root of the variance. Notationally it is given as</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m:t>
                                      </m:r>
                                    </m:e>
                                  </m:nary>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𝑛</m:t>
                              </m:r>
                            </m:den>
                          </m:f>
                        </m:e>
                      </m:rad>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For grouped data</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r>
                                        <a:rPr lang="en-US" sz="2000" b="0" i="1" smtClean="0">
                                          <a:latin typeface="Cambria Math" panose="02040503050406030204" pitchFamily="18" charset="0"/>
                                        </a:rPr>
                                        <m:t>)</m:t>
                                      </m:r>
                                    </m:e>
                                  </m:nary>
                                </m:e>
                                <m:sup>
                                  <m:r>
                                    <a:rPr lang="en-US" sz="2000" b="0" i="1" smtClean="0">
                                      <a:latin typeface="Cambria Math" panose="02040503050406030204" pitchFamily="18" charset="0"/>
                                    </a:rPr>
                                    <m:t>2</m:t>
                                  </m:r>
                                </m:sup>
                              </m:sSup>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e>
                      </m:rad>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The main feature of the standard deviation which makes it the most useful dispersion from all other measures is that it is expressed in the same units as the observations themselves and also utilize all the information.</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93183" y="309093"/>
                <a:ext cx="11758411" cy="5682710"/>
              </a:xfrm>
              <a:prstGeom prst="rect">
                <a:avLst/>
              </a:prstGeom>
              <a:blipFill rotWithShape="0">
                <a:blip r:embed="rId2"/>
                <a:stretch>
                  <a:fillRect l="-726" r="-518"/>
                </a:stretch>
              </a:blipFill>
            </p:spPr>
            <p:txBody>
              <a:bodyPr/>
              <a:lstStyle/>
              <a:p>
                <a:r>
                  <a:rPr lang="en-US">
                    <a:noFill/>
                  </a:rPr>
                  <a:t> </a:t>
                </a:r>
              </a:p>
            </p:txBody>
          </p:sp>
        </mc:Fallback>
      </mc:AlternateContent>
    </p:spTree>
    <p:extLst>
      <p:ext uri="{BB962C8B-B14F-4D97-AF65-F5344CB8AC3E}">
        <p14:creationId xmlns:p14="http://schemas.microsoft.com/office/powerpoint/2010/main" val="3308986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15910" y="309093"/>
                <a:ext cx="11797048" cy="5884175"/>
              </a:xfrm>
              <a:prstGeom prst="rect">
                <a:avLst/>
              </a:prstGeom>
              <a:noFill/>
            </p:spPr>
            <p:txBody>
              <a:bodyPr wrap="square" rtlCol="0">
                <a:spAutoFit/>
              </a:bodyPr>
              <a:lstStyle/>
              <a:p>
                <a:pPr>
                  <a:lnSpc>
                    <a:spcPct val="150000"/>
                  </a:lnSpc>
                </a:pPr>
                <a:r>
                  <a:rPr lang="en-US" sz="2000" b="1" dirty="0" smtClean="0">
                    <a:latin typeface="Times New Roman" panose="02020603050405020304" pitchFamily="18" charset="0"/>
                    <a:cs typeface="Times New Roman" panose="02020603050405020304" pitchFamily="18" charset="0"/>
                  </a:rPr>
                  <a:t>Alternative Formulas for Standard Deviation</a:t>
                </a:r>
              </a:p>
              <a:p>
                <a:pPr>
                  <a:lnSpc>
                    <a:spcPct val="150000"/>
                  </a:lnSpc>
                </a:pPr>
                <a:r>
                  <a:rPr lang="en-US" sz="2000" b="1" dirty="0" smtClean="0">
                    <a:latin typeface="Times New Roman" panose="02020603050405020304" pitchFamily="18" charset="0"/>
                    <a:cs typeface="Times New Roman" panose="02020603050405020304" pitchFamily="18" charset="0"/>
                  </a:rPr>
                  <a:t>Ungrouped Data</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2</m:t>
                                      </m:r>
                                    </m:sup>
                                  </m:sSup>
                                </m:e>
                              </m:nary>
                            </m:num>
                            <m:den>
                              <m:r>
                                <a:rPr lang="en-US" sz="2000" b="0" i="1" smtClean="0">
                                  <a:latin typeface="Cambria Math" panose="02040503050406030204" pitchFamily="18" charset="0"/>
                                </a:rPr>
                                <m:t>𝑛</m:t>
                              </m:r>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𝑋</m:t>
                                          </m:r>
                                        </m:e>
                                      </m:nary>
                                    </m:num>
                                    <m:den>
                                      <m:r>
                                        <a:rPr lang="en-US" sz="2000" b="0" i="1" smtClean="0">
                                          <a:latin typeface="Cambria Math" panose="02040503050406030204" pitchFamily="18" charset="0"/>
                                        </a:rPr>
                                        <m:t>𝑛</m:t>
                                      </m:r>
                                    </m:den>
                                  </m:f>
                                </m:e>
                              </m:d>
                            </m:e>
                            <m:sup>
                              <m:r>
                                <a:rPr lang="en-US" sz="2000" b="0" i="1" smtClean="0">
                                  <a:latin typeface="Cambria Math" panose="02040503050406030204" pitchFamily="18" charset="0"/>
                                </a:rPr>
                                <m:t>2</m:t>
                              </m:r>
                            </m:sup>
                          </m:sSup>
                        </m:e>
                      </m:rad>
                    </m:oMath>
                  </m:oMathPara>
                </a14:m>
                <a:endParaRPr lang="en-US" sz="2000" b="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OR</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2</m:t>
                                      </m:r>
                                    </m:sup>
                                  </m:sSup>
                                </m:e>
                              </m:nary>
                            </m:num>
                            <m:den>
                              <m:r>
                                <a:rPr lang="en-US" sz="2000" b="0" i="1" smtClean="0">
                                  <a:latin typeface="Cambria Math" panose="02040503050406030204" pitchFamily="18" charset="0"/>
                                </a:rPr>
                                <m:t>𝑛</m:t>
                              </m:r>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sup>
                              <m:r>
                                <a:rPr lang="en-US" sz="2000" b="0" i="1" smtClean="0">
                                  <a:latin typeface="Cambria Math" panose="02040503050406030204" pitchFamily="18" charset="0"/>
                                </a:rPr>
                                <m:t>2</m:t>
                              </m:r>
                            </m:sup>
                          </m:sSup>
                        </m:e>
                      </m:rad>
                    </m:oMath>
                  </m:oMathPara>
                </a14:m>
                <a:endParaRPr lang="en-U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Grouped </a:t>
                </a:r>
                <a:r>
                  <a:rPr lang="en-US" sz="2000" b="1" dirty="0" smtClean="0">
                    <a:latin typeface="Times New Roman" panose="02020603050405020304" pitchFamily="18" charset="0"/>
                    <a:cs typeface="Times New Roman" panose="02020603050405020304" pitchFamily="18" charset="0"/>
                  </a:rPr>
                  <a:t>Data</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𝑓𝑋</m:t>
                                      </m:r>
                                    </m:e>
                                    <m:sup>
                                      <m:r>
                                        <a:rPr lang="en-US" sz="2000" b="0" i="1" smtClean="0">
                                          <a:latin typeface="Cambria Math" panose="02040503050406030204" pitchFamily="18" charset="0"/>
                                        </a:rPr>
                                        <m:t>2</m:t>
                                      </m:r>
                                    </m:sup>
                                  </m:sSup>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𝑓𝑋</m:t>
                                          </m:r>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e>
                              </m:d>
                            </m:e>
                            <m:sup>
                              <m:r>
                                <a:rPr lang="en-US" sz="2000" b="0" i="1" smtClean="0">
                                  <a:latin typeface="Cambria Math" panose="02040503050406030204" pitchFamily="18" charset="0"/>
                                </a:rPr>
                                <m:t>2</m:t>
                              </m:r>
                            </m:sup>
                          </m:sSup>
                        </m:e>
                      </m:rad>
                    </m:oMath>
                  </m:oMathPara>
                </a14:m>
                <a:endParaRPr lang="en-US" sz="2000" b="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OR</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𝑓𝑋</m:t>
                                      </m:r>
                                    </m:e>
                                    <m:sup>
                                      <m:r>
                                        <a:rPr lang="en-US" sz="2000" b="0" i="1" smtClean="0">
                                          <a:latin typeface="Cambria Math" panose="02040503050406030204" pitchFamily="18" charset="0"/>
                                        </a:rPr>
                                        <m:t>2</m:t>
                                      </m:r>
                                    </m:sup>
                                  </m:sSup>
                                </m:e>
                              </m:nary>
                            </m:num>
                            <m:den>
                              <m:nary>
                                <m:naryPr>
                                  <m:chr m:val="∑"/>
                                  <m:subHide m:val="on"/>
                                  <m:supHide m:val="on"/>
                                  <m:ctrlPr>
                                    <a:rPr lang="en-US" sz="2000" b="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sup>
                              <m:r>
                                <a:rPr lang="en-US" sz="2000" b="0" i="1" smtClean="0">
                                  <a:latin typeface="Cambria Math" panose="02040503050406030204" pitchFamily="18" charset="0"/>
                                </a:rPr>
                                <m:t>2</m:t>
                              </m:r>
                            </m:sup>
                          </m:sSup>
                        </m:e>
                      </m:rad>
                    </m:oMath>
                  </m:oMathPara>
                </a14:m>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15910" y="309093"/>
                <a:ext cx="11797048" cy="5884175"/>
              </a:xfrm>
              <a:prstGeom prst="rect">
                <a:avLst/>
              </a:prstGeom>
              <a:blipFill rotWithShape="0">
                <a:blip r:embed="rId2"/>
                <a:stretch>
                  <a:fillRect l="-517"/>
                </a:stretch>
              </a:blipFill>
            </p:spPr>
            <p:txBody>
              <a:bodyPr/>
              <a:lstStyle/>
              <a:p>
                <a:r>
                  <a:rPr lang="en-US">
                    <a:noFill/>
                  </a:rPr>
                  <a:t> </a:t>
                </a:r>
              </a:p>
            </p:txBody>
          </p:sp>
        </mc:Fallback>
      </mc:AlternateContent>
    </p:spTree>
    <p:extLst>
      <p:ext uri="{BB962C8B-B14F-4D97-AF65-F5344CB8AC3E}">
        <p14:creationId xmlns:p14="http://schemas.microsoft.com/office/powerpoint/2010/main" val="1726463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93183" y="257577"/>
                <a:ext cx="11706896" cy="5746573"/>
              </a:xfrm>
              <a:prstGeom prst="rect">
                <a:avLst/>
              </a:prstGeom>
              <a:noFill/>
            </p:spPr>
            <p:txBody>
              <a:bodyPr wrap="square" rtlCol="0">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Example</a:t>
                </a:r>
              </a:p>
              <a:p>
                <a:pPr algn="just">
                  <a:lnSpc>
                    <a:spcPct val="150000"/>
                  </a:lnSpc>
                </a:pPr>
                <a:r>
                  <a:rPr lang="en-US" sz="2000" dirty="0" smtClean="0">
                    <a:latin typeface="Times New Roman" panose="02020603050405020304" pitchFamily="18" charset="0"/>
                    <a:cs typeface="Times New Roman" panose="02020603050405020304" pitchFamily="18" charset="0"/>
                  </a:rPr>
                  <a:t>The marks obtained by 9 students are given below:</a:t>
                </a:r>
              </a:p>
              <a:p>
                <a:pPr algn="just">
                  <a:lnSpc>
                    <a:spcPct val="150000"/>
                  </a:lnSpc>
                </a:pPr>
                <a:r>
                  <a:rPr lang="en-US" sz="2000" dirty="0" smtClean="0">
                    <a:latin typeface="Times New Roman" panose="02020603050405020304" pitchFamily="18" charset="0"/>
                    <a:cs typeface="Times New Roman" panose="02020603050405020304" pitchFamily="18" charset="0"/>
                  </a:rPr>
                  <a:t>45, 32, 37, 46, 39, 36, 41, 48, 36. </a:t>
                </a:r>
              </a:p>
              <a:p>
                <a:pPr algn="just">
                  <a:lnSpc>
                    <a:spcPct val="150000"/>
                  </a:lnSpc>
                </a:pPr>
                <a:r>
                  <a:rPr lang="en-US" sz="2000" dirty="0" smtClean="0">
                    <a:latin typeface="Times New Roman" panose="02020603050405020304" pitchFamily="18" charset="0"/>
                    <a:cs typeface="Times New Roman" panose="02020603050405020304" pitchFamily="18" charset="0"/>
                  </a:rPr>
                  <a:t>Find the range, co-efficient of dispersion, quartile deviation, coefficient of quartile deviation, mean deviation from mean median, coefficient of mean deviation from mean, median, variance and standard deviation.</a:t>
                </a:r>
              </a:p>
              <a:p>
                <a:pPr algn="just">
                  <a:lnSpc>
                    <a:spcPct val="150000"/>
                  </a:lnSpc>
                </a:pPr>
                <a:r>
                  <a:rPr lang="en-US" sz="2000" b="1" dirty="0" smtClean="0">
                    <a:latin typeface="Times New Roman" panose="02020603050405020304" pitchFamily="18" charset="0"/>
                    <a:cs typeface="Times New Roman" panose="02020603050405020304" pitchFamily="18" charset="0"/>
                  </a:rPr>
                  <a:t>Solution</a:t>
                </a:r>
              </a:p>
              <a:p>
                <a:pPr algn="just">
                  <a:lnSpc>
                    <a:spcPct val="150000"/>
                  </a:lnSpc>
                </a:pPr>
                <a:r>
                  <a:rPr lang="en-US" sz="2000" b="1" dirty="0" smtClean="0">
                    <a:latin typeface="Times New Roman" panose="02020603050405020304" pitchFamily="18" charset="0"/>
                    <a:cs typeface="Times New Roman" panose="02020603050405020304" pitchFamily="18" charset="0"/>
                  </a:rPr>
                  <a:t>Range</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𝑚𝑎𝑥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𝑚𝑖𝑛</m:t>
                          </m:r>
                        </m:sub>
                      </m:sSub>
                      <m:r>
                        <a:rPr lang="en-US" sz="2000" b="0" i="1" smtClean="0">
                          <a:latin typeface="Cambria Math" panose="02040503050406030204" pitchFamily="18" charset="0"/>
                        </a:rPr>
                        <m:t>=48−32=16 </m:t>
                      </m:r>
                      <m:r>
                        <a:rPr lang="en-US" sz="2000" b="0" i="1" smtClean="0">
                          <a:latin typeface="Cambria Math" panose="02040503050406030204" pitchFamily="18" charset="0"/>
                        </a:rPr>
                        <m:t>𝑚𝑎𝑟𝑘𝑠</m:t>
                      </m:r>
                    </m:oMath>
                  </m:oMathPara>
                </a14:m>
                <a:endParaRPr lang="en-US" sz="2000" b="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Co-efficient of dispersion</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𝐶𝑜𝑒𝑓𝑓𝑖𝑐𝑖𝑒𝑛𝑡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𝑑𝑖𝑠𝑝𝑒𝑟𝑠𝑖𝑜𝑛</m:t>
                      </m:r>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𝑚𝑎𝑥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𝑚𝑖𝑛</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𝑚𝑎𝑥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𝑚𝑖𝑛</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48−32</m:t>
                          </m:r>
                        </m:num>
                        <m:den>
                          <m:r>
                            <a:rPr lang="en-US" sz="2000" b="0" i="1" smtClean="0">
                              <a:latin typeface="Cambria Math" panose="02040503050406030204" pitchFamily="18" charset="0"/>
                            </a:rPr>
                            <m:t>48+32</m:t>
                          </m:r>
                        </m:den>
                      </m:f>
                      <m:r>
                        <a:rPr lang="en-US" sz="2000" b="0" i="1" smtClean="0">
                          <a:latin typeface="Cambria Math" panose="02040503050406030204" pitchFamily="18" charset="0"/>
                        </a:rPr>
                        <m:t>=0.2</m:t>
                      </m:r>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endParaRPr lang="en-US" sz="2000" dirty="0" smtClean="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93183" y="257577"/>
                <a:ext cx="11706896" cy="5746573"/>
              </a:xfrm>
              <a:prstGeom prst="rect">
                <a:avLst/>
              </a:prstGeom>
              <a:blipFill rotWithShape="0">
                <a:blip r:embed="rId2"/>
                <a:stretch>
                  <a:fillRect l="-833" r="-521"/>
                </a:stretch>
              </a:blipFill>
            </p:spPr>
            <p:txBody>
              <a:bodyPr/>
              <a:lstStyle/>
              <a:p>
                <a:r>
                  <a:rPr lang="en-US">
                    <a:noFill/>
                  </a:rPr>
                  <a:t> </a:t>
                </a:r>
              </a:p>
            </p:txBody>
          </p:sp>
        </mc:Fallback>
      </mc:AlternateContent>
    </p:spTree>
    <p:extLst>
      <p:ext uri="{BB962C8B-B14F-4D97-AF65-F5344CB8AC3E}">
        <p14:creationId xmlns:p14="http://schemas.microsoft.com/office/powerpoint/2010/main" val="57889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80304" y="244699"/>
                <a:ext cx="11784169" cy="5010987"/>
              </a:xfrm>
              <a:prstGeom prst="rect">
                <a:avLst/>
              </a:prstGeom>
              <a:noFill/>
            </p:spPr>
            <p:txBody>
              <a:bodyPr wrap="square" rtlCol="0">
                <a:spAutoFit/>
              </a:bodyPr>
              <a:lstStyle/>
              <a:p>
                <a:pPr algn="just">
                  <a:lnSpc>
                    <a:spcPct val="150000"/>
                  </a:lnSpc>
                </a:pPr>
                <a:r>
                  <a:rPr lang="en-US" sz="2000" b="1" dirty="0" smtClean="0">
                    <a:latin typeface="Times New Roman" panose="02020603050405020304" pitchFamily="18" charset="0"/>
                    <a:cs typeface="Times New Roman" panose="02020603050405020304" pitchFamily="18" charset="0"/>
                  </a:rPr>
                  <a:t>Quartile Deviation</a:t>
                </a:r>
              </a:p>
              <a:p>
                <a:pPr algn="just">
                  <a:lnSpc>
                    <a:spcPct val="150000"/>
                  </a:lnSpc>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𝑖𝑡𝑒𝑚</m:t>
                    </m:r>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 </m:t>
                    </m:r>
                    <m:r>
                      <a:rPr lang="en-US" b="0" i="1" smtClean="0">
                        <a:latin typeface="Cambria Math" panose="02040503050406030204" pitchFamily="18" charset="0"/>
                      </a:rPr>
                      <m:t>𝑜𝑏𝑡𝑎𝑖𝑛𝑑</m:t>
                    </m:r>
                    <m:r>
                      <a:rPr lang="en-US" b="0" i="1" smtClean="0">
                        <a:latin typeface="Cambria Math" panose="02040503050406030204" pitchFamily="18" charset="0"/>
                      </a:rPr>
                      <m:t> </m:t>
                    </m:r>
                    <m:r>
                      <a:rPr lang="en-US" b="0" i="1" smtClean="0">
                        <a:latin typeface="Cambria Math" panose="02040503050406030204" pitchFamily="18" charset="0"/>
                      </a:rPr>
                      <m:t>𝑏𝑦</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9+1</m:t>
                            </m:r>
                          </m:num>
                          <m:den>
                            <m:r>
                              <a:rPr lang="en-US" b="0" i="1" smtClean="0">
                                <a:latin typeface="Cambria Math" panose="02040503050406030204" pitchFamily="18" charset="0"/>
                              </a:rPr>
                              <m:t>4</m:t>
                            </m:r>
                          </m:den>
                        </m:f>
                      </m:e>
                    </m:d>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𝑠𝑡𝑢𝑑𝑒𝑛𝑡</m:t>
                    </m:r>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 </m:t>
                    </m:r>
                    <m:r>
                      <a:rPr lang="en-US" b="0" i="1" smtClean="0">
                        <a:latin typeface="Cambria Math" panose="02040503050406030204" pitchFamily="18" charset="0"/>
                      </a:rPr>
                      <m:t>𝑜𝑏𝑡𝑎𝑖𝑛𝑑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3</m:t>
                    </m:r>
                    <m:r>
                      <a:rPr lang="en-US" b="0" i="1" smtClean="0">
                        <a:latin typeface="Cambria Math" panose="02040503050406030204" pitchFamily="18" charset="0"/>
                      </a:rPr>
                      <m:t>𝑟𝑑</m:t>
                    </m:r>
                    <m:r>
                      <a:rPr lang="en-US" b="0" i="1" smtClean="0">
                        <a:latin typeface="Cambria Math" panose="02040503050406030204" pitchFamily="18" charset="0"/>
                      </a:rPr>
                      <m:t> </m:t>
                    </m:r>
                    <m:r>
                      <a:rPr lang="en-US" b="0" i="1" smtClean="0">
                        <a:latin typeface="Cambria Math" panose="02040503050406030204" pitchFamily="18" charset="0"/>
                      </a:rPr>
                      <m:t>𝑠𝑡𝑢𝑑𝑒𝑛𝑡</m:t>
                    </m:r>
                    <m:r>
                      <a:rPr lang="en-US" b="0" i="1" smtClean="0">
                        <a:latin typeface="Cambria Math" panose="02040503050406030204" pitchFamily="18" charset="0"/>
                      </a:rPr>
                      <m:t> 36 </m:t>
                    </m:r>
                    <m:r>
                      <a:rPr lang="en-US" b="0" i="1" smtClean="0">
                        <a:latin typeface="Cambria Math" panose="02040503050406030204" pitchFamily="18" charset="0"/>
                      </a:rPr>
                      <m:t>𝑚𝑎𝑟𝑘𝑠</m:t>
                    </m:r>
                  </m:oMath>
                </a14:m>
                <a:endParaRPr lang="en-US" b="0"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4</m:t>
                            </m:r>
                          </m:den>
                        </m:f>
                      </m:e>
                    </m:d>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𝑖𝑡𝑒𝑚</m:t>
                    </m:r>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 </m:t>
                    </m:r>
                    <m:r>
                      <a:rPr lang="en-US" b="0" i="1" smtClean="0">
                        <a:latin typeface="Cambria Math" panose="02040503050406030204" pitchFamily="18" charset="0"/>
                      </a:rPr>
                      <m:t>𝑜𝑏𝑡𝑎𝑖𝑛𝑑</m:t>
                    </m:r>
                    <m:r>
                      <a:rPr lang="en-US" b="0" i="1" smtClean="0">
                        <a:latin typeface="Cambria Math" panose="02040503050406030204" pitchFamily="18" charset="0"/>
                      </a:rPr>
                      <m:t> </m:t>
                    </m:r>
                    <m:r>
                      <a:rPr lang="en-US" b="0" i="1" smtClean="0">
                        <a:latin typeface="Cambria Math" panose="02040503050406030204" pitchFamily="18" charset="0"/>
                      </a:rPr>
                      <m:t>𝑏𝑦</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3(9)+1</m:t>
                            </m:r>
                          </m:num>
                          <m:den>
                            <m:r>
                              <a:rPr lang="en-US" b="0" i="1" smtClean="0">
                                <a:latin typeface="Cambria Math" panose="02040503050406030204" pitchFamily="18" charset="0"/>
                              </a:rPr>
                              <m:t>4</m:t>
                            </m:r>
                          </m:den>
                        </m:f>
                      </m:e>
                    </m:d>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𝑠𝑡𝑢𝑑𝑒𝑛𝑡</m:t>
                    </m:r>
                    <m:r>
                      <a:rPr lang="en-US" b="0" i="1" smtClean="0">
                        <a:latin typeface="Cambria Math" panose="02040503050406030204" pitchFamily="18" charset="0"/>
                      </a:rPr>
                      <m:t> </m:t>
                    </m:r>
                    <m:r>
                      <a:rPr lang="en-US" b="0" i="1" smtClean="0">
                        <a:latin typeface="Cambria Math" panose="02040503050406030204" pitchFamily="18" charset="0"/>
                      </a:rPr>
                      <m:t>𝑚𝑎𝑟𝑘𝑠</m:t>
                    </m:r>
                    <m:r>
                      <a:rPr lang="en-US" b="0" i="1" smtClean="0">
                        <a:latin typeface="Cambria Math" panose="02040503050406030204" pitchFamily="18" charset="0"/>
                      </a:rPr>
                      <m:t> </m:t>
                    </m:r>
                    <m:r>
                      <a:rPr lang="en-US" b="0" i="1" smtClean="0">
                        <a:latin typeface="Cambria Math" panose="02040503050406030204" pitchFamily="18" charset="0"/>
                      </a:rPr>
                      <m:t>𝑜𝑏𝑡𝑎𝑖𝑛𝑑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 7</m:t>
                    </m:r>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𝑠𝑡𝑢𝑑𝑒𝑛𝑡</m:t>
                    </m:r>
                    <m:r>
                      <a:rPr lang="en-US" b="0" i="1" smtClean="0">
                        <a:latin typeface="Cambria Math" panose="02040503050406030204" pitchFamily="18" charset="0"/>
                      </a:rPr>
                      <m:t>=45 </m:t>
                    </m:r>
                    <m:r>
                      <a:rPr lang="en-US" b="0" i="1" smtClean="0">
                        <a:latin typeface="Cambria Math" panose="02040503050406030204" pitchFamily="18" charset="0"/>
                      </a:rPr>
                      <m:t>𝑚𝑎𝑟𝑘𝑠</m:t>
                    </m:r>
                  </m:oMath>
                </a14:m>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So</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𝑄</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𝐷</m:t>
                      </m:r>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num>
                        <m:den>
                          <m:r>
                            <a:rPr lang="en-US" sz="2000" i="1">
                              <a:latin typeface="Cambria Math" panose="02040503050406030204" pitchFamily="18" charset="0"/>
                            </a:rPr>
                            <m:t>2</m:t>
                          </m:r>
                        </m:den>
                      </m:f>
                      <m:r>
                        <a:rPr lang="en-US" sz="2000" b="0" i="1" smtClean="0">
                          <a:latin typeface="Cambria Math" panose="020405030504060302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45−36</m:t>
                          </m:r>
                        </m:num>
                        <m:den>
                          <m:r>
                            <a:rPr lang="en-US" sz="2000" b="0" i="1" smtClean="0">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=4.5</m:t>
                      </m:r>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And</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𝐶𝑜𝑒𝑓𝑓𝑖𝑐𝑖𝑒𝑛𝑡</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𝑜𝑓</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𝑄</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𝐷</m:t>
                      </m:r>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den>
                      </m:f>
                      <m:r>
                        <a:rPr lang="en-US" sz="2000" b="0" i="1" smtClean="0">
                          <a:latin typeface="Cambria Math" panose="020405030504060302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45−36</m:t>
                          </m:r>
                        </m:num>
                        <m:den>
                          <m:r>
                            <a:rPr lang="en-US" sz="2000" b="0" i="1" smtClean="0">
                              <a:latin typeface="Cambria Math" panose="02040503050406030204" pitchFamily="18" charset="0"/>
                              <a:cs typeface="Times New Roman" panose="02020603050405020304" pitchFamily="18" charset="0"/>
                            </a:rPr>
                            <m:t>45+36</m:t>
                          </m:r>
                        </m:den>
                      </m:f>
                      <m:r>
                        <a:rPr lang="en-US" sz="2000" b="0" i="1" smtClean="0">
                          <a:latin typeface="Cambria Math" panose="02040503050406030204" pitchFamily="18" charset="0"/>
                          <a:cs typeface="Times New Roman" panose="02020603050405020304" pitchFamily="18" charset="0"/>
                        </a:rPr>
                        <m:t>=0.11</m:t>
                      </m:r>
                    </m:oMath>
                  </m:oMathPara>
                </a14:m>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80304" y="244699"/>
                <a:ext cx="11784169" cy="5010987"/>
              </a:xfrm>
              <a:prstGeom prst="rect">
                <a:avLst/>
              </a:prstGeom>
              <a:blipFill rotWithShape="0">
                <a:blip r:embed="rId2"/>
                <a:stretch>
                  <a:fillRect l="-569"/>
                </a:stretch>
              </a:blipFill>
            </p:spPr>
            <p:txBody>
              <a:bodyPr/>
              <a:lstStyle/>
              <a:p>
                <a:r>
                  <a:rPr lang="en-US">
                    <a:noFill/>
                  </a:rPr>
                  <a:t> </a:t>
                </a:r>
              </a:p>
            </p:txBody>
          </p:sp>
        </mc:Fallback>
      </mc:AlternateContent>
    </p:spTree>
    <p:extLst>
      <p:ext uri="{BB962C8B-B14F-4D97-AF65-F5344CB8AC3E}">
        <p14:creationId xmlns:p14="http://schemas.microsoft.com/office/powerpoint/2010/main" val="223771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06062" y="296214"/>
                <a:ext cx="11861442" cy="2567754"/>
              </a:xfrm>
              <a:prstGeom prst="rect">
                <a:avLst/>
              </a:prstGeom>
              <a:noFill/>
            </p:spPr>
            <p:txBody>
              <a:bodyPr wrap="square" rtlCol="0">
                <a:spAutoFit/>
              </a:bodyPr>
              <a:lstStyle/>
              <a:p>
                <a:pPr algn="just">
                  <a:lnSpc>
                    <a:spcPct val="150000"/>
                  </a:lnSpc>
                </a:pPr>
                <a:r>
                  <a:rPr lang="en-US" sz="2000" b="1" dirty="0" smtClean="0">
                    <a:latin typeface="Times New Roman" panose="02020603050405020304" pitchFamily="18" charset="0"/>
                    <a:cs typeface="Times New Roman" panose="02020603050405020304" pitchFamily="18" charset="0"/>
                  </a:rPr>
                  <a:t>Mean Deviation</a:t>
                </a: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𝑋</m:t>
                              </m:r>
                            </m:e>
                          </m:nary>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360</m:t>
                          </m:r>
                        </m:num>
                        <m:den>
                          <m:r>
                            <a:rPr lang="en-US" b="0" i="1" smtClean="0">
                              <a:latin typeface="Cambria Math" panose="02040503050406030204" pitchFamily="18" charset="0"/>
                            </a:rPr>
                            <m:t>9</m:t>
                          </m:r>
                        </m:den>
                      </m:f>
                      <m:r>
                        <a:rPr lang="en-US" b="0" i="1" smtClean="0">
                          <a:latin typeface="Cambria Math" panose="02040503050406030204" pitchFamily="18" charset="0"/>
                        </a:rPr>
                        <m:t>=40</m:t>
                      </m:r>
                    </m:oMath>
                  </m:oMathPara>
                </a14:m>
                <a:endParaRPr lang="en-US" b="0" dirty="0" smtClean="0"/>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r>
                        <a:rPr lang="en-US" b="0" i="1" smtClean="0">
                          <a:latin typeface="Cambria Math" panose="02040503050406030204" pitchFamily="18" charset="0"/>
                        </a:rPr>
                        <m:t>𝑣𝑎𝑙𝑢𝑒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e>
                      </m:d>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𝑖𝑡𝑒𝑚</m:t>
                      </m:r>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 </m:t>
                      </m:r>
                      <m:r>
                        <a:rPr lang="en-US" b="0" i="1" smtClean="0">
                          <a:latin typeface="Cambria Math" panose="02040503050406030204" pitchFamily="18" charset="0"/>
                        </a:rPr>
                        <m:t>𝑜𝑏𝑡𝑎𝑖𝑛𝑑</m:t>
                      </m:r>
                      <m:r>
                        <a:rPr lang="en-US" b="0" i="1" smtClean="0">
                          <a:latin typeface="Cambria Math" panose="02040503050406030204" pitchFamily="18" charset="0"/>
                        </a:rPr>
                        <m:t> </m:t>
                      </m:r>
                      <m:r>
                        <a:rPr lang="en-US" b="0" i="1" smtClean="0">
                          <a:latin typeface="Cambria Math" panose="02040503050406030204" pitchFamily="18" charset="0"/>
                        </a:rPr>
                        <m:t>𝑏𝑦</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9+1</m:t>
                              </m:r>
                            </m:num>
                            <m:den>
                              <m:r>
                                <a:rPr lang="en-US" b="0" i="1" smtClean="0">
                                  <a:latin typeface="Cambria Math" panose="02040503050406030204" pitchFamily="18" charset="0"/>
                                </a:rPr>
                                <m:t>2</m:t>
                              </m:r>
                            </m:den>
                          </m:f>
                        </m:e>
                      </m:d>
                      <m:r>
                        <a:rPr lang="en-US" b="0" i="1" smtClean="0">
                          <a:latin typeface="Cambria Math" panose="02040503050406030204" pitchFamily="18" charset="0"/>
                        </a:rPr>
                        <m:t>𝑡h</m:t>
                      </m:r>
                      <m:r>
                        <a:rPr lang="en-US" b="0" i="1" smtClean="0">
                          <a:latin typeface="Cambria Math" panose="02040503050406030204" pitchFamily="18" charset="0"/>
                        </a:rPr>
                        <m:t> </m:t>
                      </m:r>
                      <m:r>
                        <a:rPr lang="en-US" b="0" i="1" smtClean="0">
                          <a:latin typeface="Cambria Math" panose="02040503050406030204" pitchFamily="18" charset="0"/>
                        </a:rPr>
                        <m:t>𝑠𝑡𝑢𝑑𝑒𝑛𝑡</m:t>
                      </m:r>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 </m:t>
                      </m:r>
                      <m:r>
                        <a:rPr lang="en-US" b="0" i="1" smtClean="0">
                          <a:latin typeface="Cambria Math" panose="02040503050406030204" pitchFamily="18" charset="0"/>
                        </a:rPr>
                        <m:t>𝑜𝑏𝑡𝑎𝑖𝑛𝑑</m:t>
                      </m:r>
                      <m:r>
                        <a:rPr lang="en-US" b="0" i="1" smtClean="0">
                          <a:latin typeface="Cambria Math" panose="02040503050406030204" pitchFamily="18" charset="0"/>
                        </a:rPr>
                        <m:t> </m:t>
                      </m:r>
                      <m:r>
                        <a:rPr lang="en-US" b="0" i="1" smtClean="0">
                          <a:latin typeface="Cambria Math" panose="02040503050406030204" pitchFamily="18" charset="0"/>
                        </a:rPr>
                        <m:t>𝑏𝑦</m:t>
                      </m:r>
                      <m:r>
                        <a:rPr lang="en-US" b="0" i="1" smtClean="0">
                          <a:latin typeface="Cambria Math" panose="02040503050406030204" pitchFamily="18" charset="0"/>
                        </a:rPr>
                        <m:t>5</m:t>
                      </m:r>
                      <m:r>
                        <a:rPr lang="en-US" b="0" i="1" smtClean="0">
                          <a:latin typeface="Cambria Math" panose="02040503050406030204" pitchFamily="18" charset="0"/>
                        </a:rPr>
                        <m:t>𝑡h𝑠𝑡𝑢𝑑𝑒𝑛𝑡</m:t>
                      </m:r>
                      <m:r>
                        <a:rPr lang="en-US" b="0" i="1" smtClean="0">
                          <a:latin typeface="Cambria Math" panose="02040503050406030204" pitchFamily="18" charset="0"/>
                        </a:rPr>
                        <m:t>=39 </m:t>
                      </m:r>
                      <m:r>
                        <a:rPr lang="en-US" b="0" i="1" smtClean="0">
                          <a:latin typeface="Cambria Math" panose="02040503050406030204" pitchFamily="18" charset="0"/>
                        </a:rPr>
                        <m:t>𝑚𝑎𝑟𝑘𝑠</m:t>
                      </m:r>
                    </m:oMath>
                  </m:oMathPara>
                </a14:m>
                <a:endParaRPr lang="en-US" b="0" i="1" dirty="0" smtClean="0">
                  <a:latin typeface="Times New Roman" panose="02020603050405020304" pitchFamily="18" charset="0"/>
                  <a:cs typeface="Times New Roman" panose="02020603050405020304" pitchFamily="18" charset="0"/>
                </a:endParaRP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06062" y="296214"/>
                <a:ext cx="11861442" cy="2567754"/>
              </a:xfrm>
              <a:prstGeom prst="rect">
                <a:avLst/>
              </a:prstGeom>
              <a:blipFill rotWithShape="0">
                <a:blip r:embed="rId2"/>
                <a:stretch>
                  <a:fillRect l="-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nvPr>
            </p:nvGraphicFramePr>
            <p:xfrm>
              <a:off x="3500193" y="2661546"/>
              <a:ext cx="4639254" cy="4058666"/>
            </p:xfrm>
            <a:graphic>
              <a:graphicData uri="http://schemas.openxmlformats.org/drawingml/2006/table">
                <a:tbl>
                  <a:tblPr firstRow="1" bandRow="1">
                    <a:tableStyleId>{5C22544A-7EE6-4342-B048-85BDC9FD1C3A}</a:tableStyleId>
                  </a:tblPr>
                  <a:tblGrid>
                    <a:gridCol w="1546418"/>
                    <a:gridCol w="1546418"/>
                    <a:gridCol w="1546418"/>
                  </a:tblGrid>
                  <a:tr h="330890">
                    <a:tc>
                      <a:txBody>
                        <a:bodyPr/>
                        <a:lstStyle/>
                        <a:p>
                          <a:pPr algn="ctr"/>
                          <a:r>
                            <a:rPr lang="en-US" dirty="0" smtClean="0"/>
                            <a:t>X</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𝑿</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𝑿</m:t>
                                        </m:r>
                                      </m:e>
                                    </m:acc>
                                  </m:e>
                                </m:d>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a:rPr lang="en-US" b="1" i="1" smtClean="0">
                                        <a:latin typeface="Cambria Math" panose="02040503050406030204" pitchFamily="18" charset="0"/>
                                      </a:rPr>
                                      <m:t>𝑿</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𝑿</m:t>
                                        </m:r>
                                      </m:e>
                                    </m:acc>
                                  </m:e>
                                </m:d>
                              </m:oMath>
                            </m:oMathPara>
                          </a14:m>
                          <a:endParaRPr lang="en-US" dirty="0"/>
                        </a:p>
                      </a:txBody>
                      <a:tcPr/>
                    </a:tc>
                  </a:tr>
                  <a:tr h="301762">
                    <a:tc>
                      <a:txBody>
                        <a:bodyPr/>
                        <a:lstStyle/>
                        <a:p>
                          <a:pPr algn="ctr"/>
                          <a:r>
                            <a:rPr lang="en-US" dirty="0" smtClean="0"/>
                            <a:t>32</a:t>
                          </a:r>
                          <a:endParaRPr lang="en-US" dirty="0"/>
                        </a:p>
                      </a:txBody>
                      <a:tcPr/>
                    </a:tc>
                    <a:tc>
                      <a:txBody>
                        <a:bodyPr/>
                        <a:lstStyle/>
                        <a:p>
                          <a:pPr algn="ctr"/>
                          <a:r>
                            <a:rPr lang="en-US" dirty="0" smtClean="0"/>
                            <a:t>8</a:t>
                          </a:r>
                          <a:endParaRPr lang="en-US" dirty="0"/>
                        </a:p>
                      </a:txBody>
                      <a:tcPr/>
                    </a:tc>
                    <a:tc>
                      <a:txBody>
                        <a:bodyPr/>
                        <a:lstStyle/>
                        <a:p>
                          <a:pPr algn="ctr"/>
                          <a:r>
                            <a:rPr lang="en-US" dirty="0" smtClean="0"/>
                            <a:t>7</a:t>
                          </a:r>
                          <a:endParaRPr lang="en-US" dirty="0"/>
                        </a:p>
                      </a:txBody>
                      <a:tcPr/>
                    </a:tc>
                  </a:tr>
                  <a:tr h="301762">
                    <a:tc>
                      <a:txBody>
                        <a:bodyPr/>
                        <a:lstStyle/>
                        <a:p>
                          <a:pPr algn="ctr"/>
                          <a:r>
                            <a:rPr lang="en-US" dirty="0" smtClean="0"/>
                            <a:t>36</a:t>
                          </a:r>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r>
                  <a:tr h="301762">
                    <a:tc>
                      <a:txBody>
                        <a:bodyPr/>
                        <a:lstStyle/>
                        <a:p>
                          <a:pPr algn="ctr"/>
                          <a:r>
                            <a:rPr lang="en-US" dirty="0" smtClean="0"/>
                            <a:t>36</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r>
                  <a:tr h="301762">
                    <a:tc>
                      <a:txBody>
                        <a:bodyPr/>
                        <a:lstStyle/>
                        <a:p>
                          <a:pPr algn="ctr"/>
                          <a:r>
                            <a:rPr lang="en-US" dirty="0" smtClean="0"/>
                            <a:t>37</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r>
                  <a:tr h="301762">
                    <a:tc>
                      <a:txBody>
                        <a:bodyPr/>
                        <a:lstStyle/>
                        <a:p>
                          <a:pPr algn="ctr"/>
                          <a:r>
                            <a:rPr lang="en-US" dirty="0" smtClean="0"/>
                            <a:t>39</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01762">
                    <a:tc>
                      <a:txBody>
                        <a:bodyPr/>
                        <a:lstStyle/>
                        <a:p>
                          <a:pPr algn="ctr"/>
                          <a:r>
                            <a:rPr lang="en-US" dirty="0" smtClean="0"/>
                            <a:t>41</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r>
                  <a:tr h="301762">
                    <a:tc>
                      <a:txBody>
                        <a:bodyPr/>
                        <a:lstStyle/>
                        <a:p>
                          <a:pPr algn="ctr"/>
                          <a:r>
                            <a:rPr lang="en-US" dirty="0" smtClean="0"/>
                            <a:t>45</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301762">
                    <a:tc>
                      <a:txBody>
                        <a:bodyPr/>
                        <a:lstStyle/>
                        <a:p>
                          <a:pPr algn="ctr"/>
                          <a:r>
                            <a:rPr lang="en-US" dirty="0" smtClean="0"/>
                            <a:t>46</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r>
                  <a:tr h="301762">
                    <a:tc>
                      <a:txBody>
                        <a:bodyPr/>
                        <a:lstStyle/>
                        <a:p>
                          <a:pPr algn="ctr"/>
                          <a:r>
                            <a:rPr lang="en-US" dirty="0" smtClean="0"/>
                            <a:t>48</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r>
                  <a:tr h="301762">
                    <a:tc>
                      <a:txBody>
                        <a:bodyPr/>
                        <a:lstStyle/>
                        <a:p>
                          <a:pPr algn="ctr"/>
                          <a:endParaRPr lang="en-US"/>
                        </a:p>
                      </a:txBody>
                      <a:tcPr/>
                    </a:tc>
                    <a:tc>
                      <a:txBody>
                        <a:bodyPr/>
                        <a:lstStyle/>
                        <a:p>
                          <a:pPr algn="ctr"/>
                          <a:r>
                            <a:rPr lang="en-US" dirty="0" smtClean="0"/>
                            <a:t>40</a:t>
                          </a:r>
                          <a:endParaRPr lang="en-US" dirty="0"/>
                        </a:p>
                      </a:txBody>
                      <a:tcPr/>
                    </a:tc>
                    <a:tc>
                      <a:txBody>
                        <a:bodyPr/>
                        <a:lstStyle/>
                        <a:p>
                          <a:pPr algn="ctr"/>
                          <a:r>
                            <a:rPr lang="en-US" dirty="0" smtClean="0"/>
                            <a:t>39</a:t>
                          </a:r>
                          <a:endParaRPr lang="en-US" dirty="0"/>
                        </a:p>
                      </a:txBody>
                      <a:tcPr/>
                    </a:tc>
                  </a:tr>
                </a:tbl>
              </a:graphicData>
            </a:graphic>
          </p:graphicFrame>
        </mc:Choice>
        <mc:Fallback>
          <p:graphicFrame>
            <p:nvGraphicFramePr>
              <p:cNvPr id="3" name="Table 2"/>
              <p:cNvGraphicFramePr>
                <a:graphicFrameLocks noGrp="1"/>
              </p:cNvGraphicFramePr>
              <p:nvPr>
                <p:extLst/>
              </p:nvPr>
            </p:nvGraphicFramePr>
            <p:xfrm>
              <a:off x="3500193" y="2661546"/>
              <a:ext cx="4639254" cy="4058666"/>
            </p:xfrm>
            <a:graphic>
              <a:graphicData uri="http://schemas.openxmlformats.org/drawingml/2006/table">
                <a:tbl>
                  <a:tblPr firstRow="1" bandRow="1">
                    <a:tableStyleId>{5C22544A-7EE6-4342-B048-85BDC9FD1C3A}</a:tableStyleId>
                  </a:tblPr>
                  <a:tblGrid>
                    <a:gridCol w="1546418"/>
                    <a:gridCol w="1546418"/>
                    <a:gridCol w="1546418"/>
                  </a:tblGrid>
                  <a:tr h="401066">
                    <a:tc>
                      <a:txBody>
                        <a:bodyPr/>
                        <a:lstStyle/>
                        <a:p>
                          <a:pPr algn="ctr"/>
                          <a:r>
                            <a:rPr lang="en-US" dirty="0" smtClean="0"/>
                            <a:t>X</a:t>
                          </a:r>
                          <a:endParaRPr lang="en-US" dirty="0"/>
                        </a:p>
                      </a:txBody>
                      <a:tcPr/>
                    </a:tc>
                    <a:tc>
                      <a:txBody>
                        <a:bodyPr/>
                        <a:lstStyle/>
                        <a:p>
                          <a:endParaRPr lang="en-US"/>
                        </a:p>
                      </a:txBody>
                      <a:tcPr>
                        <a:blipFill rotWithShape="0">
                          <a:blip r:embed="rId3"/>
                          <a:stretch>
                            <a:fillRect l="-100394" t="-7576" r="-101575" b="-933333"/>
                          </a:stretch>
                        </a:blipFill>
                      </a:tcPr>
                    </a:tc>
                    <a:tc>
                      <a:txBody>
                        <a:bodyPr/>
                        <a:lstStyle/>
                        <a:p>
                          <a:endParaRPr lang="en-US"/>
                        </a:p>
                      </a:txBody>
                      <a:tcPr>
                        <a:blipFill rotWithShape="0">
                          <a:blip r:embed="rId3"/>
                          <a:stretch>
                            <a:fillRect l="-200394" t="-7576" r="-1575" b="-933333"/>
                          </a:stretch>
                        </a:blipFill>
                      </a:tcPr>
                    </a:tc>
                  </a:tr>
                  <a:tr h="365760">
                    <a:tc>
                      <a:txBody>
                        <a:bodyPr/>
                        <a:lstStyle/>
                        <a:p>
                          <a:pPr algn="ctr"/>
                          <a:r>
                            <a:rPr lang="en-US" dirty="0" smtClean="0"/>
                            <a:t>32</a:t>
                          </a:r>
                          <a:endParaRPr lang="en-US" dirty="0"/>
                        </a:p>
                      </a:txBody>
                      <a:tcPr/>
                    </a:tc>
                    <a:tc>
                      <a:txBody>
                        <a:bodyPr/>
                        <a:lstStyle/>
                        <a:p>
                          <a:pPr algn="ctr"/>
                          <a:r>
                            <a:rPr lang="en-US" dirty="0" smtClean="0"/>
                            <a:t>8</a:t>
                          </a:r>
                          <a:endParaRPr lang="en-US" dirty="0"/>
                        </a:p>
                      </a:txBody>
                      <a:tcPr/>
                    </a:tc>
                    <a:tc>
                      <a:txBody>
                        <a:bodyPr/>
                        <a:lstStyle/>
                        <a:p>
                          <a:pPr algn="ctr"/>
                          <a:r>
                            <a:rPr lang="en-US" dirty="0" smtClean="0"/>
                            <a:t>7</a:t>
                          </a:r>
                          <a:endParaRPr lang="en-US" dirty="0"/>
                        </a:p>
                      </a:txBody>
                      <a:tcPr/>
                    </a:tc>
                  </a:tr>
                  <a:tr h="365760">
                    <a:tc>
                      <a:txBody>
                        <a:bodyPr/>
                        <a:lstStyle/>
                        <a:p>
                          <a:pPr algn="ctr"/>
                          <a:r>
                            <a:rPr lang="en-US" dirty="0" smtClean="0"/>
                            <a:t>36</a:t>
                          </a:r>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r>
                  <a:tr h="365760">
                    <a:tc>
                      <a:txBody>
                        <a:bodyPr/>
                        <a:lstStyle/>
                        <a:p>
                          <a:pPr algn="ctr"/>
                          <a:r>
                            <a:rPr lang="en-US" dirty="0" smtClean="0"/>
                            <a:t>36</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r>
                  <a:tr h="365760">
                    <a:tc>
                      <a:txBody>
                        <a:bodyPr/>
                        <a:lstStyle/>
                        <a:p>
                          <a:pPr algn="ctr"/>
                          <a:r>
                            <a:rPr lang="en-US" dirty="0" smtClean="0"/>
                            <a:t>37</a:t>
                          </a:r>
                          <a:endParaRPr lang="en-US" dirty="0"/>
                        </a:p>
                      </a:txBody>
                      <a:tcPr/>
                    </a:tc>
                    <a:tc>
                      <a:txBody>
                        <a:bodyPr/>
                        <a:lstStyle/>
                        <a:p>
                          <a:pPr algn="ctr"/>
                          <a:r>
                            <a:rPr lang="en-US" dirty="0" smtClean="0"/>
                            <a:t>3</a:t>
                          </a:r>
                          <a:endParaRPr lang="en-US" dirty="0"/>
                        </a:p>
                      </a:txBody>
                      <a:tcPr/>
                    </a:tc>
                    <a:tc>
                      <a:txBody>
                        <a:bodyPr/>
                        <a:lstStyle/>
                        <a:p>
                          <a:pPr algn="ctr"/>
                          <a:r>
                            <a:rPr lang="en-US" dirty="0" smtClean="0"/>
                            <a:t>2</a:t>
                          </a:r>
                          <a:endParaRPr lang="en-US" dirty="0"/>
                        </a:p>
                      </a:txBody>
                      <a:tcPr/>
                    </a:tc>
                  </a:tr>
                  <a:tr h="365760">
                    <a:tc>
                      <a:txBody>
                        <a:bodyPr/>
                        <a:lstStyle/>
                        <a:p>
                          <a:pPr algn="ctr"/>
                          <a:r>
                            <a:rPr lang="en-US" dirty="0" smtClean="0"/>
                            <a:t>39</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65760">
                    <a:tc>
                      <a:txBody>
                        <a:bodyPr/>
                        <a:lstStyle/>
                        <a:p>
                          <a:pPr algn="ctr"/>
                          <a:r>
                            <a:rPr lang="en-US" dirty="0" smtClean="0"/>
                            <a:t>41</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r>
                  <a:tr h="365760">
                    <a:tc>
                      <a:txBody>
                        <a:bodyPr/>
                        <a:lstStyle/>
                        <a:p>
                          <a:pPr algn="ctr"/>
                          <a:r>
                            <a:rPr lang="en-US" dirty="0" smtClean="0"/>
                            <a:t>45</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365760">
                    <a:tc>
                      <a:txBody>
                        <a:bodyPr/>
                        <a:lstStyle/>
                        <a:p>
                          <a:pPr algn="ctr"/>
                          <a:r>
                            <a:rPr lang="en-US" dirty="0" smtClean="0"/>
                            <a:t>46</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r>
                  <a:tr h="365760">
                    <a:tc>
                      <a:txBody>
                        <a:bodyPr/>
                        <a:lstStyle/>
                        <a:p>
                          <a:pPr algn="ctr"/>
                          <a:r>
                            <a:rPr lang="en-US" dirty="0" smtClean="0"/>
                            <a:t>48</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r>
                  <a:tr h="365760">
                    <a:tc>
                      <a:txBody>
                        <a:bodyPr/>
                        <a:lstStyle/>
                        <a:p>
                          <a:pPr algn="ctr"/>
                          <a:endParaRPr lang="en-US"/>
                        </a:p>
                      </a:txBody>
                      <a:tcPr/>
                    </a:tc>
                    <a:tc>
                      <a:txBody>
                        <a:bodyPr/>
                        <a:lstStyle/>
                        <a:p>
                          <a:pPr algn="ctr"/>
                          <a:r>
                            <a:rPr lang="en-US" dirty="0" smtClean="0"/>
                            <a:t>40</a:t>
                          </a:r>
                          <a:endParaRPr lang="en-US" dirty="0"/>
                        </a:p>
                      </a:txBody>
                      <a:tcPr/>
                    </a:tc>
                    <a:tc>
                      <a:txBody>
                        <a:bodyPr/>
                        <a:lstStyle/>
                        <a:p>
                          <a:pPr algn="ctr"/>
                          <a:r>
                            <a:rPr lang="en-US" dirty="0" smtClean="0"/>
                            <a:t>39</a:t>
                          </a:r>
                          <a:endParaRPr lang="en-US" dirty="0"/>
                        </a:p>
                      </a:txBody>
                      <a:tcPr/>
                    </a:tc>
                  </a:tr>
                </a:tbl>
              </a:graphicData>
            </a:graphic>
          </p:graphicFrame>
        </mc:Fallback>
      </mc:AlternateContent>
    </p:spTree>
    <p:extLst>
      <p:ext uri="{BB962C8B-B14F-4D97-AF65-F5344CB8AC3E}">
        <p14:creationId xmlns:p14="http://schemas.microsoft.com/office/powerpoint/2010/main" val="37490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18941" y="347730"/>
                <a:ext cx="11797048" cy="5550815"/>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Mean Deviation</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𝑓𝑟𝑜𝑚</m:t>
                          </m:r>
                          <m:r>
                            <a:rPr lang="en-US" sz="2000" b="0" i="1" smtClean="0">
                              <a:latin typeface="Cambria Math" panose="02040503050406030204" pitchFamily="18" charset="0"/>
                            </a:rPr>
                            <m:t> </m:t>
                          </m:r>
                          <m:r>
                            <a:rPr lang="en-US" sz="2000" b="0" i="1" smtClean="0">
                              <a:latin typeface="Cambria Math" panose="02040503050406030204" pitchFamily="18" charset="0"/>
                            </a:rPr>
                            <m:t>𝑚𝑒𝑎𝑛</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d>
                            </m:e>
                          </m:nary>
                        </m:num>
                        <m:den>
                          <m:r>
                            <a:rPr lang="en-US" sz="2000" i="1">
                              <a:latin typeface="Cambria Math" panose="02040503050406030204" pitchFamily="18" charset="0"/>
                            </a:rPr>
                            <m:t>𝑛</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40</m:t>
                          </m:r>
                        </m:num>
                        <m:den>
                          <m:r>
                            <a:rPr lang="en-US" sz="2000" b="0" i="1" smtClean="0">
                              <a:latin typeface="Cambria Math" panose="02040503050406030204" pitchFamily="18" charset="0"/>
                            </a:rPr>
                            <m:t>9</m:t>
                          </m:r>
                        </m:den>
                      </m:f>
                      <m:r>
                        <a:rPr lang="en-US" sz="2000" b="0" i="1" smtClean="0">
                          <a:latin typeface="Cambria Math" panose="02040503050406030204" pitchFamily="18" charset="0"/>
                        </a:rPr>
                        <m:t>=4.4 </m:t>
                      </m:r>
                      <m:r>
                        <a:rPr lang="en-US" sz="2000" b="0" i="1" smtClean="0">
                          <a:latin typeface="Cambria Math" panose="02040503050406030204" pitchFamily="18" charset="0"/>
                        </a:rPr>
                        <m:t>𝑚𝑎𝑟𝑘𝑠</m:t>
                      </m:r>
                    </m:oMath>
                  </m:oMathPara>
                </a14:m>
                <a:endParaRPr lang="en-US" sz="2000" b="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𝑓𝑟𝑜𝑚</m:t>
                          </m:r>
                          <m:r>
                            <a:rPr lang="en-US" sz="2000" b="0" i="1" smtClean="0">
                              <a:latin typeface="Cambria Math" panose="02040503050406030204" pitchFamily="18" charset="0"/>
                            </a:rPr>
                            <m:t> </m:t>
                          </m:r>
                          <m:r>
                            <a:rPr lang="en-US" sz="2000" b="0" i="1" smtClean="0">
                              <a:latin typeface="Cambria Math" panose="02040503050406030204" pitchFamily="18" charset="0"/>
                            </a:rPr>
                            <m:t>𝑚𝑒𝑑𝑖𝑎𝑛</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d>
                            </m:e>
                          </m:nary>
                        </m:num>
                        <m:den>
                          <m:r>
                            <a:rPr lang="en-US" sz="2000" i="1">
                              <a:latin typeface="Cambria Math" panose="02040503050406030204" pitchFamily="18" charset="0"/>
                            </a:rPr>
                            <m:t>𝑛</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39</m:t>
                          </m:r>
                        </m:num>
                        <m:den>
                          <m:r>
                            <a:rPr lang="en-US" sz="2000" b="0" i="1" smtClean="0">
                              <a:latin typeface="Cambria Math" panose="02040503050406030204" pitchFamily="18" charset="0"/>
                            </a:rPr>
                            <m:t>9</m:t>
                          </m:r>
                        </m:den>
                      </m:f>
                      <m:r>
                        <a:rPr lang="en-US" sz="2000" b="0" i="1" smtClean="0">
                          <a:latin typeface="Cambria Math" panose="02040503050406030204" pitchFamily="18" charset="0"/>
                        </a:rPr>
                        <m:t>=4.3 </m:t>
                      </m:r>
                      <m:r>
                        <a:rPr lang="en-US" sz="2000" b="0" i="1" smtClean="0">
                          <a:latin typeface="Cambria Math" panose="02040503050406030204" pitchFamily="18" charset="0"/>
                        </a:rPr>
                        <m:t>𝑚𝑎𝑟𝑘𝑠</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dirty="0" smtClean="0">
                    <a:latin typeface="Times New Roman" panose="02020603050405020304" pitchFamily="18" charset="0"/>
                    <a:cs typeface="Times New Roman" panose="02020603050405020304" pitchFamily="18" charset="0"/>
                  </a:rPr>
                  <a:t>Co-efficient of mean deviation</a:t>
                </a: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𝐶𝑜𝑒𝑓𝑓𝑖𝑐𝑖𝑒𝑛𝑡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𝑓𝑟𝑜𝑚</m:t>
                          </m:r>
                          <m:r>
                            <a:rPr lang="en-US" sz="2000" b="0" i="1" smtClean="0">
                              <a:latin typeface="Cambria Math" panose="02040503050406030204" pitchFamily="18" charset="0"/>
                            </a:rPr>
                            <m:t> </m:t>
                          </m:r>
                          <m:r>
                            <a:rPr lang="en-US" sz="2000" b="0" i="1" smtClean="0">
                              <a:latin typeface="Cambria Math" panose="02040503050406030204" pitchFamily="18" charset="0"/>
                            </a:rPr>
                            <m:t>𝑚𝑒𝑎𝑛</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m:t>
                          </m:r>
                        </m:num>
                        <m:den>
                          <m:r>
                            <a:rPr lang="en-US" sz="2000" i="1">
                              <a:latin typeface="Cambria Math" panose="02040503050406030204" pitchFamily="18" charset="0"/>
                            </a:rPr>
                            <m:t>𝑚𝑒𝑎𝑛</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4.4</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=0.11</m:t>
                      </m:r>
                    </m:oMath>
                  </m:oMathPara>
                </a14:m>
                <a:endParaRPr lang="en-US" sz="2000" b="0" dirty="0" smtClean="0">
                  <a:latin typeface="Times New Roman" panose="02020603050405020304" pitchFamily="18" charset="0"/>
                  <a:cs typeface="Times New Roman" panose="02020603050405020304" pitchFamily="18" charset="0"/>
                </a:endParaRPr>
              </a:p>
              <a:p>
                <a:pPr>
                  <a:lnSpc>
                    <a:spcPct val="150000"/>
                  </a:lnSpc>
                </a:pPr>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𝐶𝑜𝑒𝑓𝑓𝑖𝑐𝑖𝑒𝑛𝑡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𝑓𝑟𝑜𝑚</m:t>
                          </m:r>
                          <m:r>
                            <a:rPr lang="en-US" sz="2000" b="0" i="1" smtClean="0">
                              <a:latin typeface="Cambria Math" panose="02040503050406030204" pitchFamily="18" charset="0"/>
                            </a:rPr>
                            <m:t> </m:t>
                          </m:r>
                          <m:r>
                            <a:rPr lang="en-US" sz="2000" b="0" i="1" smtClean="0">
                              <a:latin typeface="Cambria Math" panose="02040503050406030204" pitchFamily="18" charset="0"/>
                            </a:rPr>
                            <m:t>𝑚𝑒𝑑𝑖𝑎𝑛</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m:t>
                          </m:r>
                        </m:num>
                        <m:den>
                          <m:r>
                            <a:rPr lang="en-US" sz="2000" i="1">
                              <a:latin typeface="Cambria Math" panose="02040503050406030204" pitchFamily="18" charset="0"/>
                            </a:rPr>
                            <m:t>𝑚𝑒𝑑𝑖𝑎𝑛𝑛</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4.3</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=0.11</m:t>
                      </m:r>
                    </m:oMath>
                  </m:oMathPara>
                </a14:m>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18941" y="347730"/>
                <a:ext cx="11797048" cy="5550815"/>
              </a:xfrm>
              <a:prstGeom prst="rect">
                <a:avLst/>
              </a:prstGeom>
              <a:blipFill rotWithShape="0">
                <a:blip r:embed="rId2"/>
                <a:stretch>
                  <a:fillRect l="-568" t="-549"/>
                </a:stretch>
              </a:blipFill>
            </p:spPr>
            <p:txBody>
              <a:bodyPr/>
              <a:lstStyle/>
              <a:p>
                <a:r>
                  <a:rPr lang="en-US">
                    <a:noFill/>
                  </a:rPr>
                  <a:t> </a:t>
                </a:r>
              </a:p>
            </p:txBody>
          </p:sp>
        </mc:Fallback>
      </mc:AlternateContent>
    </p:spTree>
    <p:extLst>
      <p:ext uri="{BB962C8B-B14F-4D97-AF65-F5344CB8AC3E}">
        <p14:creationId xmlns:p14="http://schemas.microsoft.com/office/powerpoint/2010/main" val="408738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2" y="180304"/>
            <a:ext cx="11822806" cy="830997"/>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Variance and Standard Deviation</a:t>
            </a:r>
          </a:p>
          <a:p>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nvPr>
            </p:nvGraphicFramePr>
            <p:xfrm>
              <a:off x="1890332" y="1788612"/>
              <a:ext cx="8128000" cy="408032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n-US" dirty="0" smtClean="0"/>
                            <a:t>X</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𝑿</m:t>
                                    </m:r>
                                  </m:e>
                                </m:acc>
                                <m:r>
                                  <a:rPr lang="en-US" b="1" i="1" smtClean="0">
                                    <a:latin typeface="Cambria Math" panose="02040503050406030204" pitchFamily="18" charset="0"/>
                                  </a:rPr>
                                  <m:t>)</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m:t>
                                    </m:r>
                                    <m:r>
                                      <a:rPr lang="en-US" b="1" i="1" smtClean="0">
                                        <a:latin typeface="Cambria Math" panose="02040503050406030204" pitchFamily="18" charset="0"/>
                                      </a:rPr>
                                      <m:t>𝑿</m:t>
                                    </m:r>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𝑿</m:t>
                                        </m:r>
                                      </m:e>
                                    </m:acc>
                                    <m:r>
                                      <a:rPr lang="en-US" b="1" i="1" smtClean="0">
                                        <a:latin typeface="Cambria Math" panose="02040503050406030204" pitchFamily="18" charset="0"/>
                                      </a:rPr>
                                      <m:t>)</m:t>
                                    </m:r>
                                  </m:e>
                                  <m:sup>
                                    <m:r>
                                      <a:rPr lang="en-US" b="1" i="1" smtClean="0">
                                        <a:latin typeface="Cambria Math" panose="02040503050406030204" pitchFamily="18" charset="0"/>
                                      </a:rPr>
                                      <m:t>𝟐</m:t>
                                    </m:r>
                                  </m:sup>
                                </m:sSup>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𝑿</m:t>
                                    </m:r>
                                  </m:e>
                                  <m:sup>
                                    <m:r>
                                      <a:rPr lang="en-US" b="1" i="1" smtClean="0">
                                        <a:latin typeface="Cambria Math" panose="02040503050406030204" pitchFamily="18" charset="0"/>
                                      </a:rPr>
                                      <m:t>𝟐</m:t>
                                    </m:r>
                                  </m:sup>
                                </m:sSup>
                              </m:oMath>
                            </m:oMathPara>
                          </a14:m>
                          <a:endParaRPr lang="en-US" dirty="0"/>
                        </a:p>
                      </a:txBody>
                      <a:tcPr/>
                    </a:tc>
                  </a:tr>
                  <a:tr h="370840">
                    <a:tc>
                      <a:txBody>
                        <a:bodyPr/>
                        <a:lstStyle/>
                        <a:p>
                          <a:pPr algn="ctr"/>
                          <a:r>
                            <a:rPr lang="en-US" dirty="0" smtClean="0"/>
                            <a:t>45</a:t>
                          </a:r>
                          <a:endParaRPr lang="en-US" dirty="0"/>
                        </a:p>
                      </a:txBody>
                      <a:tcPr/>
                    </a:tc>
                    <a:tc>
                      <a:txBody>
                        <a:bodyPr/>
                        <a:lstStyle/>
                        <a:p>
                          <a:pPr algn="ctr"/>
                          <a:r>
                            <a:rPr lang="en-US" dirty="0" smtClean="0"/>
                            <a:t>5</a:t>
                          </a:r>
                          <a:endParaRPr lang="en-US" dirty="0"/>
                        </a:p>
                      </a:txBody>
                      <a:tcPr/>
                    </a:tc>
                    <a:tc>
                      <a:txBody>
                        <a:bodyPr/>
                        <a:lstStyle/>
                        <a:p>
                          <a:pPr algn="ctr"/>
                          <a:r>
                            <a:rPr lang="en-US" dirty="0" smtClean="0"/>
                            <a:t>25</a:t>
                          </a:r>
                          <a:endParaRPr lang="en-US" dirty="0"/>
                        </a:p>
                      </a:txBody>
                      <a:tcPr/>
                    </a:tc>
                    <a:tc>
                      <a:txBody>
                        <a:bodyPr/>
                        <a:lstStyle/>
                        <a:p>
                          <a:pPr algn="ctr"/>
                          <a:r>
                            <a:rPr lang="en-US" dirty="0" smtClean="0"/>
                            <a:t>2025</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1024</a:t>
                          </a:r>
                          <a:endParaRPr lang="en-US" dirty="0"/>
                        </a:p>
                      </a:txBody>
                      <a:tcPr/>
                    </a:tc>
                  </a:tr>
                  <a:tr h="370840">
                    <a:tc>
                      <a:txBody>
                        <a:bodyPr/>
                        <a:lstStyle/>
                        <a:p>
                          <a:pPr algn="ctr"/>
                          <a:r>
                            <a:rPr lang="en-US" dirty="0" smtClean="0"/>
                            <a:t>37</a:t>
                          </a:r>
                          <a:endParaRPr lang="en-US" dirty="0"/>
                        </a:p>
                      </a:txBody>
                      <a:tcPr/>
                    </a:tc>
                    <a:tc>
                      <a:txBody>
                        <a:bodyPr/>
                        <a:lstStyle/>
                        <a:p>
                          <a:pPr algn="ctr"/>
                          <a:r>
                            <a:rPr lang="en-US" dirty="0" smtClean="0"/>
                            <a:t>-3</a:t>
                          </a:r>
                          <a:endParaRPr lang="en-US" dirty="0"/>
                        </a:p>
                      </a:txBody>
                      <a:tcPr/>
                    </a:tc>
                    <a:tc>
                      <a:txBody>
                        <a:bodyPr/>
                        <a:lstStyle/>
                        <a:p>
                          <a:pPr algn="ctr"/>
                          <a:r>
                            <a:rPr lang="en-US" dirty="0" smtClean="0"/>
                            <a:t>9</a:t>
                          </a:r>
                          <a:endParaRPr lang="en-US" dirty="0"/>
                        </a:p>
                      </a:txBody>
                      <a:tcPr/>
                    </a:tc>
                    <a:tc>
                      <a:txBody>
                        <a:bodyPr/>
                        <a:lstStyle/>
                        <a:p>
                          <a:pPr algn="ctr"/>
                          <a:r>
                            <a:rPr lang="en-US" dirty="0" smtClean="0"/>
                            <a:t>1369</a:t>
                          </a:r>
                          <a:endParaRPr lang="en-US" dirty="0"/>
                        </a:p>
                      </a:txBody>
                      <a:tcPr/>
                    </a:tc>
                  </a:tr>
                  <a:tr h="370840">
                    <a:tc>
                      <a:txBody>
                        <a:bodyPr/>
                        <a:lstStyle/>
                        <a:p>
                          <a:pPr algn="ctr"/>
                          <a:r>
                            <a:rPr lang="en-US" dirty="0" smtClean="0"/>
                            <a:t>46</a:t>
                          </a:r>
                          <a:endParaRPr lang="en-US" dirty="0"/>
                        </a:p>
                      </a:txBody>
                      <a:tcPr/>
                    </a:tc>
                    <a:tc>
                      <a:txBody>
                        <a:bodyPr/>
                        <a:lstStyle/>
                        <a:p>
                          <a:pPr algn="ctr"/>
                          <a:r>
                            <a:rPr lang="en-US" dirty="0" smtClean="0"/>
                            <a:t>6</a:t>
                          </a:r>
                          <a:endParaRPr lang="en-US" dirty="0"/>
                        </a:p>
                      </a:txBody>
                      <a:tcPr/>
                    </a:tc>
                    <a:tc>
                      <a:txBody>
                        <a:bodyPr/>
                        <a:lstStyle/>
                        <a:p>
                          <a:pPr algn="ctr"/>
                          <a:r>
                            <a:rPr lang="en-US" dirty="0" smtClean="0"/>
                            <a:t>36</a:t>
                          </a:r>
                          <a:endParaRPr lang="en-US" dirty="0"/>
                        </a:p>
                      </a:txBody>
                      <a:tcPr/>
                    </a:tc>
                    <a:tc>
                      <a:txBody>
                        <a:bodyPr/>
                        <a:lstStyle/>
                        <a:p>
                          <a:pPr algn="ctr"/>
                          <a:r>
                            <a:rPr lang="en-US" dirty="0" smtClean="0"/>
                            <a:t>2116</a:t>
                          </a:r>
                          <a:endParaRPr lang="en-US" dirty="0"/>
                        </a:p>
                      </a:txBody>
                      <a:tcPr/>
                    </a:tc>
                  </a:tr>
                  <a:tr h="370840">
                    <a:tc>
                      <a:txBody>
                        <a:bodyPr/>
                        <a:lstStyle/>
                        <a:p>
                          <a:pPr algn="ctr"/>
                          <a:r>
                            <a:rPr lang="en-US" dirty="0" smtClean="0"/>
                            <a:t>39</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1521</a:t>
                          </a:r>
                          <a:endParaRPr lang="en-US" dirty="0"/>
                        </a:p>
                      </a:txBody>
                      <a:tcPr/>
                    </a:tc>
                  </a:tr>
                  <a:tr h="370840">
                    <a:tc>
                      <a:txBody>
                        <a:bodyPr/>
                        <a:lstStyle/>
                        <a:p>
                          <a:pPr algn="ctr"/>
                          <a:r>
                            <a:rPr lang="en-US" dirty="0" smtClean="0"/>
                            <a:t>36</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1296</a:t>
                          </a:r>
                          <a:endParaRPr lang="en-US" dirty="0"/>
                        </a:p>
                      </a:txBody>
                      <a:tcPr/>
                    </a:tc>
                  </a:tr>
                  <a:tr h="370840">
                    <a:tc>
                      <a:txBody>
                        <a:bodyPr/>
                        <a:lstStyle/>
                        <a:p>
                          <a:pPr algn="ctr"/>
                          <a:r>
                            <a:rPr lang="en-US" dirty="0" smtClean="0"/>
                            <a:t>41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1681</a:t>
                          </a:r>
                          <a:endParaRPr lang="en-US" dirty="0"/>
                        </a:p>
                      </a:txBody>
                      <a:tcPr/>
                    </a:tc>
                  </a:tr>
                  <a:tr h="370840">
                    <a:tc>
                      <a:txBody>
                        <a:bodyPr/>
                        <a:lstStyle/>
                        <a:p>
                          <a:pPr algn="ctr"/>
                          <a:r>
                            <a:rPr lang="en-US" dirty="0" smtClean="0"/>
                            <a:t>48</a:t>
                          </a:r>
                          <a:endParaRPr lang="en-US" dirty="0"/>
                        </a:p>
                      </a:txBody>
                      <a:tcPr/>
                    </a:tc>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2304</a:t>
                          </a:r>
                          <a:endParaRPr lang="en-US" dirty="0"/>
                        </a:p>
                      </a:txBody>
                      <a:tcPr/>
                    </a:tc>
                  </a:tr>
                  <a:tr h="370840">
                    <a:tc>
                      <a:txBody>
                        <a:bodyPr/>
                        <a:lstStyle/>
                        <a:p>
                          <a:pPr algn="ctr"/>
                          <a:r>
                            <a:rPr lang="en-US" dirty="0" smtClean="0"/>
                            <a:t>36</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1296</a:t>
                          </a:r>
                          <a:endParaRPr lang="en-US" dirty="0"/>
                        </a:p>
                      </a:txBody>
                      <a:tcPr/>
                    </a:tc>
                  </a:tr>
                  <a:tr h="370840">
                    <a:tc>
                      <a:txBody>
                        <a:bodyPr/>
                        <a:lstStyle/>
                        <a:p>
                          <a:pPr algn="ctr"/>
                          <a:r>
                            <a:rPr lang="en-US" dirty="0" smtClean="0"/>
                            <a:t>360</a:t>
                          </a:r>
                          <a:endParaRPr lang="en-US" dirty="0"/>
                        </a:p>
                      </a:txBody>
                      <a:tcPr/>
                    </a:tc>
                    <a:tc>
                      <a:txBody>
                        <a:bodyPr/>
                        <a:lstStyle/>
                        <a:p>
                          <a:pPr algn="ctr"/>
                          <a:endParaRPr lang="en-US"/>
                        </a:p>
                      </a:txBody>
                      <a:tcPr/>
                    </a:tc>
                    <a:tc>
                      <a:txBody>
                        <a:bodyPr/>
                        <a:lstStyle/>
                        <a:p>
                          <a:pPr algn="ctr"/>
                          <a:r>
                            <a:rPr lang="en-US" dirty="0" smtClean="0"/>
                            <a:t>232</a:t>
                          </a:r>
                          <a:endParaRPr lang="en-US" dirty="0"/>
                        </a:p>
                      </a:txBody>
                      <a:tcPr/>
                    </a:tc>
                    <a:tc>
                      <a:txBody>
                        <a:bodyPr/>
                        <a:lstStyle/>
                        <a:p>
                          <a:pPr algn="ctr"/>
                          <a:r>
                            <a:rPr lang="en-US" dirty="0" smtClean="0"/>
                            <a:t>14632</a:t>
                          </a:r>
                          <a:endParaRPr lang="en-US" dirty="0"/>
                        </a:p>
                      </a:txBody>
                      <a:tcPr/>
                    </a:tc>
                  </a:tr>
                </a:tbl>
              </a:graphicData>
            </a:graphic>
          </p:graphicFrame>
        </mc:Choice>
        <mc:Fallback>
          <p:graphicFrame>
            <p:nvGraphicFramePr>
              <p:cNvPr id="3" name="Table 2"/>
              <p:cNvGraphicFramePr>
                <a:graphicFrameLocks noGrp="1"/>
              </p:cNvGraphicFramePr>
              <p:nvPr>
                <p:extLst/>
              </p:nvPr>
            </p:nvGraphicFramePr>
            <p:xfrm>
              <a:off x="1890332" y="1788612"/>
              <a:ext cx="8128000" cy="4080320"/>
            </p:xfrm>
            <a:graphic>
              <a:graphicData uri="http://schemas.openxmlformats.org/drawingml/2006/table">
                <a:tbl>
                  <a:tblPr firstRow="1" bandRow="1">
                    <a:tableStyleId>{5C22544A-7EE6-4342-B048-85BDC9FD1C3A}</a:tableStyleId>
                  </a:tblPr>
                  <a:tblGrid>
                    <a:gridCol w="2032000"/>
                    <a:gridCol w="2032000"/>
                    <a:gridCol w="2032000"/>
                    <a:gridCol w="2032000"/>
                  </a:tblGrid>
                  <a:tr h="371920">
                    <a:tc>
                      <a:txBody>
                        <a:bodyPr/>
                        <a:lstStyle/>
                        <a:p>
                          <a:pPr algn="ctr"/>
                          <a:r>
                            <a:rPr lang="en-US" dirty="0" smtClean="0"/>
                            <a:t>X</a:t>
                          </a:r>
                          <a:endParaRPr lang="en-US" dirty="0"/>
                        </a:p>
                      </a:txBody>
                      <a:tcPr/>
                    </a:tc>
                    <a:tc>
                      <a:txBody>
                        <a:bodyPr/>
                        <a:lstStyle/>
                        <a:p>
                          <a:endParaRPr lang="en-US"/>
                        </a:p>
                      </a:txBody>
                      <a:tcPr>
                        <a:blipFill rotWithShape="0">
                          <a:blip r:embed="rId2"/>
                          <a:stretch>
                            <a:fillRect l="-100601" t="-8197" r="-201502" b="-1022951"/>
                          </a:stretch>
                        </a:blipFill>
                      </a:tcPr>
                    </a:tc>
                    <a:tc>
                      <a:txBody>
                        <a:bodyPr/>
                        <a:lstStyle/>
                        <a:p>
                          <a:endParaRPr lang="en-US"/>
                        </a:p>
                      </a:txBody>
                      <a:tcPr>
                        <a:blipFill rotWithShape="0">
                          <a:blip r:embed="rId2"/>
                          <a:stretch>
                            <a:fillRect l="-200000" t="-8197" r="-100898" b="-1022951"/>
                          </a:stretch>
                        </a:blipFill>
                      </a:tcPr>
                    </a:tc>
                    <a:tc>
                      <a:txBody>
                        <a:bodyPr/>
                        <a:lstStyle/>
                        <a:p>
                          <a:endParaRPr lang="en-US"/>
                        </a:p>
                      </a:txBody>
                      <a:tcPr>
                        <a:blipFill rotWithShape="0">
                          <a:blip r:embed="rId2"/>
                          <a:stretch>
                            <a:fillRect l="-300901" t="-8197" r="-1201" b="-1022951"/>
                          </a:stretch>
                        </a:blipFill>
                      </a:tcPr>
                    </a:tc>
                  </a:tr>
                  <a:tr h="370840">
                    <a:tc>
                      <a:txBody>
                        <a:bodyPr/>
                        <a:lstStyle/>
                        <a:p>
                          <a:pPr algn="ctr"/>
                          <a:r>
                            <a:rPr lang="en-US" dirty="0" smtClean="0"/>
                            <a:t>45</a:t>
                          </a:r>
                          <a:endParaRPr lang="en-US" dirty="0"/>
                        </a:p>
                      </a:txBody>
                      <a:tcPr/>
                    </a:tc>
                    <a:tc>
                      <a:txBody>
                        <a:bodyPr/>
                        <a:lstStyle/>
                        <a:p>
                          <a:pPr algn="ctr"/>
                          <a:r>
                            <a:rPr lang="en-US" dirty="0" smtClean="0"/>
                            <a:t>5</a:t>
                          </a:r>
                          <a:endParaRPr lang="en-US" dirty="0"/>
                        </a:p>
                      </a:txBody>
                      <a:tcPr/>
                    </a:tc>
                    <a:tc>
                      <a:txBody>
                        <a:bodyPr/>
                        <a:lstStyle/>
                        <a:p>
                          <a:pPr algn="ctr"/>
                          <a:r>
                            <a:rPr lang="en-US" dirty="0" smtClean="0"/>
                            <a:t>25</a:t>
                          </a:r>
                          <a:endParaRPr lang="en-US" dirty="0"/>
                        </a:p>
                      </a:txBody>
                      <a:tcPr/>
                    </a:tc>
                    <a:tc>
                      <a:txBody>
                        <a:bodyPr/>
                        <a:lstStyle/>
                        <a:p>
                          <a:pPr algn="ctr"/>
                          <a:r>
                            <a:rPr lang="en-US" dirty="0" smtClean="0"/>
                            <a:t>2025</a:t>
                          </a:r>
                          <a:endParaRPr lang="en-US" dirty="0"/>
                        </a:p>
                      </a:txBody>
                      <a:tcPr/>
                    </a:tc>
                  </a:tr>
                  <a:tr h="370840">
                    <a:tc>
                      <a:txBody>
                        <a:bodyPr/>
                        <a:lstStyle/>
                        <a:p>
                          <a:pPr algn="ctr"/>
                          <a:r>
                            <a:rPr lang="en-US" dirty="0" smtClean="0"/>
                            <a:t>32</a:t>
                          </a:r>
                          <a:endParaRPr lang="en-US" dirty="0"/>
                        </a:p>
                      </a:txBody>
                      <a:tcPr/>
                    </a:tc>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1024</a:t>
                          </a:r>
                          <a:endParaRPr lang="en-US" dirty="0"/>
                        </a:p>
                      </a:txBody>
                      <a:tcPr/>
                    </a:tc>
                  </a:tr>
                  <a:tr h="370840">
                    <a:tc>
                      <a:txBody>
                        <a:bodyPr/>
                        <a:lstStyle/>
                        <a:p>
                          <a:pPr algn="ctr"/>
                          <a:r>
                            <a:rPr lang="en-US" dirty="0" smtClean="0"/>
                            <a:t>37</a:t>
                          </a:r>
                          <a:endParaRPr lang="en-US" dirty="0"/>
                        </a:p>
                      </a:txBody>
                      <a:tcPr/>
                    </a:tc>
                    <a:tc>
                      <a:txBody>
                        <a:bodyPr/>
                        <a:lstStyle/>
                        <a:p>
                          <a:pPr algn="ctr"/>
                          <a:r>
                            <a:rPr lang="en-US" dirty="0" smtClean="0"/>
                            <a:t>-3</a:t>
                          </a:r>
                          <a:endParaRPr lang="en-US" dirty="0"/>
                        </a:p>
                      </a:txBody>
                      <a:tcPr/>
                    </a:tc>
                    <a:tc>
                      <a:txBody>
                        <a:bodyPr/>
                        <a:lstStyle/>
                        <a:p>
                          <a:pPr algn="ctr"/>
                          <a:r>
                            <a:rPr lang="en-US" dirty="0" smtClean="0"/>
                            <a:t>9</a:t>
                          </a:r>
                          <a:endParaRPr lang="en-US" dirty="0"/>
                        </a:p>
                      </a:txBody>
                      <a:tcPr/>
                    </a:tc>
                    <a:tc>
                      <a:txBody>
                        <a:bodyPr/>
                        <a:lstStyle/>
                        <a:p>
                          <a:pPr algn="ctr"/>
                          <a:r>
                            <a:rPr lang="en-US" dirty="0" smtClean="0"/>
                            <a:t>1369</a:t>
                          </a:r>
                          <a:endParaRPr lang="en-US" dirty="0"/>
                        </a:p>
                      </a:txBody>
                      <a:tcPr/>
                    </a:tc>
                  </a:tr>
                  <a:tr h="370840">
                    <a:tc>
                      <a:txBody>
                        <a:bodyPr/>
                        <a:lstStyle/>
                        <a:p>
                          <a:pPr algn="ctr"/>
                          <a:r>
                            <a:rPr lang="en-US" dirty="0" smtClean="0"/>
                            <a:t>46</a:t>
                          </a:r>
                          <a:endParaRPr lang="en-US" dirty="0"/>
                        </a:p>
                      </a:txBody>
                      <a:tcPr/>
                    </a:tc>
                    <a:tc>
                      <a:txBody>
                        <a:bodyPr/>
                        <a:lstStyle/>
                        <a:p>
                          <a:pPr algn="ctr"/>
                          <a:r>
                            <a:rPr lang="en-US" dirty="0" smtClean="0"/>
                            <a:t>6</a:t>
                          </a:r>
                          <a:endParaRPr lang="en-US" dirty="0"/>
                        </a:p>
                      </a:txBody>
                      <a:tcPr/>
                    </a:tc>
                    <a:tc>
                      <a:txBody>
                        <a:bodyPr/>
                        <a:lstStyle/>
                        <a:p>
                          <a:pPr algn="ctr"/>
                          <a:r>
                            <a:rPr lang="en-US" dirty="0" smtClean="0"/>
                            <a:t>36</a:t>
                          </a:r>
                          <a:endParaRPr lang="en-US" dirty="0"/>
                        </a:p>
                      </a:txBody>
                      <a:tcPr/>
                    </a:tc>
                    <a:tc>
                      <a:txBody>
                        <a:bodyPr/>
                        <a:lstStyle/>
                        <a:p>
                          <a:pPr algn="ctr"/>
                          <a:r>
                            <a:rPr lang="en-US" dirty="0" smtClean="0"/>
                            <a:t>2116</a:t>
                          </a:r>
                          <a:endParaRPr lang="en-US" dirty="0"/>
                        </a:p>
                      </a:txBody>
                      <a:tcPr/>
                    </a:tc>
                  </a:tr>
                  <a:tr h="370840">
                    <a:tc>
                      <a:txBody>
                        <a:bodyPr/>
                        <a:lstStyle/>
                        <a:p>
                          <a:pPr algn="ctr"/>
                          <a:r>
                            <a:rPr lang="en-US" dirty="0" smtClean="0"/>
                            <a:t>39</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1521</a:t>
                          </a:r>
                          <a:endParaRPr lang="en-US" dirty="0"/>
                        </a:p>
                      </a:txBody>
                      <a:tcPr/>
                    </a:tc>
                  </a:tr>
                  <a:tr h="370840">
                    <a:tc>
                      <a:txBody>
                        <a:bodyPr/>
                        <a:lstStyle/>
                        <a:p>
                          <a:pPr algn="ctr"/>
                          <a:r>
                            <a:rPr lang="en-US" dirty="0" smtClean="0"/>
                            <a:t>36</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1296</a:t>
                          </a:r>
                          <a:endParaRPr lang="en-US" dirty="0"/>
                        </a:p>
                      </a:txBody>
                      <a:tcPr/>
                    </a:tc>
                  </a:tr>
                  <a:tr h="370840">
                    <a:tc>
                      <a:txBody>
                        <a:bodyPr/>
                        <a:lstStyle/>
                        <a:p>
                          <a:pPr algn="ctr"/>
                          <a:r>
                            <a:rPr lang="en-US" dirty="0" smtClean="0"/>
                            <a:t>41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1681</a:t>
                          </a:r>
                          <a:endParaRPr lang="en-US" dirty="0"/>
                        </a:p>
                      </a:txBody>
                      <a:tcPr/>
                    </a:tc>
                  </a:tr>
                  <a:tr h="370840">
                    <a:tc>
                      <a:txBody>
                        <a:bodyPr/>
                        <a:lstStyle/>
                        <a:p>
                          <a:pPr algn="ctr"/>
                          <a:r>
                            <a:rPr lang="en-US" dirty="0" smtClean="0"/>
                            <a:t>48</a:t>
                          </a:r>
                          <a:endParaRPr lang="en-US" dirty="0"/>
                        </a:p>
                      </a:txBody>
                      <a:tcPr/>
                    </a:tc>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2304</a:t>
                          </a:r>
                          <a:endParaRPr lang="en-US" dirty="0"/>
                        </a:p>
                      </a:txBody>
                      <a:tcPr/>
                    </a:tc>
                  </a:tr>
                  <a:tr h="370840">
                    <a:tc>
                      <a:txBody>
                        <a:bodyPr/>
                        <a:lstStyle/>
                        <a:p>
                          <a:pPr algn="ctr"/>
                          <a:r>
                            <a:rPr lang="en-US" dirty="0" smtClean="0"/>
                            <a:t>36</a:t>
                          </a:r>
                          <a:endParaRPr lang="en-US" dirty="0"/>
                        </a:p>
                      </a:txBody>
                      <a:tcPr/>
                    </a:tc>
                    <a:tc>
                      <a:txBody>
                        <a:bodyPr/>
                        <a:lstStyle/>
                        <a:p>
                          <a:pPr algn="ctr"/>
                          <a:r>
                            <a:rPr lang="en-US" dirty="0" smtClean="0"/>
                            <a:t>-4</a:t>
                          </a:r>
                          <a:endParaRPr lang="en-US" dirty="0"/>
                        </a:p>
                      </a:txBody>
                      <a:tcPr/>
                    </a:tc>
                    <a:tc>
                      <a:txBody>
                        <a:bodyPr/>
                        <a:lstStyle/>
                        <a:p>
                          <a:pPr algn="ctr"/>
                          <a:r>
                            <a:rPr lang="en-US" dirty="0" smtClean="0"/>
                            <a:t>16</a:t>
                          </a:r>
                          <a:endParaRPr lang="en-US" dirty="0"/>
                        </a:p>
                      </a:txBody>
                      <a:tcPr/>
                    </a:tc>
                    <a:tc>
                      <a:txBody>
                        <a:bodyPr/>
                        <a:lstStyle/>
                        <a:p>
                          <a:pPr algn="ctr"/>
                          <a:r>
                            <a:rPr lang="en-US" dirty="0" smtClean="0"/>
                            <a:t>1296</a:t>
                          </a:r>
                          <a:endParaRPr lang="en-US" dirty="0"/>
                        </a:p>
                      </a:txBody>
                      <a:tcPr/>
                    </a:tc>
                  </a:tr>
                  <a:tr h="370840">
                    <a:tc>
                      <a:txBody>
                        <a:bodyPr/>
                        <a:lstStyle/>
                        <a:p>
                          <a:pPr algn="ctr"/>
                          <a:r>
                            <a:rPr lang="en-US" dirty="0" smtClean="0"/>
                            <a:t>360</a:t>
                          </a:r>
                          <a:endParaRPr lang="en-US" dirty="0"/>
                        </a:p>
                      </a:txBody>
                      <a:tcPr/>
                    </a:tc>
                    <a:tc>
                      <a:txBody>
                        <a:bodyPr/>
                        <a:lstStyle/>
                        <a:p>
                          <a:pPr algn="ctr"/>
                          <a:endParaRPr lang="en-US"/>
                        </a:p>
                      </a:txBody>
                      <a:tcPr/>
                    </a:tc>
                    <a:tc>
                      <a:txBody>
                        <a:bodyPr/>
                        <a:lstStyle/>
                        <a:p>
                          <a:pPr algn="ctr"/>
                          <a:r>
                            <a:rPr lang="en-US" dirty="0" smtClean="0"/>
                            <a:t>232</a:t>
                          </a:r>
                          <a:endParaRPr lang="en-US" dirty="0"/>
                        </a:p>
                      </a:txBody>
                      <a:tcPr/>
                    </a:tc>
                    <a:tc>
                      <a:txBody>
                        <a:bodyPr/>
                        <a:lstStyle/>
                        <a:p>
                          <a:pPr algn="ctr"/>
                          <a:r>
                            <a:rPr lang="en-US" dirty="0" smtClean="0"/>
                            <a:t>14632</a:t>
                          </a:r>
                          <a:endParaRPr lang="en-US" dirty="0"/>
                        </a:p>
                      </a:txBody>
                      <a:tcPr/>
                    </a:tc>
                  </a:tr>
                </a:tbl>
              </a:graphicData>
            </a:graphic>
          </p:graphicFrame>
        </mc:Fallback>
      </mc:AlternateContent>
    </p:spTree>
    <p:extLst>
      <p:ext uri="{BB962C8B-B14F-4D97-AF65-F5344CB8AC3E}">
        <p14:creationId xmlns:p14="http://schemas.microsoft.com/office/powerpoint/2010/main" val="393322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1130_14374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1487" b="30051"/>
          <a:stretch/>
        </p:blipFill>
        <p:spPr>
          <a:xfrm>
            <a:off x="0" y="0"/>
            <a:ext cx="12192000" cy="6858000"/>
          </a:xfrm>
          <a:prstGeom prst="rect">
            <a:avLst/>
          </a:prstGeom>
          <a:noFill/>
          <a:ln>
            <a:noFill/>
          </a:ln>
        </p:spPr>
      </p:pic>
    </p:spTree>
    <p:extLst>
      <p:ext uri="{BB962C8B-B14F-4D97-AF65-F5344CB8AC3E}">
        <p14:creationId xmlns:p14="http://schemas.microsoft.com/office/powerpoint/2010/main" val="168595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18941" y="218941"/>
                <a:ext cx="11732653" cy="5347874"/>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V</a:t>
                </a:r>
                <a14:m>
                  <m:oMath xmlns:m="http://schemas.openxmlformats.org/officeDocument/2006/math">
                    <m:r>
                      <a:rPr lang="en-US" sz="2400" b="1" i="0" smtClean="0">
                        <a:latin typeface="Cambria Math" panose="02040503050406030204" pitchFamily="18" charset="0"/>
                      </a:rPr>
                      <m:t>𝐚𝐫𝐢𝐚𝐧𝐜𝐞</m:t>
                    </m:r>
                    <m:r>
                      <a:rPr lang="en-US" sz="2400" b="1" i="0" smtClean="0">
                        <a:latin typeface="Cambria Math" panose="02040503050406030204" pitchFamily="18" charset="0"/>
                      </a:rPr>
                      <m:t> </m:t>
                    </m:r>
                    <m:r>
                      <a:rPr lang="en-US" sz="2400" b="1" i="0" smtClean="0">
                        <a:latin typeface="Cambria Math" panose="02040503050406030204" pitchFamily="18" charset="0"/>
                      </a:rPr>
                      <m:t>𝐚𝐧𝐝</m:t>
                    </m:r>
                    <m:r>
                      <a:rPr lang="en-US" sz="2400" b="1" i="0" smtClean="0">
                        <a:latin typeface="Cambria Math" panose="02040503050406030204" pitchFamily="18" charset="0"/>
                      </a:rPr>
                      <m:t> </m:t>
                    </m:r>
                    <m:r>
                      <a:rPr lang="en-US" sz="2400" b="1" i="0" smtClean="0">
                        <a:latin typeface="Cambria Math" panose="02040503050406030204" pitchFamily="18" charset="0"/>
                      </a:rPr>
                      <m:t>𝐒𝐭𝐚𝐧𝐝𝐚𝐫𝐝</m:t>
                    </m:r>
                    <m:r>
                      <a:rPr lang="en-US" sz="2400" b="1" i="0" smtClean="0">
                        <a:latin typeface="Cambria Math" panose="02040503050406030204" pitchFamily="18" charset="0"/>
                      </a:rPr>
                      <m:t> </m:t>
                    </m:r>
                    <m:r>
                      <a:rPr lang="en-US" sz="2400" b="1" i="0" smtClean="0">
                        <a:latin typeface="Cambria Math" panose="02040503050406030204" pitchFamily="18" charset="0"/>
                      </a:rPr>
                      <m:t>𝐃𝐞𝐯𝐢𝐚𝐭𝐢𝐨𝐧</m:t>
                    </m:r>
                  </m:oMath>
                </a14:m>
                <a:endParaRPr lang="en-US" sz="2400" b="1" i="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e>
                              </m:nary>
                            </m:e>
                            <m:sup>
                              <m:r>
                                <a:rPr lang="en-US" i="1">
                                  <a:latin typeface="Cambria Math" panose="02040503050406030204" pitchFamily="18" charset="0"/>
                                </a:rPr>
                                <m:t>2</m:t>
                              </m:r>
                            </m:sup>
                          </m:sSup>
                        </m:num>
                        <m:den>
                          <m:r>
                            <a:rPr lang="en-US" i="1">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232</m:t>
                          </m:r>
                        </m:num>
                        <m:den>
                          <m:r>
                            <a:rPr lang="en-US" b="0" i="1" smtClean="0">
                              <a:latin typeface="Cambria Math" panose="02040503050406030204" pitchFamily="18" charset="0"/>
                            </a:rPr>
                            <m:t>9</m:t>
                          </m:r>
                        </m:den>
                      </m:f>
                      <m:r>
                        <a:rPr lang="en-US" b="0" i="1" smtClean="0">
                          <a:latin typeface="Cambria Math" panose="02040503050406030204" pitchFamily="18" charset="0"/>
                        </a:rPr>
                        <m:t>=25.78</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m:t>
                          </m:r>
                        </m:e>
                        <m:sup>
                          <m:r>
                            <a:rPr lang="en-US" b="0" i="1" smtClean="0">
                              <a:latin typeface="Cambria Math" panose="02040503050406030204" pitchFamily="18" charset="0"/>
                            </a:rPr>
                            <m:t>2</m:t>
                          </m:r>
                        </m:sup>
                      </m:sSup>
                    </m:oMath>
                  </m:oMathPara>
                </a14:m>
                <a:endParaRPr lang="en-US" b="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r>
                                        <a:rPr lang="en-US" i="1">
                                          <a:latin typeface="Cambria Math" panose="02040503050406030204" pitchFamily="18" charset="0"/>
                                        </a:rPr>
                                        <m:t>)</m:t>
                                      </m:r>
                                    </m:e>
                                  </m:nary>
                                </m:e>
                                <m:sup>
                                  <m:r>
                                    <a:rPr lang="en-US" i="1">
                                      <a:latin typeface="Cambria Math" panose="02040503050406030204" pitchFamily="18" charset="0"/>
                                    </a:rPr>
                                    <m:t>2</m:t>
                                  </m:r>
                                </m:sup>
                              </m:sSup>
                            </m:num>
                            <m:den>
                              <m:r>
                                <a:rPr lang="en-US" i="1">
                                  <a:latin typeface="Cambria Math" panose="02040503050406030204" pitchFamily="18" charset="0"/>
                                </a:rPr>
                                <m:t>𝑛</m:t>
                              </m:r>
                            </m:den>
                          </m:f>
                        </m:e>
                      </m:ra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25.78</m:t>
                          </m:r>
                        </m:e>
                      </m:rad>
                      <m:r>
                        <a:rPr lang="en-US" b="0" i="1" smtClean="0">
                          <a:latin typeface="Cambria Math" panose="02040503050406030204" pitchFamily="18" charset="0"/>
                        </a:rPr>
                        <m:t>=5.08 </m:t>
                      </m:r>
                      <m:r>
                        <a:rPr lang="en-US" b="0" i="1" smtClean="0">
                          <a:latin typeface="Cambria Math" panose="02040503050406030204" pitchFamily="18" charset="0"/>
                        </a:rPr>
                        <m:t>𝑚𝑎𝑟𝑘𝑠</m:t>
                      </m:r>
                    </m:oMath>
                  </m:oMathPara>
                </a14:m>
                <a:endParaRPr lang="en-US" b="0"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Alternative Formula</a:t>
                </a: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nary>
                        </m:num>
                        <m:den>
                          <m:r>
                            <a:rPr lang="en-US" i="1">
                              <a:latin typeface="Cambria Math" panose="02040503050406030204" pitchFamily="18" charset="0"/>
                            </a:rPr>
                            <m:t>𝑛</m:t>
                          </m:r>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e>
                        <m:sup>
                          <m:r>
                            <a:rPr lang="en-US" i="1">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14632</m:t>
                          </m:r>
                        </m:num>
                        <m:den>
                          <m:r>
                            <a:rPr lang="en-US" b="0" i="1" smtClean="0">
                              <a:latin typeface="Cambria Math" panose="02040503050406030204" pitchFamily="18" charset="0"/>
                            </a:rPr>
                            <m:t>2</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(40)</m:t>
                          </m:r>
                        </m:e>
                        <m:sup>
                          <m:r>
                            <a:rPr lang="en-US" b="0" i="1" smtClean="0">
                              <a:latin typeface="Cambria Math" panose="02040503050406030204" pitchFamily="18" charset="0"/>
                            </a:rPr>
                            <m:t>2</m:t>
                          </m:r>
                        </m:sup>
                      </m:sSup>
                      <m:r>
                        <a:rPr lang="en-US" b="0" i="1" smtClean="0">
                          <a:latin typeface="Cambria Math" panose="02040503050406030204" pitchFamily="18" charset="0"/>
                        </a:rPr>
                        <m:t>=25.78</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𝑚𝑎𝑟𝑘𝑠</m:t>
                          </m:r>
                          <m:r>
                            <a:rPr lang="en-US" b="0" i="1" smtClean="0">
                              <a:latin typeface="Cambria Math" panose="02040503050406030204" pitchFamily="18" charset="0"/>
                            </a:rPr>
                            <m:t>)</m:t>
                          </m:r>
                        </m:e>
                        <m:sup>
                          <m:r>
                            <a:rPr lang="en-US" b="0" i="1" smtClean="0">
                              <a:latin typeface="Cambria Math" panose="02040503050406030204" pitchFamily="18" charset="0"/>
                            </a:rPr>
                            <m:t>2</m:t>
                          </m:r>
                        </m:sup>
                      </m:sSup>
                    </m:oMath>
                  </m:oMathPara>
                </a14:m>
                <a:endParaRPr lang="en-US"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𝐷</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2</m:t>
                                      </m:r>
                                    </m:sup>
                                  </m:sSup>
                                </m:e>
                              </m:nary>
                            </m:num>
                            <m:den>
                              <m:r>
                                <a:rPr lang="en-US" i="1">
                                  <a:latin typeface="Cambria Math" panose="02040503050406030204" pitchFamily="18" charset="0"/>
                                </a:rPr>
                                <m:t>𝑛</m:t>
                              </m:r>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d>
                            </m:e>
                            <m:sup>
                              <m:r>
                                <a:rPr lang="en-US" i="1">
                                  <a:latin typeface="Cambria Math" panose="02040503050406030204" pitchFamily="18" charset="0"/>
                                </a:rPr>
                                <m:t>2</m:t>
                              </m:r>
                            </m:sup>
                          </m:sSup>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14632</m:t>
                              </m:r>
                            </m:num>
                            <m:den>
                              <m:r>
                                <a:rPr lang="en-US" b="0" i="1" smtClean="0">
                                  <a:latin typeface="Cambria Math" panose="02040503050406030204" pitchFamily="18" charset="0"/>
                                </a:rPr>
                                <m:t>2</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(40)</m:t>
                              </m:r>
                            </m:e>
                            <m:sup>
                              <m:r>
                                <a:rPr lang="en-US" b="0" i="1" smtClean="0">
                                  <a:latin typeface="Cambria Math" panose="02040503050406030204" pitchFamily="18" charset="0"/>
                                </a:rPr>
                                <m:t>2</m:t>
                              </m:r>
                            </m:sup>
                          </m:sSup>
                        </m:e>
                      </m:rad>
                      <m:r>
                        <a:rPr lang="en-US" b="0" i="1" smtClean="0">
                          <a:latin typeface="Cambria Math" panose="02040503050406030204" pitchFamily="18" charset="0"/>
                        </a:rPr>
                        <m:t>=5.08 </m:t>
                      </m:r>
                      <m:r>
                        <a:rPr lang="en-US" b="0" i="1" smtClean="0">
                          <a:latin typeface="Cambria Math" panose="02040503050406030204" pitchFamily="18" charset="0"/>
                        </a:rPr>
                        <m:t>𝑚𝑎𝑟𝑘𝑠</m:t>
                      </m:r>
                    </m:oMath>
                  </m:oMathPara>
                </a14:m>
                <a:endParaRPr lang="en-US"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18941" y="218941"/>
                <a:ext cx="11732653" cy="5347874"/>
              </a:xfrm>
              <a:prstGeom prst="rect">
                <a:avLst/>
              </a:prstGeom>
              <a:blipFill rotWithShape="0">
                <a:blip r:embed="rId2"/>
                <a:stretch>
                  <a:fillRect l="-831"/>
                </a:stretch>
              </a:blipFill>
            </p:spPr>
            <p:txBody>
              <a:bodyPr/>
              <a:lstStyle/>
              <a:p>
                <a:r>
                  <a:rPr lang="en-US">
                    <a:noFill/>
                  </a:rPr>
                  <a:t> </a:t>
                </a:r>
              </a:p>
            </p:txBody>
          </p:sp>
        </mc:Fallback>
      </mc:AlternateContent>
    </p:spTree>
    <p:extLst>
      <p:ext uri="{BB962C8B-B14F-4D97-AF65-F5344CB8AC3E}">
        <p14:creationId xmlns:p14="http://schemas.microsoft.com/office/powerpoint/2010/main" val="381092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06062" y="334851"/>
                <a:ext cx="11745532" cy="5021759"/>
              </a:xfrm>
              <a:prstGeom prst="rect">
                <a:avLst/>
              </a:prstGeom>
              <a:noFill/>
            </p:spPr>
            <p:txBody>
              <a:bodyPr wrap="square" rtlCol="0">
                <a:spAutoFit/>
              </a:bodyPr>
              <a:lstStyle/>
              <a:p>
                <a:pPr marL="514350" indent="-514350">
                  <a:lnSpc>
                    <a:spcPct val="150000"/>
                  </a:lnSpc>
                  <a:buFont typeface="+mj-lt"/>
                  <a:buAutoNum type="romanLcPeriod" startAt="3"/>
                </a:pPr>
                <a:r>
                  <a:rPr lang="en-US" sz="2400" b="1" dirty="0" smtClean="0">
                    <a:latin typeface="Times New Roman" panose="02020603050405020304" pitchFamily="18" charset="0"/>
                    <a:cs typeface="Times New Roman" panose="02020603050405020304" pitchFamily="18" charset="0"/>
                  </a:rPr>
                  <a:t>Co-efficient of Variation</a:t>
                </a:r>
              </a:p>
              <a:p>
                <a:pPr>
                  <a:lnSpc>
                    <a:spcPct val="150000"/>
                  </a:lnSpc>
                </a:pPr>
                <a:r>
                  <a:rPr lang="en-US" sz="2400" dirty="0" smtClean="0">
                    <a:latin typeface="Times New Roman" panose="02020603050405020304" pitchFamily="18" charset="0"/>
                    <a:cs typeface="Times New Roman" panose="02020603050405020304" pitchFamily="18" charset="0"/>
                  </a:rPr>
                  <a:t>The variability of two or more than two sets of data cannot be compared unless we have a relative measure of dispersion. For this purpose, Karl Person (1857-1936) introduced a relative measure of variation, known as the coefficient of variation, abbreviated as C.V. which express the standard deviation as a percentage of the arithmetic mean of data set. It is defined as</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den>
                      </m:f>
                      <m:r>
                        <a:rPr lang="en-US" sz="2400" b="0" i="1" smtClean="0">
                          <a:latin typeface="Cambria Math" panose="02040503050406030204" pitchFamily="18" charset="0"/>
                          <a:ea typeface="Cambria Math" panose="02040503050406030204" pitchFamily="18" charset="0"/>
                        </a:rPr>
                        <m:t>×100</m:t>
                      </m:r>
                    </m:oMath>
                  </m:oMathPara>
                </a14:m>
                <a:endParaRPr lang="en-US" sz="2400" b="0" dirty="0" smtClean="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Where S is the standard deviation and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oMath>
                </a14:m>
                <a:r>
                  <a:rPr lang="en-US" sz="2400" dirty="0" smtClean="0">
                    <a:latin typeface="Times New Roman" panose="02020603050405020304" pitchFamily="18" charset="0"/>
                    <a:cs typeface="Times New Roman" panose="02020603050405020304" pitchFamily="18" charset="0"/>
                  </a:rPr>
                  <a:t> is the mean of the data.</a:t>
                </a:r>
                <a:endParaRPr lang="en-US" sz="24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06062" y="334851"/>
                <a:ext cx="11745532" cy="5021759"/>
              </a:xfrm>
              <a:prstGeom prst="rect">
                <a:avLst/>
              </a:prstGeom>
              <a:blipFill rotWithShape="0">
                <a:blip r:embed="rId2"/>
                <a:stretch>
                  <a:fillRect l="-830" r="-415" b="-485"/>
                </a:stretch>
              </a:blipFill>
            </p:spPr>
            <p:txBody>
              <a:bodyPr/>
              <a:lstStyle/>
              <a:p>
                <a:r>
                  <a:rPr lang="en-US">
                    <a:noFill/>
                  </a:rPr>
                  <a:t> </a:t>
                </a:r>
              </a:p>
            </p:txBody>
          </p:sp>
        </mc:Fallback>
      </mc:AlternateContent>
    </p:spTree>
    <p:extLst>
      <p:ext uri="{BB962C8B-B14F-4D97-AF65-F5344CB8AC3E}">
        <p14:creationId xmlns:p14="http://schemas.microsoft.com/office/powerpoint/2010/main" val="2093711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321972" y="296214"/>
                <a:ext cx="11552349" cy="2557047"/>
              </a:xfrm>
              <a:prstGeom prst="rect">
                <a:avLst/>
              </a:prstGeom>
              <a:noFill/>
            </p:spPr>
            <p:txBody>
              <a:bodyPr wrap="square" rtlCol="0">
                <a:spAutoFit/>
              </a:bodyPr>
              <a:lstStyle/>
              <a:p>
                <a:r>
                  <a:rPr lang="en-US" dirty="0" smtClean="0"/>
                  <a:t>Co-efficient of Variation</a:t>
                </a:r>
              </a:p>
              <a:p>
                <a:r>
                  <a:rPr lang="en-US" dirty="0" smtClean="0"/>
                  <a:t>The variability of two or more than two sets of data cannot be compared unless we have a relative measure of dispersion. For this purpose Karl Pearson (1857-1936) introduced a relative measure of variation, known as co-efficient of variation, abbreviated as C.V. which express standard deviation as percentage of the arithmetic mean of a data set. It is defined as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den>
                      </m:f>
                      <m:r>
                        <a:rPr lang="en-US" b="0" i="1" smtClean="0">
                          <a:latin typeface="Cambria Math" panose="02040503050406030204" pitchFamily="18" charset="0"/>
                          <a:ea typeface="Cambria Math" panose="02040503050406030204" pitchFamily="18" charset="0"/>
                        </a:rPr>
                        <m:t>×100</m:t>
                      </m:r>
                    </m:oMath>
                  </m:oMathPara>
                </a14:m>
                <a:endParaRPr lang="en-US" dirty="0" smtClean="0"/>
              </a:p>
              <a:p>
                <a:r>
                  <a:rPr lang="en-US" dirty="0" smtClean="0"/>
                  <a:t>Where S is the standard deviation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oMath>
                </a14:m>
                <a:r>
                  <a:rPr lang="en-US" dirty="0" smtClean="0"/>
                  <a:t> is the mean.</a:t>
                </a:r>
              </a:p>
              <a:p>
                <a:r>
                  <a:rPr lang="en-US" dirty="0" smtClean="0"/>
                  <a:t>As the coefficient of variation is a pure number without units, it is therefore used to compare the variation in two or more data sets that are measured in different units. </a:t>
                </a:r>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21972" y="296214"/>
                <a:ext cx="11552349" cy="2557047"/>
              </a:xfrm>
              <a:prstGeom prst="rect">
                <a:avLst/>
              </a:prstGeom>
              <a:blipFill rotWithShape="0">
                <a:blip r:embed="rId2"/>
                <a:stretch>
                  <a:fillRect l="-475" t="-1432" r="-264" b="-3103"/>
                </a:stretch>
              </a:blipFill>
            </p:spPr>
            <p:txBody>
              <a:bodyPr/>
              <a:lstStyle/>
              <a:p>
                <a:r>
                  <a:rPr lang="en-US">
                    <a:noFill/>
                  </a:rPr>
                  <a:t> </a:t>
                </a:r>
              </a:p>
            </p:txBody>
          </p:sp>
        </mc:Fallback>
      </mc:AlternateContent>
      <p:pic>
        <p:nvPicPr>
          <p:cNvPr id="3" name="Picture 2" descr="WhatsApp Image 2020-11-23 at 6.23.27 PM"/>
          <p:cNvPicPr>
            <a:picLocks noGrp="1" noChangeAspect="1"/>
          </p:cNvPicPr>
          <p:nvPr isPhoto="1"/>
        </p:nvPicPr>
        <p:blipFill rotWithShape="1">
          <a:blip r:embed="rId3">
            <a:lum/>
            <a:extLst>
              <a:ext uri="{28A0092B-C50C-407E-A947-70E740481C1C}">
                <a14:useLocalDpi xmlns:a14="http://schemas.microsoft.com/office/drawing/2010/main" val="0"/>
              </a:ext>
            </a:extLst>
          </a:blip>
          <a:srcRect t="18707" b="53830"/>
          <a:stretch/>
        </p:blipFill>
        <p:spPr>
          <a:xfrm>
            <a:off x="-95533" y="0"/>
            <a:ext cx="12287534" cy="6858000"/>
          </a:xfrm>
          <a:prstGeom prst="rect">
            <a:avLst/>
          </a:prstGeom>
          <a:noFill/>
          <a:ln>
            <a:noFill/>
          </a:ln>
        </p:spPr>
      </p:pic>
    </p:spTree>
    <p:extLst>
      <p:ext uri="{BB962C8B-B14F-4D97-AF65-F5344CB8AC3E}">
        <p14:creationId xmlns:p14="http://schemas.microsoft.com/office/powerpoint/2010/main" val="374127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183" y="283335"/>
            <a:ext cx="11784169" cy="2308324"/>
          </a:xfrm>
          <a:prstGeom prst="rect">
            <a:avLst/>
          </a:prstGeom>
          <a:noFill/>
        </p:spPr>
        <p:txBody>
          <a:bodyPr wrap="square" rtlCol="0">
            <a:spAutoFit/>
          </a:bodyPr>
          <a:lstStyle/>
          <a:p>
            <a:pPr>
              <a:lnSpc>
                <a:spcPct val="150000"/>
              </a:lnSpc>
            </a:pPr>
            <a:r>
              <a:rPr lang="en-US" sz="2400" b="1" smtClean="0">
                <a:latin typeface="Times New Roman" panose="02020603050405020304" pitchFamily="18" charset="0"/>
                <a:cs typeface="Times New Roman" panose="02020603050405020304" pitchFamily="18" charset="0"/>
              </a:rPr>
              <a:t>Example 1</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Using the co-efficient of variation, determine whether or not there is greater variation among the prices of certain similar commodities given, than among life in hours under test.</a:t>
            </a:r>
          </a:p>
          <a:p>
            <a:pPr>
              <a:lnSpc>
                <a:spcPct val="150000"/>
              </a:lnSpc>
            </a:pP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nvPr>
        </p:nvGraphicFramePr>
        <p:xfrm>
          <a:off x="2212304" y="2591659"/>
          <a:ext cx="8128000" cy="222504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dirty="0" smtClean="0"/>
                        <a:t>Price in Rupees</a:t>
                      </a:r>
                      <a:endParaRPr lang="en-US" dirty="0"/>
                    </a:p>
                  </a:txBody>
                  <a:tcPr/>
                </a:tc>
                <a:tc>
                  <a:txBody>
                    <a:bodyPr/>
                    <a:lstStyle/>
                    <a:p>
                      <a:pPr algn="ctr"/>
                      <a:r>
                        <a:rPr lang="en-US" dirty="0" smtClean="0"/>
                        <a:t>Life in hours</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130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150</a:t>
                      </a:r>
                      <a:endParaRPr lang="en-US" dirty="0"/>
                    </a:p>
                  </a:txBody>
                  <a:tcPr/>
                </a:tc>
              </a:tr>
              <a:tr h="370840">
                <a:tc>
                  <a:txBody>
                    <a:bodyPr/>
                    <a:lstStyle/>
                    <a:p>
                      <a:pPr algn="ctr"/>
                      <a:r>
                        <a:rPr lang="en-US" dirty="0" smtClean="0"/>
                        <a:t>18</a:t>
                      </a:r>
                      <a:endParaRPr lang="en-US" dirty="0"/>
                    </a:p>
                  </a:txBody>
                  <a:tcPr/>
                </a:tc>
                <a:tc>
                  <a:txBody>
                    <a:bodyPr/>
                    <a:lstStyle/>
                    <a:p>
                      <a:pPr algn="ctr"/>
                      <a:r>
                        <a:rPr lang="en-US" dirty="0" smtClean="0"/>
                        <a:t>180</a:t>
                      </a:r>
                      <a:endParaRPr lang="en-US" dirty="0"/>
                    </a:p>
                  </a:txBody>
                  <a:tcPr/>
                </a:tc>
              </a:tr>
              <a:tr h="370840">
                <a:tc>
                  <a:txBody>
                    <a:bodyPr/>
                    <a:lstStyle/>
                    <a:p>
                      <a:pPr algn="ctr"/>
                      <a:r>
                        <a:rPr lang="en-US" dirty="0" smtClean="0"/>
                        <a:t>23</a:t>
                      </a:r>
                      <a:endParaRPr lang="en-US" dirty="0"/>
                    </a:p>
                  </a:txBody>
                  <a:tcPr/>
                </a:tc>
                <a:tc>
                  <a:txBody>
                    <a:bodyPr/>
                    <a:lstStyle/>
                    <a:p>
                      <a:pPr algn="ctr"/>
                      <a:r>
                        <a:rPr lang="en-US" dirty="0" smtClean="0"/>
                        <a:t>250</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345</a:t>
                      </a:r>
                      <a:endParaRPr lang="en-US" dirty="0"/>
                    </a:p>
                  </a:txBody>
                  <a:tcPr/>
                </a:tc>
              </a:tr>
            </a:tbl>
          </a:graphicData>
        </a:graphic>
      </p:graphicFrame>
    </p:spTree>
    <p:extLst>
      <p:ext uri="{BB962C8B-B14F-4D97-AF65-F5344CB8AC3E}">
        <p14:creationId xmlns:p14="http://schemas.microsoft.com/office/powerpoint/2010/main" val="375170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820" y="347730"/>
            <a:ext cx="11732653" cy="2308324"/>
          </a:xfrm>
          <a:prstGeom prst="rect">
            <a:avLst/>
          </a:prstGeom>
          <a:noFill/>
        </p:spPr>
        <p:txBody>
          <a:bodyPr wrap="square" rtlCol="0">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Solution</a:t>
            </a:r>
          </a:p>
          <a:p>
            <a:pPr algn="just">
              <a:lnSpc>
                <a:spcPct val="150000"/>
              </a:lnSpc>
            </a:pPr>
            <a:r>
              <a:rPr lang="en-US" sz="2400" dirty="0" smtClean="0">
                <a:latin typeface="Times New Roman" panose="02020603050405020304" pitchFamily="18" charset="0"/>
                <a:cs typeface="Times New Roman" panose="02020603050405020304" pitchFamily="18" charset="0"/>
              </a:rPr>
              <a:t>We have to compute the mean and standard deviation for each data set let X is used for price and Y is used for life so:</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nvPr>
            </p:nvGraphicFramePr>
            <p:xfrm>
              <a:off x="1993364" y="2471193"/>
              <a:ext cx="8128000" cy="259696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n-US" dirty="0" smtClean="0"/>
                            <a:t>X</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𝑿</m:t>
                                    </m:r>
                                  </m:e>
                                  <m:sup>
                                    <m:r>
                                      <a:rPr lang="en-US" b="1" i="1" smtClean="0">
                                        <a:latin typeface="Cambria Math" panose="02040503050406030204" pitchFamily="18" charset="0"/>
                                      </a:rPr>
                                      <m:t>𝟐</m:t>
                                    </m:r>
                                  </m:sup>
                                </m:sSup>
                              </m:oMath>
                            </m:oMathPara>
                          </a14:m>
                          <a:endParaRPr lang="en-US" dirty="0"/>
                        </a:p>
                      </a:txBody>
                      <a:tcPr/>
                    </a:tc>
                    <a:tc>
                      <a:txBody>
                        <a:bodyPr/>
                        <a:lstStyle/>
                        <a:p>
                          <a:pPr algn="ctr"/>
                          <a:r>
                            <a:rPr lang="en-US" dirty="0" smtClean="0"/>
                            <a:t>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𝒀</m:t>
                                    </m:r>
                                  </m:e>
                                  <m:sup>
                                    <m:r>
                                      <a:rPr lang="en-US" b="1" i="1" smtClean="0">
                                        <a:latin typeface="Cambria Math" panose="02040503050406030204" pitchFamily="18" charset="0"/>
                                      </a:rPr>
                                      <m:t>𝟐</m:t>
                                    </m:r>
                                  </m:sup>
                                </m:sSup>
                              </m:oMath>
                            </m:oMathPara>
                          </a14:m>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130</a:t>
                          </a:r>
                          <a:endParaRPr lang="en-US" dirty="0"/>
                        </a:p>
                      </a:txBody>
                      <a:tcPr/>
                    </a:tc>
                    <a:tc>
                      <a:txBody>
                        <a:bodyPr/>
                        <a:lstStyle/>
                        <a:p>
                          <a:pPr algn="ctr"/>
                          <a:r>
                            <a:rPr lang="en-US" dirty="0" smtClean="0"/>
                            <a:t>16900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169</a:t>
                          </a:r>
                          <a:endParaRPr lang="en-US" dirty="0"/>
                        </a:p>
                      </a:txBody>
                      <a:tcPr/>
                    </a:tc>
                    <a:tc>
                      <a:txBody>
                        <a:bodyPr/>
                        <a:lstStyle/>
                        <a:p>
                          <a:pPr algn="ctr"/>
                          <a:r>
                            <a:rPr lang="en-US" dirty="0" smtClean="0"/>
                            <a:t>150</a:t>
                          </a:r>
                          <a:endParaRPr lang="en-US" dirty="0"/>
                        </a:p>
                      </a:txBody>
                      <a:tcPr/>
                    </a:tc>
                    <a:tc>
                      <a:txBody>
                        <a:bodyPr/>
                        <a:lstStyle/>
                        <a:p>
                          <a:pPr algn="ctr"/>
                          <a:r>
                            <a:rPr lang="en-US" dirty="0" smtClean="0"/>
                            <a:t>22500</a:t>
                          </a:r>
                          <a:endParaRPr lang="en-US" dirty="0"/>
                        </a:p>
                      </a:txBody>
                      <a:tcPr/>
                    </a:tc>
                  </a:tr>
                  <a:tr h="370840">
                    <a:tc>
                      <a:txBody>
                        <a:bodyPr/>
                        <a:lstStyle/>
                        <a:p>
                          <a:pPr algn="ctr"/>
                          <a:r>
                            <a:rPr lang="en-US" dirty="0" smtClean="0"/>
                            <a:t>18</a:t>
                          </a:r>
                          <a:endParaRPr lang="en-US" dirty="0"/>
                        </a:p>
                      </a:txBody>
                      <a:tcPr/>
                    </a:tc>
                    <a:tc>
                      <a:txBody>
                        <a:bodyPr/>
                        <a:lstStyle/>
                        <a:p>
                          <a:pPr algn="ctr"/>
                          <a:r>
                            <a:rPr lang="en-US" dirty="0" smtClean="0"/>
                            <a:t>324</a:t>
                          </a:r>
                          <a:endParaRPr lang="en-US" dirty="0"/>
                        </a:p>
                      </a:txBody>
                      <a:tcPr/>
                    </a:tc>
                    <a:tc>
                      <a:txBody>
                        <a:bodyPr/>
                        <a:lstStyle/>
                        <a:p>
                          <a:pPr algn="ctr"/>
                          <a:r>
                            <a:rPr lang="en-US" dirty="0" smtClean="0"/>
                            <a:t>180</a:t>
                          </a:r>
                          <a:endParaRPr lang="en-US" dirty="0"/>
                        </a:p>
                      </a:txBody>
                      <a:tcPr/>
                    </a:tc>
                    <a:tc>
                      <a:txBody>
                        <a:bodyPr/>
                        <a:lstStyle/>
                        <a:p>
                          <a:pPr algn="ctr"/>
                          <a:r>
                            <a:rPr lang="en-US" dirty="0" smtClean="0"/>
                            <a:t>32400</a:t>
                          </a:r>
                          <a:endParaRPr lang="en-US" dirty="0"/>
                        </a:p>
                      </a:txBody>
                      <a:tcPr/>
                    </a:tc>
                  </a:tr>
                  <a:tr h="370840">
                    <a:tc>
                      <a:txBody>
                        <a:bodyPr/>
                        <a:lstStyle/>
                        <a:p>
                          <a:pPr algn="ctr"/>
                          <a:r>
                            <a:rPr lang="en-US" dirty="0" smtClean="0"/>
                            <a:t>23</a:t>
                          </a:r>
                          <a:endParaRPr lang="en-US" dirty="0"/>
                        </a:p>
                      </a:txBody>
                      <a:tcPr/>
                    </a:tc>
                    <a:tc>
                      <a:txBody>
                        <a:bodyPr/>
                        <a:lstStyle/>
                        <a:p>
                          <a:pPr algn="ctr"/>
                          <a:r>
                            <a:rPr lang="en-US" dirty="0" smtClean="0"/>
                            <a:t>529</a:t>
                          </a:r>
                          <a:endParaRPr lang="en-US" dirty="0"/>
                        </a:p>
                      </a:txBody>
                      <a:tcPr/>
                    </a:tc>
                    <a:tc>
                      <a:txBody>
                        <a:bodyPr/>
                        <a:lstStyle/>
                        <a:p>
                          <a:pPr algn="ctr"/>
                          <a:r>
                            <a:rPr lang="en-US" dirty="0" smtClean="0"/>
                            <a:t>250</a:t>
                          </a:r>
                          <a:endParaRPr lang="en-US" dirty="0"/>
                        </a:p>
                      </a:txBody>
                      <a:tcPr/>
                    </a:tc>
                    <a:tc>
                      <a:txBody>
                        <a:bodyPr/>
                        <a:lstStyle/>
                        <a:p>
                          <a:pPr algn="ctr"/>
                          <a:r>
                            <a:rPr lang="en-US" dirty="0" smtClean="0"/>
                            <a:t>62500</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900</a:t>
                          </a:r>
                          <a:endParaRPr lang="en-US" dirty="0"/>
                        </a:p>
                      </a:txBody>
                      <a:tcPr/>
                    </a:tc>
                    <a:tc>
                      <a:txBody>
                        <a:bodyPr/>
                        <a:lstStyle/>
                        <a:p>
                          <a:pPr algn="ctr"/>
                          <a:r>
                            <a:rPr lang="en-US" dirty="0" smtClean="0"/>
                            <a:t>345</a:t>
                          </a:r>
                          <a:endParaRPr lang="en-US" dirty="0"/>
                        </a:p>
                      </a:txBody>
                      <a:tcPr/>
                    </a:tc>
                    <a:tc>
                      <a:txBody>
                        <a:bodyPr/>
                        <a:lstStyle/>
                        <a:p>
                          <a:pPr algn="ctr"/>
                          <a:r>
                            <a:rPr lang="en-US" dirty="0" smtClean="0"/>
                            <a:t>119025</a:t>
                          </a:r>
                          <a:endParaRPr lang="en-US" dirty="0"/>
                        </a:p>
                      </a:txBody>
                      <a:tcPr/>
                    </a:tc>
                  </a:tr>
                  <a:tr h="370840">
                    <a:tc>
                      <a:txBody>
                        <a:bodyPr/>
                        <a:lstStyle/>
                        <a:p>
                          <a:pPr algn="ctr"/>
                          <a:r>
                            <a:rPr lang="en-US" dirty="0" smtClean="0"/>
                            <a:t>92</a:t>
                          </a:r>
                          <a:endParaRPr lang="en-US" dirty="0"/>
                        </a:p>
                      </a:txBody>
                      <a:tcPr/>
                    </a:tc>
                    <a:tc>
                      <a:txBody>
                        <a:bodyPr/>
                        <a:lstStyle/>
                        <a:p>
                          <a:pPr algn="ctr"/>
                          <a:r>
                            <a:rPr lang="en-US" dirty="0" smtClean="0"/>
                            <a:t>1986</a:t>
                          </a:r>
                          <a:endParaRPr lang="en-US" dirty="0"/>
                        </a:p>
                      </a:txBody>
                      <a:tcPr/>
                    </a:tc>
                    <a:tc>
                      <a:txBody>
                        <a:bodyPr/>
                        <a:lstStyle/>
                        <a:p>
                          <a:pPr algn="ctr"/>
                          <a:r>
                            <a:rPr lang="en-US" dirty="0" smtClean="0"/>
                            <a:t>1055</a:t>
                          </a:r>
                          <a:endParaRPr lang="en-US" dirty="0"/>
                        </a:p>
                      </a:txBody>
                      <a:tcPr/>
                    </a:tc>
                    <a:tc>
                      <a:txBody>
                        <a:bodyPr/>
                        <a:lstStyle/>
                        <a:p>
                          <a:pPr algn="ctr"/>
                          <a:r>
                            <a:rPr lang="en-US" dirty="0" smtClean="0"/>
                            <a:t>253325</a:t>
                          </a:r>
                          <a:endParaRPr lang="en-US" dirty="0"/>
                        </a:p>
                      </a:txBody>
                      <a:tcPr/>
                    </a:tc>
                  </a:tr>
                </a:tbl>
              </a:graphicData>
            </a:graphic>
          </p:graphicFrame>
        </mc:Choice>
        <mc:Fallback>
          <p:graphicFrame>
            <p:nvGraphicFramePr>
              <p:cNvPr id="3" name="Table 2"/>
              <p:cNvGraphicFramePr>
                <a:graphicFrameLocks noGrp="1"/>
              </p:cNvGraphicFramePr>
              <p:nvPr>
                <p:extLst/>
              </p:nvPr>
            </p:nvGraphicFramePr>
            <p:xfrm>
              <a:off x="1993364" y="2471193"/>
              <a:ext cx="8128000" cy="2596960"/>
            </p:xfrm>
            <a:graphic>
              <a:graphicData uri="http://schemas.openxmlformats.org/drawingml/2006/table">
                <a:tbl>
                  <a:tblPr firstRow="1" bandRow="1">
                    <a:tableStyleId>{5C22544A-7EE6-4342-B048-85BDC9FD1C3A}</a:tableStyleId>
                  </a:tblPr>
                  <a:tblGrid>
                    <a:gridCol w="2032000"/>
                    <a:gridCol w="2032000"/>
                    <a:gridCol w="2032000"/>
                    <a:gridCol w="2032000"/>
                  </a:tblGrid>
                  <a:tr h="371920">
                    <a:tc>
                      <a:txBody>
                        <a:bodyPr/>
                        <a:lstStyle/>
                        <a:p>
                          <a:pPr algn="ctr"/>
                          <a:r>
                            <a:rPr lang="en-US" dirty="0" smtClean="0"/>
                            <a:t>X</a:t>
                          </a:r>
                          <a:endParaRPr lang="en-US" dirty="0"/>
                        </a:p>
                      </a:txBody>
                      <a:tcPr/>
                    </a:tc>
                    <a:tc>
                      <a:txBody>
                        <a:bodyPr/>
                        <a:lstStyle/>
                        <a:p>
                          <a:endParaRPr lang="en-US"/>
                        </a:p>
                      </a:txBody>
                      <a:tcPr>
                        <a:blipFill rotWithShape="0">
                          <a:blip r:embed="rId2"/>
                          <a:stretch>
                            <a:fillRect l="-100299" t="-8197" r="-200898" b="-624590"/>
                          </a:stretch>
                        </a:blipFill>
                      </a:tcPr>
                    </a:tc>
                    <a:tc>
                      <a:txBody>
                        <a:bodyPr/>
                        <a:lstStyle/>
                        <a:p>
                          <a:pPr algn="ctr"/>
                          <a:r>
                            <a:rPr lang="en-US" dirty="0" smtClean="0"/>
                            <a:t>Y</a:t>
                          </a:r>
                          <a:endParaRPr lang="en-US" dirty="0"/>
                        </a:p>
                      </a:txBody>
                      <a:tcPr/>
                    </a:tc>
                    <a:tc>
                      <a:txBody>
                        <a:bodyPr/>
                        <a:lstStyle/>
                        <a:p>
                          <a:endParaRPr lang="en-US"/>
                        </a:p>
                      </a:txBody>
                      <a:tcPr>
                        <a:blipFill rotWithShape="0">
                          <a:blip r:embed="rId2"/>
                          <a:stretch>
                            <a:fillRect l="-300000" t="-8197" r="-1198" b="-624590"/>
                          </a:stretch>
                        </a:blipFill>
                      </a:tcPr>
                    </a:tc>
                  </a:tr>
                  <a:tr h="370840">
                    <a:tc>
                      <a:txBody>
                        <a:bodyPr/>
                        <a:lstStyle/>
                        <a:p>
                          <a:pPr algn="ctr"/>
                          <a:r>
                            <a:rPr lang="en-US" dirty="0" smtClean="0"/>
                            <a:t>8</a:t>
                          </a:r>
                          <a:endParaRPr lang="en-US" dirty="0"/>
                        </a:p>
                      </a:txBody>
                      <a:tcPr/>
                    </a:tc>
                    <a:tc>
                      <a:txBody>
                        <a:bodyPr/>
                        <a:lstStyle/>
                        <a:p>
                          <a:pPr algn="ctr"/>
                          <a:r>
                            <a:rPr lang="en-US" dirty="0" smtClean="0"/>
                            <a:t>64</a:t>
                          </a:r>
                          <a:endParaRPr lang="en-US" dirty="0"/>
                        </a:p>
                      </a:txBody>
                      <a:tcPr/>
                    </a:tc>
                    <a:tc>
                      <a:txBody>
                        <a:bodyPr/>
                        <a:lstStyle/>
                        <a:p>
                          <a:pPr algn="ctr"/>
                          <a:r>
                            <a:rPr lang="en-US" dirty="0" smtClean="0"/>
                            <a:t>130</a:t>
                          </a:r>
                          <a:endParaRPr lang="en-US" dirty="0"/>
                        </a:p>
                      </a:txBody>
                      <a:tcPr/>
                    </a:tc>
                    <a:tc>
                      <a:txBody>
                        <a:bodyPr/>
                        <a:lstStyle/>
                        <a:p>
                          <a:pPr algn="ctr"/>
                          <a:r>
                            <a:rPr lang="en-US" dirty="0" smtClean="0"/>
                            <a:t>16900</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smtClean="0"/>
                            <a:t>169</a:t>
                          </a:r>
                          <a:endParaRPr lang="en-US" dirty="0"/>
                        </a:p>
                      </a:txBody>
                      <a:tcPr/>
                    </a:tc>
                    <a:tc>
                      <a:txBody>
                        <a:bodyPr/>
                        <a:lstStyle/>
                        <a:p>
                          <a:pPr algn="ctr"/>
                          <a:r>
                            <a:rPr lang="en-US" dirty="0" smtClean="0"/>
                            <a:t>150</a:t>
                          </a:r>
                          <a:endParaRPr lang="en-US" dirty="0"/>
                        </a:p>
                      </a:txBody>
                      <a:tcPr/>
                    </a:tc>
                    <a:tc>
                      <a:txBody>
                        <a:bodyPr/>
                        <a:lstStyle/>
                        <a:p>
                          <a:pPr algn="ctr"/>
                          <a:r>
                            <a:rPr lang="en-US" dirty="0" smtClean="0"/>
                            <a:t>22500</a:t>
                          </a:r>
                          <a:endParaRPr lang="en-US" dirty="0"/>
                        </a:p>
                      </a:txBody>
                      <a:tcPr/>
                    </a:tc>
                  </a:tr>
                  <a:tr h="370840">
                    <a:tc>
                      <a:txBody>
                        <a:bodyPr/>
                        <a:lstStyle/>
                        <a:p>
                          <a:pPr algn="ctr"/>
                          <a:r>
                            <a:rPr lang="en-US" dirty="0" smtClean="0"/>
                            <a:t>18</a:t>
                          </a:r>
                          <a:endParaRPr lang="en-US" dirty="0"/>
                        </a:p>
                      </a:txBody>
                      <a:tcPr/>
                    </a:tc>
                    <a:tc>
                      <a:txBody>
                        <a:bodyPr/>
                        <a:lstStyle/>
                        <a:p>
                          <a:pPr algn="ctr"/>
                          <a:r>
                            <a:rPr lang="en-US" dirty="0" smtClean="0"/>
                            <a:t>324</a:t>
                          </a:r>
                          <a:endParaRPr lang="en-US" dirty="0"/>
                        </a:p>
                      </a:txBody>
                      <a:tcPr/>
                    </a:tc>
                    <a:tc>
                      <a:txBody>
                        <a:bodyPr/>
                        <a:lstStyle/>
                        <a:p>
                          <a:pPr algn="ctr"/>
                          <a:r>
                            <a:rPr lang="en-US" dirty="0" smtClean="0"/>
                            <a:t>180</a:t>
                          </a:r>
                          <a:endParaRPr lang="en-US" dirty="0"/>
                        </a:p>
                      </a:txBody>
                      <a:tcPr/>
                    </a:tc>
                    <a:tc>
                      <a:txBody>
                        <a:bodyPr/>
                        <a:lstStyle/>
                        <a:p>
                          <a:pPr algn="ctr"/>
                          <a:r>
                            <a:rPr lang="en-US" dirty="0" smtClean="0"/>
                            <a:t>32400</a:t>
                          </a:r>
                          <a:endParaRPr lang="en-US" dirty="0"/>
                        </a:p>
                      </a:txBody>
                      <a:tcPr/>
                    </a:tc>
                  </a:tr>
                  <a:tr h="370840">
                    <a:tc>
                      <a:txBody>
                        <a:bodyPr/>
                        <a:lstStyle/>
                        <a:p>
                          <a:pPr algn="ctr"/>
                          <a:r>
                            <a:rPr lang="en-US" dirty="0" smtClean="0"/>
                            <a:t>23</a:t>
                          </a:r>
                          <a:endParaRPr lang="en-US" dirty="0"/>
                        </a:p>
                      </a:txBody>
                      <a:tcPr/>
                    </a:tc>
                    <a:tc>
                      <a:txBody>
                        <a:bodyPr/>
                        <a:lstStyle/>
                        <a:p>
                          <a:pPr algn="ctr"/>
                          <a:r>
                            <a:rPr lang="en-US" dirty="0" smtClean="0"/>
                            <a:t>529</a:t>
                          </a:r>
                          <a:endParaRPr lang="en-US" dirty="0"/>
                        </a:p>
                      </a:txBody>
                      <a:tcPr/>
                    </a:tc>
                    <a:tc>
                      <a:txBody>
                        <a:bodyPr/>
                        <a:lstStyle/>
                        <a:p>
                          <a:pPr algn="ctr"/>
                          <a:r>
                            <a:rPr lang="en-US" dirty="0" smtClean="0"/>
                            <a:t>250</a:t>
                          </a:r>
                          <a:endParaRPr lang="en-US" dirty="0"/>
                        </a:p>
                      </a:txBody>
                      <a:tcPr/>
                    </a:tc>
                    <a:tc>
                      <a:txBody>
                        <a:bodyPr/>
                        <a:lstStyle/>
                        <a:p>
                          <a:pPr algn="ctr"/>
                          <a:r>
                            <a:rPr lang="en-US" dirty="0" smtClean="0"/>
                            <a:t>62500</a:t>
                          </a:r>
                          <a:endParaRPr lang="en-US" dirty="0"/>
                        </a:p>
                      </a:txBody>
                      <a:tcPr/>
                    </a:tc>
                  </a:tr>
                  <a:tr h="370840">
                    <a:tc>
                      <a:txBody>
                        <a:bodyPr/>
                        <a:lstStyle/>
                        <a:p>
                          <a:pPr algn="ctr"/>
                          <a:r>
                            <a:rPr lang="en-US" dirty="0" smtClean="0"/>
                            <a:t>30</a:t>
                          </a:r>
                          <a:endParaRPr lang="en-US" dirty="0"/>
                        </a:p>
                      </a:txBody>
                      <a:tcPr/>
                    </a:tc>
                    <a:tc>
                      <a:txBody>
                        <a:bodyPr/>
                        <a:lstStyle/>
                        <a:p>
                          <a:pPr algn="ctr"/>
                          <a:r>
                            <a:rPr lang="en-US" dirty="0" smtClean="0"/>
                            <a:t>900</a:t>
                          </a:r>
                          <a:endParaRPr lang="en-US" dirty="0"/>
                        </a:p>
                      </a:txBody>
                      <a:tcPr/>
                    </a:tc>
                    <a:tc>
                      <a:txBody>
                        <a:bodyPr/>
                        <a:lstStyle/>
                        <a:p>
                          <a:pPr algn="ctr"/>
                          <a:r>
                            <a:rPr lang="en-US" dirty="0" smtClean="0"/>
                            <a:t>345</a:t>
                          </a:r>
                          <a:endParaRPr lang="en-US" dirty="0"/>
                        </a:p>
                      </a:txBody>
                      <a:tcPr/>
                    </a:tc>
                    <a:tc>
                      <a:txBody>
                        <a:bodyPr/>
                        <a:lstStyle/>
                        <a:p>
                          <a:pPr algn="ctr"/>
                          <a:r>
                            <a:rPr lang="en-US" dirty="0" smtClean="0"/>
                            <a:t>119025</a:t>
                          </a:r>
                          <a:endParaRPr lang="en-US" dirty="0"/>
                        </a:p>
                      </a:txBody>
                      <a:tcPr/>
                    </a:tc>
                  </a:tr>
                  <a:tr h="370840">
                    <a:tc>
                      <a:txBody>
                        <a:bodyPr/>
                        <a:lstStyle/>
                        <a:p>
                          <a:pPr algn="ctr"/>
                          <a:r>
                            <a:rPr lang="en-US" dirty="0" smtClean="0"/>
                            <a:t>92</a:t>
                          </a:r>
                          <a:endParaRPr lang="en-US" dirty="0"/>
                        </a:p>
                      </a:txBody>
                      <a:tcPr/>
                    </a:tc>
                    <a:tc>
                      <a:txBody>
                        <a:bodyPr/>
                        <a:lstStyle/>
                        <a:p>
                          <a:pPr algn="ctr"/>
                          <a:r>
                            <a:rPr lang="en-US" dirty="0" smtClean="0"/>
                            <a:t>1986</a:t>
                          </a:r>
                          <a:endParaRPr lang="en-US" dirty="0"/>
                        </a:p>
                      </a:txBody>
                      <a:tcPr/>
                    </a:tc>
                    <a:tc>
                      <a:txBody>
                        <a:bodyPr/>
                        <a:lstStyle/>
                        <a:p>
                          <a:pPr algn="ctr"/>
                          <a:r>
                            <a:rPr lang="en-US" dirty="0" smtClean="0"/>
                            <a:t>1055</a:t>
                          </a:r>
                          <a:endParaRPr lang="en-US" dirty="0"/>
                        </a:p>
                      </a:txBody>
                      <a:tcPr/>
                    </a:tc>
                    <a:tc>
                      <a:txBody>
                        <a:bodyPr/>
                        <a:lstStyle/>
                        <a:p>
                          <a:pPr algn="ctr"/>
                          <a:r>
                            <a:rPr lang="en-US" dirty="0" smtClean="0"/>
                            <a:t>253325</a:t>
                          </a:r>
                          <a:endParaRPr lang="en-US" dirty="0"/>
                        </a:p>
                      </a:txBody>
                      <a:tcPr/>
                    </a:tc>
                  </a:tr>
                </a:tbl>
              </a:graphicData>
            </a:graphic>
          </p:graphicFrame>
        </mc:Fallback>
      </mc:AlternateContent>
    </p:spTree>
    <p:extLst>
      <p:ext uri="{BB962C8B-B14F-4D97-AF65-F5344CB8AC3E}">
        <p14:creationId xmlns:p14="http://schemas.microsoft.com/office/powerpoint/2010/main" val="368318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83335" y="296214"/>
                <a:ext cx="11384924" cy="5598136"/>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Price of commodities</a:t>
                </a:r>
              </a:p>
              <a:p>
                <a:pPr>
                  <a:lnSpc>
                    <a:spcPct val="150000"/>
                  </a:lnSpc>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𝑋</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92</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r>
                      <a:rPr lang="en-US" sz="2400" b="0" i="1" smtClean="0">
                        <a:latin typeface="Cambria Math" panose="02040503050406030204" pitchFamily="18" charset="0"/>
                      </a:rPr>
                      <m:t>𝑅𝑠</m:t>
                    </m:r>
                    <m:r>
                      <a:rPr lang="en-US" sz="2400" b="0" i="1" smtClean="0">
                        <a:latin typeface="Cambria Math" panose="02040503050406030204" pitchFamily="18" charset="0"/>
                      </a:rPr>
                      <m:t>. 18.4</m:t>
                    </m:r>
                  </m:oMath>
                </a14:m>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b="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nary>
                              <m:naryPr>
                                <m:chr m:val="∑"/>
                                <m:subHide m:val="on"/>
                                <m:supHide m:val="on"/>
                                <m:ctrlPr>
                                  <a:rPr lang="en-US" sz="2400" b="0" i="1" smtClean="0">
                                    <a:latin typeface="Cambria Math" panose="02040503050406030204" pitchFamily="18" charset="0"/>
                                  </a:rPr>
                                </m:ctrlPr>
                              </m:naryP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𝑋</m:t>
                                    </m:r>
                                  </m:e>
                                  <m:sup>
                                    <m:r>
                                      <a:rPr lang="en-US" sz="2400" b="0" i="1" smtClean="0">
                                        <a:latin typeface="Cambria Math" panose="02040503050406030204" pitchFamily="18" charset="0"/>
                                      </a:rPr>
                                      <m:t>2</m:t>
                                    </m:r>
                                  </m:sup>
                                </m:sSup>
                              </m:e>
                            </m:nary>
                          </m:num>
                          <m:den>
                            <m:r>
                              <a:rPr lang="en-US" sz="2400" b="0" i="1" smtClean="0">
                                <a:latin typeface="Cambria Math" panose="02040503050406030204" pitchFamily="18" charset="0"/>
                              </a:rPr>
                              <m:t>𝑛</m:t>
                            </m:r>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nary>
                                      <m:naryPr>
                                        <m:chr m:val="∑"/>
                                        <m:subHide m:val="on"/>
                                        <m:supHide m:val="on"/>
                                        <m:ctrlPr>
                                          <a:rPr lang="en-US" sz="2400" b="0" i="1" smtClean="0">
                                            <a:latin typeface="Cambria Math" panose="02040503050406030204" pitchFamily="18" charset="0"/>
                                          </a:rPr>
                                        </m:ctrlPr>
                                      </m:naryPr>
                                      <m:sub/>
                                      <m:sup/>
                                      <m:e>
                                        <m:r>
                                          <a:rPr lang="en-US" sz="2400" b="0" i="1" smtClean="0">
                                            <a:latin typeface="Cambria Math" panose="02040503050406030204" pitchFamily="18" charset="0"/>
                                          </a:rPr>
                                          <m:t>𝑋</m:t>
                                        </m:r>
                                      </m:e>
                                    </m:nary>
                                  </m:num>
                                  <m:den>
                                    <m:r>
                                      <a:rPr lang="en-US" sz="2400" b="0" i="1" smtClean="0">
                                        <a:latin typeface="Cambria Math" panose="02040503050406030204" pitchFamily="18" charset="0"/>
                                      </a:rPr>
                                      <m:t>𝑛</m:t>
                                    </m:r>
                                  </m:den>
                                </m:f>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e>
                    </m:rad>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1986</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92</m:t>
                                    </m:r>
                                  </m:num>
                                  <m:den>
                                    <m:r>
                                      <a:rPr lang="en-US" sz="2400" b="0" i="1" smtClean="0">
                                        <a:latin typeface="Cambria Math" panose="02040503050406030204" pitchFamily="18" charset="0"/>
                                      </a:rPr>
                                      <m:t>5</m:t>
                                    </m:r>
                                  </m:den>
                                </m:f>
                              </m:e>
                            </m:d>
                          </m:e>
                          <m:sup>
                            <m:r>
                              <a:rPr lang="en-US" sz="2400" b="0" i="1" smtClean="0">
                                <a:latin typeface="Cambria Math" panose="02040503050406030204" pitchFamily="18" charset="0"/>
                              </a:rPr>
                              <m:t>2</m:t>
                            </m:r>
                          </m:sup>
                        </m:sSup>
                      </m:e>
                    </m:rad>
                    <m:r>
                      <a:rPr lang="en-US" sz="2400" b="0" i="1" smtClean="0">
                        <a:latin typeface="Cambria Math" panose="02040503050406030204" pitchFamily="18" charset="0"/>
                      </a:rPr>
                      <m:t>=</m:t>
                    </m:r>
                    <m:r>
                      <a:rPr lang="en-US" sz="2400" b="0" i="1" smtClean="0">
                        <a:latin typeface="Cambria Math" panose="02040503050406030204" pitchFamily="18" charset="0"/>
                      </a:rPr>
                      <m:t>𝑅𝑠</m:t>
                    </m:r>
                    <m:r>
                      <a:rPr lang="en-US" sz="2400" b="0" i="1" smtClean="0">
                        <a:latin typeface="Cambria Math" panose="02040503050406030204" pitchFamily="18" charset="0"/>
                      </a:rPr>
                      <m:t>. 7.66</m:t>
                    </m:r>
                  </m:oMath>
                </a14:m>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Life in hour</a:t>
                </a:r>
              </a:p>
              <a:p>
                <a:pPr>
                  <a:lnSpc>
                    <a:spcPct val="150000"/>
                  </a:lnSpc>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𝑌</m:t>
                        </m:r>
                      </m:e>
                    </m:ac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1055</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=211 </m:t>
                    </m:r>
                    <m:r>
                      <a:rPr lang="en-US" sz="2400" b="0" i="1" smtClean="0">
                        <a:latin typeface="Cambria Math" panose="02040503050406030204" pitchFamily="18" charset="0"/>
                      </a:rPr>
                      <m:t>h𝑜𝑢𝑟𝑠</m:t>
                    </m:r>
                  </m:oMath>
                </a14:m>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b="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𝐷</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nary>
                              <m:naryPr>
                                <m:chr m:val="∑"/>
                                <m:subHide m:val="on"/>
                                <m:supHide m:val="on"/>
                                <m:ctrlPr>
                                  <a:rPr lang="en-US" sz="2400" b="0" i="1" smtClean="0">
                                    <a:latin typeface="Cambria Math" panose="02040503050406030204" pitchFamily="18" charset="0"/>
                                  </a:rPr>
                                </m:ctrlPr>
                              </m:naryPr>
                              <m:sub/>
                              <m:sup/>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𝑌</m:t>
                                    </m:r>
                                  </m:e>
                                  <m:sup>
                                    <m:r>
                                      <a:rPr lang="en-US" sz="2400" b="0" i="1" smtClean="0">
                                        <a:latin typeface="Cambria Math" panose="02040503050406030204" pitchFamily="18" charset="0"/>
                                      </a:rPr>
                                      <m:t>2</m:t>
                                    </m:r>
                                  </m:sup>
                                </m:sSup>
                              </m:e>
                            </m:nary>
                          </m:num>
                          <m:den>
                            <m:r>
                              <a:rPr lang="en-US" sz="2400" b="0" i="1" smtClean="0">
                                <a:latin typeface="Cambria Math" panose="02040503050406030204" pitchFamily="18" charset="0"/>
                              </a:rPr>
                              <m:t>𝑛</m:t>
                            </m:r>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nary>
                                      <m:naryPr>
                                        <m:chr m:val="∑"/>
                                        <m:subHide m:val="on"/>
                                        <m:supHide m:val="on"/>
                                        <m:ctrlPr>
                                          <a:rPr lang="en-US" sz="2400" b="0" i="1" smtClean="0">
                                            <a:latin typeface="Cambria Math" panose="02040503050406030204" pitchFamily="18" charset="0"/>
                                          </a:rPr>
                                        </m:ctrlPr>
                                      </m:naryPr>
                                      <m:sub/>
                                      <m:sup/>
                                      <m:e>
                                        <m:r>
                                          <a:rPr lang="en-US" sz="2400" b="0" i="1" smtClean="0">
                                            <a:latin typeface="Cambria Math" panose="02040503050406030204" pitchFamily="18" charset="0"/>
                                          </a:rPr>
                                          <m:t>𝑌</m:t>
                                        </m:r>
                                      </m:e>
                                    </m:nary>
                                  </m:num>
                                  <m:den>
                                    <m:r>
                                      <a:rPr lang="en-US" sz="2400" b="0" i="1" smtClean="0">
                                        <a:latin typeface="Cambria Math" panose="02040503050406030204" pitchFamily="18" charset="0"/>
                                      </a:rPr>
                                      <m:t>𝑛</m:t>
                                    </m:r>
                                  </m:den>
                                </m:f>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e>
                    </m:rad>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253325</m:t>
                            </m:r>
                          </m:num>
                          <m:den>
                            <m:r>
                              <a:rPr lang="en-US" sz="2400" b="0" i="1" smtClean="0">
                                <a:latin typeface="Cambria Math" panose="02040503050406030204" pitchFamily="18" charset="0"/>
                              </a:rPr>
                              <m:t>5</m:t>
                            </m:r>
                          </m:den>
                        </m:f>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1055</m:t>
                                    </m:r>
                                  </m:num>
                                  <m:den>
                                    <m:r>
                                      <a:rPr lang="en-US" sz="2400" b="0" i="1" smtClean="0">
                                        <a:latin typeface="Cambria Math" panose="02040503050406030204" pitchFamily="18" charset="0"/>
                                      </a:rPr>
                                      <m:t>5</m:t>
                                    </m:r>
                                  </m:den>
                                </m:f>
                              </m:e>
                            </m:d>
                          </m:e>
                          <m:sup>
                            <m:r>
                              <a:rPr lang="en-US" sz="2400" b="0" i="1" smtClean="0">
                                <a:latin typeface="Cambria Math" panose="02040503050406030204" pitchFamily="18" charset="0"/>
                              </a:rPr>
                              <m:t>2</m:t>
                            </m:r>
                          </m:sup>
                        </m:sSup>
                      </m:e>
                    </m:rad>
                    <m:r>
                      <a:rPr lang="en-US" sz="2400" b="0" i="1" smtClean="0">
                        <a:latin typeface="Cambria Math" panose="02040503050406030204" pitchFamily="18" charset="0"/>
                      </a:rPr>
                      <m:t>=78.38 </m:t>
                    </m:r>
                    <m:r>
                      <a:rPr lang="en-US" sz="2400" b="0" i="1" smtClean="0">
                        <a:latin typeface="Cambria Math" panose="02040503050406030204" pitchFamily="18" charset="0"/>
                      </a:rPr>
                      <m:t>h𝑜𝑢𝑟𝑠</m:t>
                    </m:r>
                  </m:oMath>
                </a14:m>
                <a:endParaRPr lang="en-US" sz="2400" dirty="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83335" y="296214"/>
                <a:ext cx="11384924" cy="5598136"/>
              </a:xfrm>
              <a:prstGeom prst="rect">
                <a:avLst/>
              </a:prstGeom>
              <a:blipFill rotWithShape="0">
                <a:blip r:embed="rId2"/>
                <a:stretch>
                  <a:fillRect l="-803"/>
                </a:stretch>
              </a:blipFill>
            </p:spPr>
            <p:txBody>
              <a:bodyPr/>
              <a:lstStyle/>
              <a:p>
                <a:r>
                  <a:rPr lang="en-US">
                    <a:noFill/>
                  </a:rPr>
                  <a:t> </a:t>
                </a:r>
              </a:p>
            </p:txBody>
          </p:sp>
        </mc:Fallback>
      </mc:AlternateContent>
    </p:spTree>
    <p:extLst>
      <p:ext uri="{BB962C8B-B14F-4D97-AF65-F5344CB8AC3E}">
        <p14:creationId xmlns:p14="http://schemas.microsoft.com/office/powerpoint/2010/main" val="3339968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03031" y="321972"/>
                <a:ext cx="11925837" cy="6627199"/>
              </a:xfrm>
              <a:prstGeom prst="rect">
                <a:avLst/>
              </a:prstGeom>
              <a:noFill/>
            </p:spPr>
            <p:txBody>
              <a:bodyPr wrap="square" rtlCol="0">
                <a:sp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Co-efficient Variation</a:t>
                </a:r>
              </a:p>
              <a:p>
                <a:pPr algn="just">
                  <a:lnSpc>
                    <a:spcPct val="150000"/>
                  </a:lnSpc>
                </a:pPr>
                <a:r>
                  <a:rPr lang="en-US" sz="2400" b="1" dirty="0" smtClean="0">
                    <a:latin typeface="Times New Roman" panose="02020603050405020304" pitchFamily="18" charset="0"/>
                    <a:cs typeface="Times New Roman" panose="02020603050405020304" pitchFamily="18" charset="0"/>
                  </a:rPr>
                  <a:t>Price of commodities</a:t>
                </a:r>
              </a:p>
              <a:p>
                <a:pPr algn="just">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𝑋</m:t>
                              </m:r>
                            </m:e>
                          </m:acc>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7.66</m:t>
                          </m:r>
                        </m:num>
                        <m:den>
                          <m:r>
                            <a:rPr lang="en-US" sz="2400" b="0" i="1" smtClean="0">
                              <a:latin typeface="Cambria Math" panose="02040503050406030204" pitchFamily="18" charset="0"/>
                            </a:rPr>
                            <m:t>18.4</m:t>
                          </m:r>
                        </m:den>
                      </m:f>
                      <m:r>
                        <a:rPr lang="en-US" sz="2400" b="0" i="1" smtClean="0">
                          <a:latin typeface="Cambria Math" panose="02040503050406030204" pitchFamily="18" charset="0"/>
                          <a:ea typeface="Cambria Math" panose="02040503050406030204" pitchFamily="18" charset="0"/>
                        </a:rPr>
                        <m:t>×100=41.63%</m:t>
                      </m:r>
                    </m:oMath>
                  </m:oMathPara>
                </a14:m>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Life in hours</a:t>
                </a:r>
              </a:p>
              <a:p>
                <a:pPr algn="just">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𝑆</m:t>
                          </m:r>
                        </m:num>
                        <m:den>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78.38</m:t>
                          </m:r>
                        </m:num>
                        <m:den>
                          <m:r>
                            <a:rPr lang="en-US" sz="2400" b="0" i="1" smtClean="0">
                              <a:latin typeface="Cambria Math" panose="02040503050406030204" pitchFamily="18" charset="0"/>
                            </a:rPr>
                            <m:t>211</m:t>
                          </m:r>
                        </m:den>
                      </m:f>
                      <m:r>
                        <a:rPr lang="en-US" sz="2400" b="0" i="1" smtClean="0">
                          <a:latin typeface="Cambria Math" panose="02040503050406030204" pitchFamily="18" charset="0"/>
                          <a:ea typeface="Cambria Math" panose="02040503050406030204" pitchFamily="18" charset="0"/>
                        </a:rPr>
                        <m:t>×100=37.15%</m:t>
                      </m:r>
                    </m:oMath>
                  </m:oMathPara>
                </a14:m>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Interpretation</a:t>
                </a:r>
              </a:p>
              <a:p>
                <a:pPr algn="just">
                  <a:lnSpc>
                    <a:spcPct val="150000"/>
                  </a:lnSpc>
                </a:pPr>
                <a:r>
                  <a:rPr lang="en-US" sz="2400" dirty="0" smtClean="0">
                    <a:latin typeface="Times New Roman" panose="02020603050405020304" pitchFamily="18" charset="0"/>
                    <a:cs typeface="Times New Roman" panose="02020603050405020304" pitchFamily="18" charset="0"/>
                  </a:rPr>
                  <a:t>We see that the co-efficient of variation for the prices is larger than that for life in hours. Hence the prices of certain similar commodities are showing greater variation than that among the life hours under test. </a:t>
                </a: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03031" y="321972"/>
                <a:ext cx="11925837" cy="6627199"/>
              </a:xfrm>
              <a:prstGeom prst="rect">
                <a:avLst/>
              </a:prstGeom>
              <a:blipFill rotWithShape="0">
                <a:blip r:embed="rId2"/>
                <a:stretch>
                  <a:fillRect l="-818" r="-767"/>
                </a:stretch>
              </a:blipFill>
            </p:spPr>
            <p:txBody>
              <a:bodyPr/>
              <a:lstStyle/>
              <a:p>
                <a:r>
                  <a:rPr lang="en-US">
                    <a:noFill/>
                  </a:rPr>
                  <a:t> </a:t>
                </a:r>
              </a:p>
            </p:txBody>
          </p:sp>
        </mc:Fallback>
      </mc:AlternateContent>
    </p:spTree>
    <p:extLst>
      <p:ext uri="{BB962C8B-B14F-4D97-AF65-F5344CB8AC3E}">
        <p14:creationId xmlns:p14="http://schemas.microsoft.com/office/powerpoint/2010/main" val="51260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283335"/>
            <a:ext cx="11694016" cy="1754326"/>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Example 2</a:t>
            </a:r>
            <a:endParaRPr lang="en-US" sz="2400" b="1"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Goals scored by two teams A and B in a football season were as follows.</a:t>
            </a:r>
          </a:p>
          <a:p>
            <a:pPr>
              <a:lnSpc>
                <a:spcPct val="150000"/>
              </a:lnSpc>
            </a:pP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nvPr>
        </p:nvGraphicFramePr>
        <p:xfrm>
          <a:off x="3049432" y="1801491"/>
          <a:ext cx="4768045" cy="2865120"/>
        </p:xfrm>
        <a:graphic>
          <a:graphicData uri="http://schemas.openxmlformats.org/drawingml/2006/table">
            <a:tbl>
              <a:tblPr firstRow="1" bandRow="1">
                <a:tableStyleId>{5C22544A-7EE6-4342-B048-85BDC9FD1C3A}</a:tableStyleId>
              </a:tblPr>
              <a:tblGrid>
                <a:gridCol w="1192011"/>
                <a:gridCol w="1837386"/>
                <a:gridCol w="1530368"/>
                <a:gridCol w="208280"/>
              </a:tblGrid>
              <a:tr h="370840">
                <a:tc>
                  <a:txBody>
                    <a:bodyPr/>
                    <a:lstStyle/>
                    <a:p>
                      <a:pPr algn="ctr"/>
                      <a:r>
                        <a:rPr lang="en-US" dirty="0" smtClean="0"/>
                        <a:t>No of goals (X)</a:t>
                      </a:r>
                      <a:endParaRPr lang="en-US" dirty="0"/>
                    </a:p>
                  </a:txBody>
                  <a:tcPr/>
                </a:tc>
                <a:tc gridSpan="3">
                  <a:txBody>
                    <a:bodyPr/>
                    <a:lstStyle/>
                    <a:p>
                      <a:pPr algn="ctr"/>
                      <a:r>
                        <a:rPr lang="en-US" dirty="0" smtClean="0"/>
                        <a:t>Number of matches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endParaRPr lang="en-US"/>
                    </a:p>
                  </a:txBody>
                  <a:tcPr/>
                </a:tc>
              </a:tr>
              <a:tr h="370840">
                <a:tc>
                  <a:txBody>
                    <a:bodyPr/>
                    <a:lstStyle/>
                    <a:p>
                      <a:pPr algn="ctr"/>
                      <a:r>
                        <a:rPr lang="en-US" dirty="0" smtClean="0"/>
                        <a:t>0</a:t>
                      </a:r>
                      <a:endParaRPr lang="en-US" dirty="0"/>
                    </a:p>
                  </a:txBody>
                  <a:tcPr/>
                </a:tc>
                <a:tc>
                  <a:txBody>
                    <a:bodyPr/>
                    <a:lstStyle/>
                    <a:p>
                      <a:pPr algn="ctr"/>
                      <a:r>
                        <a:rPr lang="en-US" dirty="0" smtClean="0"/>
                        <a:t>27</a:t>
                      </a:r>
                      <a:endParaRPr lang="en-US" dirty="0"/>
                    </a:p>
                  </a:txBody>
                  <a:tcPr/>
                </a:tc>
                <a:tc>
                  <a:txBody>
                    <a:bodyPr/>
                    <a:lstStyle/>
                    <a:p>
                      <a:pPr algn="ctr"/>
                      <a:r>
                        <a:rPr lang="en-US" dirty="0" smtClean="0"/>
                        <a:t>17</a:t>
                      </a:r>
                      <a:endParaRPr lang="en-US" dirty="0"/>
                    </a:p>
                  </a:txBody>
                  <a:tcPr/>
                </a:tc>
                <a:tc>
                  <a:txBody>
                    <a:bodyPr/>
                    <a:lstStyle/>
                    <a:p>
                      <a:pPr algn="ctr"/>
                      <a:endParaRPr lang="en-US"/>
                    </a:p>
                  </a:txBody>
                  <a:tcPr/>
                </a:tc>
              </a:tr>
              <a:tr h="370840">
                <a:tc>
                  <a:txBody>
                    <a:bodyPr/>
                    <a:lstStyle/>
                    <a:p>
                      <a:pPr algn="ctr"/>
                      <a:r>
                        <a:rPr lang="en-US" dirty="0" smtClean="0"/>
                        <a:t>1</a:t>
                      </a:r>
                      <a:endParaRPr lang="en-US" dirty="0"/>
                    </a:p>
                  </a:txBody>
                  <a:tcPr/>
                </a:tc>
                <a:tc>
                  <a:txBody>
                    <a:bodyPr/>
                    <a:lstStyle/>
                    <a:p>
                      <a:pPr algn="ctr"/>
                      <a:r>
                        <a:rPr lang="en-US" dirty="0" smtClean="0"/>
                        <a:t>9</a:t>
                      </a:r>
                      <a:endParaRPr lang="en-US" dirty="0"/>
                    </a:p>
                  </a:txBody>
                  <a:tcPr/>
                </a:tc>
                <a:tc>
                  <a:txBody>
                    <a:bodyPr/>
                    <a:lstStyle/>
                    <a:p>
                      <a:pPr algn="ctr"/>
                      <a:r>
                        <a:rPr lang="en-US" dirty="0" smtClean="0"/>
                        <a:t>9</a:t>
                      </a:r>
                      <a:endParaRPr lang="en-US" dirty="0"/>
                    </a:p>
                  </a:txBody>
                  <a:tcPr/>
                </a:tc>
                <a:tc>
                  <a:txBody>
                    <a:bodyPr/>
                    <a:lstStyle/>
                    <a:p>
                      <a:pPr algn="ctr"/>
                      <a:endParaRPr lang="en-US"/>
                    </a:p>
                  </a:txBody>
                  <a:tcPr/>
                </a:tc>
              </a:tr>
              <a:tr h="370840">
                <a:tc>
                  <a:txBody>
                    <a:bodyPr/>
                    <a:lstStyle/>
                    <a:p>
                      <a:pPr algn="ctr"/>
                      <a:r>
                        <a:rPr lang="en-US" dirty="0" smtClean="0"/>
                        <a:t>2</a:t>
                      </a:r>
                      <a:endParaRPr lang="en-US" dirty="0"/>
                    </a:p>
                  </a:txBody>
                  <a:tcPr/>
                </a:tc>
                <a:tc>
                  <a:txBody>
                    <a:bodyPr/>
                    <a:lstStyle/>
                    <a:p>
                      <a:pPr algn="ctr"/>
                      <a:r>
                        <a:rPr lang="en-US" dirty="0" smtClean="0"/>
                        <a:t>8</a:t>
                      </a:r>
                      <a:endParaRPr lang="en-US" dirty="0"/>
                    </a:p>
                  </a:txBody>
                  <a:tcPr/>
                </a:tc>
                <a:tc>
                  <a:txBody>
                    <a:bodyPr/>
                    <a:lstStyle/>
                    <a:p>
                      <a:pPr algn="ctr"/>
                      <a:r>
                        <a:rPr lang="en-US" dirty="0" smtClean="0"/>
                        <a:t>6</a:t>
                      </a:r>
                      <a:endParaRPr lang="en-US" dirty="0"/>
                    </a:p>
                  </a:txBody>
                  <a:tcPr/>
                </a:tc>
                <a:tc>
                  <a:txBody>
                    <a:bodyPr/>
                    <a:lstStyle/>
                    <a:p>
                      <a:pPr algn="ctr"/>
                      <a:endParaRPr lang="en-US"/>
                    </a:p>
                  </a:txBody>
                  <a:tcPr/>
                </a:tc>
              </a:tr>
              <a:tr h="370840">
                <a:tc>
                  <a:txBody>
                    <a:bodyPr/>
                    <a:lstStyle/>
                    <a:p>
                      <a:pPr algn="ctr"/>
                      <a:r>
                        <a:rPr lang="en-US" dirty="0" smtClean="0"/>
                        <a:t>3</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endParaRPr lang="en-US"/>
                    </a:p>
                  </a:txBody>
                  <a:tcPr/>
                </a:tc>
              </a:tr>
              <a:tr h="370840">
                <a:tc>
                  <a:txBody>
                    <a:bodyPr/>
                    <a:lstStyle/>
                    <a:p>
                      <a:pPr algn="ctr"/>
                      <a:r>
                        <a:rPr lang="en-US" dirty="0" smtClean="0"/>
                        <a:t>4</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endParaRPr lang="en-US" dirty="0"/>
                    </a:p>
                  </a:txBody>
                  <a:tcPr/>
                </a:tc>
              </a:tr>
            </a:tbl>
          </a:graphicData>
        </a:graphic>
      </p:graphicFrame>
      <p:sp>
        <p:nvSpPr>
          <p:cNvPr id="4" name="TextBox 3"/>
          <p:cNvSpPr txBox="1"/>
          <p:nvPr/>
        </p:nvSpPr>
        <p:spPr>
          <a:xfrm>
            <a:off x="347730" y="4984124"/>
            <a:ext cx="11462197" cy="1133965"/>
          </a:xfrm>
          <a:prstGeom prst="rect">
            <a:avLst/>
          </a:prstGeom>
          <a:noFill/>
        </p:spPr>
        <p:txBody>
          <a:bodyPr wrap="square" rtlCol="0">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By calculating the co-efficient of variation in each case, find which team may be considered more consistent. Also calculate all the measures of dispersion from the </a:t>
            </a:r>
            <a:r>
              <a:rPr lang="en-US" sz="2400" smtClean="0">
                <a:latin typeface="Times New Roman" panose="02020603050405020304" pitchFamily="18" charset="0"/>
                <a:cs typeface="Times New Roman" panose="02020603050405020304" pitchFamily="18" charset="0"/>
              </a:rPr>
              <a:t>above data.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5931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195420261"/>
                  </p:ext>
                </p:extLst>
              </p:nvPr>
            </p:nvGraphicFramePr>
            <p:xfrm>
              <a:off x="695461" y="1402246"/>
              <a:ext cx="11037192" cy="3596640"/>
            </p:xfrm>
            <a:graphic>
              <a:graphicData uri="http://schemas.openxmlformats.org/drawingml/2006/table">
                <a:tbl>
                  <a:tblPr firstRow="1" bandRow="1">
                    <a:tableStyleId>{5C22544A-7EE6-4342-B048-85BDC9FD1C3A}</a:tableStyleId>
                  </a:tblPr>
                  <a:tblGrid>
                    <a:gridCol w="1146219"/>
                    <a:gridCol w="879715"/>
                    <a:gridCol w="1382609"/>
                    <a:gridCol w="1690747"/>
                    <a:gridCol w="1555487"/>
                    <a:gridCol w="1460806"/>
                    <a:gridCol w="1596065"/>
                    <a:gridCol w="1325544"/>
                  </a:tblGrid>
                  <a:tr h="370840">
                    <a:tc>
                      <a:txBody>
                        <a:bodyPr/>
                        <a:lstStyle/>
                        <a:p>
                          <a:pPr algn="ctr"/>
                          <a:r>
                            <a:rPr lang="en-US" dirty="0" smtClean="0">
                              <a:latin typeface="Times New Roman" panose="02020603050405020304" pitchFamily="18" charset="0"/>
                              <a:cs typeface="Times New Roman" panose="02020603050405020304" pitchFamily="18" charset="0"/>
                            </a:rPr>
                            <a:t>No. of goals</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gridSpan="3">
                      <a:txBody>
                        <a:bodyPr/>
                        <a:lstStyle/>
                        <a:p>
                          <a:pPr algn="ctr"/>
                          <a:r>
                            <a:rPr lang="en-US" dirty="0" smtClean="0">
                              <a:latin typeface="Times New Roman" panose="02020603050405020304" pitchFamily="18" charset="0"/>
                              <a:cs typeface="Times New Roman" panose="02020603050405020304" pitchFamily="18" charset="0"/>
                            </a:rPr>
                            <a:t>Team A</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latin typeface="Times New Roman" panose="02020603050405020304" pitchFamily="18" charset="0"/>
                              <a:cs typeface="Times New Roman" panose="02020603050405020304" pitchFamily="18" charset="0"/>
                            </a:rPr>
                            <a:t>Team</a:t>
                          </a:r>
                          <a:r>
                            <a:rPr lang="en-US" baseline="0" dirty="0" smtClean="0">
                              <a:latin typeface="Times New Roman" panose="02020603050405020304" pitchFamily="18" charset="0"/>
                              <a:cs typeface="Times New Roman" panose="02020603050405020304" pitchFamily="18" charset="0"/>
                            </a:rPr>
                            <a:t> B</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oMath>
                            </m:oMathPara>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f1X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f1</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f2X</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f2</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2</m:t>
                                  </m:r>
                                </m:sup>
                              </m:sSup>
                            </m:oMath>
                          </a14:m>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24</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45</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64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48</a:t>
                          </a:r>
                          <a:endParaRPr lang="en-US" dirty="0">
                            <a:latin typeface="Times New Roman" panose="02020603050405020304" pitchFamily="18" charset="0"/>
                            <a:cs typeface="Times New Roman" panose="02020603050405020304" pitchFamily="18" charset="0"/>
                          </a:endParaRPr>
                        </a:p>
                      </a:txBody>
                      <a:tcPr/>
                    </a:tc>
                  </a:tr>
                  <a:tr h="185420">
                    <a:tc>
                      <a:txBody>
                        <a:bodyPr/>
                        <a:lstStyle/>
                        <a:p>
                          <a:pPr algn="ctr"/>
                          <a:r>
                            <a:rPr lang="en-US" dirty="0" smtClean="0">
                              <a:latin typeface="Times New Roman" panose="02020603050405020304" pitchFamily="18" charset="0"/>
                              <a:cs typeface="Times New Roman" panose="02020603050405020304" pitchFamily="18" charset="0"/>
                            </a:rPr>
                            <a:t>Total</a:t>
                          </a:r>
                        </a:p>
                      </a:txBody>
                      <a:tcPr/>
                    </a:tc>
                    <a:tc>
                      <a:txBody>
                        <a:bodyPr/>
                        <a:lstStyle/>
                        <a:p>
                          <a:pPr algn="ctr"/>
                          <a:endParaRPr lang="en-US" dirty="0" smtClean="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126</a:t>
                          </a:r>
                          <a:endParaRPr lang="en-US" dirty="0">
                            <a:latin typeface="Times New Roman" panose="02020603050405020304" pitchFamily="18" charset="0"/>
                            <a:cs typeface="Times New Roman" panose="02020603050405020304" pitchFamily="18" charset="0"/>
                          </a:endParaRPr>
                        </a:p>
                      </a:txBody>
                      <a:tcPr/>
                    </a:tc>
                  </a:tr>
                  <a:tr h="185420">
                    <a:tc gridSpan="8">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195420261"/>
                  </p:ext>
                </p:extLst>
              </p:nvPr>
            </p:nvGraphicFramePr>
            <p:xfrm>
              <a:off x="695461" y="1402246"/>
              <a:ext cx="11037192" cy="3596640"/>
            </p:xfrm>
            <a:graphic>
              <a:graphicData uri="http://schemas.openxmlformats.org/drawingml/2006/table">
                <a:tbl>
                  <a:tblPr firstRow="1" bandRow="1">
                    <a:tableStyleId>{5C22544A-7EE6-4342-B048-85BDC9FD1C3A}</a:tableStyleId>
                  </a:tblPr>
                  <a:tblGrid>
                    <a:gridCol w="1146219"/>
                    <a:gridCol w="879715"/>
                    <a:gridCol w="1382609"/>
                    <a:gridCol w="1690747"/>
                    <a:gridCol w="1555487"/>
                    <a:gridCol w="1460806"/>
                    <a:gridCol w="1596065"/>
                    <a:gridCol w="1325544"/>
                  </a:tblGrid>
                  <a:tr h="640080">
                    <a:tc>
                      <a:txBody>
                        <a:bodyPr/>
                        <a:lstStyle/>
                        <a:p>
                          <a:pPr algn="ctr"/>
                          <a:r>
                            <a:rPr lang="en-US" dirty="0" smtClean="0">
                              <a:latin typeface="Times New Roman" panose="02020603050405020304" pitchFamily="18" charset="0"/>
                              <a:cs typeface="Times New Roman" panose="02020603050405020304" pitchFamily="18" charset="0"/>
                            </a:rPr>
                            <a:t>No. of goals</a:t>
                          </a: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tc gridSpan="3">
                      <a:txBody>
                        <a:bodyPr/>
                        <a:lstStyle/>
                        <a:p>
                          <a:pPr algn="ctr"/>
                          <a:r>
                            <a:rPr lang="en-US" dirty="0" smtClean="0">
                              <a:latin typeface="Times New Roman" panose="02020603050405020304" pitchFamily="18" charset="0"/>
                              <a:cs typeface="Times New Roman" panose="02020603050405020304" pitchFamily="18" charset="0"/>
                            </a:rPr>
                            <a:t>Team A</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latin typeface="Times New Roman" panose="02020603050405020304" pitchFamily="18" charset="0"/>
                              <a:cs typeface="Times New Roman" panose="02020603050405020304" pitchFamily="18" charset="0"/>
                            </a:rPr>
                            <a:t>Team</a:t>
                          </a:r>
                          <a:r>
                            <a:rPr lang="en-US" baseline="0" dirty="0" smtClean="0">
                              <a:latin typeface="Times New Roman" panose="02020603050405020304" pitchFamily="18" charset="0"/>
                              <a:cs typeface="Times New Roman" panose="02020603050405020304" pitchFamily="18" charset="0"/>
                            </a:rPr>
                            <a:t> B</a:t>
                          </a: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X</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2"/>
                          <a:stretch>
                            <a:fillRect l="-131250" t="-180328" r="-1029861" b="-700000"/>
                          </a:stretch>
                        </a:blipFill>
                      </a:tcPr>
                    </a:tc>
                    <a:tc>
                      <a:txBody>
                        <a:bodyPr/>
                        <a:lstStyle/>
                        <a:p>
                          <a:pPr algn="ctr"/>
                          <a:r>
                            <a:rPr lang="en-US" dirty="0" smtClean="0">
                              <a:latin typeface="Times New Roman" panose="02020603050405020304" pitchFamily="18" charset="0"/>
                              <a:cs typeface="Times New Roman" panose="02020603050405020304" pitchFamily="18" charset="0"/>
                            </a:rPr>
                            <a:t>F1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f1X</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2"/>
                          <a:stretch>
                            <a:fillRect l="-328627" t="-180328" r="-283529" b="-700000"/>
                          </a:stretch>
                        </a:blipFill>
                      </a:tcPr>
                    </a:tc>
                    <a:tc>
                      <a:txBody>
                        <a:bodyPr/>
                        <a:lstStyle/>
                        <a:p>
                          <a:pPr algn="ctr"/>
                          <a:r>
                            <a:rPr lang="en-US" dirty="0" smtClean="0">
                              <a:latin typeface="Times New Roman" panose="02020603050405020304" pitchFamily="18" charset="0"/>
                              <a:cs typeface="Times New Roman" panose="02020603050405020304" pitchFamily="18" charset="0"/>
                            </a:rPr>
                            <a:t>F2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f2X</a:t>
                          </a:r>
                          <a:endParaRPr lang="en-US"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2"/>
                          <a:stretch>
                            <a:fillRect l="-735023" t="-180328" r="-1843" b="-700000"/>
                          </a:stretch>
                        </a:blipFill>
                      </a:tcPr>
                    </a:tc>
                  </a:tr>
                  <a:tr h="370840">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17</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0</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24</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9</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45</a:t>
                          </a:r>
                          <a:endParaRPr lang="en-US" dirty="0">
                            <a:latin typeface="Times New Roman" panose="02020603050405020304" pitchFamily="18" charset="0"/>
                            <a:cs typeface="Times New Roman" panose="02020603050405020304" pitchFamily="18" charset="0"/>
                          </a:endParaRPr>
                        </a:p>
                      </a:txBody>
                      <a:tcPr/>
                    </a:tc>
                  </a:tr>
                  <a:tr h="370840">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64</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48</a:t>
                          </a:r>
                          <a:endParaRPr lang="en-US" dirty="0">
                            <a:latin typeface="Times New Roman" panose="02020603050405020304" pitchFamily="18" charset="0"/>
                            <a:cs typeface="Times New Roman" panose="02020603050405020304" pitchFamily="18" charset="0"/>
                          </a:endParaRPr>
                        </a:p>
                      </a:txBody>
                      <a:tcPr/>
                    </a:tc>
                  </a:tr>
                  <a:tr h="365760">
                    <a:tc>
                      <a:txBody>
                        <a:bodyPr/>
                        <a:lstStyle/>
                        <a:p>
                          <a:pPr algn="ctr"/>
                          <a:r>
                            <a:rPr lang="en-US" dirty="0" smtClean="0">
                              <a:latin typeface="Times New Roman" panose="02020603050405020304" pitchFamily="18" charset="0"/>
                              <a:cs typeface="Times New Roman" panose="02020603050405020304" pitchFamily="18" charset="0"/>
                            </a:rPr>
                            <a:t>Total</a:t>
                          </a:r>
                        </a:p>
                      </a:txBody>
                      <a:tcPr/>
                    </a:tc>
                    <a:tc>
                      <a:txBody>
                        <a:bodyPr/>
                        <a:lstStyle/>
                        <a:p>
                          <a:pPr algn="ctr"/>
                          <a:endParaRPr lang="en-US" dirty="0" smtClean="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53</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56</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150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40</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48</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smtClean="0">
                              <a:latin typeface="Times New Roman" panose="02020603050405020304" pitchFamily="18" charset="0"/>
                              <a:cs typeface="Times New Roman" panose="02020603050405020304" pitchFamily="18" charset="0"/>
                            </a:rPr>
                            <a:t>126</a:t>
                          </a:r>
                          <a:endParaRPr lang="en-US" dirty="0">
                            <a:latin typeface="Times New Roman" panose="02020603050405020304" pitchFamily="18" charset="0"/>
                            <a:cs typeface="Times New Roman" panose="02020603050405020304" pitchFamily="18" charset="0"/>
                          </a:endParaRPr>
                        </a:p>
                      </a:txBody>
                      <a:tcPr/>
                    </a:tc>
                  </a:tr>
                  <a:tr h="365760">
                    <a:tc gridSpan="8">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mc:Fallback>
      </mc:AlternateContent>
      <p:sp>
        <p:nvSpPr>
          <p:cNvPr id="3" name="TextBox 2"/>
          <p:cNvSpPr txBox="1"/>
          <p:nvPr/>
        </p:nvSpPr>
        <p:spPr>
          <a:xfrm>
            <a:off x="231820" y="386366"/>
            <a:ext cx="11668259"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Solution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62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18941" y="360608"/>
                <a:ext cx="11694017" cy="5133457"/>
              </a:xfrm>
              <a:prstGeom prst="rect">
                <a:avLst/>
              </a:prstGeom>
              <a:noFill/>
            </p:spPr>
            <p:txBody>
              <a:bodyPr wrap="square" rtlCol="0">
                <a:spAutoFit/>
              </a:bodyPr>
              <a:lstStyle/>
              <a:p>
                <a:pPr>
                  <a:lnSpc>
                    <a:spcPct val="150000"/>
                  </a:lnSpc>
                </a:pPr>
                <a:r>
                  <a:rPr lang="en-US" sz="2000" b="1" dirty="0" smtClean="0">
                    <a:latin typeface="Times New Roman" panose="02020603050405020304" pitchFamily="18" charset="0"/>
                    <a:cs typeface="Times New Roman" panose="02020603050405020304" pitchFamily="18" charset="0"/>
                  </a:rPr>
                  <a:t>Team A</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r>
                            <a:rPr lang="en-US" sz="2000" i="1">
                              <a:latin typeface="Cambria Math" panose="02040503050406030204" pitchFamily="18" charset="0"/>
                              <a:cs typeface="Times New Roman" panose="02020603050405020304" pitchFamily="18" charset="0"/>
                            </a:rPr>
                            <m:t>𝑋</m:t>
                          </m:r>
                        </m:e>
                      </m:acc>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nary>
                            <m:naryPr>
                              <m:chr m:val="∑"/>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𝑓𝑋</m:t>
                              </m:r>
                            </m:e>
                          </m:nary>
                        </m:num>
                        <m:den>
                          <m:nary>
                            <m:naryPr>
                              <m:chr m:val="∑"/>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m:t>
                              </m:r>
                            </m:e>
                          </m:nary>
                        </m:den>
                      </m:f>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56</m:t>
                          </m:r>
                        </m:num>
                        <m:den>
                          <m:r>
                            <a:rPr lang="en-US" sz="2000" b="0" i="1" smtClean="0">
                              <a:latin typeface="Cambria Math" panose="02040503050406030204" pitchFamily="18" charset="0"/>
                              <a:cs typeface="Times New Roman" panose="02020603050405020304" pitchFamily="18" charset="0"/>
                            </a:rPr>
                            <m:t>53</m:t>
                          </m:r>
                        </m:den>
                      </m:f>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1.06</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r>
                        <a:rPr lang="en-US" sz="2000" i="1">
                          <a:latin typeface="Cambria Math" panose="02040503050406030204" pitchFamily="18" charset="0"/>
                        </a:rPr>
                        <m:t>𝐷</m:t>
                      </m:r>
                      <m:d>
                        <m:dPr>
                          <m:ctrlPr>
                            <a:rPr lang="en-US" sz="2000" i="1">
                              <a:latin typeface="Cambria Math" panose="02040503050406030204" pitchFamily="18" charset="0"/>
                            </a:rPr>
                          </m:ctrlPr>
                        </m:dPr>
                        <m:e>
                          <m:r>
                            <a:rPr lang="en-US" sz="2000" i="1">
                              <a:latin typeface="Cambria Math" panose="02040503050406030204" pitchFamily="18" charset="0"/>
                            </a:rPr>
                            <m:t>𝑋</m:t>
                          </m:r>
                        </m:e>
                      </m: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𝑓</m:t>
                                      </m:r>
                                      <m:r>
                                        <a:rPr lang="en-US" sz="2000" i="1">
                                          <a:latin typeface="Cambria Math" panose="02040503050406030204" pitchFamily="18" charset="0"/>
                                        </a:rPr>
                                        <m:t>𝑋</m:t>
                                      </m:r>
                                    </m:e>
                                    <m:sup>
                                      <m:r>
                                        <a:rPr lang="en-US" sz="2000" i="1">
                                          <a:latin typeface="Cambria Math" panose="02040503050406030204" pitchFamily="18" charset="0"/>
                                        </a:rPr>
                                        <m:t>2</m:t>
                                      </m:r>
                                    </m:sup>
                                  </m:sSup>
                                </m:e>
                              </m:nary>
                            </m:num>
                            <m:den>
                              <m:nary>
                                <m:naryPr>
                                  <m:chr m:val="∑"/>
                                  <m:subHide m:val="on"/>
                                  <m:supHide m:val="on"/>
                                  <m:ctrlPr>
                                    <a:rPr lang="en-US" sz="2000" i="1" smtClean="0">
                                      <a:latin typeface="Cambria Math" panose="02040503050406030204" pitchFamily="18" charset="0"/>
                                    </a:rPr>
                                  </m:ctrlPr>
                                </m:naryPr>
                                <m:sub/>
                                <m:sup/>
                                <m:e>
                                  <m:r>
                                    <a:rPr lang="en-US" sz="2000" b="0" i="1" smtClean="0">
                                      <a:latin typeface="Cambria Math" panose="02040503050406030204" pitchFamily="18" charset="0"/>
                                    </a:rPr>
                                    <m:t>𝑓</m:t>
                                  </m:r>
                                </m:e>
                              </m:nary>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d>
                            </m:e>
                            <m:sup>
                              <m:r>
                                <a:rPr lang="en-US" sz="2000" i="1">
                                  <a:latin typeface="Cambria Math" panose="02040503050406030204" pitchFamily="18" charset="0"/>
                                </a:rPr>
                                <m:t>2</m:t>
                              </m:r>
                            </m:sup>
                          </m:sSup>
                        </m:e>
                      </m:ra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1">
                                  <a:latin typeface="Cambria Math" panose="02040503050406030204" pitchFamily="18" charset="0"/>
                                </a:rPr>
                                <m:t>1</m:t>
                              </m:r>
                              <m:r>
                                <a:rPr lang="en-US" sz="2000" b="0" i="1" smtClean="0">
                                  <a:latin typeface="Cambria Math" panose="02040503050406030204" pitchFamily="18" charset="0"/>
                                </a:rPr>
                                <m:t>50</m:t>
                              </m:r>
                            </m:num>
                            <m:den>
                              <m:r>
                                <a:rPr lang="en-US" sz="2000" b="0" i="1" smtClean="0">
                                  <a:latin typeface="Cambria Math" panose="02040503050406030204" pitchFamily="18" charset="0"/>
                                </a:rPr>
                                <m:t>53</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b="0" i="1" smtClean="0">
                                  <a:latin typeface="Cambria Math" panose="02040503050406030204" pitchFamily="18" charset="0"/>
                                </a:rPr>
                                <m:t>1.06</m:t>
                              </m:r>
                              <m:r>
                                <a:rPr lang="en-US" sz="2000" i="1">
                                  <a:latin typeface="Cambria Math" panose="02040503050406030204" pitchFamily="18" charset="0"/>
                                </a:rPr>
                                <m:t>)</m:t>
                              </m:r>
                            </m:e>
                            <m:sup>
                              <m:r>
                                <a:rPr lang="en-US" sz="2000" i="1">
                                  <a:latin typeface="Cambria Math" panose="02040503050406030204" pitchFamily="18" charset="0"/>
                                </a:rPr>
                                <m:t>2</m:t>
                              </m:r>
                            </m:sup>
                          </m:sSup>
                        </m:e>
                      </m:rad>
                      <m:r>
                        <a:rPr lang="en-US" sz="2000" i="1">
                          <a:latin typeface="Cambria Math" panose="02040503050406030204" pitchFamily="18" charset="0"/>
                        </a:rPr>
                        <m:t>=</m:t>
                      </m:r>
                      <m:r>
                        <a:rPr lang="en-US" sz="2000" b="0" i="1" smtClean="0">
                          <a:latin typeface="Cambria Math" panose="02040503050406030204" pitchFamily="18" charset="0"/>
                        </a:rPr>
                        <m:t>1.308</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Co-efficient of Variation</a:t>
                </a: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𝑉</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𝑆</m:t>
                          </m:r>
                        </m:num>
                        <m:den>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den>
                      </m:f>
                      <m:r>
                        <a:rPr lang="en-US" sz="2000" i="1">
                          <a:latin typeface="Cambria Math" panose="02040503050406030204" pitchFamily="18" charset="0"/>
                          <a:ea typeface="Cambria Math" panose="02040503050406030204" pitchFamily="18" charset="0"/>
                        </a:rPr>
                        <m:t>×100</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cs typeface="Times New Roman" panose="02020603050405020304" pitchFamily="18" charset="0"/>
                            </a:rPr>
                            <m:t>1.06</m:t>
                          </m:r>
                          <m:r>
                            <m:rPr>
                              <m:nor/>
                            </m:rPr>
                            <a:rPr lang="en-US" sz="2000" dirty="0">
                              <a:latin typeface="Times New Roman" panose="02020603050405020304" pitchFamily="18" charset="0"/>
                              <a:cs typeface="Times New Roman" panose="02020603050405020304" pitchFamily="18" charset="0"/>
                            </a:rPr>
                            <m:t> </m:t>
                          </m:r>
                        </m:num>
                        <m:den>
                          <m:r>
                            <a:rPr lang="en-US" sz="2000" i="1">
                              <a:latin typeface="Cambria Math" panose="02040503050406030204" pitchFamily="18" charset="0"/>
                            </a:rPr>
                            <m:t>1.308</m:t>
                          </m:r>
                          <m:r>
                            <m:rPr>
                              <m:nor/>
                            </m:rPr>
                            <a:rPr lang="en-US" sz="2000" dirty="0">
                              <a:latin typeface="Times New Roman" panose="02020603050405020304" pitchFamily="18" charset="0"/>
                              <a:cs typeface="Times New Roman" panose="02020603050405020304" pitchFamily="18" charset="0"/>
                            </a:rPr>
                            <m:t> </m:t>
                          </m:r>
                        </m:den>
                      </m:f>
                      <m:r>
                        <a:rPr lang="en-US" sz="2000" i="1">
                          <a:latin typeface="Cambria Math" panose="02040503050406030204" pitchFamily="18" charset="0"/>
                          <a:ea typeface="Cambria Math" panose="02040503050406030204" pitchFamily="18" charset="0"/>
                        </a:rPr>
                        <m:t>×100=1</m:t>
                      </m:r>
                      <m:r>
                        <a:rPr lang="en-US" sz="2000" b="0" i="1" smtClean="0">
                          <a:latin typeface="Cambria Math" panose="02040503050406030204" pitchFamily="18" charset="0"/>
                          <a:ea typeface="Cambria Math" panose="02040503050406030204" pitchFamily="18" charset="0"/>
                        </a:rPr>
                        <m:t>23.4</m:t>
                      </m:r>
                      <m:r>
                        <a:rPr lang="en-US" sz="2000" i="1">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endParaRPr lang="en-US" sz="2000" dirty="0" smtClean="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18941" y="360608"/>
                <a:ext cx="11694017" cy="5133457"/>
              </a:xfrm>
              <a:prstGeom prst="rect">
                <a:avLst/>
              </a:prstGeom>
              <a:blipFill rotWithShape="0">
                <a:blip r:embed="rId2"/>
                <a:stretch>
                  <a:fillRect l="-574"/>
                </a:stretch>
              </a:blipFill>
            </p:spPr>
            <p:txBody>
              <a:bodyPr/>
              <a:lstStyle/>
              <a:p>
                <a:r>
                  <a:rPr lang="en-US">
                    <a:noFill/>
                  </a:rPr>
                  <a:t> </a:t>
                </a:r>
              </a:p>
            </p:txBody>
          </p:sp>
        </mc:Fallback>
      </mc:AlternateContent>
    </p:spTree>
    <p:extLst>
      <p:ext uri="{BB962C8B-B14F-4D97-AF65-F5344CB8AC3E}">
        <p14:creationId xmlns:p14="http://schemas.microsoft.com/office/powerpoint/2010/main" val="56786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062" y="270456"/>
            <a:ext cx="11784169" cy="6278642"/>
          </a:xfrm>
          <a:prstGeom prst="rect">
            <a:avLst/>
          </a:prstGeom>
          <a:noFill/>
        </p:spPr>
        <p:txBody>
          <a:bodyPr wrap="square" rtlCol="0">
            <a:spAutoFit/>
          </a:bodyPr>
          <a:lstStyle/>
          <a:p>
            <a:pPr>
              <a:lnSpc>
                <a:spcPct val="150000"/>
              </a:lnSpc>
            </a:pPr>
            <a:r>
              <a:rPr lang="en-US" sz="2800" b="1" dirty="0" smtClean="0">
                <a:latin typeface="Times New Roman" panose="02020603050405020304" pitchFamily="18" charset="0"/>
                <a:cs typeface="Times New Roman" panose="02020603050405020304" pitchFamily="18" charset="0"/>
              </a:rPr>
              <a:t>Dispersion</a:t>
            </a:r>
          </a:p>
          <a:p>
            <a:pPr algn="just">
              <a:lnSpc>
                <a:spcPct val="150000"/>
              </a:lnSpc>
            </a:pPr>
            <a:r>
              <a:rPr lang="en-US" sz="2400" dirty="0" smtClean="0">
                <a:latin typeface="Times New Roman" panose="02020603050405020304" pitchFamily="18" charset="0"/>
                <a:cs typeface="Times New Roman" panose="02020603050405020304" pitchFamily="18" charset="0"/>
              </a:rPr>
              <a:t>Dispersion </a:t>
            </a:r>
            <a:r>
              <a:rPr lang="en-US" sz="2400" dirty="0">
                <a:latin typeface="Times New Roman" panose="02020603050405020304" pitchFamily="18" charset="0"/>
                <a:cs typeface="Times New Roman" panose="02020603050405020304" pitchFamily="18" charset="0"/>
              </a:rPr>
              <a:t>in statistics is a way of describing how spread out a set of data is. When a data set has a large value, the values in the set are widely scattered; when it is small the items in the set are tightly clustered. Very basically, this set of data has a small </a:t>
            </a:r>
            <a:r>
              <a:rPr lang="en-US" sz="2400" dirty="0" smtClean="0">
                <a:latin typeface="Times New Roman" panose="02020603050405020304" pitchFamily="18" charset="0"/>
                <a:cs typeface="Times New Roman" panose="02020603050405020304" pitchFamily="18" charset="0"/>
              </a:rPr>
              <a:t>value:</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2, 2, 3, 3, </a:t>
            </a:r>
            <a:r>
              <a:rPr lang="en-US" sz="2400" dirty="0" smtClean="0">
                <a:latin typeface="Times New Roman" panose="02020603050405020304" pitchFamily="18" charset="0"/>
                <a:cs typeface="Times New Roman" panose="02020603050405020304" pitchFamily="18" charset="0"/>
              </a:rPr>
              <a:t>4</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and following </a:t>
            </a:r>
            <a:r>
              <a:rPr lang="en-US" sz="2400" dirty="0">
                <a:latin typeface="Times New Roman" panose="02020603050405020304" pitchFamily="18" charset="0"/>
                <a:cs typeface="Times New Roman" panose="02020603050405020304" pitchFamily="18" charset="0"/>
              </a:rPr>
              <a:t>set has a wider one:</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0, 1, 20, 30, 40, </a:t>
            </a:r>
            <a:r>
              <a:rPr lang="en-US" sz="2400" dirty="0" smtClean="0">
                <a:latin typeface="Times New Roman" panose="02020603050405020304" pitchFamily="18" charset="0"/>
                <a:cs typeface="Times New Roman" panose="02020603050405020304" pitchFamily="18" charset="0"/>
              </a:rPr>
              <a:t>100</a:t>
            </a:r>
          </a:p>
          <a:p>
            <a:pPr>
              <a:lnSpc>
                <a:spcPct val="150000"/>
              </a:lnSpc>
            </a:pPr>
            <a:r>
              <a:rPr lang="en-US" sz="2400" b="1" dirty="0" smtClean="0">
                <a:latin typeface="Times New Roman" panose="02020603050405020304" pitchFamily="18" charset="0"/>
                <a:cs typeface="Times New Roman" panose="02020603050405020304" pitchFamily="18" charset="0"/>
              </a:rPr>
              <a:t>OR</a:t>
            </a:r>
          </a:p>
          <a:p>
            <a:pPr algn="just">
              <a:lnSpc>
                <a:spcPct val="150000"/>
              </a:lnSpc>
            </a:pPr>
            <a:r>
              <a:rPr lang="en-US" sz="2400" dirty="0">
                <a:latin typeface="Times New Roman" panose="02020603050405020304" pitchFamily="18" charset="0"/>
                <a:cs typeface="Times New Roman" panose="02020603050405020304" pitchFamily="18" charset="0"/>
              </a:rPr>
              <a:t>Dispersion is the state of getting dispersed or spread. Statistical dispersion means the extent to which a numerical data is likely to vary about an average value. In other words, dispersion helps to understand the distribution of the data</a:t>
            </a:r>
            <a:r>
              <a:rPr lang="en-US" sz="2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328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70456" y="347730"/>
                <a:ext cx="11487955" cy="5361083"/>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Team B</a:t>
                </a:r>
                <a:endParaRPr lang="en-US" sz="2400" b="1"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r>
                            <a:rPr lang="en-US" sz="2000" i="1">
                              <a:latin typeface="Cambria Math" panose="02040503050406030204" pitchFamily="18" charset="0"/>
                              <a:cs typeface="Times New Roman" panose="02020603050405020304" pitchFamily="18" charset="0"/>
                            </a:rPr>
                            <m:t>𝑋</m:t>
                          </m:r>
                        </m:e>
                      </m:acc>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nary>
                            <m:naryPr>
                              <m:chr m:val="∑"/>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𝑓𝑋</m:t>
                              </m:r>
                            </m:e>
                          </m:nary>
                        </m:num>
                        <m:den>
                          <m:nary>
                            <m:naryPr>
                              <m:chr m:val="∑"/>
                              <m:subHide m:val="on"/>
                              <m:supHide m:val="on"/>
                              <m:ctrlPr>
                                <a:rPr lang="en-US" sz="2000" i="1">
                                  <a:latin typeface="Cambria Math" panose="02040503050406030204" pitchFamily="18" charset="0"/>
                                  <a:cs typeface="Times New Roman" panose="02020603050405020304" pitchFamily="18" charset="0"/>
                                </a:rPr>
                              </m:ctrlPr>
                            </m:naryPr>
                            <m:sub/>
                            <m:sup/>
                            <m:e>
                              <m:r>
                                <a:rPr lang="en-US" sz="2000" i="1">
                                  <a:latin typeface="Cambria Math" panose="02040503050406030204" pitchFamily="18" charset="0"/>
                                  <a:cs typeface="Times New Roman" panose="02020603050405020304" pitchFamily="18" charset="0"/>
                                </a:rPr>
                                <m:t>𝑓</m:t>
                              </m:r>
                            </m:e>
                          </m:nary>
                        </m:den>
                      </m:f>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48</m:t>
                          </m:r>
                        </m:num>
                        <m:den>
                          <m:r>
                            <a:rPr lang="en-US" sz="2000" b="0" i="1" smtClean="0">
                              <a:latin typeface="Cambria Math" panose="02040503050406030204" pitchFamily="18" charset="0"/>
                              <a:cs typeface="Times New Roman" panose="02020603050405020304" pitchFamily="18" charset="0"/>
                            </a:rPr>
                            <m:t>40</m:t>
                          </m:r>
                        </m:den>
                      </m:f>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20</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r>
                        <a:rPr lang="en-US" sz="2000" i="1">
                          <a:latin typeface="Cambria Math" panose="02040503050406030204" pitchFamily="18" charset="0"/>
                        </a:rPr>
                        <m:t>𝐷</m:t>
                      </m:r>
                      <m:d>
                        <m:dPr>
                          <m:ctrlPr>
                            <a:rPr lang="en-US" sz="2000" i="1">
                              <a:latin typeface="Cambria Math" panose="02040503050406030204" pitchFamily="18" charset="0"/>
                            </a:rPr>
                          </m:ctrlPr>
                        </m:dPr>
                        <m:e>
                          <m:r>
                            <a:rPr lang="en-US" sz="2000" i="1">
                              <a:latin typeface="Cambria Math" panose="02040503050406030204" pitchFamily="18" charset="0"/>
                            </a:rPr>
                            <m:t>𝑋</m:t>
                          </m:r>
                        </m:e>
                      </m: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r>
                                        <a:rPr lang="en-US" sz="2000" i="1">
                                          <a:latin typeface="Cambria Math" panose="02040503050406030204" pitchFamily="18" charset="0"/>
                                        </a:rPr>
                                        <m:t>𝑓</m:t>
                                      </m:r>
                                      <m:r>
                                        <a:rPr lang="en-US" sz="2000" i="1">
                                          <a:latin typeface="Cambria Math" panose="02040503050406030204" pitchFamily="18" charset="0"/>
                                        </a:rPr>
                                        <m:t>𝑋</m:t>
                                      </m:r>
                                    </m:e>
                                    <m:sup>
                                      <m:r>
                                        <a:rPr lang="en-US" sz="2000" i="1">
                                          <a:latin typeface="Cambria Math" panose="02040503050406030204" pitchFamily="18" charset="0"/>
                                        </a:rPr>
                                        <m:t>2</m:t>
                                      </m:r>
                                    </m:sup>
                                  </m:sSup>
                                </m:e>
                              </m:nary>
                            </m:num>
                            <m:den>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e>
                              </m:nary>
                            </m:den>
                          </m:f>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d>
                            </m:e>
                            <m:sup>
                              <m:r>
                                <a:rPr lang="en-US" sz="2000" i="1">
                                  <a:latin typeface="Cambria Math" panose="02040503050406030204" pitchFamily="18" charset="0"/>
                                </a:rPr>
                                <m:t>2</m:t>
                              </m:r>
                            </m:sup>
                          </m:sSup>
                        </m:e>
                      </m:ra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126</m:t>
                              </m:r>
                            </m:num>
                            <m:den>
                              <m:r>
                                <a:rPr lang="en-US" sz="2000" i="1">
                                  <a:latin typeface="Cambria Math" panose="02040503050406030204" pitchFamily="18" charset="0"/>
                                  <a:cs typeface="Times New Roman" panose="02020603050405020304" pitchFamily="18" charset="0"/>
                                </a:rPr>
                                <m:t>40</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cs typeface="Times New Roman" panose="02020603050405020304" pitchFamily="18" charset="0"/>
                                </a:rPr>
                                <m:t>1.20</m:t>
                              </m:r>
                              <m:r>
                                <m:rPr>
                                  <m:nor/>
                                </m:rPr>
                                <a:rPr lang="en-US" sz="2000" dirty="0">
                                  <a:latin typeface="Times New Roman" panose="02020603050405020304" pitchFamily="18" charset="0"/>
                                  <a:cs typeface="Times New Roman" panose="02020603050405020304" pitchFamily="18" charset="0"/>
                                </a:rPr>
                                <m:t> </m:t>
                              </m:r>
                            </m:e>
                            <m:sup>
                              <m:r>
                                <a:rPr lang="en-US" sz="2000" i="1">
                                  <a:latin typeface="Cambria Math" panose="02040503050406030204" pitchFamily="18" charset="0"/>
                                </a:rPr>
                                <m:t>2</m:t>
                              </m:r>
                            </m:sup>
                          </m:sSup>
                        </m:e>
                      </m:rad>
                      <m:r>
                        <a:rPr lang="en-US" sz="2000" i="1">
                          <a:latin typeface="Cambria Math" panose="02040503050406030204" pitchFamily="18" charset="0"/>
                        </a:rPr>
                        <m:t>=</m:t>
                      </m:r>
                      <m:r>
                        <a:rPr lang="en-US" sz="2000" i="1">
                          <a:latin typeface="Cambria Math" panose="02040503050406030204" pitchFamily="18" charset="0"/>
                        </a:rPr>
                        <m:t>1.308</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Co-efficient of Variation</a:t>
                </a: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𝑉</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𝑆</m:t>
                          </m:r>
                        </m:num>
                        <m:den>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den>
                      </m:f>
                      <m:r>
                        <a:rPr lang="en-US" sz="2000" i="1">
                          <a:latin typeface="Cambria Math" panose="02040503050406030204" pitchFamily="18" charset="0"/>
                          <a:ea typeface="Cambria Math" panose="02040503050406030204" pitchFamily="18" charset="0"/>
                        </a:rPr>
                        <m:t>×100=</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rPr>
                            <m:t>1.308</m:t>
                          </m:r>
                        </m:num>
                        <m:den>
                          <m:r>
                            <a:rPr lang="en-US" sz="2000" i="1">
                              <a:latin typeface="Cambria Math" panose="02040503050406030204" pitchFamily="18" charset="0"/>
                              <a:cs typeface="Times New Roman" panose="02020603050405020304" pitchFamily="18" charset="0"/>
                            </a:rPr>
                            <m:t>1.20</m:t>
                          </m:r>
                          <m:r>
                            <m:rPr>
                              <m:nor/>
                            </m:rPr>
                            <a:rPr lang="en-US" sz="2000" dirty="0">
                              <a:latin typeface="Times New Roman" panose="02020603050405020304" pitchFamily="18" charset="0"/>
                              <a:cs typeface="Times New Roman" panose="02020603050405020304" pitchFamily="18" charset="0"/>
                            </a:rPr>
                            <m:t> </m:t>
                          </m:r>
                        </m:den>
                      </m:f>
                      <m:r>
                        <a:rPr lang="en-US" sz="2000" i="1">
                          <a:latin typeface="Cambria Math" panose="02040503050406030204" pitchFamily="18" charset="0"/>
                          <a:ea typeface="Cambria Math" panose="02040503050406030204" pitchFamily="18" charset="0"/>
                        </a:rPr>
                        <m:t>×100=1</m:t>
                      </m:r>
                      <m:r>
                        <a:rPr lang="en-US" sz="2000" b="0" i="1" smtClean="0">
                          <a:latin typeface="Cambria Math" panose="02040503050406030204" pitchFamily="18" charset="0"/>
                          <a:ea typeface="Cambria Math" panose="02040503050406030204" pitchFamily="18" charset="0"/>
                        </a:rPr>
                        <m:t>09</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oMath>
                  </m:oMathPara>
                </a14:m>
                <a:endParaRPr lang="en-US" sz="2000" dirty="0" smtClean="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ea typeface="Cambria Math" panose="02040503050406030204" pitchFamily="18" charset="0"/>
                    <a:cs typeface="Times New Roman" panose="02020603050405020304" pitchFamily="18" charset="0"/>
                  </a:rPr>
                  <a:t>So the performance of team B is more consistent.</a:t>
                </a:r>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70456" y="347730"/>
                <a:ext cx="11487955" cy="5361083"/>
              </a:xfrm>
              <a:prstGeom prst="rect">
                <a:avLst/>
              </a:prstGeom>
              <a:blipFill rotWithShape="0">
                <a:blip r:embed="rId2"/>
                <a:stretch>
                  <a:fillRect l="-796"/>
                </a:stretch>
              </a:blipFill>
            </p:spPr>
            <p:txBody>
              <a:bodyPr/>
              <a:lstStyle/>
              <a:p>
                <a:r>
                  <a:rPr lang="en-US">
                    <a:noFill/>
                  </a:rPr>
                  <a:t> </a:t>
                </a:r>
              </a:p>
            </p:txBody>
          </p:sp>
        </mc:Fallback>
      </mc:AlternateContent>
    </p:spTree>
    <p:extLst>
      <p:ext uri="{BB962C8B-B14F-4D97-AF65-F5344CB8AC3E}">
        <p14:creationId xmlns:p14="http://schemas.microsoft.com/office/powerpoint/2010/main" val="25387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972" y="257577"/>
            <a:ext cx="11694017" cy="1429622"/>
          </a:xfrm>
          <a:prstGeom prst="rect">
            <a:avLst/>
          </a:prstGeom>
          <a:noFill/>
        </p:spPr>
        <p:txBody>
          <a:bodyPr wrap="square" rtlCol="0">
            <a:spAutoFit/>
          </a:bodyPr>
          <a:lstStyle/>
          <a:p>
            <a:pPr>
              <a:lnSpc>
                <a:spcPct val="150000"/>
              </a:lnSpc>
            </a:pPr>
            <a:r>
              <a:rPr lang="en-US" sz="2000" b="1" dirty="0" smtClean="0">
                <a:latin typeface="Times New Roman" panose="02020603050405020304" pitchFamily="18" charset="0"/>
                <a:cs typeface="Times New Roman" panose="02020603050405020304" pitchFamily="18" charset="0"/>
              </a:rPr>
              <a:t>Example 3</a:t>
            </a:r>
          </a:p>
          <a:p>
            <a:pPr>
              <a:lnSpc>
                <a:spcPct val="150000"/>
              </a:lnSpc>
            </a:pPr>
            <a:r>
              <a:rPr lang="en-US" sz="2000" dirty="0" smtClean="0">
                <a:latin typeface="Times New Roman" panose="02020603050405020304" pitchFamily="18" charset="0"/>
                <a:cs typeface="Times New Roman" panose="02020603050405020304" pitchFamily="18" charset="0"/>
              </a:rPr>
              <a:t>From the following distribution of weights of 120 students. Calculate all the measures of dispersion.</a:t>
            </a:r>
          </a:p>
          <a:p>
            <a:pPr>
              <a:lnSpc>
                <a:spcPct val="150000"/>
              </a:lnSpc>
            </a:pPr>
            <a:endParaRPr lang="en-US" sz="20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05853966"/>
              </p:ext>
            </p:extLst>
          </p:nvPr>
        </p:nvGraphicFramePr>
        <p:xfrm>
          <a:off x="2070636" y="1543914"/>
          <a:ext cx="8128000" cy="445008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algn="ctr"/>
                      <a:r>
                        <a:rPr lang="en-US" dirty="0" smtClean="0"/>
                        <a:t>Weights (kg)</a:t>
                      </a:r>
                      <a:endParaRPr lang="en-US" dirty="0"/>
                    </a:p>
                  </a:txBody>
                  <a:tcPr/>
                </a:tc>
                <a:tc>
                  <a:txBody>
                    <a:bodyPr/>
                    <a:lstStyle/>
                    <a:p>
                      <a:pPr algn="ctr"/>
                      <a:r>
                        <a:rPr lang="en-US" dirty="0" smtClean="0"/>
                        <a:t>Frequency</a:t>
                      </a:r>
                      <a:endParaRPr lang="en-US" dirty="0"/>
                    </a:p>
                  </a:txBody>
                  <a:tcPr/>
                </a:tc>
              </a:tr>
              <a:tr h="370840">
                <a:tc>
                  <a:txBody>
                    <a:bodyPr/>
                    <a:lstStyle/>
                    <a:p>
                      <a:pPr algn="ctr"/>
                      <a:r>
                        <a:rPr lang="en-US" dirty="0" smtClean="0"/>
                        <a:t>45-49</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50-54</a:t>
                      </a:r>
                      <a:endParaRPr lang="en-US" dirty="0"/>
                    </a:p>
                  </a:txBody>
                  <a:tcPr/>
                </a:tc>
                <a:tc>
                  <a:txBody>
                    <a:bodyPr/>
                    <a:lstStyle/>
                    <a:p>
                      <a:pPr algn="ctr"/>
                      <a:r>
                        <a:rPr lang="en-US" dirty="0" smtClean="0"/>
                        <a:t>4</a:t>
                      </a:r>
                      <a:endParaRPr lang="en-US" dirty="0"/>
                    </a:p>
                  </a:txBody>
                  <a:tcPr/>
                </a:tc>
              </a:tr>
              <a:tr h="370840">
                <a:tc>
                  <a:txBody>
                    <a:bodyPr/>
                    <a:lstStyle/>
                    <a:p>
                      <a:pPr algn="ctr"/>
                      <a:r>
                        <a:rPr lang="en-US" dirty="0" smtClean="0"/>
                        <a:t>55-59</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t>60-64</a:t>
                      </a:r>
                      <a:endParaRPr lang="en-US" dirty="0"/>
                    </a:p>
                  </a:txBody>
                  <a:tcPr/>
                </a:tc>
                <a:tc>
                  <a:txBody>
                    <a:bodyPr/>
                    <a:lstStyle/>
                    <a:p>
                      <a:pPr algn="ctr"/>
                      <a:r>
                        <a:rPr lang="en-US" dirty="0" smtClean="0"/>
                        <a:t>28</a:t>
                      </a:r>
                      <a:endParaRPr lang="en-US" dirty="0"/>
                    </a:p>
                  </a:txBody>
                  <a:tcPr/>
                </a:tc>
              </a:tr>
              <a:tr h="370840">
                <a:tc>
                  <a:txBody>
                    <a:bodyPr/>
                    <a:lstStyle/>
                    <a:p>
                      <a:pPr algn="ctr"/>
                      <a:r>
                        <a:rPr lang="en-US" dirty="0" smtClean="0"/>
                        <a:t>65-69</a:t>
                      </a:r>
                      <a:endParaRPr lang="en-US" dirty="0"/>
                    </a:p>
                  </a:txBody>
                  <a:tcPr/>
                </a:tc>
                <a:tc>
                  <a:txBody>
                    <a:bodyPr/>
                    <a:lstStyle/>
                    <a:p>
                      <a:pPr algn="ctr"/>
                      <a:r>
                        <a:rPr lang="en-US" dirty="0" smtClean="0"/>
                        <a:t>25</a:t>
                      </a:r>
                      <a:endParaRPr lang="en-US" dirty="0"/>
                    </a:p>
                  </a:txBody>
                  <a:tcPr/>
                </a:tc>
              </a:tr>
              <a:tr h="370840">
                <a:tc>
                  <a:txBody>
                    <a:bodyPr/>
                    <a:lstStyle/>
                    <a:p>
                      <a:pPr algn="ctr"/>
                      <a:r>
                        <a:rPr lang="en-US" dirty="0" smtClean="0"/>
                        <a:t>70-74</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75-79</a:t>
                      </a:r>
                      <a:endParaRPr lang="en-US" dirty="0"/>
                    </a:p>
                  </a:txBody>
                  <a:tcPr/>
                </a:tc>
                <a:tc>
                  <a:txBody>
                    <a:bodyPr/>
                    <a:lstStyle/>
                    <a:p>
                      <a:pPr algn="ctr"/>
                      <a:r>
                        <a:rPr lang="en-US" dirty="0" smtClean="0"/>
                        <a:t>13</a:t>
                      </a:r>
                      <a:endParaRPr lang="en-US" dirty="0"/>
                    </a:p>
                  </a:txBody>
                  <a:tcPr/>
                </a:tc>
              </a:tr>
              <a:tr h="370840">
                <a:tc>
                  <a:txBody>
                    <a:bodyPr/>
                    <a:lstStyle/>
                    <a:p>
                      <a:pPr algn="ctr"/>
                      <a:r>
                        <a:rPr lang="en-US" dirty="0" smtClean="0"/>
                        <a:t>80-84</a:t>
                      </a:r>
                      <a:endParaRPr lang="en-US" dirty="0"/>
                    </a:p>
                  </a:txBody>
                  <a:tcPr/>
                </a:tc>
                <a:tc>
                  <a:txBody>
                    <a:bodyPr/>
                    <a:lstStyle/>
                    <a:p>
                      <a:pPr algn="ctr"/>
                      <a:r>
                        <a:rPr lang="en-US" dirty="0" smtClean="0"/>
                        <a:t>6</a:t>
                      </a:r>
                      <a:endParaRPr lang="en-US" dirty="0"/>
                    </a:p>
                  </a:txBody>
                  <a:tcPr/>
                </a:tc>
              </a:tr>
              <a:tr h="370840">
                <a:tc>
                  <a:txBody>
                    <a:bodyPr/>
                    <a:lstStyle/>
                    <a:p>
                      <a:pPr algn="ctr"/>
                      <a:r>
                        <a:rPr lang="en-US" dirty="0" smtClean="0"/>
                        <a:t>85-89</a:t>
                      </a:r>
                      <a:endParaRPr lang="en-US" dirty="0"/>
                    </a:p>
                  </a:txBody>
                  <a:tcPr/>
                </a:tc>
                <a:tc>
                  <a:txBody>
                    <a:bodyPr/>
                    <a:lstStyle/>
                    <a:p>
                      <a:pPr algn="ctr"/>
                      <a:r>
                        <a:rPr lang="en-US" dirty="0" smtClean="0"/>
                        <a:t>5</a:t>
                      </a:r>
                      <a:endParaRPr lang="en-US" dirty="0"/>
                    </a:p>
                  </a:txBody>
                  <a:tcPr/>
                </a:tc>
              </a:tr>
              <a:tr h="370840">
                <a:tc>
                  <a:txBody>
                    <a:bodyPr/>
                    <a:lstStyle/>
                    <a:p>
                      <a:pPr algn="ctr"/>
                      <a:r>
                        <a:rPr lang="en-US" dirty="0" smtClean="0"/>
                        <a:t>90-94</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95-99</a:t>
                      </a:r>
                      <a:endParaRPr lang="en-US" dirty="0"/>
                    </a:p>
                  </a:txBody>
                  <a:tcPr/>
                </a:tc>
                <a:tc>
                  <a:txBody>
                    <a:bodyPr/>
                    <a:lstStyle/>
                    <a:p>
                      <a:pPr algn="ctr"/>
                      <a:r>
                        <a:rPr lang="en-US" dirty="0" smtClean="0"/>
                        <a:t>1</a:t>
                      </a:r>
                      <a:endParaRPr lang="en-US" dirty="0"/>
                    </a:p>
                  </a:txBody>
                  <a:tcPr/>
                </a:tc>
              </a:tr>
            </a:tbl>
          </a:graphicData>
        </a:graphic>
      </p:graphicFrame>
    </p:spTree>
    <p:extLst>
      <p:ext uri="{BB962C8B-B14F-4D97-AF65-F5344CB8AC3E}">
        <p14:creationId xmlns:p14="http://schemas.microsoft.com/office/powerpoint/2010/main" val="2886642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538854250"/>
                  </p:ext>
                </p:extLst>
              </p:nvPr>
            </p:nvGraphicFramePr>
            <p:xfrm>
              <a:off x="218946" y="256026"/>
              <a:ext cx="11822796" cy="6325077"/>
            </p:xfrm>
            <a:graphic>
              <a:graphicData uri="http://schemas.openxmlformats.org/drawingml/2006/table">
                <a:tbl>
                  <a:tblPr firstRow="1" bandRow="1">
                    <a:tableStyleId>{5C22544A-7EE6-4342-B048-85BDC9FD1C3A}</a:tableStyleId>
                  </a:tblPr>
                  <a:tblGrid>
                    <a:gridCol w="798485"/>
                    <a:gridCol w="721217"/>
                    <a:gridCol w="605307"/>
                    <a:gridCol w="888642"/>
                    <a:gridCol w="1159099"/>
                    <a:gridCol w="1017431"/>
                    <a:gridCol w="1030310"/>
                    <a:gridCol w="1159098"/>
                    <a:gridCol w="1159099"/>
                    <a:gridCol w="1094704"/>
                    <a:gridCol w="1223493"/>
                    <a:gridCol w="965911"/>
                  </a:tblGrid>
                  <a:tr h="871029">
                    <a:tc>
                      <a:txBody>
                        <a:bodyPr/>
                        <a:lstStyle/>
                        <a:p>
                          <a:pPr algn="ctr"/>
                          <a:r>
                            <a:rPr lang="en-US" dirty="0" smtClean="0"/>
                            <a:t>Weights</a:t>
                          </a:r>
                          <a:endParaRPr lang="en-US" dirty="0"/>
                        </a:p>
                      </a:txBody>
                      <a:tcPr/>
                    </a:tc>
                    <a:tc>
                      <a:txBody>
                        <a:bodyPr/>
                        <a:lstStyle/>
                        <a:p>
                          <a:pPr algn="ctr"/>
                          <a:r>
                            <a:rPr lang="en-US" dirty="0" smtClean="0"/>
                            <a:t>F</a:t>
                          </a:r>
                          <a:endParaRPr lang="en-US" dirty="0"/>
                        </a:p>
                      </a:txBody>
                      <a:tcPr/>
                    </a:tc>
                    <a:tc>
                      <a:txBody>
                        <a:bodyPr/>
                        <a:lstStyle/>
                        <a:p>
                          <a:pPr algn="ctr"/>
                          <a:r>
                            <a:rPr lang="en-US" dirty="0" smtClean="0"/>
                            <a:t>X</a:t>
                          </a:r>
                          <a:endParaRPr lang="en-US" dirty="0"/>
                        </a:p>
                      </a:txBody>
                      <a:tcPr/>
                    </a:tc>
                    <a:tc>
                      <a:txBody>
                        <a:bodyPr/>
                        <a:lstStyle/>
                        <a:p>
                          <a:pPr algn="ctr"/>
                          <a:r>
                            <a:rPr lang="en-US" dirty="0" err="1" smtClean="0"/>
                            <a:t>fX</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𝑋</m:t>
                                </m:r>
                                <m:r>
                                  <a:rPr lang="en-US" sz="180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𝑋</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e>
                                </m:d>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panose="02040503050406030204" pitchFamily="18" charset="0"/>
                                      </a:rPr>
                                      <m:t>(</m:t>
                                    </m:r>
                                    <m:r>
                                      <a:rPr lang="en-US" sz="1800" i="1" smtClean="0">
                                        <a:latin typeface="Cambria Math" panose="02040503050406030204" pitchFamily="18" charset="0"/>
                                      </a:rPr>
                                      <m:t>𝑋</m:t>
                                    </m:r>
                                    <m:r>
                                      <a:rPr lang="en-US" sz="180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r>
                                      <a:rPr lang="en-US" sz="1800" b="1" i="1" smtClean="0">
                                        <a:latin typeface="Cambria Math" panose="02040503050406030204" pitchFamily="18" charset="0"/>
                                      </a:rPr>
                                      <m:t>)</m:t>
                                    </m:r>
                                  </m:e>
                                  <m:sup>
                                    <m:r>
                                      <a:rPr lang="en-US" b="1" i="1" smtClean="0">
                                        <a:latin typeface="Cambria Math" panose="02040503050406030204" pitchFamily="18" charset="0"/>
                                      </a:rPr>
                                      <m:t>𝟐</m:t>
                                    </m:r>
                                  </m:sup>
                                </m:sSup>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1" i="1" smtClean="0">
                                    <a:latin typeface="Cambria Math" panose="02040503050406030204" pitchFamily="18" charset="0"/>
                                  </a:rPr>
                                  <m:t>𝒇</m:t>
                                </m:r>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𝑋</m:t>
                                    </m:r>
                                    <m:r>
                                      <a:rPr lang="en-US" sz="1800" i="1">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e>
                                </m:d>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𝒇</m:t>
                                </m:r>
                                <m:sSup>
                                  <m:sSupPr>
                                    <m:ctrlPr>
                                      <a:rPr lang="en-US" i="1" smtClean="0">
                                        <a:latin typeface="Cambria Math" panose="02040503050406030204" pitchFamily="18" charset="0"/>
                                      </a:rPr>
                                    </m:ctrlPr>
                                  </m:sSupPr>
                                  <m:e>
                                    <m:r>
                                      <a:rPr lang="en-US" b="1" i="1" smtClean="0">
                                        <a:latin typeface="Cambria Math" panose="02040503050406030204" pitchFamily="18" charset="0"/>
                                      </a:rPr>
                                      <m:t>(</m:t>
                                    </m:r>
                                    <m:r>
                                      <a:rPr lang="en-US" sz="1800" i="1" smtClean="0">
                                        <a:latin typeface="Cambria Math" panose="02040503050406030204" pitchFamily="18" charset="0"/>
                                      </a:rPr>
                                      <m:t>𝑋</m:t>
                                    </m:r>
                                    <m:r>
                                      <a:rPr lang="en-US" sz="180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i="1">
                                            <a:latin typeface="Cambria Math" panose="02040503050406030204" pitchFamily="18" charset="0"/>
                                          </a:rPr>
                                          <m:t>𝑋</m:t>
                                        </m:r>
                                      </m:e>
                                    </m:acc>
                                    <m:r>
                                      <a:rPr lang="en-US" sz="1800" b="1" i="1" smtClean="0">
                                        <a:latin typeface="Cambria Math" panose="02040503050406030204" pitchFamily="18" charset="0"/>
                                      </a:rPr>
                                      <m:t>)</m:t>
                                    </m:r>
                                  </m:e>
                                  <m:sup>
                                    <m:r>
                                      <a:rPr lang="en-US" b="1" i="1" smtClean="0">
                                        <a:latin typeface="Cambria Math" panose="02040503050406030204" pitchFamily="18" charset="0"/>
                                      </a:rPr>
                                      <m:t>𝟐</m:t>
                                    </m:r>
                                  </m:sup>
                                </m:sSup>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𝒇</m:t>
                                </m:r>
                                <m:d>
                                  <m:dPr>
                                    <m:begChr m:val="|"/>
                                    <m:endChr m:val="|"/>
                                    <m:ctrlPr>
                                      <a:rPr lang="en-US" b="1" i="1" smtClean="0">
                                        <a:latin typeface="Cambria Math" panose="02040503050406030204" pitchFamily="18" charset="0"/>
                                      </a:rPr>
                                    </m:ctrlPr>
                                  </m:dPr>
                                  <m:e>
                                    <m:r>
                                      <a:rPr lang="en-US" sz="1800" i="1" smtClean="0">
                                        <a:latin typeface="Cambria Math" panose="02040503050406030204" pitchFamily="18" charset="0"/>
                                      </a:rPr>
                                      <m:t>𝑋</m:t>
                                    </m:r>
                                    <m:r>
                                      <a:rPr lang="en-US" sz="1800" i="1" smtClean="0">
                                        <a:latin typeface="Cambria Math" panose="02040503050406030204" pitchFamily="18" charset="0"/>
                                      </a:rPr>
                                      <m:t>−</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𝑿</m:t>
                                        </m:r>
                                      </m:e>
                                    </m:acc>
                                  </m:e>
                                </m:d>
                              </m:oMath>
                            </m:oMathPara>
                          </a14:m>
                          <a:endParaRPr lang="en-US" dirty="0"/>
                        </a:p>
                      </a:txBody>
                      <a:tcPr/>
                    </a:tc>
                    <a:tc>
                      <a:txBody>
                        <a:bodyPr/>
                        <a:lstStyle/>
                        <a:p>
                          <a:pPr algn="ctr"/>
                          <a:r>
                            <a:rPr lang="en-US" dirty="0" smtClean="0"/>
                            <a:t>C.B</a:t>
                          </a:r>
                          <a:endParaRPr lang="en-US" dirty="0"/>
                        </a:p>
                      </a:txBody>
                      <a:tcPr/>
                    </a:tc>
                    <a:tc>
                      <a:txBody>
                        <a:bodyPr/>
                        <a:lstStyle/>
                        <a:p>
                          <a:pPr algn="ctr"/>
                          <a:r>
                            <a:rPr lang="en-US" dirty="0" smtClean="0"/>
                            <a:t>C.F</a:t>
                          </a:r>
                          <a:endParaRPr lang="en-US" dirty="0"/>
                        </a:p>
                      </a:txBody>
                      <a:tcPr/>
                    </a:tc>
                  </a:tr>
                  <a:tr h="454504">
                    <a:tc>
                      <a:txBody>
                        <a:bodyPr/>
                        <a:lstStyle/>
                        <a:p>
                          <a:pPr algn="ctr"/>
                          <a:r>
                            <a:rPr lang="en-US" dirty="0" smtClean="0"/>
                            <a:t>45-49</a:t>
                          </a:r>
                          <a:endParaRPr lang="en-US" dirty="0"/>
                        </a:p>
                      </a:txBody>
                      <a:tcPr/>
                    </a:tc>
                    <a:tc>
                      <a:txBody>
                        <a:bodyPr/>
                        <a:lstStyle/>
                        <a:p>
                          <a:pPr algn="ctr"/>
                          <a:r>
                            <a:rPr lang="en-US" dirty="0" smtClean="0"/>
                            <a:t>1</a:t>
                          </a:r>
                          <a:endParaRPr lang="en-US" dirty="0"/>
                        </a:p>
                      </a:txBody>
                      <a:tcPr/>
                    </a:tc>
                    <a:tc>
                      <a:txBody>
                        <a:bodyPr/>
                        <a:lstStyle/>
                        <a:p>
                          <a:pPr algn="ctr"/>
                          <a:r>
                            <a:rPr lang="en-US" dirty="0" smtClean="0"/>
                            <a:t>47</a:t>
                          </a:r>
                          <a:endParaRPr lang="en-US" dirty="0"/>
                        </a:p>
                      </a:txBody>
                      <a:tcPr/>
                    </a:tc>
                    <a:tc>
                      <a:txBody>
                        <a:bodyPr/>
                        <a:lstStyle/>
                        <a:p>
                          <a:pPr algn="ctr"/>
                          <a:r>
                            <a:rPr lang="en-US" dirty="0" smtClean="0"/>
                            <a:t>47</a:t>
                          </a:r>
                          <a:endParaRPr lang="en-US" dirty="0"/>
                        </a:p>
                      </a:txBody>
                      <a:tcPr/>
                    </a:tc>
                    <a:tc>
                      <a:txBody>
                        <a:bodyPr/>
                        <a:lstStyle/>
                        <a:p>
                          <a:pPr algn="ctr"/>
                          <a:r>
                            <a:rPr lang="en-US" dirty="0" smtClean="0"/>
                            <a:t>-20.83</a:t>
                          </a:r>
                          <a:endParaRPr lang="en-US" dirty="0"/>
                        </a:p>
                      </a:txBody>
                      <a:tcPr/>
                    </a:tc>
                    <a:tc>
                      <a:txBody>
                        <a:bodyPr/>
                        <a:lstStyle/>
                        <a:p>
                          <a:pPr algn="ctr"/>
                          <a:r>
                            <a:rPr lang="en-US" dirty="0" smtClean="0"/>
                            <a:t>20.83</a:t>
                          </a:r>
                          <a:endParaRPr lang="en-US" dirty="0"/>
                        </a:p>
                      </a:txBody>
                      <a:tcPr/>
                    </a:tc>
                    <a:tc>
                      <a:txBody>
                        <a:bodyPr/>
                        <a:lstStyle/>
                        <a:p>
                          <a:pPr algn="ctr"/>
                          <a:r>
                            <a:rPr lang="en-US" dirty="0" smtClean="0"/>
                            <a:t>433.89</a:t>
                          </a:r>
                          <a:endParaRPr lang="en-US" dirty="0"/>
                        </a:p>
                      </a:txBody>
                      <a:tcPr/>
                    </a:tc>
                    <a:tc>
                      <a:txBody>
                        <a:bodyPr/>
                        <a:lstStyle/>
                        <a:p>
                          <a:pPr algn="ctr"/>
                          <a:r>
                            <a:rPr lang="en-US" dirty="0" smtClean="0"/>
                            <a:t>20.83</a:t>
                          </a:r>
                          <a:endParaRPr lang="en-US" dirty="0"/>
                        </a:p>
                      </a:txBody>
                      <a:tcPr/>
                    </a:tc>
                    <a:tc>
                      <a:txBody>
                        <a:bodyPr/>
                        <a:lstStyle/>
                        <a:p>
                          <a:pPr algn="ctr"/>
                          <a:r>
                            <a:rPr lang="en-US" dirty="0" smtClean="0"/>
                            <a:t>433.89</a:t>
                          </a:r>
                          <a:endParaRPr lang="en-US" dirty="0"/>
                        </a:p>
                      </a:txBody>
                      <a:tcPr/>
                    </a:tc>
                    <a:tc>
                      <a:txBody>
                        <a:bodyPr/>
                        <a:lstStyle/>
                        <a:p>
                          <a:pPr algn="ctr"/>
                          <a:r>
                            <a:rPr lang="en-US" dirty="0" smtClean="0"/>
                            <a:t>19.5</a:t>
                          </a:r>
                          <a:endParaRPr lang="en-US" dirty="0"/>
                        </a:p>
                      </a:txBody>
                      <a:tcPr/>
                    </a:tc>
                    <a:tc>
                      <a:txBody>
                        <a:bodyPr/>
                        <a:lstStyle/>
                        <a:p>
                          <a:pPr algn="ctr"/>
                          <a:r>
                            <a:rPr lang="en-US" dirty="0" smtClean="0"/>
                            <a:t>44.5-49.5</a:t>
                          </a:r>
                          <a:endParaRPr lang="en-US" dirty="0"/>
                        </a:p>
                      </a:txBody>
                      <a:tcPr/>
                    </a:tc>
                    <a:tc>
                      <a:txBody>
                        <a:bodyPr/>
                        <a:lstStyle/>
                        <a:p>
                          <a:pPr algn="ctr"/>
                          <a:r>
                            <a:rPr lang="en-US" dirty="0" smtClean="0"/>
                            <a:t>1</a:t>
                          </a:r>
                          <a:endParaRPr lang="en-US" dirty="0"/>
                        </a:p>
                      </a:txBody>
                      <a:tcPr/>
                    </a:tc>
                  </a:tr>
                  <a:tr h="454504">
                    <a:tc>
                      <a:txBody>
                        <a:bodyPr/>
                        <a:lstStyle/>
                        <a:p>
                          <a:pPr algn="ctr"/>
                          <a:r>
                            <a:rPr lang="en-US" dirty="0" smtClean="0"/>
                            <a:t>50-54</a:t>
                          </a:r>
                          <a:endParaRPr lang="en-US" dirty="0"/>
                        </a:p>
                      </a:txBody>
                      <a:tcPr/>
                    </a:tc>
                    <a:tc>
                      <a:txBody>
                        <a:bodyPr/>
                        <a:lstStyle/>
                        <a:p>
                          <a:pPr algn="ctr"/>
                          <a:r>
                            <a:rPr lang="en-US" dirty="0" smtClean="0"/>
                            <a:t>4</a:t>
                          </a:r>
                          <a:endParaRPr lang="en-US" dirty="0"/>
                        </a:p>
                      </a:txBody>
                      <a:tcPr/>
                    </a:tc>
                    <a:tc>
                      <a:txBody>
                        <a:bodyPr/>
                        <a:lstStyle/>
                        <a:p>
                          <a:pPr algn="ctr"/>
                          <a:r>
                            <a:rPr lang="en-US" dirty="0" smtClean="0"/>
                            <a:t>52</a:t>
                          </a:r>
                          <a:endParaRPr lang="en-US" dirty="0"/>
                        </a:p>
                      </a:txBody>
                      <a:tcPr/>
                    </a:tc>
                    <a:tc>
                      <a:txBody>
                        <a:bodyPr/>
                        <a:lstStyle/>
                        <a:p>
                          <a:pPr algn="ctr"/>
                          <a:r>
                            <a:rPr lang="en-US" dirty="0" smtClean="0"/>
                            <a:t>208</a:t>
                          </a:r>
                          <a:endParaRPr lang="en-US" dirty="0"/>
                        </a:p>
                      </a:txBody>
                      <a:tcPr/>
                    </a:tc>
                    <a:tc>
                      <a:txBody>
                        <a:bodyPr/>
                        <a:lstStyle/>
                        <a:p>
                          <a:pPr algn="ctr"/>
                          <a:r>
                            <a:rPr lang="en-US" dirty="0" smtClean="0"/>
                            <a:t>-15.83</a:t>
                          </a:r>
                          <a:endParaRPr lang="en-US" dirty="0"/>
                        </a:p>
                      </a:txBody>
                      <a:tcPr/>
                    </a:tc>
                    <a:tc>
                      <a:txBody>
                        <a:bodyPr/>
                        <a:lstStyle/>
                        <a:p>
                          <a:pPr algn="ctr"/>
                          <a:r>
                            <a:rPr lang="en-US" dirty="0" smtClean="0"/>
                            <a:t>15.83</a:t>
                          </a:r>
                          <a:endParaRPr lang="en-US" dirty="0"/>
                        </a:p>
                      </a:txBody>
                      <a:tcPr/>
                    </a:tc>
                    <a:tc>
                      <a:txBody>
                        <a:bodyPr/>
                        <a:lstStyle/>
                        <a:p>
                          <a:pPr algn="ctr"/>
                          <a:r>
                            <a:rPr lang="en-US" dirty="0" smtClean="0"/>
                            <a:t>250.59</a:t>
                          </a:r>
                          <a:endParaRPr lang="en-US" dirty="0"/>
                        </a:p>
                      </a:txBody>
                      <a:tcPr/>
                    </a:tc>
                    <a:tc>
                      <a:txBody>
                        <a:bodyPr/>
                        <a:lstStyle/>
                        <a:p>
                          <a:pPr algn="ctr"/>
                          <a:r>
                            <a:rPr lang="en-US" dirty="0" smtClean="0"/>
                            <a:t>63.32</a:t>
                          </a:r>
                          <a:endParaRPr lang="en-US" dirty="0"/>
                        </a:p>
                      </a:txBody>
                      <a:tcPr/>
                    </a:tc>
                    <a:tc>
                      <a:txBody>
                        <a:bodyPr/>
                        <a:lstStyle/>
                        <a:p>
                          <a:pPr algn="ctr"/>
                          <a:r>
                            <a:rPr lang="en-US" dirty="0" smtClean="0"/>
                            <a:t>1002.36</a:t>
                          </a:r>
                          <a:endParaRPr lang="en-US" dirty="0"/>
                        </a:p>
                      </a:txBody>
                      <a:tcPr/>
                    </a:tc>
                    <a:tc>
                      <a:txBody>
                        <a:bodyPr/>
                        <a:lstStyle/>
                        <a:p>
                          <a:pPr algn="ctr"/>
                          <a:r>
                            <a:rPr lang="en-US" dirty="0" smtClean="0"/>
                            <a:t>58</a:t>
                          </a:r>
                          <a:endParaRPr lang="en-US" dirty="0"/>
                        </a:p>
                      </a:txBody>
                      <a:tcPr/>
                    </a:tc>
                    <a:tc>
                      <a:txBody>
                        <a:bodyPr/>
                        <a:lstStyle/>
                        <a:p>
                          <a:pPr algn="ctr"/>
                          <a:r>
                            <a:rPr lang="en-US" dirty="0" smtClean="0"/>
                            <a:t>49.5-54.5</a:t>
                          </a:r>
                          <a:endParaRPr lang="en-US" dirty="0"/>
                        </a:p>
                      </a:txBody>
                      <a:tcPr/>
                    </a:tc>
                    <a:tc>
                      <a:txBody>
                        <a:bodyPr/>
                        <a:lstStyle/>
                        <a:p>
                          <a:pPr algn="ctr"/>
                          <a:r>
                            <a:rPr lang="en-US" dirty="0" smtClean="0"/>
                            <a:t>5</a:t>
                          </a:r>
                          <a:endParaRPr lang="en-US" dirty="0"/>
                        </a:p>
                      </a:txBody>
                      <a:tcPr/>
                    </a:tc>
                  </a:tr>
                  <a:tr h="454504">
                    <a:tc>
                      <a:txBody>
                        <a:bodyPr/>
                        <a:lstStyle/>
                        <a:p>
                          <a:pPr algn="ctr"/>
                          <a:r>
                            <a:rPr lang="en-US" dirty="0" smtClean="0"/>
                            <a:t>55-59</a:t>
                          </a:r>
                          <a:endParaRPr lang="en-US" dirty="0"/>
                        </a:p>
                      </a:txBody>
                      <a:tcPr/>
                    </a:tc>
                    <a:tc>
                      <a:txBody>
                        <a:bodyPr/>
                        <a:lstStyle/>
                        <a:p>
                          <a:pPr algn="ctr"/>
                          <a:r>
                            <a:rPr lang="en-US" dirty="0" smtClean="0"/>
                            <a:t>17</a:t>
                          </a:r>
                          <a:endParaRPr lang="en-US" dirty="0"/>
                        </a:p>
                      </a:txBody>
                      <a:tcPr/>
                    </a:tc>
                    <a:tc>
                      <a:txBody>
                        <a:bodyPr/>
                        <a:lstStyle/>
                        <a:p>
                          <a:pPr algn="ctr"/>
                          <a:r>
                            <a:rPr lang="en-US" dirty="0" smtClean="0"/>
                            <a:t>57</a:t>
                          </a:r>
                          <a:endParaRPr lang="en-US" dirty="0"/>
                        </a:p>
                      </a:txBody>
                      <a:tcPr/>
                    </a:tc>
                    <a:tc>
                      <a:txBody>
                        <a:bodyPr/>
                        <a:lstStyle/>
                        <a:p>
                          <a:pPr algn="ctr"/>
                          <a:r>
                            <a:rPr lang="en-US" dirty="0" smtClean="0"/>
                            <a:t>969</a:t>
                          </a:r>
                          <a:endParaRPr lang="en-US" dirty="0"/>
                        </a:p>
                      </a:txBody>
                      <a:tcPr/>
                    </a:tc>
                    <a:tc>
                      <a:txBody>
                        <a:bodyPr/>
                        <a:lstStyle/>
                        <a:p>
                          <a:pPr algn="ctr"/>
                          <a:r>
                            <a:rPr lang="en-US" dirty="0" smtClean="0"/>
                            <a:t>-10.83</a:t>
                          </a:r>
                          <a:endParaRPr lang="en-US" dirty="0"/>
                        </a:p>
                      </a:txBody>
                      <a:tcPr/>
                    </a:tc>
                    <a:tc>
                      <a:txBody>
                        <a:bodyPr/>
                        <a:lstStyle/>
                        <a:p>
                          <a:pPr algn="ctr"/>
                          <a:r>
                            <a:rPr lang="en-US" dirty="0" smtClean="0"/>
                            <a:t>10.83</a:t>
                          </a:r>
                          <a:endParaRPr lang="en-US" dirty="0"/>
                        </a:p>
                      </a:txBody>
                      <a:tcPr/>
                    </a:tc>
                    <a:tc>
                      <a:txBody>
                        <a:bodyPr/>
                        <a:lstStyle/>
                        <a:p>
                          <a:pPr algn="ctr"/>
                          <a:r>
                            <a:rPr lang="en-US" dirty="0" smtClean="0"/>
                            <a:t>117.29</a:t>
                          </a:r>
                          <a:endParaRPr lang="en-US" dirty="0"/>
                        </a:p>
                      </a:txBody>
                      <a:tcPr/>
                    </a:tc>
                    <a:tc>
                      <a:txBody>
                        <a:bodyPr/>
                        <a:lstStyle/>
                        <a:p>
                          <a:pPr algn="ctr"/>
                          <a:r>
                            <a:rPr lang="en-US" dirty="0" smtClean="0"/>
                            <a:t>184.11</a:t>
                          </a:r>
                          <a:endParaRPr lang="en-US" dirty="0"/>
                        </a:p>
                      </a:txBody>
                      <a:tcPr/>
                    </a:tc>
                    <a:tc>
                      <a:txBody>
                        <a:bodyPr/>
                        <a:lstStyle/>
                        <a:p>
                          <a:pPr algn="ctr"/>
                          <a:r>
                            <a:rPr lang="en-US" dirty="0" smtClean="0"/>
                            <a:t>1993.91</a:t>
                          </a:r>
                          <a:endParaRPr lang="en-US" dirty="0"/>
                        </a:p>
                      </a:txBody>
                      <a:tcPr/>
                    </a:tc>
                    <a:tc>
                      <a:txBody>
                        <a:bodyPr/>
                        <a:lstStyle/>
                        <a:p>
                          <a:pPr algn="ctr"/>
                          <a:r>
                            <a:rPr lang="en-US" dirty="0" smtClean="0"/>
                            <a:t>161.5</a:t>
                          </a:r>
                          <a:endParaRPr lang="en-US" dirty="0"/>
                        </a:p>
                      </a:txBody>
                      <a:tcPr/>
                    </a:tc>
                    <a:tc>
                      <a:txBody>
                        <a:bodyPr/>
                        <a:lstStyle/>
                        <a:p>
                          <a:pPr algn="ctr"/>
                          <a:r>
                            <a:rPr lang="en-US" dirty="0" smtClean="0"/>
                            <a:t>54.5-59.5</a:t>
                          </a:r>
                          <a:endParaRPr lang="en-US" dirty="0"/>
                        </a:p>
                      </a:txBody>
                      <a:tcPr/>
                    </a:tc>
                    <a:tc>
                      <a:txBody>
                        <a:bodyPr/>
                        <a:lstStyle/>
                        <a:p>
                          <a:pPr algn="ctr"/>
                          <a:r>
                            <a:rPr lang="en-US" dirty="0" smtClean="0"/>
                            <a:t>22</a:t>
                          </a:r>
                          <a:endParaRPr lang="en-US" dirty="0"/>
                        </a:p>
                      </a:txBody>
                      <a:tcPr/>
                    </a:tc>
                  </a:tr>
                  <a:tr h="454504">
                    <a:tc>
                      <a:txBody>
                        <a:bodyPr/>
                        <a:lstStyle/>
                        <a:p>
                          <a:pPr algn="ctr"/>
                          <a:r>
                            <a:rPr lang="en-US" dirty="0" smtClean="0"/>
                            <a:t>60-64</a:t>
                          </a:r>
                          <a:endParaRPr lang="en-US" dirty="0"/>
                        </a:p>
                      </a:txBody>
                      <a:tcPr/>
                    </a:tc>
                    <a:tc>
                      <a:txBody>
                        <a:bodyPr/>
                        <a:lstStyle/>
                        <a:p>
                          <a:pPr algn="ctr"/>
                          <a:r>
                            <a:rPr lang="en-US" dirty="0" smtClean="0"/>
                            <a:t>28</a:t>
                          </a:r>
                          <a:endParaRPr lang="en-US" dirty="0"/>
                        </a:p>
                      </a:txBody>
                      <a:tcPr/>
                    </a:tc>
                    <a:tc>
                      <a:txBody>
                        <a:bodyPr/>
                        <a:lstStyle/>
                        <a:p>
                          <a:pPr algn="ctr"/>
                          <a:r>
                            <a:rPr lang="en-US" dirty="0" smtClean="0"/>
                            <a:t>62</a:t>
                          </a:r>
                          <a:endParaRPr lang="en-US" dirty="0"/>
                        </a:p>
                      </a:txBody>
                      <a:tcPr/>
                    </a:tc>
                    <a:tc>
                      <a:txBody>
                        <a:bodyPr/>
                        <a:lstStyle/>
                        <a:p>
                          <a:pPr algn="ctr"/>
                          <a:r>
                            <a:rPr lang="en-US" dirty="0" smtClean="0"/>
                            <a:t>1736</a:t>
                          </a:r>
                          <a:endParaRPr lang="en-US" dirty="0"/>
                        </a:p>
                      </a:txBody>
                      <a:tcPr/>
                    </a:tc>
                    <a:tc>
                      <a:txBody>
                        <a:bodyPr/>
                        <a:lstStyle/>
                        <a:p>
                          <a:pPr algn="ctr"/>
                          <a:r>
                            <a:rPr lang="en-US" dirty="0" smtClean="0"/>
                            <a:t>-5.83</a:t>
                          </a:r>
                          <a:endParaRPr lang="en-US" dirty="0"/>
                        </a:p>
                      </a:txBody>
                      <a:tcPr/>
                    </a:tc>
                    <a:tc>
                      <a:txBody>
                        <a:bodyPr/>
                        <a:lstStyle/>
                        <a:p>
                          <a:pPr algn="ctr"/>
                          <a:r>
                            <a:rPr lang="en-US" dirty="0" smtClean="0"/>
                            <a:t>5.83</a:t>
                          </a:r>
                          <a:endParaRPr lang="en-US" dirty="0"/>
                        </a:p>
                      </a:txBody>
                      <a:tcPr/>
                    </a:tc>
                    <a:tc>
                      <a:txBody>
                        <a:bodyPr/>
                        <a:lstStyle/>
                        <a:p>
                          <a:pPr algn="ctr"/>
                          <a:r>
                            <a:rPr lang="en-US" dirty="0" smtClean="0"/>
                            <a:t>33.99</a:t>
                          </a:r>
                          <a:endParaRPr lang="en-US" dirty="0"/>
                        </a:p>
                      </a:txBody>
                      <a:tcPr/>
                    </a:tc>
                    <a:tc>
                      <a:txBody>
                        <a:bodyPr/>
                        <a:lstStyle/>
                        <a:p>
                          <a:pPr algn="ctr"/>
                          <a:r>
                            <a:rPr lang="en-US" dirty="0" smtClean="0"/>
                            <a:t>163.24</a:t>
                          </a:r>
                          <a:endParaRPr lang="en-US" dirty="0"/>
                        </a:p>
                      </a:txBody>
                      <a:tcPr/>
                    </a:tc>
                    <a:tc>
                      <a:txBody>
                        <a:bodyPr/>
                        <a:lstStyle/>
                        <a:p>
                          <a:pPr algn="ctr"/>
                          <a:r>
                            <a:rPr lang="en-US" dirty="0" smtClean="0"/>
                            <a:t>951.69</a:t>
                          </a:r>
                          <a:endParaRPr lang="en-US" dirty="0"/>
                        </a:p>
                      </a:txBody>
                      <a:tcPr/>
                    </a:tc>
                    <a:tc>
                      <a:txBody>
                        <a:bodyPr/>
                        <a:lstStyle/>
                        <a:p>
                          <a:pPr algn="ctr"/>
                          <a:r>
                            <a:rPr lang="en-US" dirty="0" smtClean="0"/>
                            <a:t>126</a:t>
                          </a:r>
                          <a:endParaRPr lang="en-US" dirty="0"/>
                        </a:p>
                      </a:txBody>
                      <a:tcPr/>
                    </a:tc>
                    <a:tc>
                      <a:txBody>
                        <a:bodyPr/>
                        <a:lstStyle/>
                        <a:p>
                          <a:pPr algn="ctr"/>
                          <a:r>
                            <a:rPr lang="en-US" dirty="0" smtClean="0"/>
                            <a:t>59.5-64.5</a:t>
                          </a:r>
                          <a:endParaRPr lang="en-US" dirty="0"/>
                        </a:p>
                      </a:txBody>
                      <a:tcPr/>
                    </a:tc>
                    <a:tc>
                      <a:txBody>
                        <a:bodyPr/>
                        <a:lstStyle/>
                        <a:p>
                          <a:pPr algn="ctr"/>
                          <a:r>
                            <a:rPr lang="en-US" dirty="0" smtClean="0"/>
                            <a:t>50</a:t>
                          </a:r>
                          <a:endParaRPr lang="en-US" dirty="0"/>
                        </a:p>
                      </a:txBody>
                      <a:tcPr/>
                    </a:tc>
                  </a:tr>
                  <a:tr h="454504">
                    <a:tc>
                      <a:txBody>
                        <a:bodyPr/>
                        <a:lstStyle/>
                        <a:p>
                          <a:pPr algn="ctr"/>
                          <a:r>
                            <a:rPr lang="en-US" dirty="0" smtClean="0"/>
                            <a:t>65-69</a:t>
                          </a:r>
                          <a:endParaRPr lang="en-US" dirty="0"/>
                        </a:p>
                      </a:txBody>
                      <a:tcPr/>
                    </a:tc>
                    <a:tc>
                      <a:txBody>
                        <a:bodyPr/>
                        <a:lstStyle/>
                        <a:p>
                          <a:pPr algn="ctr"/>
                          <a:r>
                            <a:rPr lang="en-US" dirty="0" smtClean="0"/>
                            <a:t>25</a:t>
                          </a:r>
                          <a:endParaRPr lang="en-US" dirty="0"/>
                        </a:p>
                      </a:txBody>
                      <a:tcPr/>
                    </a:tc>
                    <a:tc>
                      <a:txBody>
                        <a:bodyPr/>
                        <a:lstStyle/>
                        <a:p>
                          <a:pPr algn="ctr"/>
                          <a:r>
                            <a:rPr lang="en-US" dirty="0" smtClean="0"/>
                            <a:t>67</a:t>
                          </a:r>
                          <a:endParaRPr lang="en-US" dirty="0"/>
                        </a:p>
                      </a:txBody>
                      <a:tcPr/>
                    </a:tc>
                    <a:tc>
                      <a:txBody>
                        <a:bodyPr/>
                        <a:lstStyle/>
                        <a:p>
                          <a:pPr algn="ctr"/>
                          <a:r>
                            <a:rPr lang="en-US" dirty="0" smtClean="0"/>
                            <a:t>1675</a:t>
                          </a:r>
                          <a:endParaRPr lang="en-US" dirty="0"/>
                        </a:p>
                      </a:txBody>
                      <a:tcPr/>
                    </a:tc>
                    <a:tc>
                      <a:txBody>
                        <a:bodyPr/>
                        <a:lstStyle/>
                        <a:p>
                          <a:pPr algn="ctr"/>
                          <a:r>
                            <a:rPr lang="en-US" dirty="0" smtClean="0"/>
                            <a:t>-0.83</a:t>
                          </a:r>
                          <a:endParaRPr lang="en-US" dirty="0"/>
                        </a:p>
                      </a:txBody>
                      <a:tcPr/>
                    </a:tc>
                    <a:tc>
                      <a:txBody>
                        <a:bodyPr/>
                        <a:lstStyle/>
                        <a:p>
                          <a:pPr algn="ctr"/>
                          <a:r>
                            <a:rPr lang="en-US" dirty="0" smtClean="0"/>
                            <a:t>0.83</a:t>
                          </a:r>
                          <a:endParaRPr lang="en-US" dirty="0"/>
                        </a:p>
                      </a:txBody>
                      <a:tcPr/>
                    </a:tc>
                    <a:tc>
                      <a:txBody>
                        <a:bodyPr/>
                        <a:lstStyle/>
                        <a:p>
                          <a:pPr algn="ctr"/>
                          <a:r>
                            <a:rPr lang="en-US" dirty="0" smtClean="0"/>
                            <a:t>0.69</a:t>
                          </a:r>
                          <a:endParaRPr lang="en-US" dirty="0"/>
                        </a:p>
                      </a:txBody>
                      <a:tcPr/>
                    </a:tc>
                    <a:tc>
                      <a:txBody>
                        <a:bodyPr/>
                        <a:lstStyle/>
                        <a:p>
                          <a:pPr algn="ctr"/>
                          <a:r>
                            <a:rPr lang="en-US" dirty="0" smtClean="0"/>
                            <a:t>20.75</a:t>
                          </a:r>
                          <a:endParaRPr lang="en-US" dirty="0"/>
                        </a:p>
                      </a:txBody>
                      <a:tcPr/>
                    </a:tc>
                    <a:tc>
                      <a:txBody>
                        <a:bodyPr/>
                        <a:lstStyle/>
                        <a:p>
                          <a:pPr algn="ctr"/>
                          <a:r>
                            <a:rPr lang="en-US" dirty="0" smtClean="0"/>
                            <a:t>17.22</a:t>
                          </a:r>
                          <a:endParaRPr lang="en-US" dirty="0"/>
                        </a:p>
                      </a:txBody>
                      <a:tcPr/>
                    </a:tc>
                    <a:tc>
                      <a:txBody>
                        <a:bodyPr/>
                        <a:lstStyle/>
                        <a:p>
                          <a:pPr algn="ctr"/>
                          <a:r>
                            <a:rPr lang="en-US" dirty="0" smtClean="0"/>
                            <a:t>12.5</a:t>
                          </a:r>
                          <a:endParaRPr lang="en-US" dirty="0"/>
                        </a:p>
                      </a:txBody>
                      <a:tcPr/>
                    </a:tc>
                    <a:tc>
                      <a:txBody>
                        <a:bodyPr/>
                        <a:lstStyle/>
                        <a:p>
                          <a:pPr algn="ctr"/>
                          <a:r>
                            <a:rPr lang="en-US" dirty="0" smtClean="0"/>
                            <a:t>64.5-69.5</a:t>
                          </a:r>
                          <a:endParaRPr lang="en-US" dirty="0"/>
                        </a:p>
                      </a:txBody>
                      <a:tcPr/>
                    </a:tc>
                    <a:tc>
                      <a:txBody>
                        <a:bodyPr/>
                        <a:lstStyle/>
                        <a:p>
                          <a:pPr algn="ctr"/>
                          <a:r>
                            <a:rPr lang="en-US" dirty="0" smtClean="0"/>
                            <a:t>75</a:t>
                          </a:r>
                          <a:endParaRPr lang="en-US" dirty="0"/>
                        </a:p>
                      </a:txBody>
                      <a:tcPr/>
                    </a:tc>
                  </a:tr>
                  <a:tr h="454504">
                    <a:tc>
                      <a:txBody>
                        <a:bodyPr/>
                        <a:lstStyle/>
                        <a:p>
                          <a:pPr algn="ctr"/>
                          <a:r>
                            <a:rPr lang="en-US" dirty="0" smtClean="0"/>
                            <a:t>70-74</a:t>
                          </a:r>
                          <a:endParaRPr lang="en-US" dirty="0"/>
                        </a:p>
                      </a:txBody>
                      <a:tcPr/>
                    </a:tc>
                    <a:tc>
                      <a:txBody>
                        <a:bodyPr/>
                        <a:lstStyle/>
                        <a:p>
                          <a:pPr algn="ctr"/>
                          <a:r>
                            <a:rPr lang="en-US" dirty="0" smtClean="0"/>
                            <a:t>18</a:t>
                          </a:r>
                          <a:endParaRPr lang="en-US" dirty="0"/>
                        </a:p>
                      </a:txBody>
                      <a:tcPr/>
                    </a:tc>
                    <a:tc>
                      <a:txBody>
                        <a:bodyPr/>
                        <a:lstStyle/>
                        <a:p>
                          <a:pPr algn="ctr"/>
                          <a:r>
                            <a:rPr lang="en-US" dirty="0" smtClean="0"/>
                            <a:t>72</a:t>
                          </a:r>
                          <a:endParaRPr lang="en-US" dirty="0"/>
                        </a:p>
                      </a:txBody>
                      <a:tcPr/>
                    </a:tc>
                    <a:tc>
                      <a:txBody>
                        <a:bodyPr/>
                        <a:lstStyle/>
                        <a:p>
                          <a:pPr algn="ctr"/>
                          <a:r>
                            <a:rPr lang="en-US" dirty="0" smtClean="0"/>
                            <a:t>1296</a:t>
                          </a:r>
                          <a:endParaRPr lang="en-US" dirty="0"/>
                        </a:p>
                      </a:txBody>
                      <a:tcPr/>
                    </a:tc>
                    <a:tc>
                      <a:txBody>
                        <a:bodyPr/>
                        <a:lstStyle/>
                        <a:p>
                          <a:pPr algn="ctr"/>
                          <a:r>
                            <a:rPr lang="en-US" dirty="0" smtClean="0"/>
                            <a:t>4.17</a:t>
                          </a:r>
                          <a:endParaRPr lang="en-US" dirty="0"/>
                        </a:p>
                      </a:txBody>
                      <a:tcPr/>
                    </a:tc>
                    <a:tc>
                      <a:txBody>
                        <a:bodyPr/>
                        <a:lstStyle/>
                        <a:p>
                          <a:pPr algn="ctr"/>
                          <a:r>
                            <a:rPr lang="en-US" dirty="0" smtClean="0"/>
                            <a:t>4.17</a:t>
                          </a:r>
                          <a:endParaRPr lang="en-US" dirty="0"/>
                        </a:p>
                      </a:txBody>
                      <a:tcPr/>
                    </a:tc>
                    <a:tc>
                      <a:txBody>
                        <a:bodyPr/>
                        <a:lstStyle/>
                        <a:p>
                          <a:pPr algn="ctr"/>
                          <a:r>
                            <a:rPr lang="en-US" dirty="0" smtClean="0"/>
                            <a:t>17.39</a:t>
                          </a:r>
                          <a:endParaRPr lang="en-US" dirty="0"/>
                        </a:p>
                      </a:txBody>
                      <a:tcPr/>
                    </a:tc>
                    <a:tc>
                      <a:txBody>
                        <a:bodyPr/>
                        <a:lstStyle/>
                        <a:p>
                          <a:pPr algn="ctr"/>
                          <a:r>
                            <a:rPr lang="en-US" dirty="0" smtClean="0"/>
                            <a:t>75.06</a:t>
                          </a:r>
                          <a:endParaRPr lang="en-US" dirty="0"/>
                        </a:p>
                      </a:txBody>
                      <a:tcPr/>
                    </a:tc>
                    <a:tc>
                      <a:txBody>
                        <a:bodyPr/>
                        <a:lstStyle/>
                        <a:p>
                          <a:pPr algn="ctr"/>
                          <a:r>
                            <a:rPr lang="en-US" dirty="0" smtClean="0"/>
                            <a:t>313.0</a:t>
                          </a:r>
                          <a:endParaRPr lang="en-US" dirty="0"/>
                        </a:p>
                      </a:txBody>
                      <a:tcPr/>
                    </a:tc>
                    <a:tc>
                      <a:txBody>
                        <a:bodyPr/>
                        <a:lstStyle/>
                        <a:p>
                          <a:pPr algn="ctr"/>
                          <a:r>
                            <a:rPr lang="en-US" dirty="0" smtClean="0"/>
                            <a:t>99</a:t>
                          </a:r>
                          <a:endParaRPr lang="en-US" dirty="0"/>
                        </a:p>
                      </a:txBody>
                      <a:tcPr/>
                    </a:tc>
                    <a:tc>
                      <a:txBody>
                        <a:bodyPr/>
                        <a:lstStyle/>
                        <a:p>
                          <a:pPr algn="ctr"/>
                          <a:r>
                            <a:rPr lang="en-US" dirty="0" smtClean="0"/>
                            <a:t>69.5-74.5</a:t>
                          </a:r>
                          <a:endParaRPr lang="en-US" dirty="0"/>
                        </a:p>
                      </a:txBody>
                      <a:tcPr/>
                    </a:tc>
                    <a:tc>
                      <a:txBody>
                        <a:bodyPr/>
                        <a:lstStyle/>
                        <a:p>
                          <a:pPr algn="ctr"/>
                          <a:r>
                            <a:rPr lang="en-US" dirty="0" smtClean="0"/>
                            <a:t>93</a:t>
                          </a:r>
                          <a:endParaRPr lang="en-US" dirty="0"/>
                        </a:p>
                      </a:txBody>
                      <a:tcPr/>
                    </a:tc>
                  </a:tr>
                  <a:tr h="454504">
                    <a:tc>
                      <a:txBody>
                        <a:bodyPr/>
                        <a:lstStyle/>
                        <a:p>
                          <a:pPr algn="ctr"/>
                          <a:r>
                            <a:rPr lang="en-US" dirty="0" smtClean="0"/>
                            <a:t>75-79</a:t>
                          </a:r>
                          <a:endParaRPr lang="en-US" dirty="0"/>
                        </a:p>
                      </a:txBody>
                      <a:tcPr/>
                    </a:tc>
                    <a:tc>
                      <a:txBody>
                        <a:bodyPr/>
                        <a:lstStyle/>
                        <a:p>
                          <a:pPr algn="ctr"/>
                          <a:r>
                            <a:rPr lang="en-US" dirty="0" smtClean="0"/>
                            <a:t>13</a:t>
                          </a:r>
                          <a:endParaRPr lang="en-US" dirty="0"/>
                        </a:p>
                      </a:txBody>
                      <a:tcPr/>
                    </a:tc>
                    <a:tc>
                      <a:txBody>
                        <a:bodyPr/>
                        <a:lstStyle/>
                        <a:p>
                          <a:pPr algn="ctr"/>
                          <a:r>
                            <a:rPr lang="en-US" dirty="0" smtClean="0"/>
                            <a:t>77</a:t>
                          </a:r>
                          <a:endParaRPr lang="en-US" dirty="0"/>
                        </a:p>
                      </a:txBody>
                      <a:tcPr/>
                    </a:tc>
                    <a:tc>
                      <a:txBody>
                        <a:bodyPr/>
                        <a:lstStyle/>
                        <a:p>
                          <a:pPr algn="ctr"/>
                          <a:r>
                            <a:rPr lang="en-US" dirty="0" smtClean="0"/>
                            <a:t>1001</a:t>
                          </a:r>
                          <a:endParaRPr lang="en-US" dirty="0"/>
                        </a:p>
                      </a:txBody>
                      <a:tcPr/>
                    </a:tc>
                    <a:tc>
                      <a:txBody>
                        <a:bodyPr/>
                        <a:lstStyle/>
                        <a:p>
                          <a:pPr algn="ctr"/>
                          <a:r>
                            <a:rPr lang="en-US" dirty="0" smtClean="0"/>
                            <a:t>9.17</a:t>
                          </a:r>
                          <a:endParaRPr lang="en-US" dirty="0"/>
                        </a:p>
                      </a:txBody>
                      <a:tcPr/>
                    </a:tc>
                    <a:tc>
                      <a:txBody>
                        <a:bodyPr/>
                        <a:lstStyle/>
                        <a:p>
                          <a:pPr algn="ctr"/>
                          <a:r>
                            <a:rPr lang="en-US" dirty="0" smtClean="0"/>
                            <a:t>9.17</a:t>
                          </a:r>
                          <a:endParaRPr lang="en-US" dirty="0"/>
                        </a:p>
                      </a:txBody>
                      <a:tcPr/>
                    </a:tc>
                    <a:tc>
                      <a:txBody>
                        <a:bodyPr/>
                        <a:lstStyle/>
                        <a:p>
                          <a:pPr algn="ctr"/>
                          <a:r>
                            <a:rPr lang="en-US" dirty="0" smtClean="0"/>
                            <a:t>84.09</a:t>
                          </a:r>
                          <a:endParaRPr lang="en-US" dirty="0"/>
                        </a:p>
                      </a:txBody>
                      <a:tcPr/>
                    </a:tc>
                    <a:tc>
                      <a:txBody>
                        <a:bodyPr/>
                        <a:lstStyle/>
                        <a:p>
                          <a:pPr algn="ctr"/>
                          <a:r>
                            <a:rPr lang="en-US" dirty="0" smtClean="0"/>
                            <a:t>119.21</a:t>
                          </a:r>
                          <a:endParaRPr lang="en-US" dirty="0"/>
                        </a:p>
                      </a:txBody>
                      <a:tcPr/>
                    </a:tc>
                    <a:tc>
                      <a:txBody>
                        <a:bodyPr/>
                        <a:lstStyle/>
                        <a:p>
                          <a:pPr algn="ctr"/>
                          <a:r>
                            <a:rPr lang="en-US" dirty="0" smtClean="0"/>
                            <a:t>1093.16</a:t>
                          </a:r>
                          <a:endParaRPr lang="en-US" dirty="0"/>
                        </a:p>
                      </a:txBody>
                      <a:tcPr/>
                    </a:tc>
                    <a:tc>
                      <a:txBody>
                        <a:bodyPr/>
                        <a:lstStyle/>
                        <a:p>
                          <a:pPr algn="ctr"/>
                          <a:r>
                            <a:rPr lang="en-US" dirty="0" smtClean="0"/>
                            <a:t>136.5</a:t>
                          </a:r>
                          <a:endParaRPr lang="en-US" dirty="0"/>
                        </a:p>
                      </a:txBody>
                      <a:tcPr/>
                    </a:tc>
                    <a:tc>
                      <a:txBody>
                        <a:bodyPr/>
                        <a:lstStyle/>
                        <a:p>
                          <a:pPr algn="ctr"/>
                          <a:r>
                            <a:rPr lang="en-US" dirty="0" smtClean="0"/>
                            <a:t>74.5-79.5</a:t>
                          </a:r>
                          <a:endParaRPr lang="en-US" dirty="0"/>
                        </a:p>
                      </a:txBody>
                      <a:tcPr/>
                    </a:tc>
                    <a:tc>
                      <a:txBody>
                        <a:bodyPr/>
                        <a:lstStyle/>
                        <a:p>
                          <a:pPr algn="ctr"/>
                          <a:r>
                            <a:rPr lang="en-US" dirty="0" smtClean="0"/>
                            <a:t>106</a:t>
                          </a:r>
                          <a:endParaRPr lang="en-US" dirty="0"/>
                        </a:p>
                      </a:txBody>
                      <a:tcPr/>
                    </a:tc>
                  </a:tr>
                  <a:tr h="454504">
                    <a:tc>
                      <a:txBody>
                        <a:bodyPr/>
                        <a:lstStyle/>
                        <a:p>
                          <a:pPr algn="ctr"/>
                          <a:r>
                            <a:rPr lang="en-US" dirty="0" smtClean="0"/>
                            <a:t>80-84</a:t>
                          </a:r>
                          <a:endParaRPr lang="en-US" dirty="0"/>
                        </a:p>
                      </a:txBody>
                      <a:tcPr/>
                    </a:tc>
                    <a:tc>
                      <a:txBody>
                        <a:bodyPr/>
                        <a:lstStyle/>
                        <a:p>
                          <a:pPr algn="ctr"/>
                          <a:r>
                            <a:rPr lang="en-US" dirty="0" smtClean="0"/>
                            <a:t>6</a:t>
                          </a:r>
                          <a:endParaRPr lang="en-US" dirty="0"/>
                        </a:p>
                      </a:txBody>
                      <a:tcPr/>
                    </a:tc>
                    <a:tc>
                      <a:txBody>
                        <a:bodyPr/>
                        <a:lstStyle/>
                        <a:p>
                          <a:pPr algn="ctr"/>
                          <a:r>
                            <a:rPr lang="en-US" dirty="0" smtClean="0"/>
                            <a:t>82</a:t>
                          </a:r>
                          <a:endParaRPr lang="en-US" dirty="0"/>
                        </a:p>
                      </a:txBody>
                      <a:tcPr/>
                    </a:tc>
                    <a:tc>
                      <a:txBody>
                        <a:bodyPr/>
                        <a:lstStyle/>
                        <a:p>
                          <a:pPr algn="ctr"/>
                          <a:r>
                            <a:rPr lang="en-US" dirty="0" smtClean="0"/>
                            <a:t>492</a:t>
                          </a:r>
                          <a:endParaRPr lang="en-US" dirty="0"/>
                        </a:p>
                      </a:txBody>
                      <a:tcPr/>
                    </a:tc>
                    <a:tc>
                      <a:txBody>
                        <a:bodyPr/>
                        <a:lstStyle/>
                        <a:p>
                          <a:pPr algn="ctr"/>
                          <a:r>
                            <a:rPr lang="en-US" dirty="0" smtClean="0"/>
                            <a:t>14.17</a:t>
                          </a:r>
                          <a:endParaRPr lang="en-US" dirty="0"/>
                        </a:p>
                      </a:txBody>
                      <a:tcPr/>
                    </a:tc>
                    <a:tc>
                      <a:txBody>
                        <a:bodyPr/>
                        <a:lstStyle/>
                        <a:p>
                          <a:pPr algn="ctr"/>
                          <a:r>
                            <a:rPr lang="en-US" dirty="0" smtClean="0"/>
                            <a:t>14.17</a:t>
                          </a:r>
                          <a:endParaRPr lang="en-US" dirty="0"/>
                        </a:p>
                      </a:txBody>
                      <a:tcPr/>
                    </a:tc>
                    <a:tc>
                      <a:txBody>
                        <a:bodyPr/>
                        <a:lstStyle/>
                        <a:p>
                          <a:pPr algn="ctr"/>
                          <a:r>
                            <a:rPr lang="en-US" dirty="0" smtClean="0"/>
                            <a:t>200.79</a:t>
                          </a:r>
                          <a:endParaRPr lang="en-US" dirty="0"/>
                        </a:p>
                      </a:txBody>
                      <a:tcPr/>
                    </a:tc>
                    <a:tc>
                      <a:txBody>
                        <a:bodyPr/>
                        <a:lstStyle/>
                        <a:p>
                          <a:pPr algn="ctr"/>
                          <a:r>
                            <a:rPr lang="en-US" dirty="0" smtClean="0"/>
                            <a:t>85.02</a:t>
                          </a:r>
                          <a:endParaRPr lang="en-US" dirty="0"/>
                        </a:p>
                      </a:txBody>
                      <a:tcPr/>
                    </a:tc>
                    <a:tc>
                      <a:txBody>
                        <a:bodyPr/>
                        <a:lstStyle/>
                        <a:p>
                          <a:pPr algn="ctr"/>
                          <a:r>
                            <a:rPr lang="en-US" dirty="0" smtClean="0"/>
                            <a:t>1204.73</a:t>
                          </a:r>
                          <a:endParaRPr lang="en-US" dirty="0"/>
                        </a:p>
                      </a:txBody>
                      <a:tcPr/>
                    </a:tc>
                    <a:tc>
                      <a:txBody>
                        <a:bodyPr/>
                        <a:lstStyle/>
                        <a:p>
                          <a:pPr algn="ctr"/>
                          <a:r>
                            <a:rPr lang="en-US" dirty="0" smtClean="0"/>
                            <a:t>93</a:t>
                          </a:r>
                          <a:endParaRPr lang="en-US" dirty="0"/>
                        </a:p>
                      </a:txBody>
                      <a:tcPr/>
                    </a:tc>
                    <a:tc>
                      <a:txBody>
                        <a:bodyPr/>
                        <a:lstStyle/>
                        <a:p>
                          <a:pPr algn="ctr"/>
                          <a:r>
                            <a:rPr lang="en-US" dirty="0" smtClean="0"/>
                            <a:t>79.5-84.5</a:t>
                          </a:r>
                          <a:endParaRPr lang="en-US" dirty="0"/>
                        </a:p>
                      </a:txBody>
                      <a:tcPr/>
                    </a:tc>
                    <a:tc>
                      <a:txBody>
                        <a:bodyPr/>
                        <a:lstStyle/>
                        <a:p>
                          <a:pPr algn="ctr"/>
                          <a:r>
                            <a:rPr lang="en-US" dirty="0" smtClean="0"/>
                            <a:t>112</a:t>
                          </a:r>
                          <a:endParaRPr lang="en-US" dirty="0"/>
                        </a:p>
                      </a:txBody>
                      <a:tcPr/>
                    </a:tc>
                  </a:tr>
                  <a:tr h="454504">
                    <a:tc>
                      <a:txBody>
                        <a:bodyPr/>
                        <a:lstStyle/>
                        <a:p>
                          <a:pPr algn="ctr"/>
                          <a:r>
                            <a:rPr lang="en-US" dirty="0" smtClean="0"/>
                            <a:t>85-89</a:t>
                          </a:r>
                          <a:endParaRPr lang="en-US" dirty="0"/>
                        </a:p>
                      </a:txBody>
                      <a:tcPr/>
                    </a:tc>
                    <a:tc>
                      <a:txBody>
                        <a:bodyPr/>
                        <a:lstStyle/>
                        <a:p>
                          <a:pPr algn="ctr"/>
                          <a:r>
                            <a:rPr lang="en-US" dirty="0" smtClean="0"/>
                            <a:t>5</a:t>
                          </a:r>
                          <a:endParaRPr lang="en-US" dirty="0"/>
                        </a:p>
                      </a:txBody>
                      <a:tcPr/>
                    </a:tc>
                    <a:tc>
                      <a:txBody>
                        <a:bodyPr/>
                        <a:lstStyle/>
                        <a:p>
                          <a:pPr algn="ctr"/>
                          <a:r>
                            <a:rPr lang="en-US" dirty="0" smtClean="0"/>
                            <a:t>87</a:t>
                          </a:r>
                          <a:endParaRPr lang="en-US" dirty="0"/>
                        </a:p>
                      </a:txBody>
                      <a:tcPr/>
                    </a:tc>
                    <a:tc>
                      <a:txBody>
                        <a:bodyPr/>
                        <a:lstStyle/>
                        <a:p>
                          <a:pPr algn="ctr"/>
                          <a:r>
                            <a:rPr lang="en-US" dirty="0" smtClean="0"/>
                            <a:t>435</a:t>
                          </a:r>
                          <a:endParaRPr lang="en-US" dirty="0"/>
                        </a:p>
                      </a:txBody>
                      <a:tcPr/>
                    </a:tc>
                    <a:tc>
                      <a:txBody>
                        <a:bodyPr/>
                        <a:lstStyle/>
                        <a:p>
                          <a:pPr algn="ctr"/>
                          <a:r>
                            <a:rPr lang="en-US" dirty="0" smtClean="0"/>
                            <a:t>19.17</a:t>
                          </a:r>
                          <a:endParaRPr lang="en-US" dirty="0"/>
                        </a:p>
                      </a:txBody>
                      <a:tcPr/>
                    </a:tc>
                    <a:tc>
                      <a:txBody>
                        <a:bodyPr/>
                        <a:lstStyle/>
                        <a:p>
                          <a:pPr algn="ctr"/>
                          <a:r>
                            <a:rPr lang="en-US" dirty="0" smtClean="0"/>
                            <a:t>19.17</a:t>
                          </a:r>
                          <a:endParaRPr lang="en-US" dirty="0"/>
                        </a:p>
                      </a:txBody>
                      <a:tcPr/>
                    </a:tc>
                    <a:tc>
                      <a:txBody>
                        <a:bodyPr/>
                        <a:lstStyle/>
                        <a:p>
                          <a:pPr algn="ctr"/>
                          <a:r>
                            <a:rPr lang="en-US" dirty="0" smtClean="0"/>
                            <a:t>376.49</a:t>
                          </a:r>
                          <a:endParaRPr lang="en-US" dirty="0"/>
                        </a:p>
                      </a:txBody>
                      <a:tcPr/>
                    </a:tc>
                    <a:tc>
                      <a:txBody>
                        <a:bodyPr/>
                        <a:lstStyle/>
                        <a:p>
                          <a:pPr algn="ctr"/>
                          <a:r>
                            <a:rPr lang="en-US" dirty="0" smtClean="0"/>
                            <a:t>95.85</a:t>
                          </a:r>
                          <a:endParaRPr lang="en-US" dirty="0"/>
                        </a:p>
                      </a:txBody>
                      <a:tcPr/>
                    </a:tc>
                    <a:tc>
                      <a:txBody>
                        <a:bodyPr/>
                        <a:lstStyle/>
                        <a:p>
                          <a:pPr algn="ctr"/>
                          <a:r>
                            <a:rPr lang="en-US" dirty="0" smtClean="0"/>
                            <a:t>1837.44</a:t>
                          </a:r>
                          <a:endParaRPr lang="en-US" dirty="0"/>
                        </a:p>
                      </a:txBody>
                      <a:tcPr/>
                    </a:tc>
                    <a:tc>
                      <a:txBody>
                        <a:bodyPr/>
                        <a:lstStyle/>
                        <a:p>
                          <a:pPr algn="ctr"/>
                          <a:r>
                            <a:rPr lang="en-US" dirty="0" smtClean="0"/>
                            <a:t>102.5</a:t>
                          </a:r>
                          <a:endParaRPr lang="en-US" dirty="0"/>
                        </a:p>
                      </a:txBody>
                      <a:tcPr/>
                    </a:tc>
                    <a:tc>
                      <a:txBody>
                        <a:bodyPr/>
                        <a:lstStyle/>
                        <a:p>
                          <a:pPr algn="ctr"/>
                          <a:r>
                            <a:rPr lang="en-US" dirty="0" smtClean="0"/>
                            <a:t>84.5-89.5</a:t>
                          </a:r>
                          <a:endParaRPr lang="en-US" dirty="0"/>
                        </a:p>
                      </a:txBody>
                      <a:tcPr/>
                    </a:tc>
                    <a:tc>
                      <a:txBody>
                        <a:bodyPr/>
                        <a:lstStyle/>
                        <a:p>
                          <a:pPr algn="ctr"/>
                          <a:r>
                            <a:rPr lang="en-US" dirty="0" smtClean="0"/>
                            <a:t>117</a:t>
                          </a:r>
                          <a:endParaRPr lang="en-US" dirty="0"/>
                        </a:p>
                      </a:txBody>
                      <a:tcPr/>
                    </a:tc>
                  </a:tr>
                  <a:tr h="454504">
                    <a:tc>
                      <a:txBody>
                        <a:bodyPr/>
                        <a:lstStyle/>
                        <a:p>
                          <a:pPr algn="ctr"/>
                          <a:r>
                            <a:rPr lang="en-US" dirty="0" smtClean="0"/>
                            <a:t>90-94</a:t>
                          </a:r>
                          <a:endParaRPr lang="en-US" dirty="0"/>
                        </a:p>
                      </a:txBody>
                      <a:tcPr/>
                    </a:tc>
                    <a:tc>
                      <a:txBody>
                        <a:bodyPr/>
                        <a:lstStyle/>
                        <a:p>
                          <a:pPr algn="ctr"/>
                          <a:r>
                            <a:rPr lang="en-US" dirty="0" smtClean="0"/>
                            <a:t>2</a:t>
                          </a:r>
                          <a:endParaRPr lang="en-US" dirty="0"/>
                        </a:p>
                      </a:txBody>
                      <a:tcPr/>
                    </a:tc>
                    <a:tc>
                      <a:txBody>
                        <a:bodyPr/>
                        <a:lstStyle/>
                        <a:p>
                          <a:pPr algn="ctr"/>
                          <a:r>
                            <a:rPr lang="en-US" dirty="0" smtClean="0"/>
                            <a:t>92</a:t>
                          </a:r>
                          <a:endParaRPr lang="en-US" dirty="0"/>
                        </a:p>
                      </a:txBody>
                      <a:tcPr/>
                    </a:tc>
                    <a:tc>
                      <a:txBody>
                        <a:bodyPr/>
                        <a:lstStyle/>
                        <a:p>
                          <a:pPr algn="ctr"/>
                          <a:r>
                            <a:rPr lang="en-US" dirty="0" smtClean="0"/>
                            <a:t>184</a:t>
                          </a:r>
                          <a:endParaRPr lang="en-US" dirty="0"/>
                        </a:p>
                      </a:txBody>
                      <a:tcPr/>
                    </a:tc>
                    <a:tc>
                      <a:txBody>
                        <a:bodyPr/>
                        <a:lstStyle/>
                        <a:p>
                          <a:pPr algn="ctr"/>
                          <a:r>
                            <a:rPr lang="en-US" dirty="0" smtClean="0"/>
                            <a:t>24.17</a:t>
                          </a:r>
                          <a:endParaRPr lang="en-US" dirty="0"/>
                        </a:p>
                      </a:txBody>
                      <a:tcPr/>
                    </a:tc>
                    <a:tc>
                      <a:txBody>
                        <a:bodyPr/>
                        <a:lstStyle/>
                        <a:p>
                          <a:pPr algn="ctr"/>
                          <a:r>
                            <a:rPr lang="en-US" dirty="0" smtClean="0"/>
                            <a:t>24.17</a:t>
                          </a:r>
                          <a:endParaRPr lang="en-US" dirty="0"/>
                        </a:p>
                      </a:txBody>
                      <a:tcPr/>
                    </a:tc>
                    <a:tc>
                      <a:txBody>
                        <a:bodyPr/>
                        <a:lstStyle/>
                        <a:p>
                          <a:pPr algn="ctr"/>
                          <a:r>
                            <a:rPr lang="en-US" dirty="0" smtClean="0"/>
                            <a:t>584.19</a:t>
                          </a:r>
                          <a:endParaRPr lang="en-US" dirty="0"/>
                        </a:p>
                      </a:txBody>
                      <a:tcPr/>
                    </a:tc>
                    <a:tc>
                      <a:txBody>
                        <a:bodyPr/>
                        <a:lstStyle/>
                        <a:p>
                          <a:pPr algn="ctr"/>
                          <a:r>
                            <a:rPr lang="en-US" dirty="0" smtClean="0"/>
                            <a:t>48.34</a:t>
                          </a:r>
                          <a:endParaRPr lang="en-US" dirty="0"/>
                        </a:p>
                      </a:txBody>
                      <a:tcPr/>
                    </a:tc>
                    <a:tc>
                      <a:txBody>
                        <a:bodyPr/>
                        <a:lstStyle/>
                        <a:p>
                          <a:pPr algn="ctr"/>
                          <a:r>
                            <a:rPr lang="en-US" dirty="0" smtClean="0"/>
                            <a:t>1168.38</a:t>
                          </a:r>
                          <a:endParaRPr lang="en-US" dirty="0"/>
                        </a:p>
                      </a:txBody>
                      <a:tcPr/>
                    </a:tc>
                    <a:tc>
                      <a:txBody>
                        <a:bodyPr/>
                        <a:lstStyle/>
                        <a:p>
                          <a:pPr algn="ctr"/>
                          <a:r>
                            <a:rPr lang="en-US" dirty="0" smtClean="0"/>
                            <a:t>51</a:t>
                          </a:r>
                          <a:endParaRPr lang="en-US" dirty="0"/>
                        </a:p>
                      </a:txBody>
                      <a:tcPr/>
                    </a:tc>
                    <a:tc>
                      <a:txBody>
                        <a:bodyPr/>
                        <a:lstStyle/>
                        <a:p>
                          <a:pPr algn="ctr"/>
                          <a:r>
                            <a:rPr lang="en-US" dirty="0" smtClean="0"/>
                            <a:t>89.5-94.5</a:t>
                          </a:r>
                          <a:endParaRPr lang="en-US" dirty="0"/>
                        </a:p>
                      </a:txBody>
                      <a:tcPr/>
                    </a:tc>
                    <a:tc>
                      <a:txBody>
                        <a:bodyPr/>
                        <a:lstStyle/>
                        <a:p>
                          <a:pPr algn="ctr"/>
                          <a:r>
                            <a:rPr lang="en-US" dirty="0" smtClean="0"/>
                            <a:t>119</a:t>
                          </a:r>
                          <a:endParaRPr lang="en-US" dirty="0"/>
                        </a:p>
                      </a:txBody>
                      <a:tcPr/>
                    </a:tc>
                  </a:tr>
                  <a:tr h="454504">
                    <a:tc>
                      <a:txBody>
                        <a:bodyPr/>
                        <a:lstStyle/>
                        <a:p>
                          <a:pPr algn="ctr"/>
                          <a:r>
                            <a:rPr lang="en-US" dirty="0" smtClean="0"/>
                            <a:t>95-99</a:t>
                          </a:r>
                          <a:endParaRPr lang="en-US" dirty="0"/>
                        </a:p>
                      </a:txBody>
                      <a:tcPr/>
                    </a:tc>
                    <a:tc>
                      <a:txBody>
                        <a:bodyPr/>
                        <a:lstStyle/>
                        <a:p>
                          <a:pPr algn="ctr"/>
                          <a:r>
                            <a:rPr lang="en-US" dirty="0" smtClean="0"/>
                            <a:t>1</a:t>
                          </a:r>
                          <a:endParaRPr lang="en-US" dirty="0"/>
                        </a:p>
                      </a:txBody>
                      <a:tcPr/>
                    </a:tc>
                    <a:tc>
                      <a:txBody>
                        <a:bodyPr/>
                        <a:lstStyle/>
                        <a:p>
                          <a:pPr algn="ctr"/>
                          <a:r>
                            <a:rPr lang="en-US" dirty="0" smtClean="0"/>
                            <a:t>97</a:t>
                          </a:r>
                          <a:endParaRPr lang="en-US" dirty="0"/>
                        </a:p>
                      </a:txBody>
                      <a:tcPr/>
                    </a:tc>
                    <a:tc>
                      <a:txBody>
                        <a:bodyPr/>
                        <a:lstStyle/>
                        <a:p>
                          <a:pPr algn="ctr"/>
                          <a:r>
                            <a:rPr lang="en-US" dirty="0" smtClean="0"/>
                            <a:t>97</a:t>
                          </a:r>
                          <a:endParaRPr lang="en-US" dirty="0"/>
                        </a:p>
                      </a:txBody>
                      <a:tcPr/>
                    </a:tc>
                    <a:tc>
                      <a:txBody>
                        <a:bodyPr/>
                        <a:lstStyle/>
                        <a:p>
                          <a:pPr algn="ctr"/>
                          <a:r>
                            <a:rPr lang="en-US" dirty="0" smtClean="0"/>
                            <a:t>29.17</a:t>
                          </a:r>
                          <a:endParaRPr lang="en-US" dirty="0"/>
                        </a:p>
                      </a:txBody>
                      <a:tcPr/>
                    </a:tc>
                    <a:tc>
                      <a:txBody>
                        <a:bodyPr/>
                        <a:lstStyle/>
                        <a:p>
                          <a:pPr algn="ctr"/>
                          <a:r>
                            <a:rPr lang="en-US" dirty="0" smtClean="0"/>
                            <a:t>29.17</a:t>
                          </a:r>
                          <a:endParaRPr lang="en-US" dirty="0"/>
                        </a:p>
                      </a:txBody>
                      <a:tcPr/>
                    </a:tc>
                    <a:tc>
                      <a:txBody>
                        <a:bodyPr/>
                        <a:lstStyle/>
                        <a:p>
                          <a:pPr algn="ctr"/>
                          <a:r>
                            <a:rPr lang="en-US" dirty="0" smtClean="0"/>
                            <a:t>850.89</a:t>
                          </a:r>
                          <a:endParaRPr lang="en-US" dirty="0"/>
                        </a:p>
                      </a:txBody>
                      <a:tcPr/>
                    </a:tc>
                    <a:tc>
                      <a:txBody>
                        <a:bodyPr/>
                        <a:lstStyle/>
                        <a:p>
                          <a:pPr algn="ctr"/>
                          <a:r>
                            <a:rPr lang="en-US" dirty="0" smtClean="0"/>
                            <a:t>29.17</a:t>
                          </a:r>
                          <a:endParaRPr lang="en-US" dirty="0"/>
                        </a:p>
                      </a:txBody>
                      <a:tcPr/>
                    </a:tc>
                    <a:tc>
                      <a:txBody>
                        <a:bodyPr/>
                        <a:lstStyle/>
                        <a:p>
                          <a:pPr algn="ctr"/>
                          <a:r>
                            <a:rPr lang="en-US" dirty="0" smtClean="0"/>
                            <a:t>850.89</a:t>
                          </a:r>
                          <a:endParaRPr lang="en-US" dirty="0"/>
                        </a:p>
                      </a:txBody>
                      <a:tcPr/>
                    </a:tc>
                    <a:tc>
                      <a:txBody>
                        <a:bodyPr/>
                        <a:lstStyle/>
                        <a:p>
                          <a:pPr algn="ctr"/>
                          <a:r>
                            <a:rPr lang="en-US" dirty="0" smtClean="0"/>
                            <a:t>30.5</a:t>
                          </a:r>
                          <a:endParaRPr lang="en-US" dirty="0"/>
                        </a:p>
                      </a:txBody>
                      <a:tcPr/>
                    </a:tc>
                    <a:tc>
                      <a:txBody>
                        <a:bodyPr/>
                        <a:lstStyle/>
                        <a:p>
                          <a:pPr algn="ctr"/>
                          <a:r>
                            <a:rPr lang="en-US" dirty="0" smtClean="0"/>
                            <a:t>94.5-99.5</a:t>
                          </a:r>
                          <a:endParaRPr lang="en-US" dirty="0"/>
                        </a:p>
                      </a:txBody>
                      <a:tcPr/>
                    </a:tc>
                    <a:tc>
                      <a:txBody>
                        <a:bodyPr/>
                        <a:lstStyle/>
                        <a:p>
                          <a:pPr algn="ctr"/>
                          <a:r>
                            <a:rPr lang="en-US" dirty="0" smtClean="0"/>
                            <a:t>120</a:t>
                          </a:r>
                          <a:endParaRPr lang="en-US" dirty="0"/>
                        </a:p>
                      </a:txBody>
                      <a:tcPr/>
                    </a:tc>
                  </a:tr>
                  <a:tr h="454504">
                    <a:tc>
                      <a:txBody>
                        <a:bodyPr/>
                        <a:lstStyle/>
                        <a:p>
                          <a:pPr algn="ctr"/>
                          <a:r>
                            <a:rPr lang="en-US" dirty="0" smtClean="0"/>
                            <a:t>Total</a:t>
                          </a:r>
                          <a:endParaRPr lang="en-US" dirty="0"/>
                        </a:p>
                      </a:txBody>
                      <a:tcPr/>
                    </a:tc>
                    <a:tc>
                      <a:txBody>
                        <a:bodyPr/>
                        <a:lstStyle/>
                        <a:p>
                          <a:pPr algn="ctr"/>
                          <a:r>
                            <a:rPr lang="en-US" dirty="0" smtClean="0"/>
                            <a:t>120</a:t>
                          </a:r>
                          <a:endParaRPr lang="en-US" dirty="0"/>
                        </a:p>
                      </a:txBody>
                      <a:tcPr/>
                    </a:tc>
                    <a:tc>
                      <a:txBody>
                        <a:bodyPr/>
                        <a:lstStyle/>
                        <a:p>
                          <a:pPr algn="ctr"/>
                          <a:endParaRPr lang="en-US" dirty="0"/>
                        </a:p>
                      </a:txBody>
                      <a:tcPr/>
                    </a:tc>
                    <a:tc>
                      <a:txBody>
                        <a:bodyPr/>
                        <a:lstStyle/>
                        <a:p>
                          <a:pPr algn="ctr"/>
                          <a:r>
                            <a:rPr lang="en-US" dirty="0" smtClean="0"/>
                            <a:t>8140</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904.9</a:t>
                          </a:r>
                        </a:p>
                      </a:txBody>
                      <a:tcPr/>
                    </a:tc>
                    <a:tc>
                      <a:txBody>
                        <a:bodyPr/>
                        <a:lstStyle/>
                        <a:p>
                          <a:pPr algn="ctr"/>
                          <a:r>
                            <a:rPr lang="en-US" dirty="0" smtClean="0"/>
                            <a:t>10866.67</a:t>
                          </a:r>
                          <a:endParaRPr lang="en-US" dirty="0"/>
                        </a:p>
                      </a:txBody>
                      <a:tcPr/>
                    </a:tc>
                    <a:tc>
                      <a:txBody>
                        <a:bodyPr/>
                        <a:lstStyle/>
                        <a:p>
                          <a:pPr algn="ctr"/>
                          <a:r>
                            <a:rPr lang="en-US" dirty="0" smtClean="0"/>
                            <a:t>890</a:t>
                          </a:r>
                          <a:endParaRPr lang="en-US" dirty="0"/>
                        </a:p>
                      </a:txBody>
                      <a:tcPr/>
                    </a:tc>
                    <a:tc>
                      <a:txBody>
                        <a:bodyPr/>
                        <a:lstStyle/>
                        <a:p>
                          <a:pPr algn="ctr"/>
                          <a:endParaRPr lang="en-US"/>
                        </a:p>
                      </a:txBody>
                      <a:tcPr/>
                    </a:tc>
                    <a:tc>
                      <a:txBody>
                        <a:bodyPr/>
                        <a:lstStyle/>
                        <a:p>
                          <a:pPr algn="ctr"/>
                          <a:endParaRPr lang="en-US" dirty="0"/>
                        </a:p>
                      </a:txBody>
                      <a:tcPr/>
                    </a:tc>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538854250"/>
                  </p:ext>
                </p:extLst>
              </p:nvPr>
            </p:nvGraphicFramePr>
            <p:xfrm>
              <a:off x="218946" y="256026"/>
              <a:ext cx="11822796" cy="6325077"/>
            </p:xfrm>
            <a:graphic>
              <a:graphicData uri="http://schemas.openxmlformats.org/drawingml/2006/table">
                <a:tbl>
                  <a:tblPr firstRow="1" bandRow="1">
                    <a:tableStyleId>{5C22544A-7EE6-4342-B048-85BDC9FD1C3A}</a:tableStyleId>
                  </a:tblPr>
                  <a:tblGrid>
                    <a:gridCol w="798485"/>
                    <a:gridCol w="721217"/>
                    <a:gridCol w="605307"/>
                    <a:gridCol w="888642"/>
                    <a:gridCol w="1159099"/>
                    <a:gridCol w="1017431"/>
                    <a:gridCol w="1030310"/>
                    <a:gridCol w="1159098"/>
                    <a:gridCol w="1159099"/>
                    <a:gridCol w="1094704"/>
                    <a:gridCol w="1223493"/>
                    <a:gridCol w="965911"/>
                  </a:tblGrid>
                  <a:tr h="871029">
                    <a:tc>
                      <a:txBody>
                        <a:bodyPr/>
                        <a:lstStyle/>
                        <a:p>
                          <a:pPr algn="ctr"/>
                          <a:r>
                            <a:rPr lang="en-US" dirty="0" smtClean="0"/>
                            <a:t>Weights</a:t>
                          </a:r>
                          <a:endParaRPr lang="en-US" dirty="0"/>
                        </a:p>
                      </a:txBody>
                      <a:tcPr/>
                    </a:tc>
                    <a:tc>
                      <a:txBody>
                        <a:bodyPr/>
                        <a:lstStyle/>
                        <a:p>
                          <a:pPr algn="ctr"/>
                          <a:r>
                            <a:rPr lang="en-US" dirty="0" smtClean="0"/>
                            <a:t>F</a:t>
                          </a:r>
                          <a:endParaRPr lang="en-US" dirty="0"/>
                        </a:p>
                      </a:txBody>
                      <a:tcPr/>
                    </a:tc>
                    <a:tc>
                      <a:txBody>
                        <a:bodyPr/>
                        <a:lstStyle/>
                        <a:p>
                          <a:pPr algn="ctr"/>
                          <a:r>
                            <a:rPr lang="en-US" dirty="0" smtClean="0"/>
                            <a:t>X</a:t>
                          </a:r>
                          <a:endParaRPr lang="en-US" dirty="0"/>
                        </a:p>
                      </a:txBody>
                      <a:tcPr/>
                    </a:tc>
                    <a:tc>
                      <a:txBody>
                        <a:bodyPr/>
                        <a:lstStyle/>
                        <a:p>
                          <a:pPr algn="ctr"/>
                          <a:r>
                            <a:rPr lang="en-US" dirty="0" err="1" smtClean="0"/>
                            <a:t>fX</a:t>
                          </a:r>
                          <a:endParaRPr lang="en-US" dirty="0"/>
                        </a:p>
                      </a:txBody>
                      <a:tcPr/>
                    </a:tc>
                    <a:tc>
                      <a:txBody>
                        <a:bodyPr/>
                        <a:lstStyle/>
                        <a:p>
                          <a:endParaRPr lang="en-US"/>
                        </a:p>
                      </a:txBody>
                      <a:tcPr>
                        <a:blipFill rotWithShape="0">
                          <a:blip r:embed="rId2"/>
                          <a:stretch>
                            <a:fillRect l="-261053" t="-3497" r="-663158" b="-627972"/>
                          </a:stretch>
                        </a:blipFill>
                      </a:tcPr>
                    </a:tc>
                    <a:tc>
                      <a:txBody>
                        <a:bodyPr/>
                        <a:lstStyle/>
                        <a:p>
                          <a:endParaRPr lang="en-US"/>
                        </a:p>
                      </a:txBody>
                      <a:tcPr>
                        <a:blipFill rotWithShape="0">
                          <a:blip r:embed="rId2"/>
                          <a:stretch>
                            <a:fillRect l="-410778" t="-3497" r="-654491" b="-627972"/>
                          </a:stretch>
                        </a:blipFill>
                      </a:tcPr>
                    </a:tc>
                    <a:tc>
                      <a:txBody>
                        <a:bodyPr/>
                        <a:lstStyle/>
                        <a:p>
                          <a:endParaRPr lang="en-US"/>
                        </a:p>
                      </a:txBody>
                      <a:tcPr>
                        <a:blipFill rotWithShape="0">
                          <a:blip r:embed="rId2"/>
                          <a:stretch>
                            <a:fillRect l="-504734" t="-3497" r="-546746" b="-627972"/>
                          </a:stretch>
                        </a:blipFill>
                      </a:tcPr>
                    </a:tc>
                    <a:tc>
                      <a:txBody>
                        <a:bodyPr/>
                        <a:lstStyle/>
                        <a:p>
                          <a:endParaRPr lang="en-US"/>
                        </a:p>
                      </a:txBody>
                      <a:tcPr>
                        <a:blipFill rotWithShape="0">
                          <a:blip r:embed="rId2"/>
                          <a:stretch>
                            <a:fillRect l="-535079" t="-3497" r="-383770" b="-627972"/>
                          </a:stretch>
                        </a:blipFill>
                      </a:tcPr>
                    </a:tc>
                    <a:tc>
                      <a:txBody>
                        <a:bodyPr/>
                        <a:lstStyle/>
                        <a:p>
                          <a:endParaRPr lang="en-US"/>
                        </a:p>
                      </a:txBody>
                      <a:tcPr>
                        <a:blipFill rotWithShape="0">
                          <a:blip r:embed="rId2"/>
                          <a:stretch>
                            <a:fillRect l="-638421" t="-3497" r="-285789" b="-627972"/>
                          </a:stretch>
                        </a:blipFill>
                      </a:tcPr>
                    </a:tc>
                    <a:tc>
                      <a:txBody>
                        <a:bodyPr/>
                        <a:lstStyle/>
                        <a:p>
                          <a:endParaRPr lang="en-US"/>
                        </a:p>
                      </a:txBody>
                      <a:tcPr>
                        <a:blipFill rotWithShape="0">
                          <a:blip r:embed="rId2"/>
                          <a:stretch>
                            <a:fillRect l="-779444" t="-3497" r="-201667" b="-627972"/>
                          </a:stretch>
                        </a:blipFill>
                      </a:tcPr>
                    </a:tc>
                    <a:tc>
                      <a:txBody>
                        <a:bodyPr/>
                        <a:lstStyle/>
                        <a:p>
                          <a:pPr algn="ctr"/>
                          <a:r>
                            <a:rPr lang="en-US" dirty="0" smtClean="0"/>
                            <a:t>C.B</a:t>
                          </a:r>
                          <a:endParaRPr lang="en-US" dirty="0"/>
                        </a:p>
                      </a:txBody>
                      <a:tcPr/>
                    </a:tc>
                    <a:tc>
                      <a:txBody>
                        <a:bodyPr/>
                        <a:lstStyle/>
                        <a:p>
                          <a:pPr algn="ctr"/>
                          <a:r>
                            <a:rPr lang="en-US" dirty="0" smtClean="0"/>
                            <a:t>C.F</a:t>
                          </a:r>
                          <a:endParaRPr lang="en-US" dirty="0"/>
                        </a:p>
                      </a:txBody>
                      <a:tcPr/>
                    </a:tc>
                  </a:tr>
                  <a:tr h="454504">
                    <a:tc>
                      <a:txBody>
                        <a:bodyPr/>
                        <a:lstStyle/>
                        <a:p>
                          <a:pPr algn="ctr"/>
                          <a:r>
                            <a:rPr lang="en-US" dirty="0" smtClean="0"/>
                            <a:t>45-49</a:t>
                          </a:r>
                          <a:endParaRPr lang="en-US" dirty="0"/>
                        </a:p>
                      </a:txBody>
                      <a:tcPr/>
                    </a:tc>
                    <a:tc>
                      <a:txBody>
                        <a:bodyPr/>
                        <a:lstStyle/>
                        <a:p>
                          <a:pPr algn="ctr"/>
                          <a:r>
                            <a:rPr lang="en-US" dirty="0" smtClean="0"/>
                            <a:t>1</a:t>
                          </a:r>
                          <a:endParaRPr lang="en-US" dirty="0"/>
                        </a:p>
                      </a:txBody>
                      <a:tcPr/>
                    </a:tc>
                    <a:tc>
                      <a:txBody>
                        <a:bodyPr/>
                        <a:lstStyle/>
                        <a:p>
                          <a:pPr algn="ctr"/>
                          <a:r>
                            <a:rPr lang="en-US" dirty="0" smtClean="0"/>
                            <a:t>47</a:t>
                          </a:r>
                          <a:endParaRPr lang="en-US" dirty="0"/>
                        </a:p>
                      </a:txBody>
                      <a:tcPr/>
                    </a:tc>
                    <a:tc>
                      <a:txBody>
                        <a:bodyPr/>
                        <a:lstStyle/>
                        <a:p>
                          <a:pPr algn="ctr"/>
                          <a:r>
                            <a:rPr lang="en-US" dirty="0" smtClean="0"/>
                            <a:t>47</a:t>
                          </a:r>
                          <a:endParaRPr lang="en-US" dirty="0"/>
                        </a:p>
                      </a:txBody>
                      <a:tcPr/>
                    </a:tc>
                    <a:tc>
                      <a:txBody>
                        <a:bodyPr/>
                        <a:lstStyle/>
                        <a:p>
                          <a:pPr algn="ctr"/>
                          <a:r>
                            <a:rPr lang="en-US" dirty="0" smtClean="0"/>
                            <a:t>-20.83</a:t>
                          </a:r>
                          <a:endParaRPr lang="en-US" dirty="0"/>
                        </a:p>
                      </a:txBody>
                      <a:tcPr/>
                    </a:tc>
                    <a:tc>
                      <a:txBody>
                        <a:bodyPr/>
                        <a:lstStyle/>
                        <a:p>
                          <a:pPr algn="ctr"/>
                          <a:r>
                            <a:rPr lang="en-US" dirty="0" smtClean="0"/>
                            <a:t>20.83</a:t>
                          </a:r>
                          <a:endParaRPr lang="en-US" dirty="0"/>
                        </a:p>
                      </a:txBody>
                      <a:tcPr/>
                    </a:tc>
                    <a:tc>
                      <a:txBody>
                        <a:bodyPr/>
                        <a:lstStyle/>
                        <a:p>
                          <a:pPr algn="ctr"/>
                          <a:r>
                            <a:rPr lang="en-US" dirty="0" smtClean="0"/>
                            <a:t>433.89</a:t>
                          </a:r>
                          <a:endParaRPr lang="en-US" dirty="0"/>
                        </a:p>
                      </a:txBody>
                      <a:tcPr/>
                    </a:tc>
                    <a:tc>
                      <a:txBody>
                        <a:bodyPr/>
                        <a:lstStyle/>
                        <a:p>
                          <a:pPr algn="ctr"/>
                          <a:r>
                            <a:rPr lang="en-US" dirty="0" smtClean="0"/>
                            <a:t>20.83</a:t>
                          </a:r>
                          <a:endParaRPr lang="en-US" dirty="0"/>
                        </a:p>
                      </a:txBody>
                      <a:tcPr/>
                    </a:tc>
                    <a:tc>
                      <a:txBody>
                        <a:bodyPr/>
                        <a:lstStyle/>
                        <a:p>
                          <a:pPr algn="ctr"/>
                          <a:r>
                            <a:rPr lang="en-US" dirty="0" smtClean="0"/>
                            <a:t>433.89</a:t>
                          </a:r>
                          <a:endParaRPr lang="en-US" dirty="0"/>
                        </a:p>
                      </a:txBody>
                      <a:tcPr/>
                    </a:tc>
                    <a:tc>
                      <a:txBody>
                        <a:bodyPr/>
                        <a:lstStyle/>
                        <a:p>
                          <a:pPr algn="ctr"/>
                          <a:r>
                            <a:rPr lang="en-US" dirty="0" smtClean="0"/>
                            <a:t>19.5</a:t>
                          </a:r>
                          <a:endParaRPr lang="en-US" dirty="0"/>
                        </a:p>
                      </a:txBody>
                      <a:tcPr/>
                    </a:tc>
                    <a:tc>
                      <a:txBody>
                        <a:bodyPr/>
                        <a:lstStyle/>
                        <a:p>
                          <a:pPr algn="ctr"/>
                          <a:r>
                            <a:rPr lang="en-US" dirty="0" smtClean="0"/>
                            <a:t>44.5-49.5</a:t>
                          </a:r>
                          <a:endParaRPr lang="en-US" dirty="0"/>
                        </a:p>
                      </a:txBody>
                      <a:tcPr/>
                    </a:tc>
                    <a:tc>
                      <a:txBody>
                        <a:bodyPr/>
                        <a:lstStyle/>
                        <a:p>
                          <a:pPr algn="ctr"/>
                          <a:r>
                            <a:rPr lang="en-US" dirty="0" smtClean="0"/>
                            <a:t>1</a:t>
                          </a:r>
                          <a:endParaRPr lang="en-US" dirty="0"/>
                        </a:p>
                      </a:txBody>
                      <a:tcPr/>
                    </a:tc>
                  </a:tr>
                  <a:tr h="454504">
                    <a:tc>
                      <a:txBody>
                        <a:bodyPr/>
                        <a:lstStyle/>
                        <a:p>
                          <a:pPr algn="ctr"/>
                          <a:r>
                            <a:rPr lang="en-US" dirty="0" smtClean="0"/>
                            <a:t>50-54</a:t>
                          </a:r>
                          <a:endParaRPr lang="en-US" dirty="0"/>
                        </a:p>
                      </a:txBody>
                      <a:tcPr/>
                    </a:tc>
                    <a:tc>
                      <a:txBody>
                        <a:bodyPr/>
                        <a:lstStyle/>
                        <a:p>
                          <a:pPr algn="ctr"/>
                          <a:r>
                            <a:rPr lang="en-US" dirty="0" smtClean="0"/>
                            <a:t>4</a:t>
                          </a:r>
                          <a:endParaRPr lang="en-US" dirty="0"/>
                        </a:p>
                      </a:txBody>
                      <a:tcPr/>
                    </a:tc>
                    <a:tc>
                      <a:txBody>
                        <a:bodyPr/>
                        <a:lstStyle/>
                        <a:p>
                          <a:pPr algn="ctr"/>
                          <a:r>
                            <a:rPr lang="en-US" dirty="0" smtClean="0"/>
                            <a:t>52</a:t>
                          </a:r>
                          <a:endParaRPr lang="en-US" dirty="0"/>
                        </a:p>
                      </a:txBody>
                      <a:tcPr/>
                    </a:tc>
                    <a:tc>
                      <a:txBody>
                        <a:bodyPr/>
                        <a:lstStyle/>
                        <a:p>
                          <a:pPr algn="ctr"/>
                          <a:r>
                            <a:rPr lang="en-US" dirty="0" smtClean="0"/>
                            <a:t>208</a:t>
                          </a:r>
                          <a:endParaRPr lang="en-US" dirty="0"/>
                        </a:p>
                      </a:txBody>
                      <a:tcPr/>
                    </a:tc>
                    <a:tc>
                      <a:txBody>
                        <a:bodyPr/>
                        <a:lstStyle/>
                        <a:p>
                          <a:pPr algn="ctr"/>
                          <a:r>
                            <a:rPr lang="en-US" dirty="0" smtClean="0"/>
                            <a:t>-15.83</a:t>
                          </a:r>
                          <a:endParaRPr lang="en-US" dirty="0"/>
                        </a:p>
                      </a:txBody>
                      <a:tcPr/>
                    </a:tc>
                    <a:tc>
                      <a:txBody>
                        <a:bodyPr/>
                        <a:lstStyle/>
                        <a:p>
                          <a:pPr algn="ctr"/>
                          <a:r>
                            <a:rPr lang="en-US" dirty="0" smtClean="0"/>
                            <a:t>15.83</a:t>
                          </a:r>
                          <a:endParaRPr lang="en-US" dirty="0"/>
                        </a:p>
                      </a:txBody>
                      <a:tcPr/>
                    </a:tc>
                    <a:tc>
                      <a:txBody>
                        <a:bodyPr/>
                        <a:lstStyle/>
                        <a:p>
                          <a:pPr algn="ctr"/>
                          <a:r>
                            <a:rPr lang="en-US" dirty="0" smtClean="0"/>
                            <a:t>250.59</a:t>
                          </a:r>
                          <a:endParaRPr lang="en-US" dirty="0"/>
                        </a:p>
                      </a:txBody>
                      <a:tcPr/>
                    </a:tc>
                    <a:tc>
                      <a:txBody>
                        <a:bodyPr/>
                        <a:lstStyle/>
                        <a:p>
                          <a:pPr algn="ctr"/>
                          <a:r>
                            <a:rPr lang="en-US" dirty="0" smtClean="0"/>
                            <a:t>63.32</a:t>
                          </a:r>
                          <a:endParaRPr lang="en-US" dirty="0"/>
                        </a:p>
                      </a:txBody>
                      <a:tcPr/>
                    </a:tc>
                    <a:tc>
                      <a:txBody>
                        <a:bodyPr/>
                        <a:lstStyle/>
                        <a:p>
                          <a:pPr algn="ctr"/>
                          <a:r>
                            <a:rPr lang="en-US" dirty="0" smtClean="0"/>
                            <a:t>1002.36</a:t>
                          </a:r>
                          <a:endParaRPr lang="en-US" dirty="0"/>
                        </a:p>
                      </a:txBody>
                      <a:tcPr/>
                    </a:tc>
                    <a:tc>
                      <a:txBody>
                        <a:bodyPr/>
                        <a:lstStyle/>
                        <a:p>
                          <a:pPr algn="ctr"/>
                          <a:r>
                            <a:rPr lang="en-US" dirty="0" smtClean="0"/>
                            <a:t>58</a:t>
                          </a:r>
                          <a:endParaRPr lang="en-US" dirty="0"/>
                        </a:p>
                      </a:txBody>
                      <a:tcPr/>
                    </a:tc>
                    <a:tc>
                      <a:txBody>
                        <a:bodyPr/>
                        <a:lstStyle/>
                        <a:p>
                          <a:pPr algn="ctr"/>
                          <a:r>
                            <a:rPr lang="en-US" dirty="0" smtClean="0"/>
                            <a:t>49.5-54.5</a:t>
                          </a:r>
                          <a:endParaRPr lang="en-US" dirty="0"/>
                        </a:p>
                      </a:txBody>
                      <a:tcPr/>
                    </a:tc>
                    <a:tc>
                      <a:txBody>
                        <a:bodyPr/>
                        <a:lstStyle/>
                        <a:p>
                          <a:pPr algn="ctr"/>
                          <a:r>
                            <a:rPr lang="en-US" dirty="0" smtClean="0"/>
                            <a:t>5</a:t>
                          </a:r>
                          <a:endParaRPr lang="en-US" dirty="0"/>
                        </a:p>
                      </a:txBody>
                      <a:tcPr/>
                    </a:tc>
                  </a:tr>
                  <a:tr h="454504">
                    <a:tc>
                      <a:txBody>
                        <a:bodyPr/>
                        <a:lstStyle/>
                        <a:p>
                          <a:pPr algn="ctr"/>
                          <a:r>
                            <a:rPr lang="en-US" dirty="0" smtClean="0"/>
                            <a:t>55-59</a:t>
                          </a:r>
                          <a:endParaRPr lang="en-US" dirty="0"/>
                        </a:p>
                      </a:txBody>
                      <a:tcPr/>
                    </a:tc>
                    <a:tc>
                      <a:txBody>
                        <a:bodyPr/>
                        <a:lstStyle/>
                        <a:p>
                          <a:pPr algn="ctr"/>
                          <a:r>
                            <a:rPr lang="en-US" dirty="0" smtClean="0"/>
                            <a:t>17</a:t>
                          </a:r>
                          <a:endParaRPr lang="en-US" dirty="0"/>
                        </a:p>
                      </a:txBody>
                      <a:tcPr/>
                    </a:tc>
                    <a:tc>
                      <a:txBody>
                        <a:bodyPr/>
                        <a:lstStyle/>
                        <a:p>
                          <a:pPr algn="ctr"/>
                          <a:r>
                            <a:rPr lang="en-US" dirty="0" smtClean="0"/>
                            <a:t>57</a:t>
                          </a:r>
                          <a:endParaRPr lang="en-US" dirty="0"/>
                        </a:p>
                      </a:txBody>
                      <a:tcPr/>
                    </a:tc>
                    <a:tc>
                      <a:txBody>
                        <a:bodyPr/>
                        <a:lstStyle/>
                        <a:p>
                          <a:pPr algn="ctr"/>
                          <a:r>
                            <a:rPr lang="en-US" dirty="0" smtClean="0"/>
                            <a:t>969</a:t>
                          </a:r>
                          <a:endParaRPr lang="en-US" dirty="0"/>
                        </a:p>
                      </a:txBody>
                      <a:tcPr/>
                    </a:tc>
                    <a:tc>
                      <a:txBody>
                        <a:bodyPr/>
                        <a:lstStyle/>
                        <a:p>
                          <a:pPr algn="ctr"/>
                          <a:r>
                            <a:rPr lang="en-US" dirty="0" smtClean="0"/>
                            <a:t>-10.83</a:t>
                          </a:r>
                          <a:endParaRPr lang="en-US" dirty="0"/>
                        </a:p>
                      </a:txBody>
                      <a:tcPr/>
                    </a:tc>
                    <a:tc>
                      <a:txBody>
                        <a:bodyPr/>
                        <a:lstStyle/>
                        <a:p>
                          <a:pPr algn="ctr"/>
                          <a:r>
                            <a:rPr lang="en-US" dirty="0" smtClean="0"/>
                            <a:t>10.83</a:t>
                          </a:r>
                          <a:endParaRPr lang="en-US" dirty="0"/>
                        </a:p>
                      </a:txBody>
                      <a:tcPr/>
                    </a:tc>
                    <a:tc>
                      <a:txBody>
                        <a:bodyPr/>
                        <a:lstStyle/>
                        <a:p>
                          <a:pPr algn="ctr"/>
                          <a:r>
                            <a:rPr lang="en-US" dirty="0" smtClean="0"/>
                            <a:t>117.29</a:t>
                          </a:r>
                          <a:endParaRPr lang="en-US" dirty="0"/>
                        </a:p>
                      </a:txBody>
                      <a:tcPr/>
                    </a:tc>
                    <a:tc>
                      <a:txBody>
                        <a:bodyPr/>
                        <a:lstStyle/>
                        <a:p>
                          <a:pPr algn="ctr"/>
                          <a:r>
                            <a:rPr lang="en-US" dirty="0" smtClean="0"/>
                            <a:t>184.11</a:t>
                          </a:r>
                          <a:endParaRPr lang="en-US" dirty="0"/>
                        </a:p>
                      </a:txBody>
                      <a:tcPr/>
                    </a:tc>
                    <a:tc>
                      <a:txBody>
                        <a:bodyPr/>
                        <a:lstStyle/>
                        <a:p>
                          <a:pPr algn="ctr"/>
                          <a:r>
                            <a:rPr lang="en-US" dirty="0" smtClean="0"/>
                            <a:t>1993.91</a:t>
                          </a:r>
                          <a:endParaRPr lang="en-US" dirty="0"/>
                        </a:p>
                      </a:txBody>
                      <a:tcPr/>
                    </a:tc>
                    <a:tc>
                      <a:txBody>
                        <a:bodyPr/>
                        <a:lstStyle/>
                        <a:p>
                          <a:pPr algn="ctr"/>
                          <a:r>
                            <a:rPr lang="en-US" dirty="0" smtClean="0"/>
                            <a:t>161.5</a:t>
                          </a:r>
                          <a:endParaRPr lang="en-US" dirty="0"/>
                        </a:p>
                      </a:txBody>
                      <a:tcPr/>
                    </a:tc>
                    <a:tc>
                      <a:txBody>
                        <a:bodyPr/>
                        <a:lstStyle/>
                        <a:p>
                          <a:pPr algn="ctr"/>
                          <a:r>
                            <a:rPr lang="en-US" dirty="0" smtClean="0"/>
                            <a:t>54.5-59.5</a:t>
                          </a:r>
                          <a:endParaRPr lang="en-US" dirty="0"/>
                        </a:p>
                      </a:txBody>
                      <a:tcPr/>
                    </a:tc>
                    <a:tc>
                      <a:txBody>
                        <a:bodyPr/>
                        <a:lstStyle/>
                        <a:p>
                          <a:pPr algn="ctr"/>
                          <a:r>
                            <a:rPr lang="en-US" dirty="0" smtClean="0"/>
                            <a:t>22</a:t>
                          </a:r>
                          <a:endParaRPr lang="en-US" dirty="0"/>
                        </a:p>
                      </a:txBody>
                      <a:tcPr/>
                    </a:tc>
                  </a:tr>
                  <a:tr h="454504">
                    <a:tc>
                      <a:txBody>
                        <a:bodyPr/>
                        <a:lstStyle/>
                        <a:p>
                          <a:pPr algn="ctr"/>
                          <a:r>
                            <a:rPr lang="en-US" dirty="0" smtClean="0"/>
                            <a:t>60-64</a:t>
                          </a:r>
                          <a:endParaRPr lang="en-US" dirty="0"/>
                        </a:p>
                      </a:txBody>
                      <a:tcPr/>
                    </a:tc>
                    <a:tc>
                      <a:txBody>
                        <a:bodyPr/>
                        <a:lstStyle/>
                        <a:p>
                          <a:pPr algn="ctr"/>
                          <a:r>
                            <a:rPr lang="en-US" dirty="0" smtClean="0"/>
                            <a:t>28</a:t>
                          </a:r>
                          <a:endParaRPr lang="en-US" dirty="0"/>
                        </a:p>
                      </a:txBody>
                      <a:tcPr/>
                    </a:tc>
                    <a:tc>
                      <a:txBody>
                        <a:bodyPr/>
                        <a:lstStyle/>
                        <a:p>
                          <a:pPr algn="ctr"/>
                          <a:r>
                            <a:rPr lang="en-US" dirty="0" smtClean="0"/>
                            <a:t>62</a:t>
                          </a:r>
                          <a:endParaRPr lang="en-US" dirty="0"/>
                        </a:p>
                      </a:txBody>
                      <a:tcPr/>
                    </a:tc>
                    <a:tc>
                      <a:txBody>
                        <a:bodyPr/>
                        <a:lstStyle/>
                        <a:p>
                          <a:pPr algn="ctr"/>
                          <a:r>
                            <a:rPr lang="en-US" dirty="0" smtClean="0"/>
                            <a:t>1736</a:t>
                          </a:r>
                          <a:endParaRPr lang="en-US" dirty="0"/>
                        </a:p>
                      </a:txBody>
                      <a:tcPr/>
                    </a:tc>
                    <a:tc>
                      <a:txBody>
                        <a:bodyPr/>
                        <a:lstStyle/>
                        <a:p>
                          <a:pPr algn="ctr"/>
                          <a:r>
                            <a:rPr lang="en-US" dirty="0" smtClean="0"/>
                            <a:t>-5.83</a:t>
                          </a:r>
                          <a:endParaRPr lang="en-US" dirty="0"/>
                        </a:p>
                      </a:txBody>
                      <a:tcPr/>
                    </a:tc>
                    <a:tc>
                      <a:txBody>
                        <a:bodyPr/>
                        <a:lstStyle/>
                        <a:p>
                          <a:pPr algn="ctr"/>
                          <a:r>
                            <a:rPr lang="en-US" dirty="0" smtClean="0"/>
                            <a:t>5.83</a:t>
                          </a:r>
                          <a:endParaRPr lang="en-US" dirty="0"/>
                        </a:p>
                      </a:txBody>
                      <a:tcPr/>
                    </a:tc>
                    <a:tc>
                      <a:txBody>
                        <a:bodyPr/>
                        <a:lstStyle/>
                        <a:p>
                          <a:pPr algn="ctr"/>
                          <a:r>
                            <a:rPr lang="en-US" dirty="0" smtClean="0"/>
                            <a:t>33.99</a:t>
                          </a:r>
                          <a:endParaRPr lang="en-US" dirty="0"/>
                        </a:p>
                      </a:txBody>
                      <a:tcPr/>
                    </a:tc>
                    <a:tc>
                      <a:txBody>
                        <a:bodyPr/>
                        <a:lstStyle/>
                        <a:p>
                          <a:pPr algn="ctr"/>
                          <a:r>
                            <a:rPr lang="en-US" dirty="0" smtClean="0"/>
                            <a:t>163.24</a:t>
                          </a:r>
                          <a:endParaRPr lang="en-US" dirty="0"/>
                        </a:p>
                      </a:txBody>
                      <a:tcPr/>
                    </a:tc>
                    <a:tc>
                      <a:txBody>
                        <a:bodyPr/>
                        <a:lstStyle/>
                        <a:p>
                          <a:pPr algn="ctr"/>
                          <a:r>
                            <a:rPr lang="en-US" dirty="0" smtClean="0"/>
                            <a:t>951.69</a:t>
                          </a:r>
                          <a:endParaRPr lang="en-US" dirty="0"/>
                        </a:p>
                      </a:txBody>
                      <a:tcPr/>
                    </a:tc>
                    <a:tc>
                      <a:txBody>
                        <a:bodyPr/>
                        <a:lstStyle/>
                        <a:p>
                          <a:pPr algn="ctr"/>
                          <a:r>
                            <a:rPr lang="en-US" dirty="0" smtClean="0"/>
                            <a:t>126</a:t>
                          </a:r>
                          <a:endParaRPr lang="en-US" dirty="0"/>
                        </a:p>
                      </a:txBody>
                      <a:tcPr/>
                    </a:tc>
                    <a:tc>
                      <a:txBody>
                        <a:bodyPr/>
                        <a:lstStyle/>
                        <a:p>
                          <a:pPr algn="ctr"/>
                          <a:r>
                            <a:rPr lang="en-US" dirty="0" smtClean="0"/>
                            <a:t>59.5-64.5</a:t>
                          </a:r>
                          <a:endParaRPr lang="en-US" dirty="0"/>
                        </a:p>
                      </a:txBody>
                      <a:tcPr/>
                    </a:tc>
                    <a:tc>
                      <a:txBody>
                        <a:bodyPr/>
                        <a:lstStyle/>
                        <a:p>
                          <a:pPr algn="ctr"/>
                          <a:r>
                            <a:rPr lang="en-US" dirty="0" smtClean="0"/>
                            <a:t>50</a:t>
                          </a:r>
                          <a:endParaRPr lang="en-US" dirty="0"/>
                        </a:p>
                      </a:txBody>
                      <a:tcPr/>
                    </a:tc>
                  </a:tr>
                  <a:tr h="454504">
                    <a:tc>
                      <a:txBody>
                        <a:bodyPr/>
                        <a:lstStyle/>
                        <a:p>
                          <a:pPr algn="ctr"/>
                          <a:r>
                            <a:rPr lang="en-US" dirty="0" smtClean="0"/>
                            <a:t>65-69</a:t>
                          </a:r>
                          <a:endParaRPr lang="en-US" dirty="0"/>
                        </a:p>
                      </a:txBody>
                      <a:tcPr/>
                    </a:tc>
                    <a:tc>
                      <a:txBody>
                        <a:bodyPr/>
                        <a:lstStyle/>
                        <a:p>
                          <a:pPr algn="ctr"/>
                          <a:r>
                            <a:rPr lang="en-US" dirty="0" smtClean="0"/>
                            <a:t>25</a:t>
                          </a:r>
                          <a:endParaRPr lang="en-US" dirty="0"/>
                        </a:p>
                      </a:txBody>
                      <a:tcPr/>
                    </a:tc>
                    <a:tc>
                      <a:txBody>
                        <a:bodyPr/>
                        <a:lstStyle/>
                        <a:p>
                          <a:pPr algn="ctr"/>
                          <a:r>
                            <a:rPr lang="en-US" dirty="0" smtClean="0"/>
                            <a:t>67</a:t>
                          </a:r>
                          <a:endParaRPr lang="en-US" dirty="0"/>
                        </a:p>
                      </a:txBody>
                      <a:tcPr/>
                    </a:tc>
                    <a:tc>
                      <a:txBody>
                        <a:bodyPr/>
                        <a:lstStyle/>
                        <a:p>
                          <a:pPr algn="ctr"/>
                          <a:r>
                            <a:rPr lang="en-US" dirty="0" smtClean="0"/>
                            <a:t>1675</a:t>
                          </a:r>
                          <a:endParaRPr lang="en-US" dirty="0"/>
                        </a:p>
                      </a:txBody>
                      <a:tcPr/>
                    </a:tc>
                    <a:tc>
                      <a:txBody>
                        <a:bodyPr/>
                        <a:lstStyle/>
                        <a:p>
                          <a:pPr algn="ctr"/>
                          <a:r>
                            <a:rPr lang="en-US" dirty="0" smtClean="0"/>
                            <a:t>-0.83</a:t>
                          </a:r>
                          <a:endParaRPr lang="en-US" dirty="0"/>
                        </a:p>
                      </a:txBody>
                      <a:tcPr/>
                    </a:tc>
                    <a:tc>
                      <a:txBody>
                        <a:bodyPr/>
                        <a:lstStyle/>
                        <a:p>
                          <a:pPr algn="ctr"/>
                          <a:r>
                            <a:rPr lang="en-US" dirty="0" smtClean="0"/>
                            <a:t>0.83</a:t>
                          </a:r>
                          <a:endParaRPr lang="en-US" dirty="0"/>
                        </a:p>
                      </a:txBody>
                      <a:tcPr/>
                    </a:tc>
                    <a:tc>
                      <a:txBody>
                        <a:bodyPr/>
                        <a:lstStyle/>
                        <a:p>
                          <a:pPr algn="ctr"/>
                          <a:r>
                            <a:rPr lang="en-US" dirty="0" smtClean="0"/>
                            <a:t>0.69</a:t>
                          </a:r>
                          <a:endParaRPr lang="en-US" dirty="0"/>
                        </a:p>
                      </a:txBody>
                      <a:tcPr/>
                    </a:tc>
                    <a:tc>
                      <a:txBody>
                        <a:bodyPr/>
                        <a:lstStyle/>
                        <a:p>
                          <a:pPr algn="ctr"/>
                          <a:r>
                            <a:rPr lang="en-US" dirty="0" smtClean="0"/>
                            <a:t>20.75</a:t>
                          </a:r>
                          <a:endParaRPr lang="en-US" dirty="0"/>
                        </a:p>
                      </a:txBody>
                      <a:tcPr/>
                    </a:tc>
                    <a:tc>
                      <a:txBody>
                        <a:bodyPr/>
                        <a:lstStyle/>
                        <a:p>
                          <a:pPr algn="ctr"/>
                          <a:r>
                            <a:rPr lang="en-US" dirty="0" smtClean="0"/>
                            <a:t>17.22</a:t>
                          </a:r>
                          <a:endParaRPr lang="en-US" dirty="0"/>
                        </a:p>
                      </a:txBody>
                      <a:tcPr/>
                    </a:tc>
                    <a:tc>
                      <a:txBody>
                        <a:bodyPr/>
                        <a:lstStyle/>
                        <a:p>
                          <a:pPr algn="ctr"/>
                          <a:r>
                            <a:rPr lang="en-US" dirty="0" smtClean="0"/>
                            <a:t>12.5</a:t>
                          </a:r>
                          <a:endParaRPr lang="en-US" dirty="0"/>
                        </a:p>
                      </a:txBody>
                      <a:tcPr/>
                    </a:tc>
                    <a:tc>
                      <a:txBody>
                        <a:bodyPr/>
                        <a:lstStyle/>
                        <a:p>
                          <a:pPr algn="ctr"/>
                          <a:r>
                            <a:rPr lang="en-US" dirty="0" smtClean="0"/>
                            <a:t>64.5-69.5</a:t>
                          </a:r>
                          <a:endParaRPr lang="en-US" dirty="0"/>
                        </a:p>
                      </a:txBody>
                      <a:tcPr/>
                    </a:tc>
                    <a:tc>
                      <a:txBody>
                        <a:bodyPr/>
                        <a:lstStyle/>
                        <a:p>
                          <a:pPr algn="ctr"/>
                          <a:r>
                            <a:rPr lang="en-US" dirty="0" smtClean="0"/>
                            <a:t>75</a:t>
                          </a:r>
                          <a:endParaRPr lang="en-US" dirty="0"/>
                        </a:p>
                      </a:txBody>
                      <a:tcPr/>
                    </a:tc>
                  </a:tr>
                  <a:tr h="454504">
                    <a:tc>
                      <a:txBody>
                        <a:bodyPr/>
                        <a:lstStyle/>
                        <a:p>
                          <a:pPr algn="ctr"/>
                          <a:r>
                            <a:rPr lang="en-US" dirty="0" smtClean="0"/>
                            <a:t>70-74</a:t>
                          </a:r>
                          <a:endParaRPr lang="en-US" dirty="0"/>
                        </a:p>
                      </a:txBody>
                      <a:tcPr/>
                    </a:tc>
                    <a:tc>
                      <a:txBody>
                        <a:bodyPr/>
                        <a:lstStyle/>
                        <a:p>
                          <a:pPr algn="ctr"/>
                          <a:r>
                            <a:rPr lang="en-US" dirty="0" smtClean="0"/>
                            <a:t>18</a:t>
                          </a:r>
                          <a:endParaRPr lang="en-US" dirty="0"/>
                        </a:p>
                      </a:txBody>
                      <a:tcPr/>
                    </a:tc>
                    <a:tc>
                      <a:txBody>
                        <a:bodyPr/>
                        <a:lstStyle/>
                        <a:p>
                          <a:pPr algn="ctr"/>
                          <a:r>
                            <a:rPr lang="en-US" dirty="0" smtClean="0"/>
                            <a:t>72</a:t>
                          </a:r>
                          <a:endParaRPr lang="en-US" dirty="0"/>
                        </a:p>
                      </a:txBody>
                      <a:tcPr/>
                    </a:tc>
                    <a:tc>
                      <a:txBody>
                        <a:bodyPr/>
                        <a:lstStyle/>
                        <a:p>
                          <a:pPr algn="ctr"/>
                          <a:r>
                            <a:rPr lang="en-US" dirty="0" smtClean="0"/>
                            <a:t>1296</a:t>
                          </a:r>
                          <a:endParaRPr lang="en-US" dirty="0"/>
                        </a:p>
                      </a:txBody>
                      <a:tcPr/>
                    </a:tc>
                    <a:tc>
                      <a:txBody>
                        <a:bodyPr/>
                        <a:lstStyle/>
                        <a:p>
                          <a:pPr algn="ctr"/>
                          <a:r>
                            <a:rPr lang="en-US" dirty="0" smtClean="0"/>
                            <a:t>4.17</a:t>
                          </a:r>
                          <a:endParaRPr lang="en-US" dirty="0"/>
                        </a:p>
                      </a:txBody>
                      <a:tcPr/>
                    </a:tc>
                    <a:tc>
                      <a:txBody>
                        <a:bodyPr/>
                        <a:lstStyle/>
                        <a:p>
                          <a:pPr algn="ctr"/>
                          <a:r>
                            <a:rPr lang="en-US" dirty="0" smtClean="0"/>
                            <a:t>4.17</a:t>
                          </a:r>
                          <a:endParaRPr lang="en-US" dirty="0"/>
                        </a:p>
                      </a:txBody>
                      <a:tcPr/>
                    </a:tc>
                    <a:tc>
                      <a:txBody>
                        <a:bodyPr/>
                        <a:lstStyle/>
                        <a:p>
                          <a:pPr algn="ctr"/>
                          <a:r>
                            <a:rPr lang="en-US" dirty="0" smtClean="0"/>
                            <a:t>17.39</a:t>
                          </a:r>
                          <a:endParaRPr lang="en-US" dirty="0"/>
                        </a:p>
                      </a:txBody>
                      <a:tcPr/>
                    </a:tc>
                    <a:tc>
                      <a:txBody>
                        <a:bodyPr/>
                        <a:lstStyle/>
                        <a:p>
                          <a:pPr algn="ctr"/>
                          <a:r>
                            <a:rPr lang="en-US" dirty="0" smtClean="0"/>
                            <a:t>75.06</a:t>
                          </a:r>
                          <a:endParaRPr lang="en-US" dirty="0"/>
                        </a:p>
                      </a:txBody>
                      <a:tcPr/>
                    </a:tc>
                    <a:tc>
                      <a:txBody>
                        <a:bodyPr/>
                        <a:lstStyle/>
                        <a:p>
                          <a:pPr algn="ctr"/>
                          <a:r>
                            <a:rPr lang="en-US" dirty="0" smtClean="0"/>
                            <a:t>313.0</a:t>
                          </a:r>
                          <a:endParaRPr lang="en-US" dirty="0"/>
                        </a:p>
                      </a:txBody>
                      <a:tcPr/>
                    </a:tc>
                    <a:tc>
                      <a:txBody>
                        <a:bodyPr/>
                        <a:lstStyle/>
                        <a:p>
                          <a:pPr algn="ctr"/>
                          <a:r>
                            <a:rPr lang="en-US" dirty="0" smtClean="0"/>
                            <a:t>99</a:t>
                          </a:r>
                          <a:endParaRPr lang="en-US" dirty="0"/>
                        </a:p>
                      </a:txBody>
                      <a:tcPr/>
                    </a:tc>
                    <a:tc>
                      <a:txBody>
                        <a:bodyPr/>
                        <a:lstStyle/>
                        <a:p>
                          <a:pPr algn="ctr"/>
                          <a:r>
                            <a:rPr lang="en-US" dirty="0" smtClean="0"/>
                            <a:t>69.5-74.5</a:t>
                          </a:r>
                          <a:endParaRPr lang="en-US" dirty="0"/>
                        </a:p>
                      </a:txBody>
                      <a:tcPr/>
                    </a:tc>
                    <a:tc>
                      <a:txBody>
                        <a:bodyPr/>
                        <a:lstStyle/>
                        <a:p>
                          <a:pPr algn="ctr"/>
                          <a:r>
                            <a:rPr lang="en-US" dirty="0" smtClean="0"/>
                            <a:t>93</a:t>
                          </a:r>
                          <a:endParaRPr lang="en-US" dirty="0"/>
                        </a:p>
                      </a:txBody>
                      <a:tcPr/>
                    </a:tc>
                  </a:tr>
                  <a:tr h="454504">
                    <a:tc>
                      <a:txBody>
                        <a:bodyPr/>
                        <a:lstStyle/>
                        <a:p>
                          <a:pPr algn="ctr"/>
                          <a:r>
                            <a:rPr lang="en-US" dirty="0" smtClean="0"/>
                            <a:t>75-79</a:t>
                          </a:r>
                          <a:endParaRPr lang="en-US" dirty="0"/>
                        </a:p>
                      </a:txBody>
                      <a:tcPr/>
                    </a:tc>
                    <a:tc>
                      <a:txBody>
                        <a:bodyPr/>
                        <a:lstStyle/>
                        <a:p>
                          <a:pPr algn="ctr"/>
                          <a:r>
                            <a:rPr lang="en-US" dirty="0" smtClean="0"/>
                            <a:t>13</a:t>
                          </a:r>
                          <a:endParaRPr lang="en-US" dirty="0"/>
                        </a:p>
                      </a:txBody>
                      <a:tcPr/>
                    </a:tc>
                    <a:tc>
                      <a:txBody>
                        <a:bodyPr/>
                        <a:lstStyle/>
                        <a:p>
                          <a:pPr algn="ctr"/>
                          <a:r>
                            <a:rPr lang="en-US" dirty="0" smtClean="0"/>
                            <a:t>77</a:t>
                          </a:r>
                          <a:endParaRPr lang="en-US" dirty="0"/>
                        </a:p>
                      </a:txBody>
                      <a:tcPr/>
                    </a:tc>
                    <a:tc>
                      <a:txBody>
                        <a:bodyPr/>
                        <a:lstStyle/>
                        <a:p>
                          <a:pPr algn="ctr"/>
                          <a:r>
                            <a:rPr lang="en-US" dirty="0" smtClean="0"/>
                            <a:t>1001</a:t>
                          </a:r>
                          <a:endParaRPr lang="en-US" dirty="0"/>
                        </a:p>
                      </a:txBody>
                      <a:tcPr/>
                    </a:tc>
                    <a:tc>
                      <a:txBody>
                        <a:bodyPr/>
                        <a:lstStyle/>
                        <a:p>
                          <a:pPr algn="ctr"/>
                          <a:r>
                            <a:rPr lang="en-US" dirty="0" smtClean="0"/>
                            <a:t>9.17</a:t>
                          </a:r>
                          <a:endParaRPr lang="en-US" dirty="0"/>
                        </a:p>
                      </a:txBody>
                      <a:tcPr/>
                    </a:tc>
                    <a:tc>
                      <a:txBody>
                        <a:bodyPr/>
                        <a:lstStyle/>
                        <a:p>
                          <a:pPr algn="ctr"/>
                          <a:r>
                            <a:rPr lang="en-US" dirty="0" smtClean="0"/>
                            <a:t>9.17</a:t>
                          </a:r>
                          <a:endParaRPr lang="en-US" dirty="0"/>
                        </a:p>
                      </a:txBody>
                      <a:tcPr/>
                    </a:tc>
                    <a:tc>
                      <a:txBody>
                        <a:bodyPr/>
                        <a:lstStyle/>
                        <a:p>
                          <a:pPr algn="ctr"/>
                          <a:r>
                            <a:rPr lang="en-US" dirty="0" smtClean="0"/>
                            <a:t>84.09</a:t>
                          </a:r>
                          <a:endParaRPr lang="en-US" dirty="0"/>
                        </a:p>
                      </a:txBody>
                      <a:tcPr/>
                    </a:tc>
                    <a:tc>
                      <a:txBody>
                        <a:bodyPr/>
                        <a:lstStyle/>
                        <a:p>
                          <a:pPr algn="ctr"/>
                          <a:r>
                            <a:rPr lang="en-US" dirty="0" smtClean="0"/>
                            <a:t>119.21</a:t>
                          </a:r>
                          <a:endParaRPr lang="en-US" dirty="0"/>
                        </a:p>
                      </a:txBody>
                      <a:tcPr/>
                    </a:tc>
                    <a:tc>
                      <a:txBody>
                        <a:bodyPr/>
                        <a:lstStyle/>
                        <a:p>
                          <a:pPr algn="ctr"/>
                          <a:r>
                            <a:rPr lang="en-US" dirty="0" smtClean="0"/>
                            <a:t>1093.16</a:t>
                          </a:r>
                          <a:endParaRPr lang="en-US" dirty="0"/>
                        </a:p>
                      </a:txBody>
                      <a:tcPr/>
                    </a:tc>
                    <a:tc>
                      <a:txBody>
                        <a:bodyPr/>
                        <a:lstStyle/>
                        <a:p>
                          <a:pPr algn="ctr"/>
                          <a:r>
                            <a:rPr lang="en-US" dirty="0" smtClean="0"/>
                            <a:t>136.5</a:t>
                          </a:r>
                          <a:endParaRPr lang="en-US" dirty="0"/>
                        </a:p>
                      </a:txBody>
                      <a:tcPr/>
                    </a:tc>
                    <a:tc>
                      <a:txBody>
                        <a:bodyPr/>
                        <a:lstStyle/>
                        <a:p>
                          <a:pPr algn="ctr"/>
                          <a:r>
                            <a:rPr lang="en-US" dirty="0" smtClean="0"/>
                            <a:t>74.5-79.5</a:t>
                          </a:r>
                          <a:endParaRPr lang="en-US" dirty="0"/>
                        </a:p>
                      </a:txBody>
                      <a:tcPr/>
                    </a:tc>
                    <a:tc>
                      <a:txBody>
                        <a:bodyPr/>
                        <a:lstStyle/>
                        <a:p>
                          <a:pPr algn="ctr"/>
                          <a:r>
                            <a:rPr lang="en-US" dirty="0" smtClean="0"/>
                            <a:t>106</a:t>
                          </a:r>
                          <a:endParaRPr lang="en-US" dirty="0"/>
                        </a:p>
                      </a:txBody>
                      <a:tcPr/>
                    </a:tc>
                  </a:tr>
                  <a:tr h="454504">
                    <a:tc>
                      <a:txBody>
                        <a:bodyPr/>
                        <a:lstStyle/>
                        <a:p>
                          <a:pPr algn="ctr"/>
                          <a:r>
                            <a:rPr lang="en-US" dirty="0" smtClean="0"/>
                            <a:t>80-84</a:t>
                          </a:r>
                          <a:endParaRPr lang="en-US" dirty="0"/>
                        </a:p>
                      </a:txBody>
                      <a:tcPr/>
                    </a:tc>
                    <a:tc>
                      <a:txBody>
                        <a:bodyPr/>
                        <a:lstStyle/>
                        <a:p>
                          <a:pPr algn="ctr"/>
                          <a:r>
                            <a:rPr lang="en-US" dirty="0" smtClean="0"/>
                            <a:t>6</a:t>
                          </a:r>
                          <a:endParaRPr lang="en-US" dirty="0"/>
                        </a:p>
                      </a:txBody>
                      <a:tcPr/>
                    </a:tc>
                    <a:tc>
                      <a:txBody>
                        <a:bodyPr/>
                        <a:lstStyle/>
                        <a:p>
                          <a:pPr algn="ctr"/>
                          <a:r>
                            <a:rPr lang="en-US" dirty="0" smtClean="0"/>
                            <a:t>82</a:t>
                          </a:r>
                          <a:endParaRPr lang="en-US" dirty="0"/>
                        </a:p>
                      </a:txBody>
                      <a:tcPr/>
                    </a:tc>
                    <a:tc>
                      <a:txBody>
                        <a:bodyPr/>
                        <a:lstStyle/>
                        <a:p>
                          <a:pPr algn="ctr"/>
                          <a:r>
                            <a:rPr lang="en-US" dirty="0" smtClean="0"/>
                            <a:t>492</a:t>
                          </a:r>
                          <a:endParaRPr lang="en-US" dirty="0"/>
                        </a:p>
                      </a:txBody>
                      <a:tcPr/>
                    </a:tc>
                    <a:tc>
                      <a:txBody>
                        <a:bodyPr/>
                        <a:lstStyle/>
                        <a:p>
                          <a:pPr algn="ctr"/>
                          <a:r>
                            <a:rPr lang="en-US" dirty="0" smtClean="0"/>
                            <a:t>14.17</a:t>
                          </a:r>
                          <a:endParaRPr lang="en-US" dirty="0"/>
                        </a:p>
                      </a:txBody>
                      <a:tcPr/>
                    </a:tc>
                    <a:tc>
                      <a:txBody>
                        <a:bodyPr/>
                        <a:lstStyle/>
                        <a:p>
                          <a:pPr algn="ctr"/>
                          <a:r>
                            <a:rPr lang="en-US" dirty="0" smtClean="0"/>
                            <a:t>14.17</a:t>
                          </a:r>
                          <a:endParaRPr lang="en-US" dirty="0"/>
                        </a:p>
                      </a:txBody>
                      <a:tcPr/>
                    </a:tc>
                    <a:tc>
                      <a:txBody>
                        <a:bodyPr/>
                        <a:lstStyle/>
                        <a:p>
                          <a:pPr algn="ctr"/>
                          <a:r>
                            <a:rPr lang="en-US" dirty="0" smtClean="0"/>
                            <a:t>200.79</a:t>
                          </a:r>
                          <a:endParaRPr lang="en-US" dirty="0"/>
                        </a:p>
                      </a:txBody>
                      <a:tcPr/>
                    </a:tc>
                    <a:tc>
                      <a:txBody>
                        <a:bodyPr/>
                        <a:lstStyle/>
                        <a:p>
                          <a:pPr algn="ctr"/>
                          <a:r>
                            <a:rPr lang="en-US" dirty="0" smtClean="0"/>
                            <a:t>85.02</a:t>
                          </a:r>
                          <a:endParaRPr lang="en-US" dirty="0"/>
                        </a:p>
                      </a:txBody>
                      <a:tcPr/>
                    </a:tc>
                    <a:tc>
                      <a:txBody>
                        <a:bodyPr/>
                        <a:lstStyle/>
                        <a:p>
                          <a:pPr algn="ctr"/>
                          <a:r>
                            <a:rPr lang="en-US" dirty="0" smtClean="0"/>
                            <a:t>1204.73</a:t>
                          </a:r>
                          <a:endParaRPr lang="en-US" dirty="0"/>
                        </a:p>
                      </a:txBody>
                      <a:tcPr/>
                    </a:tc>
                    <a:tc>
                      <a:txBody>
                        <a:bodyPr/>
                        <a:lstStyle/>
                        <a:p>
                          <a:pPr algn="ctr"/>
                          <a:r>
                            <a:rPr lang="en-US" dirty="0" smtClean="0"/>
                            <a:t>93</a:t>
                          </a:r>
                          <a:endParaRPr lang="en-US" dirty="0"/>
                        </a:p>
                      </a:txBody>
                      <a:tcPr/>
                    </a:tc>
                    <a:tc>
                      <a:txBody>
                        <a:bodyPr/>
                        <a:lstStyle/>
                        <a:p>
                          <a:pPr algn="ctr"/>
                          <a:r>
                            <a:rPr lang="en-US" dirty="0" smtClean="0"/>
                            <a:t>79.5-84.5</a:t>
                          </a:r>
                          <a:endParaRPr lang="en-US" dirty="0"/>
                        </a:p>
                      </a:txBody>
                      <a:tcPr/>
                    </a:tc>
                    <a:tc>
                      <a:txBody>
                        <a:bodyPr/>
                        <a:lstStyle/>
                        <a:p>
                          <a:pPr algn="ctr"/>
                          <a:r>
                            <a:rPr lang="en-US" dirty="0" smtClean="0"/>
                            <a:t>112</a:t>
                          </a:r>
                          <a:endParaRPr lang="en-US" dirty="0"/>
                        </a:p>
                      </a:txBody>
                      <a:tcPr/>
                    </a:tc>
                  </a:tr>
                  <a:tr h="454504">
                    <a:tc>
                      <a:txBody>
                        <a:bodyPr/>
                        <a:lstStyle/>
                        <a:p>
                          <a:pPr algn="ctr"/>
                          <a:r>
                            <a:rPr lang="en-US" dirty="0" smtClean="0"/>
                            <a:t>85-89</a:t>
                          </a:r>
                          <a:endParaRPr lang="en-US" dirty="0"/>
                        </a:p>
                      </a:txBody>
                      <a:tcPr/>
                    </a:tc>
                    <a:tc>
                      <a:txBody>
                        <a:bodyPr/>
                        <a:lstStyle/>
                        <a:p>
                          <a:pPr algn="ctr"/>
                          <a:r>
                            <a:rPr lang="en-US" dirty="0" smtClean="0"/>
                            <a:t>5</a:t>
                          </a:r>
                          <a:endParaRPr lang="en-US" dirty="0"/>
                        </a:p>
                      </a:txBody>
                      <a:tcPr/>
                    </a:tc>
                    <a:tc>
                      <a:txBody>
                        <a:bodyPr/>
                        <a:lstStyle/>
                        <a:p>
                          <a:pPr algn="ctr"/>
                          <a:r>
                            <a:rPr lang="en-US" dirty="0" smtClean="0"/>
                            <a:t>87</a:t>
                          </a:r>
                          <a:endParaRPr lang="en-US" dirty="0"/>
                        </a:p>
                      </a:txBody>
                      <a:tcPr/>
                    </a:tc>
                    <a:tc>
                      <a:txBody>
                        <a:bodyPr/>
                        <a:lstStyle/>
                        <a:p>
                          <a:pPr algn="ctr"/>
                          <a:r>
                            <a:rPr lang="en-US" dirty="0" smtClean="0"/>
                            <a:t>435</a:t>
                          </a:r>
                          <a:endParaRPr lang="en-US" dirty="0"/>
                        </a:p>
                      </a:txBody>
                      <a:tcPr/>
                    </a:tc>
                    <a:tc>
                      <a:txBody>
                        <a:bodyPr/>
                        <a:lstStyle/>
                        <a:p>
                          <a:pPr algn="ctr"/>
                          <a:r>
                            <a:rPr lang="en-US" dirty="0" smtClean="0"/>
                            <a:t>19.17</a:t>
                          </a:r>
                          <a:endParaRPr lang="en-US" dirty="0"/>
                        </a:p>
                      </a:txBody>
                      <a:tcPr/>
                    </a:tc>
                    <a:tc>
                      <a:txBody>
                        <a:bodyPr/>
                        <a:lstStyle/>
                        <a:p>
                          <a:pPr algn="ctr"/>
                          <a:r>
                            <a:rPr lang="en-US" dirty="0" smtClean="0"/>
                            <a:t>19.17</a:t>
                          </a:r>
                          <a:endParaRPr lang="en-US" dirty="0"/>
                        </a:p>
                      </a:txBody>
                      <a:tcPr/>
                    </a:tc>
                    <a:tc>
                      <a:txBody>
                        <a:bodyPr/>
                        <a:lstStyle/>
                        <a:p>
                          <a:pPr algn="ctr"/>
                          <a:r>
                            <a:rPr lang="en-US" dirty="0" smtClean="0"/>
                            <a:t>376.49</a:t>
                          </a:r>
                          <a:endParaRPr lang="en-US" dirty="0"/>
                        </a:p>
                      </a:txBody>
                      <a:tcPr/>
                    </a:tc>
                    <a:tc>
                      <a:txBody>
                        <a:bodyPr/>
                        <a:lstStyle/>
                        <a:p>
                          <a:pPr algn="ctr"/>
                          <a:r>
                            <a:rPr lang="en-US" dirty="0" smtClean="0"/>
                            <a:t>95.85</a:t>
                          </a:r>
                          <a:endParaRPr lang="en-US" dirty="0"/>
                        </a:p>
                      </a:txBody>
                      <a:tcPr/>
                    </a:tc>
                    <a:tc>
                      <a:txBody>
                        <a:bodyPr/>
                        <a:lstStyle/>
                        <a:p>
                          <a:pPr algn="ctr"/>
                          <a:r>
                            <a:rPr lang="en-US" dirty="0" smtClean="0"/>
                            <a:t>1837.44</a:t>
                          </a:r>
                          <a:endParaRPr lang="en-US" dirty="0"/>
                        </a:p>
                      </a:txBody>
                      <a:tcPr/>
                    </a:tc>
                    <a:tc>
                      <a:txBody>
                        <a:bodyPr/>
                        <a:lstStyle/>
                        <a:p>
                          <a:pPr algn="ctr"/>
                          <a:r>
                            <a:rPr lang="en-US" dirty="0" smtClean="0"/>
                            <a:t>102.5</a:t>
                          </a:r>
                          <a:endParaRPr lang="en-US" dirty="0"/>
                        </a:p>
                      </a:txBody>
                      <a:tcPr/>
                    </a:tc>
                    <a:tc>
                      <a:txBody>
                        <a:bodyPr/>
                        <a:lstStyle/>
                        <a:p>
                          <a:pPr algn="ctr"/>
                          <a:r>
                            <a:rPr lang="en-US" dirty="0" smtClean="0"/>
                            <a:t>84.5-89.5</a:t>
                          </a:r>
                          <a:endParaRPr lang="en-US" dirty="0"/>
                        </a:p>
                      </a:txBody>
                      <a:tcPr/>
                    </a:tc>
                    <a:tc>
                      <a:txBody>
                        <a:bodyPr/>
                        <a:lstStyle/>
                        <a:p>
                          <a:pPr algn="ctr"/>
                          <a:r>
                            <a:rPr lang="en-US" dirty="0" smtClean="0"/>
                            <a:t>117</a:t>
                          </a:r>
                          <a:endParaRPr lang="en-US" dirty="0"/>
                        </a:p>
                      </a:txBody>
                      <a:tcPr/>
                    </a:tc>
                  </a:tr>
                  <a:tr h="454504">
                    <a:tc>
                      <a:txBody>
                        <a:bodyPr/>
                        <a:lstStyle/>
                        <a:p>
                          <a:pPr algn="ctr"/>
                          <a:r>
                            <a:rPr lang="en-US" dirty="0" smtClean="0"/>
                            <a:t>90-94</a:t>
                          </a:r>
                          <a:endParaRPr lang="en-US" dirty="0"/>
                        </a:p>
                      </a:txBody>
                      <a:tcPr/>
                    </a:tc>
                    <a:tc>
                      <a:txBody>
                        <a:bodyPr/>
                        <a:lstStyle/>
                        <a:p>
                          <a:pPr algn="ctr"/>
                          <a:r>
                            <a:rPr lang="en-US" dirty="0" smtClean="0"/>
                            <a:t>2</a:t>
                          </a:r>
                          <a:endParaRPr lang="en-US" dirty="0"/>
                        </a:p>
                      </a:txBody>
                      <a:tcPr/>
                    </a:tc>
                    <a:tc>
                      <a:txBody>
                        <a:bodyPr/>
                        <a:lstStyle/>
                        <a:p>
                          <a:pPr algn="ctr"/>
                          <a:r>
                            <a:rPr lang="en-US" dirty="0" smtClean="0"/>
                            <a:t>92</a:t>
                          </a:r>
                          <a:endParaRPr lang="en-US" dirty="0"/>
                        </a:p>
                      </a:txBody>
                      <a:tcPr/>
                    </a:tc>
                    <a:tc>
                      <a:txBody>
                        <a:bodyPr/>
                        <a:lstStyle/>
                        <a:p>
                          <a:pPr algn="ctr"/>
                          <a:r>
                            <a:rPr lang="en-US" dirty="0" smtClean="0"/>
                            <a:t>184</a:t>
                          </a:r>
                          <a:endParaRPr lang="en-US" dirty="0"/>
                        </a:p>
                      </a:txBody>
                      <a:tcPr/>
                    </a:tc>
                    <a:tc>
                      <a:txBody>
                        <a:bodyPr/>
                        <a:lstStyle/>
                        <a:p>
                          <a:pPr algn="ctr"/>
                          <a:r>
                            <a:rPr lang="en-US" dirty="0" smtClean="0"/>
                            <a:t>24.17</a:t>
                          </a:r>
                          <a:endParaRPr lang="en-US" dirty="0"/>
                        </a:p>
                      </a:txBody>
                      <a:tcPr/>
                    </a:tc>
                    <a:tc>
                      <a:txBody>
                        <a:bodyPr/>
                        <a:lstStyle/>
                        <a:p>
                          <a:pPr algn="ctr"/>
                          <a:r>
                            <a:rPr lang="en-US" dirty="0" smtClean="0"/>
                            <a:t>24.17</a:t>
                          </a:r>
                          <a:endParaRPr lang="en-US" dirty="0"/>
                        </a:p>
                      </a:txBody>
                      <a:tcPr/>
                    </a:tc>
                    <a:tc>
                      <a:txBody>
                        <a:bodyPr/>
                        <a:lstStyle/>
                        <a:p>
                          <a:pPr algn="ctr"/>
                          <a:r>
                            <a:rPr lang="en-US" dirty="0" smtClean="0"/>
                            <a:t>584.19</a:t>
                          </a:r>
                          <a:endParaRPr lang="en-US" dirty="0"/>
                        </a:p>
                      </a:txBody>
                      <a:tcPr/>
                    </a:tc>
                    <a:tc>
                      <a:txBody>
                        <a:bodyPr/>
                        <a:lstStyle/>
                        <a:p>
                          <a:pPr algn="ctr"/>
                          <a:r>
                            <a:rPr lang="en-US" dirty="0" smtClean="0"/>
                            <a:t>48.34</a:t>
                          </a:r>
                          <a:endParaRPr lang="en-US" dirty="0"/>
                        </a:p>
                      </a:txBody>
                      <a:tcPr/>
                    </a:tc>
                    <a:tc>
                      <a:txBody>
                        <a:bodyPr/>
                        <a:lstStyle/>
                        <a:p>
                          <a:pPr algn="ctr"/>
                          <a:r>
                            <a:rPr lang="en-US" dirty="0" smtClean="0"/>
                            <a:t>1168.38</a:t>
                          </a:r>
                          <a:endParaRPr lang="en-US" dirty="0"/>
                        </a:p>
                      </a:txBody>
                      <a:tcPr/>
                    </a:tc>
                    <a:tc>
                      <a:txBody>
                        <a:bodyPr/>
                        <a:lstStyle/>
                        <a:p>
                          <a:pPr algn="ctr"/>
                          <a:r>
                            <a:rPr lang="en-US" dirty="0" smtClean="0"/>
                            <a:t>51</a:t>
                          </a:r>
                          <a:endParaRPr lang="en-US" dirty="0"/>
                        </a:p>
                      </a:txBody>
                      <a:tcPr/>
                    </a:tc>
                    <a:tc>
                      <a:txBody>
                        <a:bodyPr/>
                        <a:lstStyle/>
                        <a:p>
                          <a:pPr algn="ctr"/>
                          <a:r>
                            <a:rPr lang="en-US" dirty="0" smtClean="0"/>
                            <a:t>89.5-94.5</a:t>
                          </a:r>
                          <a:endParaRPr lang="en-US" dirty="0"/>
                        </a:p>
                      </a:txBody>
                      <a:tcPr/>
                    </a:tc>
                    <a:tc>
                      <a:txBody>
                        <a:bodyPr/>
                        <a:lstStyle/>
                        <a:p>
                          <a:pPr algn="ctr"/>
                          <a:r>
                            <a:rPr lang="en-US" dirty="0" smtClean="0"/>
                            <a:t>119</a:t>
                          </a:r>
                          <a:endParaRPr lang="en-US" dirty="0"/>
                        </a:p>
                      </a:txBody>
                      <a:tcPr/>
                    </a:tc>
                  </a:tr>
                  <a:tr h="454504">
                    <a:tc>
                      <a:txBody>
                        <a:bodyPr/>
                        <a:lstStyle/>
                        <a:p>
                          <a:pPr algn="ctr"/>
                          <a:r>
                            <a:rPr lang="en-US" dirty="0" smtClean="0"/>
                            <a:t>95-99</a:t>
                          </a:r>
                          <a:endParaRPr lang="en-US" dirty="0"/>
                        </a:p>
                      </a:txBody>
                      <a:tcPr/>
                    </a:tc>
                    <a:tc>
                      <a:txBody>
                        <a:bodyPr/>
                        <a:lstStyle/>
                        <a:p>
                          <a:pPr algn="ctr"/>
                          <a:r>
                            <a:rPr lang="en-US" dirty="0" smtClean="0"/>
                            <a:t>1</a:t>
                          </a:r>
                          <a:endParaRPr lang="en-US" dirty="0"/>
                        </a:p>
                      </a:txBody>
                      <a:tcPr/>
                    </a:tc>
                    <a:tc>
                      <a:txBody>
                        <a:bodyPr/>
                        <a:lstStyle/>
                        <a:p>
                          <a:pPr algn="ctr"/>
                          <a:r>
                            <a:rPr lang="en-US" dirty="0" smtClean="0"/>
                            <a:t>97</a:t>
                          </a:r>
                          <a:endParaRPr lang="en-US" dirty="0"/>
                        </a:p>
                      </a:txBody>
                      <a:tcPr/>
                    </a:tc>
                    <a:tc>
                      <a:txBody>
                        <a:bodyPr/>
                        <a:lstStyle/>
                        <a:p>
                          <a:pPr algn="ctr"/>
                          <a:r>
                            <a:rPr lang="en-US" dirty="0" smtClean="0"/>
                            <a:t>97</a:t>
                          </a:r>
                          <a:endParaRPr lang="en-US" dirty="0"/>
                        </a:p>
                      </a:txBody>
                      <a:tcPr/>
                    </a:tc>
                    <a:tc>
                      <a:txBody>
                        <a:bodyPr/>
                        <a:lstStyle/>
                        <a:p>
                          <a:pPr algn="ctr"/>
                          <a:r>
                            <a:rPr lang="en-US" dirty="0" smtClean="0"/>
                            <a:t>29.17</a:t>
                          </a:r>
                          <a:endParaRPr lang="en-US" dirty="0"/>
                        </a:p>
                      </a:txBody>
                      <a:tcPr/>
                    </a:tc>
                    <a:tc>
                      <a:txBody>
                        <a:bodyPr/>
                        <a:lstStyle/>
                        <a:p>
                          <a:pPr algn="ctr"/>
                          <a:r>
                            <a:rPr lang="en-US" dirty="0" smtClean="0"/>
                            <a:t>29.17</a:t>
                          </a:r>
                          <a:endParaRPr lang="en-US" dirty="0"/>
                        </a:p>
                      </a:txBody>
                      <a:tcPr/>
                    </a:tc>
                    <a:tc>
                      <a:txBody>
                        <a:bodyPr/>
                        <a:lstStyle/>
                        <a:p>
                          <a:pPr algn="ctr"/>
                          <a:r>
                            <a:rPr lang="en-US" dirty="0" smtClean="0"/>
                            <a:t>850.89</a:t>
                          </a:r>
                          <a:endParaRPr lang="en-US" dirty="0"/>
                        </a:p>
                      </a:txBody>
                      <a:tcPr/>
                    </a:tc>
                    <a:tc>
                      <a:txBody>
                        <a:bodyPr/>
                        <a:lstStyle/>
                        <a:p>
                          <a:pPr algn="ctr"/>
                          <a:r>
                            <a:rPr lang="en-US" dirty="0" smtClean="0"/>
                            <a:t>29.17</a:t>
                          </a:r>
                          <a:endParaRPr lang="en-US" dirty="0"/>
                        </a:p>
                      </a:txBody>
                      <a:tcPr/>
                    </a:tc>
                    <a:tc>
                      <a:txBody>
                        <a:bodyPr/>
                        <a:lstStyle/>
                        <a:p>
                          <a:pPr algn="ctr"/>
                          <a:r>
                            <a:rPr lang="en-US" dirty="0" smtClean="0"/>
                            <a:t>850.89</a:t>
                          </a:r>
                          <a:endParaRPr lang="en-US" dirty="0"/>
                        </a:p>
                      </a:txBody>
                      <a:tcPr/>
                    </a:tc>
                    <a:tc>
                      <a:txBody>
                        <a:bodyPr/>
                        <a:lstStyle/>
                        <a:p>
                          <a:pPr algn="ctr"/>
                          <a:r>
                            <a:rPr lang="en-US" dirty="0" smtClean="0"/>
                            <a:t>30.5</a:t>
                          </a:r>
                          <a:endParaRPr lang="en-US" dirty="0"/>
                        </a:p>
                      </a:txBody>
                      <a:tcPr/>
                    </a:tc>
                    <a:tc>
                      <a:txBody>
                        <a:bodyPr/>
                        <a:lstStyle/>
                        <a:p>
                          <a:pPr algn="ctr"/>
                          <a:r>
                            <a:rPr lang="en-US" dirty="0" smtClean="0"/>
                            <a:t>94.5-99.5</a:t>
                          </a:r>
                          <a:endParaRPr lang="en-US" dirty="0"/>
                        </a:p>
                      </a:txBody>
                      <a:tcPr/>
                    </a:tc>
                    <a:tc>
                      <a:txBody>
                        <a:bodyPr/>
                        <a:lstStyle/>
                        <a:p>
                          <a:pPr algn="ctr"/>
                          <a:r>
                            <a:rPr lang="en-US" dirty="0" smtClean="0"/>
                            <a:t>120</a:t>
                          </a:r>
                          <a:endParaRPr lang="en-US" dirty="0"/>
                        </a:p>
                      </a:txBody>
                      <a:tcPr/>
                    </a:tc>
                  </a:tr>
                  <a:tr h="454504">
                    <a:tc>
                      <a:txBody>
                        <a:bodyPr/>
                        <a:lstStyle/>
                        <a:p>
                          <a:pPr algn="ctr"/>
                          <a:r>
                            <a:rPr lang="en-US" dirty="0" smtClean="0"/>
                            <a:t>Total</a:t>
                          </a:r>
                          <a:endParaRPr lang="en-US" dirty="0"/>
                        </a:p>
                      </a:txBody>
                      <a:tcPr/>
                    </a:tc>
                    <a:tc>
                      <a:txBody>
                        <a:bodyPr/>
                        <a:lstStyle/>
                        <a:p>
                          <a:pPr algn="ctr"/>
                          <a:r>
                            <a:rPr lang="en-US" dirty="0" smtClean="0"/>
                            <a:t>120</a:t>
                          </a:r>
                          <a:endParaRPr lang="en-US" dirty="0"/>
                        </a:p>
                      </a:txBody>
                      <a:tcPr/>
                    </a:tc>
                    <a:tc>
                      <a:txBody>
                        <a:bodyPr/>
                        <a:lstStyle/>
                        <a:p>
                          <a:pPr algn="ctr"/>
                          <a:endParaRPr lang="en-US" dirty="0"/>
                        </a:p>
                      </a:txBody>
                      <a:tcPr/>
                    </a:tc>
                    <a:tc>
                      <a:txBody>
                        <a:bodyPr/>
                        <a:lstStyle/>
                        <a:p>
                          <a:pPr algn="ctr"/>
                          <a:r>
                            <a:rPr lang="en-US" dirty="0" smtClean="0"/>
                            <a:t>8140</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904.9</a:t>
                          </a:r>
                        </a:p>
                      </a:txBody>
                      <a:tcPr/>
                    </a:tc>
                    <a:tc>
                      <a:txBody>
                        <a:bodyPr/>
                        <a:lstStyle/>
                        <a:p>
                          <a:pPr algn="ctr"/>
                          <a:r>
                            <a:rPr lang="en-US" dirty="0" smtClean="0"/>
                            <a:t>10866.67</a:t>
                          </a:r>
                          <a:endParaRPr lang="en-US" dirty="0"/>
                        </a:p>
                      </a:txBody>
                      <a:tcPr/>
                    </a:tc>
                    <a:tc>
                      <a:txBody>
                        <a:bodyPr/>
                        <a:lstStyle/>
                        <a:p>
                          <a:pPr algn="ctr"/>
                          <a:r>
                            <a:rPr lang="en-US" dirty="0" smtClean="0"/>
                            <a:t>890</a:t>
                          </a:r>
                          <a:endParaRPr lang="en-US" dirty="0"/>
                        </a:p>
                      </a:txBody>
                      <a:tcPr/>
                    </a:tc>
                    <a:tc>
                      <a:txBody>
                        <a:bodyPr/>
                        <a:lstStyle/>
                        <a:p>
                          <a:pPr algn="ctr"/>
                          <a:endParaRPr lang="en-US"/>
                        </a:p>
                      </a:txBody>
                      <a:tcPr/>
                    </a:tc>
                    <a:tc>
                      <a:txBody>
                        <a:bodyPr/>
                        <a:lstStyle/>
                        <a:p>
                          <a:pPr algn="ctr"/>
                          <a:endParaRPr lang="en-US" dirty="0"/>
                        </a:p>
                      </a:txBody>
                      <a:tcPr/>
                    </a:tc>
                  </a:tr>
                </a:tbl>
              </a:graphicData>
            </a:graphic>
          </p:graphicFrame>
        </mc:Fallback>
      </mc:AlternateContent>
    </p:spTree>
    <p:extLst>
      <p:ext uri="{BB962C8B-B14F-4D97-AF65-F5344CB8AC3E}">
        <p14:creationId xmlns:p14="http://schemas.microsoft.com/office/powerpoint/2010/main" val="1292713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57577" y="309093"/>
                <a:ext cx="11590986" cy="6734472"/>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Range</a:t>
                </a:r>
              </a:p>
              <a:p>
                <a:pPr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𝑅</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𝑚𝑎𝑥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𝑚𝑖𝑛</m:t>
                          </m:r>
                        </m:sub>
                      </m:sSub>
                      <m:r>
                        <a:rPr lang="en-US" sz="2000" i="1">
                          <a:latin typeface="Cambria Math" panose="02040503050406030204" pitchFamily="18" charset="0"/>
                        </a:rPr>
                        <m:t>=</m:t>
                      </m:r>
                      <m:r>
                        <a:rPr lang="en-US" sz="2000" b="0" i="1" smtClean="0">
                          <a:latin typeface="Cambria Math" panose="02040503050406030204" pitchFamily="18" charset="0"/>
                        </a:rPr>
                        <m:t>99.5</m:t>
                      </m:r>
                      <m:r>
                        <a:rPr lang="en-US" sz="2000" i="1">
                          <a:latin typeface="Cambria Math" panose="02040503050406030204" pitchFamily="18" charset="0"/>
                        </a:rPr>
                        <m:t>−</m:t>
                      </m:r>
                      <m:r>
                        <a:rPr lang="en-US" sz="2000" b="0" i="1" smtClean="0">
                          <a:latin typeface="Cambria Math" panose="02040503050406030204" pitchFamily="18" charset="0"/>
                        </a:rPr>
                        <m:t>44.5</m:t>
                      </m:r>
                      <m:r>
                        <a:rPr lang="en-US" sz="2000" i="1">
                          <a:latin typeface="Cambria Math" panose="02040503050406030204" pitchFamily="18" charset="0"/>
                        </a:rPr>
                        <m:t>=</m:t>
                      </m:r>
                      <m:r>
                        <a:rPr lang="en-US" sz="2000" b="0" i="1" smtClean="0">
                          <a:latin typeface="Cambria Math" panose="02040503050406030204" pitchFamily="18" charset="0"/>
                        </a:rPr>
                        <m:t>55 </m:t>
                      </m:r>
                      <m:r>
                        <a:rPr lang="en-US" sz="2000" b="0" i="1" smtClean="0">
                          <a:latin typeface="Cambria Math" panose="02040503050406030204" pitchFamily="18" charset="0"/>
                        </a:rPr>
                        <m:t>𝑘𝑔</m:t>
                      </m:r>
                    </m:oMath>
                  </m:oMathPara>
                </a14:m>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a:latin typeface="Times New Roman" panose="02020603050405020304" pitchFamily="18" charset="0"/>
                    <a:cs typeface="Times New Roman" panose="02020603050405020304" pitchFamily="18" charset="0"/>
                  </a:rPr>
                  <a:t>Co-efficient of dispersion</a:t>
                </a:r>
              </a:p>
              <a:p>
                <a:pPr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𝐶𝑜𝑒𝑓𝑓𝑖𝑐𝑖𝑒𝑛𝑡</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𝑑𝑖𝑠𝑝𝑒𝑟𝑠𝑖𝑜𝑛</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𝑚𝑎𝑥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𝑚𝑖𝑛</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𝑚𝑎𝑥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i="1">
                                  <a:latin typeface="Cambria Math" panose="02040503050406030204" pitchFamily="18" charset="0"/>
                                </a:rPr>
                                <m:t>𝑚𝑖𝑛</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99.5</m:t>
                          </m:r>
                          <m:r>
                            <a:rPr lang="en-US" sz="2000" i="1">
                              <a:latin typeface="Cambria Math" panose="02040503050406030204" pitchFamily="18" charset="0"/>
                            </a:rPr>
                            <m:t>−</m:t>
                          </m:r>
                          <m:r>
                            <a:rPr lang="en-US" sz="2000" i="1">
                              <a:latin typeface="Cambria Math" panose="02040503050406030204" pitchFamily="18" charset="0"/>
                            </a:rPr>
                            <m:t>44.5</m:t>
                          </m:r>
                        </m:num>
                        <m:den>
                          <m:r>
                            <a:rPr lang="en-US" sz="2000" i="1">
                              <a:latin typeface="Cambria Math" panose="02040503050406030204" pitchFamily="18" charset="0"/>
                            </a:rPr>
                            <m:t>99.5</m:t>
                          </m:r>
                          <m:r>
                            <a:rPr lang="en-US" sz="2000" b="0" i="1" smtClean="0">
                              <a:latin typeface="Cambria Math" panose="02040503050406030204" pitchFamily="18" charset="0"/>
                            </a:rPr>
                            <m:t>+</m:t>
                          </m:r>
                          <m:r>
                            <a:rPr lang="en-US" sz="2000" i="1">
                              <a:latin typeface="Cambria Math" panose="02040503050406030204" pitchFamily="18" charset="0"/>
                            </a:rPr>
                            <m:t>44.5</m:t>
                          </m:r>
                        </m:den>
                      </m:f>
                      <m:r>
                        <a:rPr lang="en-US" sz="2000" i="1">
                          <a:latin typeface="Cambria Math" panose="02040503050406030204" pitchFamily="18" charset="0"/>
                        </a:rPr>
                        <m:t>=0.</m:t>
                      </m:r>
                      <m:r>
                        <a:rPr lang="en-US" sz="2000" b="0" i="1" smtClean="0">
                          <a:latin typeface="Cambria Math" panose="02040503050406030204" pitchFamily="18" charset="0"/>
                        </a:rPr>
                        <m:t>38</m:t>
                      </m:r>
                    </m:oMath>
                  </m:oMathPara>
                </a14:m>
                <a:endParaRPr lang="en-US" sz="2000" b="0" dirty="0" smtClean="0">
                  <a:latin typeface="Times New Roman" panose="02020603050405020304" pitchFamily="18" charset="0"/>
                  <a:cs typeface="Times New Roman" panose="02020603050405020304" pitchFamily="18" charset="0"/>
                </a:endParaRPr>
              </a:p>
              <a:p>
                <a:pPr algn="just">
                  <a:lnSpc>
                    <a:spcPct val="150000"/>
                  </a:lnSpc>
                </a:pPr>
                <a:r>
                  <a:rPr lang="en-US" sz="2400" b="1" dirty="0" smtClean="0">
                    <a:latin typeface="Times New Roman" panose="02020603050405020304" pitchFamily="18" charset="0"/>
                    <a:cs typeface="Times New Roman" panose="02020603050405020304" pitchFamily="18" charset="0"/>
                  </a:rPr>
                  <a:t>Quartile Deviation</a:t>
                </a:r>
              </a:p>
              <a:p>
                <a:pPr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Times New Roman" panose="02020603050405020304" pitchFamily="18" charset="0"/>
                        </a:rPr>
                        <m:t>𝑄</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𝐷</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num>
                        <m:den>
                          <m:r>
                            <a:rPr lang="en-US" sz="2000" i="1">
                              <a:latin typeface="Cambria Math" panose="02040503050406030204" pitchFamily="18" charset="0"/>
                            </a:rPr>
                            <m:t>2</m:t>
                          </m:r>
                        </m:den>
                      </m:f>
                      <m:r>
                        <a:rPr lang="en-US" sz="2000" i="1">
                          <a:latin typeface="Cambria Math" panose="020405030504060302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73.67</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60.93</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6.37 </m:t>
                      </m:r>
                      <m:r>
                        <a:rPr lang="en-US" sz="2000" b="0" i="1" smtClean="0">
                          <a:latin typeface="Cambria Math" panose="02040503050406030204" pitchFamily="18" charset="0"/>
                          <a:cs typeface="Times New Roman" panose="02020603050405020304" pitchFamily="18" charset="0"/>
                        </a:rPr>
                        <m:t>𝑘𝑔</m:t>
                      </m:r>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Co-efficient of Quartile Deviation</a:t>
                </a:r>
              </a:p>
              <a:p>
                <a:pPr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Times New Roman" panose="02020603050405020304" pitchFamily="18" charset="0"/>
                        </a:rPr>
                        <m:t>𝐶𝑜𝑒𝑓𝑓𝑖𝑐𝑖𝑒𝑛𝑡</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𝑜𝑓</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𝑄</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𝐷</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3</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den>
                      </m:f>
                      <m:r>
                        <a:rPr lang="en-US" sz="2000" i="1">
                          <a:latin typeface="Cambria Math" panose="020405030504060302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73.67</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60.93</m:t>
                          </m:r>
                        </m:num>
                        <m:den>
                          <m:r>
                            <a:rPr lang="en-US" sz="2000" i="1">
                              <a:latin typeface="Cambria Math" panose="02040503050406030204" pitchFamily="18" charset="0"/>
                              <a:cs typeface="Times New Roman" panose="02020603050405020304" pitchFamily="18" charset="0"/>
                            </a:rPr>
                            <m:t>73.67</m:t>
                          </m:r>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60.93</m:t>
                          </m:r>
                        </m:den>
                      </m:f>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0.09</m:t>
                      </m:r>
                    </m:oMath>
                  </m:oMathPara>
                </a14:m>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dirty="0" smtClean="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57577" y="309093"/>
                <a:ext cx="11590986" cy="6734472"/>
              </a:xfrm>
              <a:prstGeom prst="rect">
                <a:avLst/>
              </a:prstGeom>
              <a:blipFill rotWithShape="0">
                <a:blip r:embed="rId2"/>
                <a:stretch>
                  <a:fillRect l="-789"/>
                </a:stretch>
              </a:blipFill>
            </p:spPr>
            <p:txBody>
              <a:bodyPr/>
              <a:lstStyle/>
              <a:p>
                <a:r>
                  <a:rPr lang="en-US">
                    <a:noFill/>
                  </a:rPr>
                  <a:t> </a:t>
                </a:r>
              </a:p>
            </p:txBody>
          </p:sp>
        </mc:Fallback>
      </mc:AlternateContent>
    </p:spTree>
    <p:extLst>
      <p:ext uri="{BB962C8B-B14F-4D97-AF65-F5344CB8AC3E}">
        <p14:creationId xmlns:p14="http://schemas.microsoft.com/office/powerpoint/2010/main" val="96138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44699" y="244699"/>
                <a:ext cx="11784169" cy="7493398"/>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Mean Deviation from Mean</a:t>
                </a:r>
              </a:p>
              <a:p>
                <a:pPr>
                  <a:lnSpc>
                    <a:spcPct val="150000"/>
                  </a:lnSpc>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𝑀</m:t>
                      </m:r>
                      <m:r>
                        <a:rPr lang="en-US" sz="2000" i="1" smtClean="0">
                          <a:latin typeface="Cambria Math" panose="02040503050406030204" pitchFamily="18" charset="0"/>
                        </a:rPr>
                        <m:t>.</m:t>
                      </m:r>
                      <m:r>
                        <a:rPr lang="en-US" sz="2000" i="1" smtClean="0">
                          <a:latin typeface="Cambria Math" panose="02040503050406030204" pitchFamily="18" charset="0"/>
                        </a:rPr>
                        <m:t>𝐷</m:t>
                      </m:r>
                      <m:r>
                        <a:rPr lang="en-US" sz="2000" i="1" smtClean="0">
                          <a:latin typeface="Cambria Math" panose="02040503050406030204" pitchFamily="18" charset="0"/>
                        </a:rPr>
                        <m:t>=</m:t>
                      </m:r>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d>
                            </m:e>
                          </m:nary>
                        </m:num>
                        <m:den>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e>
                          </m:nary>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904.9</m:t>
                          </m:r>
                        </m:num>
                        <m:den>
                          <m:r>
                            <a:rPr lang="en-US" sz="2000" b="0" i="1" smtClean="0">
                              <a:latin typeface="Cambria Math" panose="02040503050406030204" pitchFamily="18" charset="0"/>
                            </a:rPr>
                            <m:t>120</m:t>
                          </m:r>
                        </m:den>
                      </m:f>
                      <m:r>
                        <a:rPr lang="en-US" sz="2000" b="0" i="1" smtClean="0">
                          <a:latin typeface="Cambria Math" panose="02040503050406030204" pitchFamily="18" charset="0"/>
                        </a:rPr>
                        <m:t>=7.54</m:t>
                      </m:r>
                      <m:r>
                        <a:rPr lang="en-US" sz="2000" b="0" i="1" smtClean="0">
                          <a:latin typeface="Cambria Math" panose="02040503050406030204" pitchFamily="18" charset="0"/>
                        </a:rPr>
                        <m:t>𝑘𝑔</m:t>
                      </m:r>
                    </m:oMath>
                  </m:oMathPara>
                </a14:m>
                <a:endParaRPr lang="en-US" sz="2000" b="0" dirty="0" smtClean="0">
                  <a:latin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Co-efficient </a:t>
                </a:r>
                <a:r>
                  <a:rPr lang="en-US" sz="2000" dirty="0">
                    <a:latin typeface="Times New Roman" panose="02020603050405020304" pitchFamily="18" charset="0"/>
                    <a:cs typeface="Times New Roman" panose="02020603050405020304" pitchFamily="18" charset="0"/>
                  </a:rPr>
                  <a:t>of mean deviation </a:t>
                </a:r>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𝐷𝑓𝑟𝑜𝑚</m:t>
                      </m:r>
                      <m:r>
                        <a:rPr lang="en-US" sz="2000" i="1">
                          <a:latin typeface="Cambria Math" panose="02040503050406030204" pitchFamily="18" charset="0"/>
                        </a:rPr>
                        <m:t> </m:t>
                      </m:r>
                      <m:r>
                        <a:rPr lang="en-US" sz="2000" i="1">
                          <a:latin typeface="Cambria Math" panose="02040503050406030204" pitchFamily="18" charset="0"/>
                        </a:rPr>
                        <m:t>𝑚𝑒𝑎𝑛</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m:t>
                          </m:r>
                        </m:num>
                        <m:den>
                          <m:r>
                            <a:rPr lang="en-US" sz="2000" i="1">
                              <a:latin typeface="Cambria Math" panose="02040503050406030204" pitchFamily="18" charset="0"/>
                            </a:rPr>
                            <m:t>𝑚𝑒𝑎𝑛</m:t>
                          </m:r>
                        </m:den>
                      </m:f>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b="1" dirty="0">
                    <a:latin typeface="Times New Roman" panose="02020603050405020304" pitchFamily="18" charset="0"/>
                    <a:cs typeface="Times New Roman" panose="02020603050405020304" pitchFamily="18" charset="0"/>
                  </a:rPr>
                  <a:t>Mean </a:t>
                </a:r>
                <a:r>
                  <a:rPr lang="en-US" sz="2000" b="1" dirty="0" smtClean="0">
                    <a:latin typeface="Times New Roman" panose="02020603050405020304" pitchFamily="18" charset="0"/>
                    <a:cs typeface="Times New Roman" panose="02020603050405020304" pitchFamily="18" charset="0"/>
                  </a:rPr>
                  <a:t>Deviation </a:t>
                </a:r>
                <a:r>
                  <a:rPr lang="en-US" sz="2000" b="1" dirty="0">
                    <a:latin typeface="Times New Roman" panose="02020603050405020304" pitchFamily="18" charset="0"/>
                    <a:cs typeface="Times New Roman" panose="02020603050405020304" pitchFamily="18" charset="0"/>
                  </a:rPr>
                  <a:t>from </a:t>
                </a:r>
                <a:r>
                  <a:rPr lang="en-US" sz="2000" b="1" dirty="0" smtClean="0">
                    <a:latin typeface="Times New Roman" panose="02020603050405020304" pitchFamily="18" charset="0"/>
                    <a:cs typeface="Times New Roman" panose="02020603050405020304" pitchFamily="18" charset="0"/>
                  </a:rPr>
                  <a:t>Median</a:t>
                </a:r>
                <a:endParaRPr lang="en-US" sz="2000" b="1"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m:t>
                      </m:r>
                      <m:r>
                        <a:rPr lang="en-US" sz="2000" i="1">
                          <a:latin typeface="Cambria Math" panose="02040503050406030204" pitchFamily="18" charset="0"/>
                        </a:rPr>
                        <m:t>=</m:t>
                      </m:r>
                      <m:f>
                        <m:fPr>
                          <m:ctrlPr>
                            <a:rPr lang="en-US" sz="2000" i="1">
                              <a:latin typeface="Cambria Math" panose="02040503050406030204" pitchFamily="18" charset="0"/>
                            </a:rPr>
                          </m:ctrlPr>
                        </m:fPr>
                        <m:num>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e>
                              </m:d>
                            </m:e>
                          </m:nary>
                        </m:num>
                        <m:den>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e>
                          </m:nary>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89</m:t>
                          </m:r>
                        </m:num>
                        <m:den>
                          <m:r>
                            <a:rPr lang="en-US" sz="2000" b="0" i="1" smtClean="0">
                              <a:latin typeface="Cambria Math" panose="02040503050406030204" pitchFamily="18" charset="0"/>
                            </a:rPr>
                            <m:t>120</m:t>
                          </m:r>
                        </m:den>
                      </m:f>
                      <m:r>
                        <a:rPr lang="en-US" sz="2000" b="0" i="1" smtClean="0">
                          <a:latin typeface="Cambria Math" panose="02040503050406030204" pitchFamily="18" charset="0"/>
                        </a:rPr>
                        <m:t>=7.42</m:t>
                      </m:r>
                      <m:r>
                        <a:rPr lang="en-US" sz="2000" b="0" i="1" smtClean="0">
                          <a:latin typeface="Cambria Math" panose="02040503050406030204" pitchFamily="18" charset="0"/>
                        </a:rPr>
                        <m:t>𝑘𝑔</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Co-efficient </a:t>
                </a:r>
                <a:r>
                  <a:rPr lang="en-US" sz="2000" dirty="0">
                    <a:latin typeface="Times New Roman" panose="02020603050405020304" pitchFamily="18" charset="0"/>
                    <a:cs typeface="Times New Roman" panose="02020603050405020304" pitchFamily="18" charset="0"/>
                  </a:rPr>
                  <a:t>of mean deviation </a:t>
                </a:r>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m:t>
                      </m:r>
                      <m:r>
                        <a:rPr lang="en-US" sz="2000" i="1">
                          <a:latin typeface="Cambria Math" panose="02040503050406030204" pitchFamily="18" charset="0"/>
                        </a:rPr>
                        <m:t> </m:t>
                      </m:r>
                      <m:r>
                        <a:rPr lang="en-US" sz="2000" i="1">
                          <a:latin typeface="Cambria Math" panose="02040503050406030204" pitchFamily="18" charset="0"/>
                        </a:rPr>
                        <m:t>𝑓𝑟𝑜𝑚</m:t>
                      </m:r>
                      <m:r>
                        <a:rPr lang="en-US" sz="2000" i="1">
                          <a:latin typeface="Cambria Math" panose="02040503050406030204" pitchFamily="18" charset="0"/>
                        </a:rPr>
                        <m:t> </m:t>
                      </m:r>
                      <m:r>
                        <a:rPr lang="en-US" sz="2000" i="1">
                          <a:latin typeface="Cambria Math" panose="02040503050406030204" pitchFamily="18" charset="0"/>
                        </a:rPr>
                        <m:t>𝑚𝑒𝑑𝑖𝑎𝑛</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𝑀</m:t>
                          </m:r>
                          <m:r>
                            <a:rPr lang="en-US" sz="2000" i="1">
                              <a:latin typeface="Cambria Math" panose="02040503050406030204" pitchFamily="18" charset="0"/>
                            </a:rPr>
                            <m:t>.</m:t>
                          </m:r>
                          <m:r>
                            <a:rPr lang="en-US" sz="2000" i="1">
                              <a:latin typeface="Cambria Math" panose="02040503050406030204" pitchFamily="18" charset="0"/>
                            </a:rPr>
                            <m:t>𝐷</m:t>
                          </m:r>
                        </m:num>
                        <m:den>
                          <m:r>
                            <a:rPr lang="en-US" sz="2000" i="1">
                              <a:latin typeface="Cambria Math" panose="02040503050406030204" pitchFamily="18" charset="0"/>
                            </a:rPr>
                            <m:t>𝑚𝑒𝑑𝑖𝑎𝑛𝑛</m:t>
                          </m:r>
                        </m:den>
                      </m:f>
                    </m:oMath>
                  </m:oMathPara>
                </a14:m>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i="1" dirty="0" smtClean="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44699" y="244699"/>
                <a:ext cx="11784169" cy="7493398"/>
              </a:xfrm>
              <a:prstGeom prst="rect">
                <a:avLst/>
              </a:prstGeom>
              <a:blipFill rotWithShape="0">
                <a:blip r:embed="rId2"/>
                <a:stretch>
                  <a:fillRect l="-776"/>
                </a:stretch>
              </a:blipFill>
            </p:spPr>
            <p:txBody>
              <a:bodyPr/>
              <a:lstStyle/>
              <a:p>
                <a:r>
                  <a:rPr lang="en-US">
                    <a:noFill/>
                  </a:rPr>
                  <a:t> </a:t>
                </a:r>
              </a:p>
            </p:txBody>
          </p:sp>
        </mc:Fallback>
      </mc:AlternateContent>
    </p:spTree>
    <p:extLst>
      <p:ext uri="{BB962C8B-B14F-4D97-AF65-F5344CB8AC3E}">
        <p14:creationId xmlns:p14="http://schemas.microsoft.com/office/powerpoint/2010/main" val="30122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93183" y="257577"/>
                <a:ext cx="11758411" cy="6847965"/>
              </a:xfrm>
              <a:prstGeom prst="rect">
                <a:avLst/>
              </a:prstGeom>
              <a:noFill/>
            </p:spPr>
            <p:txBody>
              <a:bodyPr wrap="square" rtlCol="0">
                <a:spAutoFit/>
              </a:bodyPr>
              <a:lstStyle/>
              <a:p>
                <a:pPr>
                  <a:lnSpc>
                    <a:spcPct val="150000"/>
                  </a:lnSpc>
                </a:pPr>
                <a:r>
                  <a:rPr lang="en-US" sz="2400" b="1" dirty="0" smtClean="0">
                    <a:latin typeface="Times New Roman" panose="02020603050405020304" pitchFamily="18" charset="0"/>
                    <a:cs typeface="Times New Roman" panose="02020603050405020304" pitchFamily="18" charset="0"/>
                  </a:rPr>
                  <a:t>Variance</a:t>
                </a:r>
              </a:p>
              <a:p>
                <a:pPr>
                  <a:lnSpc>
                    <a:spcPct val="150000"/>
                  </a:lnSpc>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𝑉𝑎𝑟</m:t>
                      </m:r>
                      <m:d>
                        <m:dPr>
                          <m:ctrlPr>
                            <a:rPr lang="en-US" sz="2000" i="1">
                              <a:latin typeface="Cambria Math" panose="02040503050406030204" pitchFamily="18" charset="0"/>
                            </a:rPr>
                          </m:ctrlPr>
                        </m:dPr>
                        <m:e>
                          <m:r>
                            <a:rPr lang="en-US" sz="2000" i="1">
                              <a:latin typeface="Cambria Math" panose="02040503050406030204" pitchFamily="18" charset="0"/>
                            </a:rPr>
                            <m:t>𝑋</m:t>
                          </m:r>
                        </m:e>
                      </m:d>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e>
                              </m:nary>
                            </m:e>
                            <m:sup>
                              <m:r>
                                <a:rPr lang="en-US" sz="2000" i="1">
                                  <a:latin typeface="Cambria Math" panose="02040503050406030204" pitchFamily="18" charset="0"/>
                                </a:rPr>
                                <m:t>2</m:t>
                              </m:r>
                            </m:sup>
                          </m:sSup>
                        </m:num>
                        <m:den>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e>
                          </m:nary>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10866.69</m:t>
                          </m:r>
                        </m:num>
                        <m:den>
                          <m:r>
                            <a:rPr lang="en-US" sz="2000" b="0" i="1" smtClean="0">
                              <a:latin typeface="Cambria Math" panose="02040503050406030204" pitchFamily="18" charset="0"/>
                            </a:rPr>
                            <m:t>120</m:t>
                          </m:r>
                        </m:den>
                      </m:f>
                      <m:r>
                        <a:rPr lang="en-US" sz="2000" b="0" i="1" smtClean="0">
                          <a:latin typeface="Cambria Math" panose="02040503050406030204" pitchFamily="18" charset="0"/>
                        </a:rPr>
                        <m:t>=90.56</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𝑘𝑔</m:t>
                          </m:r>
                        </m:e>
                        <m:sup>
                          <m:r>
                            <a:rPr lang="en-US" sz="2000" b="0" i="1" smtClean="0">
                              <a:latin typeface="Cambria Math" panose="02040503050406030204" pitchFamily="18" charset="0"/>
                            </a:rPr>
                            <m:t>2</m:t>
                          </m:r>
                        </m:sup>
                      </m:sSup>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400" b="1" dirty="0" smtClean="0">
                    <a:latin typeface="Times New Roman" panose="02020603050405020304" pitchFamily="18" charset="0"/>
                    <a:cs typeface="Times New Roman" panose="02020603050405020304" pitchFamily="18" charset="0"/>
                  </a:rPr>
                  <a:t>Standard Deviation</a:t>
                </a: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𝑆</m:t>
                      </m:r>
                      <m:r>
                        <a:rPr lang="en-US" sz="2000" i="1">
                          <a:latin typeface="Cambria Math" panose="02040503050406030204" pitchFamily="18" charset="0"/>
                        </a:rPr>
                        <m:t>.</m:t>
                      </m:r>
                      <m:r>
                        <a:rPr lang="en-US" sz="2000" i="1">
                          <a:latin typeface="Cambria Math" panose="02040503050406030204" pitchFamily="18" charset="0"/>
                        </a:rPr>
                        <m:t>𝐷</m:t>
                      </m:r>
                      <m:d>
                        <m:dPr>
                          <m:ctrlPr>
                            <a:rPr lang="en-US" sz="2000" i="1">
                              <a:latin typeface="Cambria Math" panose="02040503050406030204" pitchFamily="18" charset="0"/>
                            </a:rPr>
                          </m:ctrlPr>
                        </m:dPr>
                        <m:e>
                          <m:r>
                            <a:rPr lang="en-US" sz="2000" i="1">
                              <a:latin typeface="Cambria Math" panose="02040503050406030204" pitchFamily="18" charset="0"/>
                            </a:rPr>
                            <m:t>𝑋</m:t>
                          </m:r>
                        </m:e>
                      </m: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𝑋</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e>
                                  </m:nary>
                                </m:e>
                                <m:sup>
                                  <m:r>
                                    <a:rPr lang="en-US" sz="2000" i="1">
                                      <a:latin typeface="Cambria Math" panose="02040503050406030204" pitchFamily="18" charset="0"/>
                                    </a:rPr>
                                    <m:t>2</m:t>
                                  </m:r>
                                </m:sup>
                              </m:sSup>
                            </m:num>
                            <m:den>
                              <m:nary>
                                <m:naryPr>
                                  <m:chr m:val="∑"/>
                                  <m:subHide m:val="on"/>
                                  <m:supHide m:val="on"/>
                                  <m:ctrlPr>
                                    <a:rPr lang="en-US" sz="2000" i="1">
                                      <a:latin typeface="Cambria Math" panose="02040503050406030204" pitchFamily="18" charset="0"/>
                                    </a:rPr>
                                  </m:ctrlPr>
                                </m:naryPr>
                                <m:sub/>
                                <m:sup/>
                                <m:e>
                                  <m:r>
                                    <a:rPr lang="en-US" sz="2000" i="1">
                                      <a:latin typeface="Cambria Math" panose="02040503050406030204" pitchFamily="18" charset="0"/>
                                    </a:rPr>
                                    <m:t>𝑓</m:t>
                                  </m:r>
                                </m:e>
                              </m:nary>
                            </m:den>
                          </m:f>
                        </m:e>
                      </m:rad>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90.56</m:t>
                          </m:r>
                        </m:e>
                      </m:rad>
                      <m:r>
                        <a:rPr lang="en-US" sz="2000" b="0" i="1" smtClean="0">
                          <a:latin typeface="Cambria Math" panose="02040503050406030204" pitchFamily="18" charset="0"/>
                        </a:rPr>
                        <m:t>=9.516</m:t>
                      </m:r>
                      <m:r>
                        <a:rPr lang="en-US" sz="2000" b="0" i="1" smtClean="0">
                          <a:latin typeface="Cambria Math" panose="02040503050406030204" pitchFamily="18" charset="0"/>
                        </a:rPr>
                        <m:t>𝑘𝑔</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Co-efficient of Variation</a:t>
                </a:r>
              </a:p>
              <a:p>
                <a:pPr>
                  <a:lnSpc>
                    <a:spcPct val="150000"/>
                  </a:lnSpc>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𝑋</m:t>
                          </m:r>
                        </m:e>
                      </m:acc>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nary>
                            <m:naryPr>
                              <m:chr m:val="∑"/>
                              <m:subHide m:val="on"/>
                              <m:supHide m:val="on"/>
                              <m:ctrlPr>
                                <a:rPr lang="en-US" sz="2000" b="0" i="1" smtClean="0">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𝑓𝑋</m:t>
                              </m:r>
                            </m:e>
                          </m:nary>
                        </m:num>
                        <m:den>
                          <m:nary>
                            <m:naryPr>
                              <m:chr m:val="∑"/>
                              <m:subHide m:val="on"/>
                              <m:supHide m:val="on"/>
                              <m:ctrlPr>
                                <a:rPr lang="en-US" sz="2000" b="0" i="1" smtClean="0">
                                  <a:latin typeface="Cambria Math" panose="02040503050406030204" pitchFamily="18" charset="0"/>
                                  <a:cs typeface="Times New Roman" panose="02020603050405020304" pitchFamily="18" charset="0"/>
                                </a:rPr>
                              </m:ctrlPr>
                            </m:naryPr>
                            <m:sub/>
                            <m:sup/>
                            <m:e>
                              <m:r>
                                <a:rPr lang="en-US" sz="2000" b="0" i="1" smtClean="0">
                                  <a:latin typeface="Cambria Math" panose="02040503050406030204" pitchFamily="18" charset="0"/>
                                  <a:cs typeface="Times New Roman" panose="02020603050405020304" pitchFamily="18" charset="0"/>
                                </a:rPr>
                                <m:t>𝑓</m:t>
                              </m:r>
                            </m:e>
                          </m:nary>
                        </m:den>
                      </m:f>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8140</m:t>
                          </m:r>
                        </m:num>
                        <m:den>
                          <m:r>
                            <a:rPr lang="en-US" sz="2000" b="0" i="1" smtClean="0">
                              <a:latin typeface="Cambria Math" panose="02040503050406030204" pitchFamily="18" charset="0"/>
                              <a:cs typeface="Times New Roman" panose="02020603050405020304" pitchFamily="18" charset="0"/>
                            </a:rPr>
                            <m:t>120</m:t>
                          </m:r>
                        </m:den>
                      </m:f>
                      <m:r>
                        <a:rPr lang="en-US" sz="2000" b="0" i="1" smtClean="0">
                          <a:latin typeface="Cambria Math" panose="02040503050406030204" pitchFamily="18" charset="0"/>
                          <a:cs typeface="Times New Roman" panose="02020603050405020304" pitchFamily="18" charset="0"/>
                        </a:rPr>
                        <m:t>=67.83</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𝐶</m:t>
                      </m:r>
                      <m:r>
                        <a:rPr lang="en-US" sz="2000" i="1">
                          <a:latin typeface="Cambria Math" panose="02040503050406030204" pitchFamily="18" charset="0"/>
                        </a:rPr>
                        <m:t>.</m:t>
                      </m:r>
                      <m:r>
                        <a:rPr lang="en-US" sz="2000" i="1">
                          <a:latin typeface="Cambria Math" panose="02040503050406030204" pitchFamily="18" charset="0"/>
                        </a:rPr>
                        <m:t>𝑉</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𝑆</m:t>
                          </m:r>
                        </m:num>
                        <m:den>
                          <m:acc>
                            <m:accPr>
                              <m:chr m:val="̅"/>
                              <m:ctrlPr>
                                <a:rPr lang="en-US" sz="2000" i="1">
                                  <a:latin typeface="Cambria Math" panose="02040503050406030204" pitchFamily="18" charset="0"/>
                                </a:rPr>
                              </m:ctrlPr>
                            </m:accPr>
                            <m:e>
                              <m:r>
                                <a:rPr lang="en-US" sz="2000" i="1">
                                  <a:latin typeface="Cambria Math" panose="02040503050406030204" pitchFamily="18" charset="0"/>
                                </a:rPr>
                                <m:t>𝑋</m:t>
                              </m:r>
                            </m:e>
                          </m:acc>
                        </m:den>
                      </m:f>
                      <m:r>
                        <a:rPr lang="en-US" sz="2000" i="1">
                          <a:latin typeface="Cambria Math" panose="02040503050406030204" pitchFamily="18" charset="0"/>
                          <a:ea typeface="Cambria Math" panose="02040503050406030204" pitchFamily="18" charset="0"/>
                        </a:rPr>
                        <m:t>×100</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9.516</m:t>
                          </m:r>
                        </m:num>
                        <m:den>
                          <m:r>
                            <a:rPr lang="en-US" sz="2000" b="0" i="1" smtClean="0">
                              <a:latin typeface="Cambria Math" panose="02040503050406030204" pitchFamily="18" charset="0"/>
                              <a:ea typeface="Cambria Math" panose="02040503050406030204" pitchFamily="18" charset="0"/>
                            </a:rPr>
                            <m:t>67.83</m:t>
                          </m:r>
                        </m:den>
                      </m:f>
                      <m:r>
                        <a:rPr lang="en-US" sz="2000" b="0" i="1" smtClean="0">
                          <a:latin typeface="Cambria Math" panose="02040503050406030204" pitchFamily="18" charset="0"/>
                          <a:ea typeface="Cambria Math" panose="02040503050406030204" pitchFamily="18" charset="0"/>
                        </a:rPr>
                        <m:t>×100=14.3%</m:t>
                      </m:r>
                    </m:oMath>
                  </m:oMathPara>
                </a14:m>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a:lnSpc>
                    <a:spcPct val="150000"/>
                  </a:lnSpc>
                </a:pPr>
                <a:endParaRPr lang="en-US" sz="2000" dirty="0" smtClean="0">
                  <a:latin typeface="Times New Roman" panose="02020603050405020304" pitchFamily="18" charset="0"/>
                  <a:cs typeface="Times New Roman" panose="02020603050405020304" pitchFamily="18" charset="0"/>
                </a:endParaRPr>
              </a:p>
              <a:p>
                <a:pPr>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93183" y="257577"/>
                <a:ext cx="11758411" cy="6847965"/>
              </a:xfrm>
              <a:prstGeom prst="rect">
                <a:avLst/>
              </a:prstGeom>
              <a:blipFill rotWithShape="0">
                <a:blip r:embed="rId2"/>
                <a:stretch>
                  <a:fillRect l="-829"/>
                </a:stretch>
              </a:blipFill>
            </p:spPr>
            <p:txBody>
              <a:bodyPr/>
              <a:lstStyle/>
              <a:p>
                <a:r>
                  <a:rPr lang="en-US">
                    <a:noFill/>
                  </a:rPr>
                  <a:t> </a:t>
                </a:r>
              </a:p>
            </p:txBody>
          </p:sp>
        </mc:Fallback>
      </mc:AlternateContent>
    </p:spTree>
    <p:extLst>
      <p:ext uri="{BB962C8B-B14F-4D97-AF65-F5344CB8AC3E}">
        <p14:creationId xmlns:p14="http://schemas.microsoft.com/office/powerpoint/2010/main" val="59606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321972"/>
            <a:ext cx="11719774" cy="4985980"/>
          </a:xfrm>
          <a:prstGeom prst="rect">
            <a:avLst/>
          </a:prstGeom>
          <a:noFill/>
        </p:spPr>
        <p:txBody>
          <a:bodyPr wrap="square" rtlCol="0">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Measures of Dispersion</a:t>
            </a:r>
          </a:p>
          <a:p>
            <a:pPr algn="just">
              <a:lnSpc>
                <a:spcPct val="150000"/>
              </a:lnSpc>
            </a:pPr>
            <a:r>
              <a:rPr lang="en-US" sz="2400" dirty="0" smtClean="0">
                <a:latin typeface="Times New Roman" panose="02020603050405020304" pitchFamily="18" charset="0"/>
                <a:cs typeface="Times New Roman" panose="02020603050405020304" pitchFamily="18" charset="0"/>
              </a:rPr>
              <a:t>The measures of central tendency are not adequate to describe data. Two data sets can have the same mean but they can be entirely different. Thus to describe data, one needs to know the extent of variability. This is given by the measures of dispersion, variability or scatter. </a:t>
            </a:r>
          </a:p>
          <a:p>
            <a:pPr algn="just">
              <a:lnSpc>
                <a:spcPct val="150000"/>
              </a:lnSpc>
            </a:pPr>
            <a:r>
              <a:rPr lang="en-US" sz="2400" b="1" dirty="0" smtClean="0">
                <a:latin typeface="Times New Roman" panose="02020603050405020304" pitchFamily="18" charset="0"/>
                <a:cs typeface="Times New Roman" panose="02020603050405020304" pitchFamily="18" charset="0"/>
              </a:rPr>
              <a:t>Types of Measures of Dispersion</a:t>
            </a:r>
          </a:p>
          <a:p>
            <a:pPr algn="just">
              <a:lnSpc>
                <a:spcPct val="150000"/>
              </a:lnSpc>
            </a:pPr>
            <a:r>
              <a:rPr lang="en-US" sz="2400" dirty="0" smtClean="0">
                <a:latin typeface="Times New Roman" panose="02020603050405020304" pitchFamily="18" charset="0"/>
                <a:cs typeface="Times New Roman" panose="02020603050405020304" pitchFamily="18" charset="0"/>
              </a:rPr>
              <a:t>There are two types of Measures of Dispersion</a:t>
            </a:r>
          </a:p>
          <a:p>
            <a:pPr marL="457200" indent="-457200" algn="just">
              <a:lnSpc>
                <a:spcPct val="150000"/>
              </a:lnSpc>
              <a:buFont typeface="+mj-lt"/>
              <a:buAutoNum type="arabicPeriod"/>
            </a:pPr>
            <a:r>
              <a:rPr lang="en-US" sz="2400" dirty="0" smtClean="0">
                <a:latin typeface="Times New Roman" panose="02020603050405020304" pitchFamily="18" charset="0"/>
                <a:cs typeface="Times New Roman" panose="02020603050405020304" pitchFamily="18" charset="0"/>
              </a:rPr>
              <a:t>Absolute Measures of Dispersion</a:t>
            </a:r>
          </a:p>
          <a:p>
            <a:pPr marL="457200" indent="-457200" algn="just">
              <a:lnSpc>
                <a:spcPct val="150000"/>
              </a:lnSpc>
              <a:buFont typeface="+mj-lt"/>
              <a:buAutoNum type="arabicPeriod"/>
            </a:pPr>
            <a:r>
              <a:rPr lang="en-US" sz="2400" dirty="0" smtClean="0">
                <a:latin typeface="Times New Roman" panose="02020603050405020304" pitchFamily="18" charset="0"/>
                <a:cs typeface="Times New Roman" panose="02020603050405020304" pitchFamily="18" charset="0"/>
              </a:rPr>
              <a:t>Relative Measures of Dispersion</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92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25" y="154546"/>
            <a:ext cx="11861443" cy="6278642"/>
          </a:xfrm>
          <a:prstGeom prst="rect">
            <a:avLst/>
          </a:prstGeom>
          <a:noFill/>
        </p:spPr>
        <p:txBody>
          <a:bodyPr wrap="square" rtlCol="0">
            <a:spAutoFit/>
          </a:bodyPr>
          <a:lstStyle/>
          <a:p>
            <a:pPr marL="514350" indent="-514350" algn="just">
              <a:lnSpc>
                <a:spcPct val="150000"/>
              </a:lnSpc>
              <a:buFont typeface="+mj-lt"/>
              <a:buAutoNum type="arabicPeriod"/>
            </a:pPr>
            <a:r>
              <a:rPr lang="en-US" sz="2800" b="1" dirty="0" smtClean="0">
                <a:latin typeface="Times New Roman" panose="02020603050405020304" pitchFamily="18" charset="0"/>
                <a:cs typeface="Times New Roman" panose="02020603050405020304" pitchFamily="18" charset="0"/>
              </a:rPr>
              <a:t>Absolute Measures of Dispersion</a:t>
            </a:r>
          </a:p>
          <a:p>
            <a:pPr algn="just">
              <a:lnSpc>
                <a:spcPct val="150000"/>
              </a:lnSpc>
            </a:pPr>
            <a:r>
              <a:rPr lang="en-US" sz="2400" dirty="0" smtClean="0">
                <a:latin typeface="Times New Roman" panose="02020603050405020304" pitchFamily="18" charset="0"/>
                <a:cs typeface="Times New Roman" panose="02020603050405020304" pitchFamily="18" charset="0"/>
              </a:rPr>
              <a:t>An absolute measure of dispersion is one that measures the dispersion in term of same units or in the square units, as the units of the data. For example if the units of the data are rupees, meters or kilograms etc the measures of dispersion will also be in rupees, kilograms or meters. The most commonly used absolute measures of dispersions are:</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Range</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Semi-Interquartile Range/Quartile Deviation</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Mean Deviation</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Standard Deviation</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Variance</a:t>
            </a:r>
          </a:p>
          <a:p>
            <a:pPr algn="just">
              <a:lnSpc>
                <a:spcPct val="150000"/>
              </a:lnSpc>
            </a:pP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96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9" y="283335"/>
            <a:ext cx="11874321" cy="5170646"/>
          </a:xfrm>
          <a:prstGeom prst="rect">
            <a:avLst/>
          </a:prstGeom>
          <a:noFill/>
        </p:spPr>
        <p:txBody>
          <a:bodyPr wrap="square" rtlCol="0">
            <a:spAutoFit/>
          </a:bodyPr>
          <a:lstStyle/>
          <a:p>
            <a:pPr marL="514350" indent="-514350" algn="just">
              <a:lnSpc>
                <a:spcPct val="150000"/>
              </a:lnSpc>
              <a:buFont typeface="+mj-lt"/>
              <a:buAutoNum type="arabicPeriod" startAt="2"/>
            </a:pPr>
            <a:r>
              <a:rPr lang="en-US" sz="2800" b="1" dirty="0" smtClean="0">
                <a:latin typeface="Times New Roman" panose="02020603050405020304" pitchFamily="18" charset="0"/>
                <a:cs typeface="Times New Roman" panose="02020603050405020304" pitchFamily="18" charset="0"/>
              </a:rPr>
              <a:t>Relative Measures of Dispersion</a:t>
            </a:r>
          </a:p>
          <a:p>
            <a:pPr algn="just">
              <a:lnSpc>
                <a:spcPct val="150000"/>
              </a:lnSpc>
            </a:pPr>
            <a:r>
              <a:rPr lang="en-US" sz="2400" dirty="0" smtClean="0">
                <a:latin typeface="Times New Roman" panose="02020603050405020304" pitchFamily="18" charset="0"/>
                <a:cs typeface="Times New Roman" panose="02020603050405020304" pitchFamily="18" charset="0"/>
              </a:rPr>
              <a:t>A relative measures of dispersion is one that is expressed in the for of ratio, co-efficient or percentage and is independent of unit of measurement. It is useful for comparison of data of different nature.</a:t>
            </a:r>
          </a:p>
          <a:p>
            <a:pPr algn="just">
              <a:lnSpc>
                <a:spcPct val="150000"/>
              </a:lnSpc>
            </a:pPr>
            <a:r>
              <a:rPr lang="en-US" sz="2400" dirty="0" smtClean="0">
                <a:latin typeface="Times New Roman" panose="02020603050405020304" pitchFamily="18" charset="0"/>
                <a:cs typeface="Times New Roman" panose="02020603050405020304" pitchFamily="18" charset="0"/>
              </a:rPr>
              <a:t>The most commonly used relative dispersion measures are</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Co-efficient of Dispersion</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Co-efficient of Quartile Deviation</a:t>
            </a:r>
          </a:p>
          <a:p>
            <a:pPr marL="514350" indent="-514350" algn="just">
              <a:lnSpc>
                <a:spcPct val="150000"/>
              </a:lnSpc>
              <a:buFont typeface="+mj-lt"/>
              <a:buAutoNum type="romanLcPeriod"/>
            </a:pPr>
            <a:r>
              <a:rPr lang="en-US" sz="2400" dirty="0" smtClean="0">
                <a:latin typeface="Times New Roman" panose="02020603050405020304" pitchFamily="18" charset="0"/>
                <a:cs typeface="Times New Roman" panose="02020603050405020304" pitchFamily="18" charset="0"/>
              </a:rPr>
              <a:t>Co-efficient of Variation</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29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44699" y="218941"/>
                <a:ext cx="11784169" cy="5835957"/>
              </a:xfrm>
              <a:prstGeom prst="rect">
                <a:avLst/>
              </a:prstGeom>
              <a:noFill/>
            </p:spPr>
            <p:txBody>
              <a:bodyPr wrap="square" rtlCol="0">
                <a:spAutoFit/>
              </a:bodyPr>
              <a:lstStyle/>
              <a:p>
                <a:pPr marL="571500" indent="-571500" algn="just">
                  <a:lnSpc>
                    <a:spcPct val="150000"/>
                  </a:lnSpc>
                  <a:buFont typeface="+mj-lt"/>
                  <a:buAutoNum type="romanLcPeriod"/>
                </a:pPr>
                <a:r>
                  <a:rPr lang="en-US" sz="2800" b="1" dirty="0" smtClean="0">
                    <a:latin typeface="Times New Roman" panose="02020603050405020304" pitchFamily="18" charset="0"/>
                    <a:cs typeface="Times New Roman" panose="02020603050405020304" pitchFamily="18" charset="0"/>
                  </a:rPr>
                  <a:t>Range</a:t>
                </a:r>
              </a:p>
              <a:p>
                <a:pPr algn="just">
                  <a:lnSpc>
                    <a:spcPct val="150000"/>
                  </a:lnSpc>
                </a:pPr>
                <a:r>
                  <a:rPr lang="en-US" sz="2000" dirty="0">
                    <a:latin typeface="Times New Roman" panose="02020603050405020304" pitchFamily="18" charset="0"/>
                    <a:cs typeface="Times New Roman" panose="02020603050405020304" pitchFamily="18" charset="0"/>
                  </a:rPr>
                  <a:t>The range is the difference between the largest and the smallest observation in the data</a:t>
                </a:r>
                <a:r>
                  <a:rPr lang="en-US" sz="2000" dirty="0" smtClean="0">
                    <a:latin typeface="Times New Roman" panose="02020603050405020304" pitchFamily="18" charset="0"/>
                    <a:cs typeface="Times New Roman" panose="02020603050405020304" pitchFamily="18" charset="0"/>
                  </a:rPr>
                  <a:t>. Symbolically, range is given by the relation</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𝑚𝑖𝑛</m:t>
                          </m:r>
                        </m:sub>
                      </m:sSub>
                    </m:oMath>
                  </m:oMathPara>
                </a14:m>
                <a:endParaRPr lang="en-US" sz="2000" dirty="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When the data is grouped into a frequency distribution, range is calculated by finding the difference between the upper boundary of the highest class and lower boundary of the lowest class. The </a:t>
                </a:r>
                <a:r>
                  <a:rPr lang="en-US" sz="2000" dirty="0">
                    <a:latin typeface="Times New Roman" panose="02020603050405020304" pitchFamily="18" charset="0"/>
                    <a:cs typeface="Times New Roman" panose="02020603050405020304" pitchFamily="18" charset="0"/>
                  </a:rPr>
                  <a:t>prime advantage of this measure of dispersion is that it is easy to calculate. On the other hand, it has lot of disadvantages. It is very sensitive to outliers and does not use all the observations in a data </a:t>
                </a:r>
                <a:r>
                  <a:rPr lang="en-US" sz="2000" dirty="0" smtClean="0">
                    <a:latin typeface="Times New Roman" panose="02020603050405020304" pitchFamily="18" charset="0"/>
                    <a:cs typeface="Times New Roman" panose="02020603050405020304" pitchFamily="18" charset="0"/>
                  </a:rPr>
                  <a:t>set.</a:t>
                </a:r>
              </a:p>
              <a:p>
                <a:pPr algn="just">
                  <a:lnSpc>
                    <a:spcPct val="150000"/>
                  </a:lnSpc>
                </a:pPr>
                <a:r>
                  <a:rPr lang="en-US" sz="2000" dirty="0" smtClean="0">
                    <a:latin typeface="Times New Roman" panose="02020603050405020304" pitchFamily="18" charset="0"/>
                    <a:cs typeface="Times New Roman" panose="02020603050405020304" pitchFamily="18" charset="0"/>
                  </a:rPr>
                  <a:t>The co-efficient of range or dispersion is defined as</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𝑚𝑖𝑛</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𝑚𝑖𝑛</m:t>
                              </m:r>
                            </m:sub>
                          </m:sSub>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44699" y="218941"/>
                <a:ext cx="11784169" cy="5835957"/>
              </a:xfrm>
              <a:prstGeom prst="rect">
                <a:avLst/>
              </a:prstGeom>
              <a:blipFill rotWithShape="0">
                <a:blip r:embed="rId2"/>
                <a:stretch>
                  <a:fillRect l="-931" r="-569"/>
                </a:stretch>
              </a:blipFill>
            </p:spPr>
            <p:txBody>
              <a:bodyPr/>
              <a:lstStyle/>
              <a:p>
                <a:r>
                  <a:rPr lang="en-US">
                    <a:noFill/>
                  </a:rPr>
                  <a:t> </a:t>
                </a:r>
              </a:p>
            </p:txBody>
          </p:sp>
        </mc:Fallback>
      </mc:AlternateContent>
    </p:spTree>
    <p:extLst>
      <p:ext uri="{BB962C8B-B14F-4D97-AF65-F5344CB8AC3E}">
        <p14:creationId xmlns:p14="http://schemas.microsoft.com/office/powerpoint/2010/main" val="294339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128789" y="270456"/>
                <a:ext cx="11861442" cy="5687454"/>
              </a:xfrm>
              <a:prstGeom prst="rect">
                <a:avLst/>
              </a:prstGeom>
              <a:noFill/>
            </p:spPr>
            <p:txBody>
              <a:bodyPr wrap="square" rtlCol="0">
                <a:spAutoFit/>
              </a:bodyPr>
              <a:lstStyle/>
              <a:p>
                <a:pPr marL="514350" indent="-514350" algn="just">
                  <a:lnSpc>
                    <a:spcPct val="150000"/>
                  </a:lnSpc>
                  <a:buFont typeface="+mj-lt"/>
                  <a:buAutoNum type="romanLcPeriod" startAt="2"/>
                </a:pPr>
                <a:r>
                  <a:rPr lang="en-US" sz="2400" b="1" dirty="0" smtClean="0">
                    <a:latin typeface="Times New Roman" panose="02020603050405020304" pitchFamily="18" charset="0"/>
                    <a:cs typeface="Times New Roman" panose="02020603050405020304" pitchFamily="18" charset="0"/>
                  </a:rPr>
                  <a:t>Quartile Deviation</a:t>
                </a:r>
              </a:p>
              <a:p>
                <a:pPr algn="just">
                  <a:lnSpc>
                    <a:spcPct val="150000"/>
                  </a:lnSpc>
                </a:pPr>
                <a:r>
                  <a:rPr lang="en-US" sz="2000" dirty="0" smtClean="0">
                    <a:latin typeface="Times New Roman" panose="02020603050405020304" pitchFamily="18" charset="0"/>
                    <a:cs typeface="Times New Roman" panose="02020603050405020304" pitchFamily="18" charset="0"/>
                  </a:rPr>
                  <a:t>The interquartile range is a measure of dispersion, defined by the difference between the third and first quartiles; half of this range is called the semi-interquartile or quartile deviation. Symbolically, we have</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𝑄</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1</m:t>
                              </m:r>
                            </m:sub>
                          </m:sSub>
                        </m:num>
                        <m:den>
                          <m:r>
                            <a:rPr lang="en-US" sz="2000" b="0" i="1" smtClean="0">
                              <a:latin typeface="Cambria Math" panose="02040503050406030204" pitchFamily="18" charset="0"/>
                            </a:rPr>
                            <m:t>2</m:t>
                          </m:r>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Quartile deviation has an attractive feature that the range “Median ± Q.D” contains approximately 50% of the data. Q.D is superior to range as it is not affected by extreme value. It has certain disadvantages, it gives no information about the position of values lying outside the lower and upper quartiles. </a:t>
                </a:r>
              </a:p>
              <a:p>
                <a:pPr algn="just">
                  <a:lnSpc>
                    <a:spcPct val="150000"/>
                  </a:lnSpc>
                </a:pPr>
                <a:r>
                  <a:rPr lang="en-US" sz="2000" dirty="0" smtClean="0">
                    <a:latin typeface="Times New Roman" panose="02020603050405020304" pitchFamily="18" charset="0"/>
                    <a:cs typeface="Times New Roman" panose="02020603050405020304" pitchFamily="18" charset="0"/>
                  </a:rPr>
                  <a:t>The relative measure of quartile deviation is known as co-efficient of quartile deviation which is given as</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n-US" sz="2000" b="0" i="1" smtClean="0">
                          <a:latin typeface="Cambria Math" panose="02040503050406030204" pitchFamily="18" charset="0"/>
                        </a:rPr>
                        <m:t>𝑄</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1</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1</m:t>
                              </m:r>
                            </m:sub>
                          </m:sSub>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Which is a pure number and is used for comparing two or more sets of data.</a:t>
                </a:r>
                <a:endParaRPr lang="en-US" sz="20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128789" y="270456"/>
                <a:ext cx="11861442" cy="5687454"/>
              </a:xfrm>
              <a:prstGeom prst="rect">
                <a:avLst/>
              </a:prstGeom>
              <a:blipFill rotWithShape="0">
                <a:blip r:embed="rId2"/>
                <a:stretch>
                  <a:fillRect l="-668" r="-565"/>
                </a:stretch>
              </a:blipFill>
            </p:spPr>
            <p:txBody>
              <a:bodyPr/>
              <a:lstStyle/>
              <a:p>
                <a:r>
                  <a:rPr lang="en-US">
                    <a:noFill/>
                  </a:rPr>
                  <a:t> </a:t>
                </a:r>
              </a:p>
            </p:txBody>
          </p:sp>
        </mc:Fallback>
      </mc:AlternateContent>
    </p:spTree>
    <p:extLst>
      <p:ext uri="{BB962C8B-B14F-4D97-AF65-F5344CB8AC3E}">
        <p14:creationId xmlns:p14="http://schemas.microsoft.com/office/powerpoint/2010/main" val="222445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57577" y="218941"/>
                <a:ext cx="11694017" cy="7577587"/>
              </a:xfrm>
              <a:prstGeom prst="rect">
                <a:avLst/>
              </a:prstGeom>
              <a:noFill/>
            </p:spPr>
            <p:txBody>
              <a:bodyPr wrap="square" rtlCol="0">
                <a:spAutoFit/>
              </a:bodyPr>
              <a:lstStyle/>
              <a:p>
                <a:pPr marL="514350" indent="-514350" algn="just">
                  <a:lnSpc>
                    <a:spcPct val="150000"/>
                  </a:lnSpc>
                  <a:buFont typeface="+mj-lt"/>
                  <a:buAutoNum type="romanLcPeriod" startAt="3"/>
                </a:pPr>
                <a:r>
                  <a:rPr lang="en-US" sz="2400" b="1" dirty="0" smtClean="0">
                    <a:latin typeface="Times New Roman" panose="02020603050405020304" pitchFamily="18" charset="0"/>
                    <a:cs typeface="Times New Roman" panose="02020603050405020304" pitchFamily="18" charset="0"/>
                  </a:rPr>
                  <a:t>Mean Deviation</a:t>
                </a:r>
              </a:p>
              <a:p>
                <a:pPr algn="just">
                  <a:lnSpc>
                    <a:spcPct val="150000"/>
                  </a:lnSpc>
                </a:pPr>
                <a:r>
                  <a:rPr lang="en-US" sz="2000" dirty="0" smtClean="0">
                    <a:latin typeface="Times New Roman" panose="02020603050405020304" pitchFamily="18" charset="0"/>
                    <a:cs typeface="Times New Roman" panose="02020603050405020304" pitchFamily="18" charset="0"/>
                  </a:rPr>
                  <a:t>Mean deviation of a set of data is defined as the arithmetic mean of the deviations measured either from mean or from median, all deviations being counted as positive. The reason to count the deviations as positive, is to avoid the difficulty arising from the property that the deviation from mean is zero. The symbolic definition of the mean deviation from mean is</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nary>
                        </m:num>
                        <m:den>
                          <m:r>
                            <a:rPr lang="en-US" sz="2000" b="0" i="1" smtClean="0">
                              <a:latin typeface="Cambria Math" panose="02040503050406030204" pitchFamily="18" charset="0"/>
                            </a:rPr>
                            <m:t>𝑛</m:t>
                          </m:r>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Mean Deviation from median</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nary>
                        </m:num>
                        <m:den>
                          <m:r>
                            <a:rPr lang="en-US" sz="2000" b="0" i="1" smtClean="0">
                              <a:latin typeface="Cambria Math" panose="02040503050406030204" pitchFamily="18" charset="0"/>
                            </a:rPr>
                            <m:t>𝑛</m:t>
                          </m:r>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Mean Deviation From Mode</a:t>
                </a: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subHide m:val="on"/>
                              <m:supHide m:val="on"/>
                              <m:ctrlPr>
                                <a:rPr lang="en-US" sz="2000" b="0" i="1" smtClean="0">
                                  <a:latin typeface="Cambria Math" panose="02040503050406030204" pitchFamily="18" charset="0"/>
                                </a:rPr>
                              </m:ctrlPr>
                            </m:naryPr>
                            <m:sub/>
                            <m:sup/>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e>
                              </m:d>
                            </m:e>
                          </m:nary>
                        </m:num>
                        <m:den>
                          <m:r>
                            <a:rPr lang="en-US" sz="2000" b="0" i="1" smtClean="0">
                              <a:latin typeface="Cambria Math" panose="02040503050406030204" pitchFamily="18" charset="0"/>
                            </a:rPr>
                            <m:t>𝑛</m:t>
                          </m:r>
                        </m:den>
                      </m:f>
                    </m:oMath>
                  </m:oMathPara>
                </a14:m>
                <a:endParaRPr lang="en-US" sz="2000" dirty="0" smtClean="0">
                  <a:latin typeface="Times New Roman" panose="02020603050405020304" pitchFamily="18" charset="0"/>
                  <a:cs typeface="Times New Roman" panose="02020603050405020304" pitchFamily="18" charset="0"/>
                </a:endParaRPr>
              </a:p>
              <a:p>
                <a:pPr algn="just">
                  <a:lnSpc>
                    <a:spcPct val="150000"/>
                  </a:lnSpc>
                </a:pPr>
                <a:endParaRPr lang="en-US" sz="2000" dirty="0" smtClean="0">
                  <a:latin typeface="Times New Roman" panose="02020603050405020304" pitchFamily="18" charset="0"/>
                  <a:cs typeface="Times New Roman" panose="02020603050405020304" pitchFamily="18" charset="0"/>
                </a:endParaRPr>
              </a:p>
              <a:p>
                <a:pPr algn="just">
                  <a:lnSpc>
                    <a:spcPct val="150000"/>
                  </a:lnSpc>
                </a:pPr>
                <a:endParaRPr lang="en-US" sz="2000" dirty="0" smtClean="0">
                  <a:latin typeface="Times New Roman" panose="02020603050405020304" pitchFamily="18" charset="0"/>
                  <a:cs typeface="Times New Roman" panose="02020603050405020304" pitchFamily="18" charset="0"/>
                </a:endParaRPr>
              </a:p>
              <a:p>
                <a:pPr algn="just">
                  <a:lnSpc>
                    <a:spcPct val="150000"/>
                  </a:lnSpc>
                </a:pPr>
                <a:endParaRPr lang="en-US" sz="2000" dirty="0" smtClean="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57577" y="218941"/>
                <a:ext cx="11694017" cy="7577587"/>
              </a:xfrm>
              <a:prstGeom prst="rect">
                <a:avLst/>
              </a:prstGeom>
              <a:blipFill rotWithShape="0">
                <a:blip r:embed="rId2"/>
                <a:stretch>
                  <a:fillRect l="-677" r="-521"/>
                </a:stretch>
              </a:blipFill>
            </p:spPr>
            <p:txBody>
              <a:bodyPr/>
              <a:lstStyle/>
              <a:p>
                <a:r>
                  <a:rPr lang="en-US">
                    <a:noFill/>
                  </a:rPr>
                  <a:t> </a:t>
                </a:r>
              </a:p>
            </p:txBody>
          </p:sp>
        </mc:Fallback>
      </mc:AlternateContent>
    </p:spTree>
    <p:extLst>
      <p:ext uri="{BB962C8B-B14F-4D97-AF65-F5344CB8AC3E}">
        <p14:creationId xmlns:p14="http://schemas.microsoft.com/office/powerpoint/2010/main" val="309399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1322</Words>
  <Application>Microsoft Office PowerPoint</Application>
  <PresentationFormat>Widescreen</PresentationFormat>
  <Paragraphs>554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17</cp:revision>
  <dcterms:created xsi:type="dcterms:W3CDTF">2020-11-30T09:23:43Z</dcterms:created>
  <dcterms:modified xsi:type="dcterms:W3CDTF">2020-11-30T18:21:03Z</dcterms:modified>
</cp:coreProperties>
</file>