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7" r:id="rId9"/>
    <p:sldId id="269" r:id="rId10"/>
    <p:sldId id="270" r:id="rId11"/>
    <p:sldId id="272" r:id="rId12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0066"/>
    <a:srgbClr val="CC0066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7" autoAdjust="0"/>
    <p:restoredTop sz="94682" autoAdjust="0"/>
  </p:normalViewPr>
  <p:slideViewPr>
    <p:cSldViewPr>
      <p:cViewPr varScale="1">
        <p:scale>
          <a:sx n="85" d="100"/>
          <a:sy n="85" d="100"/>
        </p:scale>
        <p:origin x="141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>
              <a:defRPr sz="1000" i="1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363" y="0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9515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>
              <a:defRPr sz="1000" i="1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363" y="8819515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230CFBA-2530-4023-BC8E-445CB43A12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73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>
              <a:defRPr sz="1000" i="1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363" y="0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703263"/>
            <a:ext cx="4625975" cy="3468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027" y="4409758"/>
            <a:ext cx="5131647" cy="417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77" tIns="46839" rIns="93677" bIns="468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9515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>
              <a:defRPr sz="1000" i="1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363" y="8819515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F05ACF3A-356E-4167-AD59-A271D42563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395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55877" indent="-290722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62888" indent="-232578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28043" indent="-232578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93199" indent="-232578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58354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3023509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88665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953820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B0E2D0E-A5C3-4A27-A0CD-0CCAE9D39AE5}" type="slidenum">
              <a:rPr lang="en-US">
                <a:latin typeface="Times New Roman" pitchFamily="18" charset="0"/>
              </a:rPr>
              <a:pPr/>
              <a:t>2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703263"/>
            <a:ext cx="4625975" cy="3468687"/>
          </a:xfrm>
          <a:ln cap="flat"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55877" indent="-290722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62888" indent="-232578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28043" indent="-232578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93199" indent="-232578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58354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3023509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88665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953820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E148DC0-7CB7-45B3-9599-6AF6439D5E4E}" type="slidenum">
              <a:rPr lang="en-US">
                <a:latin typeface="Times New Roman" pitchFamily="18" charset="0"/>
              </a:rPr>
              <a:pPr/>
              <a:t>11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703263"/>
            <a:ext cx="4625975" cy="3468687"/>
          </a:xfrm>
          <a:ln cap="flat"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55877" indent="-290722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62888" indent="-232578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28043" indent="-232578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93199" indent="-232578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58354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3023509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88665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953820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8C23CC7-5270-4C23-86D5-C94C4F0FD264}" type="slidenum">
              <a:rPr lang="en-US">
                <a:latin typeface="Times New Roman" pitchFamily="18" charset="0"/>
              </a:rPr>
              <a:pPr/>
              <a:t>3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703263"/>
            <a:ext cx="4625975" cy="3468687"/>
          </a:xfrm>
          <a:ln cap="flat"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55877" indent="-290722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62888" indent="-232578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28043" indent="-232578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93199" indent="-232578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58354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3023509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88665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953820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E6391A6-C3FF-44FF-B370-E18F8282EC2E}" type="slidenum">
              <a:rPr lang="en-US">
                <a:latin typeface="Times New Roman" pitchFamily="18" charset="0"/>
              </a:rPr>
              <a:pPr/>
              <a:t>4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703263"/>
            <a:ext cx="4625975" cy="3468687"/>
          </a:xfrm>
          <a:ln cap="flat"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55877" indent="-290722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62888" indent="-232578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28043" indent="-232578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93199" indent="-232578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58354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3023509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88665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953820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F1939E9-7006-4098-B9FD-B6B0E76035E6}" type="slidenum">
              <a:rPr lang="en-US">
                <a:latin typeface="Times New Roman" pitchFamily="18" charset="0"/>
              </a:rPr>
              <a:pPr/>
              <a:t>5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703263"/>
            <a:ext cx="4625975" cy="3468687"/>
          </a:xfrm>
          <a:ln cap="flat"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55877" indent="-290722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62888" indent="-232578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28043" indent="-232578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93199" indent="-232578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58354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3023509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88665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953820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C917882-2C03-4E26-9F75-6591EDBFC754}" type="slidenum">
              <a:rPr lang="en-US">
                <a:latin typeface="Times New Roman" pitchFamily="18" charset="0"/>
              </a:rPr>
              <a:pPr/>
              <a:t>6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703263"/>
            <a:ext cx="4625975" cy="3468687"/>
          </a:xfrm>
          <a:ln cap="flat"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55877" indent="-290722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62888" indent="-232578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28043" indent="-232578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93199" indent="-232578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58354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3023509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88665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953820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F6B4044-B107-4CE5-B3B6-2550DDBBB8D6}" type="slidenum">
              <a:rPr lang="en-US">
                <a:latin typeface="Times New Roman" pitchFamily="18" charset="0"/>
              </a:rPr>
              <a:pPr/>
              <a:t>7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703263"/>
            <a:ext cx="4625975" cy="3468687"/>
          </a:xfrm>
          <a:ln cap="flat"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55877" indent="-290722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62888" indent="-232578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28043" indent="-232578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93199" indent="-232578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58354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3023509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88665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953820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2A33928-E842-4F0C-A962-36554083F1AD}" type="slidenum">
              <a:rPr lang="en-US">
                <a:latin typeface="Times New Roman" pitchFamily="18" charset="0"/>
              </a:rPr>
              <a:pPr/>
              <a:t>8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703263"/>
            <a:ext cx="4625975" cy="3468687"/>
          </a:xfrm>
          <a:ln cap="flat"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55877" indent="-290722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62888" indent="-232578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28043" indent="-232578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93199" indent="-232578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58354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3023509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88665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953820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43CCC86-F585-446D-AC78-5E29D4E55C1C}" type="slidenum">
              <a:rPr lang="en-US">
                <a:latin typeface="Times New Roman" pitchFamily="18" charset="0"/>
              </a:rPr>
              <a:pPr/>
              <a:t>9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703263"/>
            <a:ext cx="4625975" cy="3468687"/>
          </a:xfrm>
          <a:ln cap="flat"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55877" indent="-290722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62888" indent="-232578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28043" indent="-232578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93199" indent="-232578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58354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3023509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88665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953820" indent="-232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194B389E-ECA1-490D-BDEE-1A3F52C9B5FF}" type="slidenum">
              <a:rPr lang="en-US">
                <a:latin typeface="Times New Roman" pitchFamily="18" charset="0"/>
              </a:rPr>
              <a:pPr/>
              <a:t>10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703263"/>
            <a:ext cx="4625975" cy="3468687"/>
          </a:xfrm>
          <a:ln cap="flat"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Line 23"/>
          <p:cNvSpPr>
            <a:spLocks noChangeShapeType="1"/>
          </p:cNvSpPr>
          <p:nvPr userDrawn="1"/>
        </p:nvSpPr>
        <p:spPr bwMode="auto">
          <a:xfrm>
            <a:off x="0" y="1219200"/>
            <a:ext cx="9170988" cy="0"/>
          </a:xfrm>
          <a:prstGeom prst="line">
            <a:avLst/>
          </a:prstGeom>
          <a:noFill/>
          <a:ln w="63500">
            <a:solidFill>
              <a:srgbClr val="FFCC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Line 24"/>
          <p:cNvSpPr>
            <a:spLocks noChangeShapeType="1"/>
          </p:cNvSpPr>
          <p:nvPr userDrawn="1"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127000">
            <a:solidFill>
              <a:srgbClr val="0033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3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14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15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en-US" altLang="en-US"/>
              <a:t>11-</a:t>
            </a:r>
            <a:fld id="{AA23190B-8E45-4DF0-A734-F975E943E9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7948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11-</a:t>
            </a:r>
            <a:fld id="{16B44310-1DCD-4473-A258-00AEA3A909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395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11-</a:t>
            </a:r>
            <a:fld id="{53D4A5C8-75DB-4F4F-AD84-A199D71891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1591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11-</a:t>
            </a:r>
            <a:fld id="{939A94B5-2027-45DE-80B3-B57A13A6F4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9470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altLang="en-US"/>
              <a:t>11-</a:t>
            </a:r>
            <a:fld id="{1EBD40F2-CDE1-4DC3-9D0E-74ECB2AC34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55672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altLang="en-US"/>
              <a:t>11-</a:t>
            </a:r>
            <a:fld id="{4B7D7EB1-908C-4421-86EA-14A436E534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92797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altLang="en-US"/>
              <a:t>11-</a:t>
            </a:r>
            <a:fld id="{AE9869CD-68D8-4EDC-BDC9-2E1E92C17D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33921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altLang="en-US"/>
              <a:t>11-</a:t>
            </a:r>
            <a:fld id="{7730E2F1-18F9-4ECC-A0A8-9C31BF6C37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29271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11-</a:t>
            </a:r>
            <a:fld id="{C9145329-D966-4680-85CE-1FF1F88DCA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0440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altLang="en-US"/>
              <a:t>11-</a:t>
            </a:r>
            <a:fld id="{9A715280-BCDD-47A9-8F51-B3273C6A81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78610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 altLang="en-US"/>
              <a:t>11-</a:t>
            </a:r>
            <a:fld id="{CAE426E9-A130-40F3-B095-5BA1B24BEE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59244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 altLang="en-US"/>
              <a:t>11-</a:t>
            </a:r>
            <a:fld id="{BDB0F77F-A51C-4EE3-B427-304FFF3701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Line 23"/>
          <p:cNvSpPr>
            <a:spLocks noChangeShapeType="1"/>
          </p:cNvSpPr>
          <p:nvPr userDrawn="1"/>
        </p:nvSpPr>
        <p:spPr bwMode="auto">
          <a:xfrm>
            <a:off x="0" y="1219200"/>
            <a:ext cx="9170988" cy="0"/>
          </a:xfrm>
          <a:prstGeom prst="line">
            <a:avLst/>
          </a:prstGeom>
          <a:noFill/>
          <a:ln w="63500">
            <a:solidFill>
              <a:srgbClr val="FFCC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" name="Line 24"/>
          <p:cNvSpPr>
            <a:spLocks noChangeShapeType="1"/>
          </p:cNvSpPr>
          <p:nvPr userDrawn="1"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127000">
            <a:solidFill>
              <a:srgbClr val="0033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88" r:id="rId2"/>
    <p:sldLayoutId id="2147483693" r:id="rId3"/>
    <p:sldLayoutId id="2147483694" r:id="rId4"/>
    <p:sldLayoutId id="2147483695" r:id="rId5"/>
    <p:sldLayoutId id="2147483696" r:id="rId6"/>
    <p:sldLayoutId id="2147483689" r:id="rId7"/>
    <p:sldLayoutId id="2147483697" r:id="rId8"/>
    <p:sldLayoutId id="2147483698" r:id="rId9"/>
    <p:sldLayoutId id="2147483690" r:id="rId10"/>
    <p:sldLayoutId id="2147483691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Common Stocks: Analysis and Strategy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  <a:noFill/>
        </p:spPr>
        <p:txBody>
          <a:bodyPr lIns="92075" tIns="46038" rIns="92075" bIns="46038"/>
          <a:lstStyle/>
          <a:p>
            <a:pPr marR="0">
              <a:lnSpc>
                <a:spcPct val="80000"/>
              </a:lnSpc>
            </a:pPr>
            <a:r>
              <a:rPr lang="en-US" sz="1600" b="1" smtClean="0"/>
              <a:t>Chapter 11</a:t>
            </a:r>
          </a:p>
          <a:p>
            <a:pPr marR="0">
              <a:lnSpc>
                <a:spcPct val="80000"/>
              </a:lnSpc>
            </a:pPr>
            <a:r>
              <a:rPr lang="en-US" sz="1600" b="1" smtClean="0"/>
              <a:t>Charles P. Jones, Investments: Analysis and Management,</a:t>
            </a:r>
          </a:p>
          <a:p>
            <a:pPr marR="0">
              <a:lnSpc>
                <a:spcPct val="80000"/>
              </a:lnSpc>
            </a:pPr>
            <a:r>
              <a:rPr lang="en-US" sz="1600" b="1" smtClean="0"/>
              <a:t>Eleventh Edition, John Wiley &amp; Sons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>
                <a:solidFill>
                  <a:srgbClr val="FFFFFF"/>
                </a:solidFill>
              </a:rPr>
              <a:t>11-</a:t>
            </a:r>
            <a:fld id="{53A776E0-45CF-4C7D-9723-1C8C6C262D86}" type="slidenum">
              <a:rPr lang="en-US" altLang="en-US">
                <a:solidFill>
                  <a:srgbClr val="FFFFFF"/>
                </a:solidFill>
              </a:rPr>
              <a:pPr/>
              <a:t>1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Market timers attempt to earn excess returns by varying the percentage of portfolio assets in equity securities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Increase portfolio beta when the market is expected to rise</a:t>
            </a:r>
          </a:p>
          <a:p>
            <a:pPr>
              <a:lnSpc>
                <a:spcPct val="90000"/>
              </a:lnSpc>
            </a:pPr>
            <a:r>
              <a:rPr lang="en-US" smtClean="0"/>
              <a:t>Success depends on the amount of brokerage commissions and taxes paid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Can investors regularly time the market to provide positive risk-adjusted returns?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/>
              <a:t>11-</a:t>
            </a:r>
            <a:fld id="{57F5914C-2AF6-4370-92FA-B4543F37A7A4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Market Timing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If EMH true: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Active strategies are unlikely to be successful over time after all costs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If markets efficient, prices reflect fair economic value</a:t>
            </a:r>
          </a:p>
          <a:p>
            <a:pPr>
              <a:lnSpc>
                <a:spcPct val="90000"/>
              </a:lnSpc>
            </a:pPr>
            <a:r>
              <a:rPr lang="en-US" smtClean="0"/>
              <a:t>EMH Proponents argue that little time should be devoted to security analysis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Time spent on reducing taxes, costs and maintaining chosen portfolio risk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/>
              <a:t>11-</a:t>
            </a:r>
            <a:fld id="{0E892BD5-E694-4358-B027-CFE4821D68A2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800"/>
              <a:t>Efficient Markets and </a:t>
            </a:r>
            <a:br>
              <a:rPr lang="en-US" sz="3800"/>
            </a:br>
            <a:r>
              <a:rPr lang="en-US" sz="3800"/>
              <a:t>Active Strategies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Pervasive and dominant</a:t>
            </a:r>
          </a:p>
          <a:p>
            <a:pPr>
              <a:lnSpc>
                <a:spcPct val="90000"/>
              </a:lnSpc>
            </a:pPr>
            <a:r>
              <a:rPr lang="en-US" smtClean="0"/>
              <a:t>The single most important risk affecting the price movement of common stocks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Particularly true for a diversified portfolio of stocks 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Accounts for 90% of the variability in a diversified portfolio’s return</a:t>
            </a:r>
          </a:p>
          <a:p>
            <a:pPr>
              <a:lnSpc>
                <a:spcPct val="90000"/>
              </a:lnSpc>
            </a:pPr>
            <a:r>
              <a:rPr lang="en-US" smtClean="0"/>
              <a:t>Investors buying foreign stocks face the same situation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/>
              <a:t>11-</a:t>
            </a:r>
            <a:fld id="{4A0892D1-418B-4327-A1FF-330DEE9773F4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8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Impact of the Market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Minimum expected rate of return needed to induce investment</a:t>
            </a:r>
          </a:p>
          <a:p>
            <a:pPr lvl="1"/>
            <a:r>
              <a:rPr lang="en-US" smtClean="0"/>
              <a:t>Given risk, a security must offer some minimum expected return to persuade purchase</a:t>
            </a:r>
          </a:p>
          <a:p>
            <a:pPr lvl="1"/>
            <a:r>
              <a:rPr lang="en-US" smtClean="0"/>
              <a:t>Required RoR = RF + Risk premium</a:t>
            </a:r>
          </a:p>
          <a:p>
            <a:pPr lvl="1"/>
            <a:r>
              <a:rPr lang="en-US" smtClean="0"/>
              <a:t>Investors expect the risk free rate as well as a risk premium to compensate for the additional risk assumed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/>
              <a:t>11-</a:t>
            </a:r>
            <a:fld id="{292DF8DC-10A6-4631-A141-6437644A2CB5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Required Rate of Return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Natural outcome of a belief in efficient markets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No active strategy should be able to beat the market on a risk adjusted basis</a:t>
            </a:r>
          </a:p>
          <a:p>
            <a:pPr>
              <a:lnSpc>
                <a:spcPct val="90000"/>
              </a:lnSpc>
            </a:pPr>
            <a:r>
              <a:rPr lang="en-US" smtClean="0"/>
              <a:t>Emphasis is on minimizing transaction costs and time spent in managing the portfolio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Expected benefits from active trading or analysis less than the costs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/>
              <a:t>11-</a:t>
            </a:r>
            <a:fld id="{F5A6CD57-4778-4002-8D18-CF5389E31DE5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Passive Stock Strategies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3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Buy-and-hold strategy</a:t>
            </a:r>
          </a:p>
          <a:p>
            <a:pPr lvl="1"/>
            <a:r>
              <a:rPr lang="en-US" smtClean="0"/>
              <a:t>Belief that active management will incur transaction costs and involve inevitable mistakes</a:t>
            </a:r>
          </a:p>
          <a:p>
            <a:pPr lvl="1"/>
            <a:r>
              <a:rPr lang="en-US" smtClean="0"/>
              <a:t>Important initial selection needs to be made</a:t>
            </a:r>
          </a:p>
          <a:p>
            <a:pPr lvl="1"/>
            <a:r>
              <a:rPr lang="en-US" smtClean="0"/>
              <a:t>Functions to perform: reinvesting income and adjusting to changes in risk tolerance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/>
              <a:t>11-</a:t>
            </a:r>
            <a:fld id="{58566FFE-8CAE-42DB-962D-3DED0B4A5417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9401" name="Rectangle 10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Passive Stock Strategies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Index funds</a:t>
            </a:r>
          </a:p>
          <a:p>
            <a:pPr lvl="1"/>
            <a:r>
              <a:rPr lang="en-US" smtClean="0"/>
              <a:t>Mutual funds designed to duplicate the performance of some market index</a:t>
            </a:r>
          </a:p>
          <a:p>
            <a:pPr lvl="1"/>
            <a:r>
              <a:rPr lang="en-US" smtClean="0"/>
              <a:t>No attempt made to forecast market movements and act accordingly</a:t>
            </a:r>
          </a:p>
          <a:p>
            <a:pPr lvl="1"/>
            <a:r>
              <a:rPr lang="en-US" smtClean="0"/>
              <a:t>No attempt to select under- or overvalued securities</a:t>
            </a:r>
          </a:p>
          <a:p>
            <a:pPr lvl="1"/>
            <a:r>
              <a:rPr lang="en-US" smtClean="0"/>
              <a:t>Low costs to operate, low turnover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/>
              <a:t>11-</a:t>
            </a:r>
            <a:fld id="{8379492F-B1BE-4C8B-B9A4-A621DA8F50A5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Passive Stock Strategies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3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Assumes the investor possesses some advantage relative to other market participants</a:t>
            </a:r>
          </a:p>
          <a:p>
            <a:pPr lvl="1"/>
            <a:r>
              <a:rPr lang="en-US" smtClean="0"/>
              <a:t>Most investors favor this approach despite evidence about efficient markets</a:t>
            </a:r>
          </a:p>
          <a:p>
            <a:r>
              <a:rPr lang="en-US" smtClean="0"/>
              <a:t>Identification of individual stocks as offering superior return-risk tradeoff</a:t>
            </a:r>
          </a:p>
          <a:p>
            <a:pPr lvl="1"/>
            <a:r>
              <a:rPr lang="en-US" smtClean="0"/>
              <a:t>Selections part of a diversified portfolio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/>
              <a:t>11-</a:t>
            </a:r>
            <a:fld id="{D49BAC04-3E9D-4B66-A7AC-24F969EFABF0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3494" name="Rectangle 10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Active Stock Strategies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Majority of investment advice geared to selection of stocks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Value Line Investment Survey</a:t>
            </a:r>
          </a:p>
          <a:p>
            <a:pPr>
              <a:lnSpc>
                <a:spcPct val="90000"/>
              </a:lnSpc>
            </a:pPr>
            <a:r>
              <a:rPr lang="en-US" smtClean="0"/>
              <a:t>Security analyst’s job is to forecast stock returns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Estimates provided by analysts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expected change in earnings per share, expected return on equity, and industry outlook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Recommendations: Buy, Hold, or Sell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/>
              <a:t>11-</a:t>
            </a:r>
            <a:fld id="{E6840355-B811-404C-A3B7-35D5433A67D3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Active Stock Strategies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Similar to stock selection, involves shifting sector weights in the portfolio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Benefit from sectors expected to perform relatively well and de-emphasize sectors expected to perform poorly</a:t>
            </a:r>
          </a:p>
          <a:p>
            <a:pPr>
              <a:lnSpc>
                <a:spcPct val="90000"/>
              </a:lnSpc>
            </a:pPr>
            <a:r>
              <a:rPr lang="en-US" smtClean="0"/>
              <a:t>Four broad sectors: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Interest-sensitive stocks, consumer durable stocks, capital goods stocks, and defensive stocks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/>
              <a:t>11-</a:t>
            </a:r>
            <a:fld id="{DA2A1417-0090-48B7-8DB6-579C9D09DCCE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Sector Rotation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2059</TotalTime>
  <Words>516</Words>
  <Application>Microsoft Office PowerPoint</Application>
  <PresentationFormat>On-screen Show (4:3)</PresentationFormat>
  <Paragraphs>80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Lucida Sans Unicode</vt:lpstr>
      <vt:lpstr>Tahoma</vt:lpstr>
      <vt:lpstr>Times New Roman</vt:lpstr>
      <vt:lpstr>Verdana</vt:lpstr>
      <vt:lpstr>Wingdings 2</vt:lpstr>
      <vt:lpstr>Wingdings 3</vt:lpstr>
      <vt:lpstr>Concourse</vt:lpstr>
      <vt:lpstr>Common Stocks: Analysis and Strategy</vt:lpstr>
      <vt:lpstr>Impact of the Market</vt:lpstr>
      <vt:lpstr>Required Rate of Return</vt:lpstr>
      <vt:lpstr>Passive Stock Strategies</vt:lpstr>
      <vt:lpstr>Passive Stock Strategies</vt:lpstr>
      <vt:lpstr>Passive Stock Strategies</vt:lpstr>
      <vt:lpstr>Active Stock Strategies</vt:lpstr>
      <vt:lpstr>Active Stock Strategies</vt:lpstr>
      <vt:lpstr>Sector Rotation</vt:lpstr>
      <vt:lpstr>Market Timing</vt:lpstr>
      <vt:lpstr>Efficient Markets and  Active Strategies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Stock: Analysis and Strategy</dc:title>
  <dc:subject>Chapter 11: Jones</dc:subject>
  <dc:creator>Gary Koppenhaver</dc:creator>
  <cp:lastModifiedBy>Saeed Ahmad</cp:lastModifiedBy>
  <cp:revision>59</cp:revision>
  <cp:lastPrinted>2012-10-01T23:23:54Z</cp:lastPrinted>
  <dcterms:created xsi:type="dcterms:W3CDTF">1997-02-20T17:14:42Z</dcterms:created>
  <dcterms:modified xsi:type="dcterms:W3CDTF">2020-10-11T14:06:28Z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2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C:\Wiley</vt:lpwstr>
  </property>
</Properties>
</file>