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9" r:id="rId4"/>
    <p:sldId id="270" r:id="rId5"/>
    <p:sldId id="271" r:id="rId6"/>
    <p:sldId id="266" r:id="rId7"/>
    <p:sldId id="272" r:id="rId8"/>
    <p:sldId id="268" r:id="rId9"/>
    <p:sldId id="267"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689" autoAdjust="0"/>
  </p:normalViewPr>
  <p:slideViewPr>
    <p:cSldViewPr snapToGrid="0">
      <p:cViewPr varScale="1">
        <p:scale>
          <a:sx n="61" d="100"/>
          <a:sy n="61" d="100"/>
        </p:scale>
        <p:origin x="10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660C2DD7-FED5-48B8-AFDB-58AD8F2F7349}" type="datetimeFigureOut">
              <a:rPr lang="en-PK" smtClean="0"/>
              <a:t>04/05/2020</a:t>
            </a:fld>
            <a:endParaRPr lang="en-PK"/>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PK"/>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9FBC827F-822C-4084-8ED6-CEB290C5BA1E}" type="slidenum">
              <a:rPr lang="en-PK" smtClean="0"/>
              <a:t>‹#›</a:t>
            </a:fld>
            <a:endParaRPr lang="en-PK"/>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11448391"/>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0C2DD7-FED5-48B8-AFDB-58AD8F2F7349}" type="datetimeFigureOut">
              <a:rPr lang="en-PK" smtClean="0"/>
              <a:t>04/05/2020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9FBC827F-822C-4084-8ED6-CEB290C5BA1E}" type="slidenum">
              <a:rPr lang="en-PK" smtClean="0"/>
              <a:t>‹#›</a:t>
            </a:fld>
            <a:endParaRPr lang="en-PK"/>
          </a:p>
        </p:txBody>
      </p:sp>
    </p:spTree>
    <p:extLst>
      <p:ext uri="{BB962C8B-B14F-4D97-AF65-F5344CB8AC3E}">
        <p14:creationId xmlns:p14="http://schemas.microsoft.com/office/powerpoint/2010/main" val="2544045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660C2DD7-FED5-48B8-AFDB-58AD8F2F7349}" type="datetimeFigureOut">
              <a:rPr lang="en-PK" smtClean="0"/>
              <a:t>04/05/2020</a:t>
            </a:fld>
            <a:endParaRPr lang="en-PK"/>
          </a:p>
        </p:txBody>
      </p:sp>
      <p:sp>
        <p:nvSpPr>
          <p:cNvPr id="5" name="Footer Placeholder 4"/>
          <p:cNvSpPr>
            <a:spLocks noGrp="1"/>
          </p:cNvSpPr>
          <p:nvPr>
            <p:ph type="ftr" sz="quarter" idx="11"/>
          </p:nvPr>
        </p:nvSpPr>
        <p:spPr>
          <a:xfrm>
            <a:off x="2933699" y="6296615"/>
            <a:ext cx="5959577" cy="365125"/>
          </a:xfrm>
        </p:spPr>
        <p:txBody>
          <a:bodyPr/>
          <a:lstStyle/>
          <a:p>
            <a:endParaRPr lang="en-PK"/>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9FBC827F-822C-4084-8ED6-CEB290C5BA1E}" type="slidenum">
              <a:rPr lang="en-PK" smtClean="0"/>
              <a:t>‹#›</a:t>
            </a:fld>
            <a:endParaRPr lang="en-PK"/>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86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0C2DD7-FED5-48B8-AFDB-58AD8F2F7349}" type="datetimeFigureOut">
              <a:rPr lang="en-PK" smtClean="0"/>
              <a:t>04/05/2020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9FBC827F-822C-4084-8ED6-CEB290C5BA1E}" type="slidenum">
              <a:rPr lang="en-PK" smtClean="0"/>
              <a:t>‹#›</a:t>
            </a:fld>
            <a:endParaRPr lang="en-PK"/>
          </a:p>
        </p:txBody>
      </p:sp>
    </p:spTree>
    <p:extLst>
      <p:ext uri="{BB962C8B-B14F-4D97-AF65-F5344CB8AC3E}">
        <p14:creationId xmlns:p14="http://schemas.microsoft.com/office/powerpoint/2010/main" val="39637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660C2DD7-FED5-48B8-AFDB-58AD8F2F7349}" type="datetimeFigureOut">
              <a:rPr lang="en-PK" smtClean="0"/>
              <a:t>04/05/2020</a:t>
            </a:fld>
            <a:endParaRPr lang="en-PK"/>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PK"/>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9FBC827F-822C-4084-8ED6-CEB290C5BA1E}" type="slidenum">
              <a:rPr lang="en-PK" smtClean="0"/>
              <a:t>‹#›</a:t>
            </a:fld>
            <a:endParaRPr lang="en-PK"/>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3029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0C2DD7-FED5-48B8-AFDB-58AD8F2F7349}" type="datetimeFigureOut">
              <a:rPr lang="en-PK" smtClean="0"/>
              <a:t>04/05/2020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9FBC827F-822C-4084-8ED6-CEB290C5BA1E}" type="slidenum">
              <a:rPr lang="en-PK" smtClean="0"/>
              <a:t>‹#›</a:t>
            </a:fld>
            <a:endParaRPr lang="en-PK"/>
          </a:p>
        </p:txBody>
      </p:sp>
    </p:spTree>
    <p:extLst>
      <p:ext uri="{BB962C8B-B14F-4D97-AF65-F5344CB8AC3E}">
        <p14:creationId xmlns:p14="http://schemas.microsoft.com/office/powerpoint/2010/main" val="1847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0C2DD7-FED5-48B8-AFDB-58AD8F2F7349}" type="datetimeFigureOut">
              <a:rPr lang="en-PK" smtClean="0"/>
              <a:t>04/05/2020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9FBC827F-822C-4084-8ED6-CEB290C5BA1E}" type="slidenum">
              <a:rPr lang="en-PK" smtClean="0"/>
              <a:t>‹#›</a:t>
            </a:fld>
            <a:endParaRPr lang="en-PK"/>
          </a:p>
        </p:txBody>
      </p:sp>
    </p:spTree>
    <p:extLst>
      <p:ext uri="{BB962C8B-B14F-4D97-AF65-F5344CB8AC3E}">
        <p14:creationId xmlns:p14="http://schemas.microsoft.com/office/powerpoint/2010/main" val="43723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0C2DD7-FED5-48B8-AFDB-58AD8F2F7349}" type="datetimeFigureOut">
              <a:rPr lang="en-PK" smtClean="0"/>
              <a:t>04/05/2020</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9FBC827F-822C-4084-8ED6-CEB290C5BA1E}" type="slidenum">
              <a:rPr lang="en-PK" smtClean="0"/>
              <a:t>‹#›</a:t>
            </a:fld>
            <a:endParaRPr lang="en-PK"/>
          </a:p>
        </p:txBody>
      </p:sp>
    </p:spTree>
    <p:extLst>
      <p:ext uri="{BB962C8B-B14F-4D97-AF65-F5344CB8AC3E}">
        <p14:creationId xmlns:p14="http://schemas.microsoft.com/office/powerpoint/2010/main" val="90368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660C2DD7-FED5-48B8-AFDB-58AD8F2F7349}" type="datetimeFigureOut">
              <a:rPr lang="en-PK" smtClean="0"/>
              <a:t>04/05/2020</a:t>
            </a:fld>
            <a:endParaRPr lang="en-PK"/>
          </a:p>
        </p:txBody>
      </p:sp>
      <p:sp>
        <p:nvSpPr>
          <p:cNvPr id="3" name="Footer Placeholder 2"/>
          <p:cNvSpPr>
            <a:spLocks noGrp="1"/>
          </p:cNvSpPr>
          <p:nvPr>
            <p:ph type="ftr" sz="quarter" idx="11"/>
          </p:nvPr>
        </p:nvSpPr>
        <p:spPr/>
        <p:txBody>
          <a:bodyPr/>
          <a:lstStyle/>
          <a:p>
            <a:endParaRPr lang="en-PK"/>
          </a:p>
        </p:txBody>
      </p:sp>
      <p:sp>
        <p:nvSpPr>
          <p:cNvPr id="4" name="Slide Number Placeholder 3"/>
          <p:cNvSpPr>
            <a:spLocks noGrp="1"/>
          </p:cNvSpPr>
          <p:nvPr>
            <p:ph type="sldNum" sz="quarter" idx="12"/>
          </p:nvPr>
        </p:nvSpPr>
        <p:spPr/>
        <p:txBody>
          <a:bodyPr/>
          <a:lstStyle/>
          <a:p>
            <a:fld id="{9FBC827F-822C-4084-8ED6-CEB290C5BA1E}" type="slidenum">
              <a:rPr lang="en-PK" smtClean="0"/>
              <a:t>‹#›</a:t>
            </a:fld>
            <a:endParaRPr lang="en-PK"/>
          </a:p>
        </p:txBody>
      </p:sp>
    </p:spTree>
    <p:extLst>
      <p:ext uri="{BB962C8B-B14F-4D97-AF65-F5344CB8AC3E}">
        <p14:creationId xmlns:p14="http://schemas.microsoft.com/office/powerpoint/2010/main" val="4257499423"/>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660C2DD7-FED5-48B8-AFDB-58AD8F2F7349}" type="datetimeFigureOut">
              <a:rPr lang="en-PK" smtClean="0"/>
              <a:t>04/05/2020</a:t>
            </a:fld>
            <a:endParaRPr lang="en-PK"/>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PK"/>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9FBC827F-822C-4084-8ED6-CEB290C5BA1E}" type="slidenum">
              <a:rPr lang="en-PK" smtClean="0"/>
              <a:t>‹#›</a:t>
            </a:fld>
            <a:endParaRPr lang="en-PK"/>
          </a:p>
        </p:txBody>
      </p:sp>
    </p:spTree>
    <p:extLst>
      <p:ext uri="{BB962C8B-B14F-4D97-AF65-F5344CB8AC3E}">
        <p14:creationId xmlns:p14="http://schemas.microsoft.com/office/powerpoint/2010/main" val="1680069024"/>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660C2DD7-FED5-48B8-AFDB-58AD8F2F7349}" type="datetimeFigureOut">
              <a:rPr lang="en-PK" smtClean="0"/>
              <a:t>04/05/2020</a:t>
            </a:fld>
            <a:endParaRPr lang="en-PK"/>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PK"/>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9FBC827F-822C-4084-8ED6-CEB290C5BA1E}" type="slidenum">
              <a:rPr lang="en-PK" smtClean="0"/>
              <a:t>‹#›</a:t>
            </a:fld>
            <a:endParaRPr lang="en-PK"/>
          </a:p>
        </p:txBody>
      </p:sp>
    </p:spTree>
    <p:extLst>
      <p:ext uri="{BB962C8B-B14F-4D97-AF65-F5344CB8AC3E}">
        <p14:creationId xmlns:p14="http://schemas.microsoft.com/office/powerpoint/2010/main" val="386713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660C2DD7-FED5-48B8-AFDB-58AD8F2F7349}" type="datetimeFigureOut">
              <a:rPr lang="en-PK" smtClean="0"/>
              <a:t>04/05/2020</a:t>
            </a:fld>
            <a:endParaRPr lang="en-PK"/>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PK"/>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9FBC827F-822C-4084-8ED6-CEB290C5BA1E}" type="slidenum">
              <a:rPr lang="en-PK" smtClean="0"/>
              <a:t>‹#›</a:t>
            </a:fld>
            <a:endParaRPr lang="en-PK"/>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264416623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CED00-C655-4C3D-8D54-7FF59B131EC9}"/>
              </a:ext>
            </a:extLst>
          </p:cNvPr>
          <p:cNvSpPr>
            <a:spLocks noGrp="1"/>
          </p:cNvSpPr>
          <p:nvPr>
            <p:ph type="ctrTitle"/>
          </p:nvPr>
        </p:nvSpPr>
        <p:spPr/>
        <p:txBody>
          <a:bodyPr/>
          <a:lstStyle/>
          <a:p>
            <a:r>
              <a:rPr lang="en-GB" dirty="0"/>
              <a:t> </a:t>
            </a:r>
            <a:r>
              <a:rPr lang="en-GB" b="1" i="1" dirty="0"/>
              <a:t>Testing the Hearing</a:t>
            </a:r>
            <a:endParaRPr lang="en-PK" dirty="0"/>
          </a:p>
        </p:txBody>
      </p:sp>
      <p:sp>
        <p:nvSpPr>
          <p:cNvPr id="3" name="Subtitle 2">
            <a:extLst>
              <a:ext uri="{FF2B5EF4-FFF2-40B4-BE49-F238E27FC236}">
                <a16:creationId xmlns:a16="http://schemas.microsoft.com/office/drawing/2014/main" id="{70F560AF-944E-48E1-A809-F2289D51BFF2}"/>
              </a:ext>
            </a:extLst>
          </p:cNvPr>
          <p:cNvSpPr>
            <a:spLocks noGrp="1"/>
          </p:cNvSpPr>
          <p:nvPr>
            <p:ph type="subTitle" idx="1"/>
          </p:nvPr>
        </p:nvSpPr>
        <p:spPr/>
        <p:txBody>
          <a:bodyPr/>
          <a:lstStyle/>
          <a:p>
            <a:endParaRPr lang="en-PK" dirty="0"/>
          </a:p>
        </p:txBody>
      </p:sp>
    </p:spTree>
    <p:extLst>
      <p:ext uri="{BB962C8B-B14F-4D97-AF65-F5344CB8AC3E}">
        <p14:creationId xmlns:p14="http://schemas.microsoft.com/office/powerpoint/2010/main" val="4283345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WEBER’S TEST</a:t>
            </a:r>
            <a:endParaRPr lang="en-PK" sz="4000" dirty="0"/>
          </a:p>
        </p:txBody>
      </p:sp>
      <p:pic>
        <p:nvPicPr>
          <p:cNvPr id="3" name="Picture 2">
            <a:extLst>
              <a:ext uri="{FF2B5EF4-FFF2-40B4-BE49-F238E27FC236}">
                <a16:creationId xmlns:a16="http://schemas.microsoft.com/office/drawing/2014/main" id="{A180CF0F-E36B-4B7C-99B3-39C6623B62EE}"/>
              </a:ext>
            </a:extLst>
          </p:cNvPr>
          <p:cNvPicPr>
            <a:picLocks noChangeAspect="1"/>
          </p:cNvPicPr>
          <p:nvPr/>
        </p:nvPicPr>
        <p:blipFill>
          <a:blip r:embed="rId2"/>
          <a:stretch>
            <a:fillRect/>
          </a:stretch>
        </p:blipFill>
        <p:spPr>
          <a:xfrm>
            <a:off x="2806707" y="1233055"/>
            <a:ext cx="8897564" cy="5484293"/>
          </a:xfrm>
          <a:prstGeom prst="rect">
            <a:avLst/>
          </a:prstGeom>
        </p:spPr>
      </p:pic>
    </p:spTree>
    <p:extLst>
      <p:ext uri="{BB962C8B-B14F-4D97-AF65-F5344CB8AC3E}">
        <p14:creationId xmlns:p14="http://schemas.microsoft.com/office/powerpoint/2010/main" val="794568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AUDIOMETRY</a:t>
            </a:r>
            <a:endParaRPr lang="en-PK" sz="4000" dirty="0"/>
          </a:p>
        </p:txBody>
      </p:sp>
      <p:sp>
        <p:nvSpPr>
          <p:cNvPr id="5" name="Content Placeholder 4">
            <a:extLst>
              <a:ext uri="{FF2B5EF4-FFF2-40B4-BE49-F238E27FC236}">
                <a16:creationId xmlns:a16="http://schemas.microsoft.com/office/drawing/2014/main" id="{C5920EC5-EABE-4396-A48A-E78B8007B6BC}"/>
              </a:ext>
            </a:extLst>
          </p:cNvPr>
          <p:cNvSpPr>
            <a:spLocks noGrp="1"/>
          </p:cNvSpPr>
          <p:nvPr>
            <p:ph idx="1"/>
          </p:nvPr>
        </p:nvSpPr>
        <p:spPr>
          <a:xfrm>
            <a:off x="2933700" y="2280744"/>
            <a:ext cx="8212521" cy="3651504"/>
          </a:xfrm>
        </p:spPr>
        <p:txBody>
          <a:bodyPr>
            <a:normAutofit fontScale="92500" lnSpcReduction="20000"/>
          </a:bodyPr>
          <a:lstStyle/>
          <a:p>
            <a:pPr marL="0" indent="0">
              <a:buNone/>
            </a:pPr>
            <a:r>
              <a:rPr lang="en-GB" b="1" dirty="0"/>
              <a:t>PURE TONE AUDIOMETRY</a:t>
            </a:r>
          </a:p>
          <a:p>
            <a:pPr marL="0" indent="0">
              <a:buNone/>
            </a:pPr>
            <a:r>
              <a:rPr lang="en-GB" dirty="0"/>
              <a:t>Pure tone audiometry provides a measurement of hearing levels by AC and BC and depends on the cooperation of the subject. The test should be carried out in a sound-proofed room. The audiometer is an instrument that generates pure tone signals ranging from 125 to 12 000 Hz (12 kHz) at variable intensities. The signal is fed to the patient through ear phones (for AC)or a small vibrator applied to the mastoid process (for BC). Signals of increasing intensity at each frequency are fed to the patient, who indicates when the test tone can be heard. The threshold of hearing at each frequency is charted in the form of an audiogram (Figs 3.6–3.8), with hearing loss expressed in decibels (dB). Decibels are logarithmic units of relative intensity of sound energy. When testing hearing by BC, it is essential to mask the opposite ear with narrow-band noise to avoid cross-transmission of the signal to the other ear.</a:t>
            </a:r>
            <a:endParaRPr lang="en-PK" dirty="0"/>
          </a:p>
        </p:txBody>
      </p:sp>
    </p:spTree>
    <p:extLst>
      <p:ext uri="{BB962C8B-B14F-4D97-AF65-F5344CB8AC3E}">
        <p14:creationId xmlns:p14="http://schemas.microsoft.com/office/powerpoint/2010/main" val="666041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AUDIOMETRY</a:t>
            </a:r>
            <a:endParaRPr lang="en-PK" sz="4000" dirty="0"/>
          </a:p>
        </p:txBody>
      </p:sp>
      <p:pic>
        <p:nvPicPr>
          <p:cNvPr id="3" name="Content Placeholder 2">
            <a:extLst>
              <a:ext uri="{FF2B5EF4-FFF2-40B4-BE49-F238E27FC236}">
                <a16:creationId xmlns:a16="http://schemas.microsoft.com/office/drawing/2014/main" id="{92D1CED7-75FB-4746-9245-8FEB274C8CCB}"/>
              </a:ext>
            </a:extLst>
          </p:cNvPr>
          <p:cNvPicPr>
            <a:picLocks noGrp="1" noChangeAspect="1"/>
          </p:cNvPicPr>
          <p:nvPr>
            <p:ph idx="1"/>
          </p:nvPr>
        </p:nvPicPr>
        <p:blipFill>
          <a:blip r:embed="rId2"/>
          <a:stretch>
            <a:fillRect/>
          </a:stretch>
        </p:blipFill>
        <p:spPr>
          <a:xfrm>
            <a:off x="1907628" y="1233055"/>
            <a:ext cx="9936177" cy="5455846"/>
          </a:xfrm>
          <a:prstGeom prst="rect">
            <a:avLst/>
          </a:prstGeom>
        </p:spPr>
      </p:pic>
    </p:spTree>
    <p:extLst>
      <p:ext uri="{BB962C8B-B14F-4D97-AF65-F5344CB8AC3E}">
        <p14:creationId xmlns:p14="http://schemas.microsoft.com/office/powerpoint/2010/main" val="826253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SPEECH AUDIOMETRY</a:t>
            </a:r>
            <a:endParaRPr lang="en-PK" sz="4000" dirty="0"/>
          </a:p>
        </p:txBody>
      </p:sp>
      <p:sp>
        <p:nvSpPr>
          <p:cNvPr id="5" name="Content Placeholder 4">
            <a:extLst>
              <a:ext uri="{FF2B5EF4-FFF2-40B4-BE49-F238E27FC236}">
                <a16:creationId xmlns:a16="http://schemas.microsoft.com/office/drawing/2014/main" id="{050ABCEC-2BD0-49AC-970C-D599F523C639}"/>
              </a:ext>
            </a:extLst>
          </p:cNvPr>
          <p:cNvSpPr>
            <a:spLocks noGrp="1"/>
          </p:cNvSpPr>
          <p:nvPr>
            <p:ph idx="1"/>
          </p:nvPr>
        </p:nvSpPr>
        <p:spPr>
          <a:xfrm>
            <a:off x="2933700" y="2438399"/>
            <a:ext cx="8770571" cy="3993931"/>
          </a:xfrm>
        </p:spPr>
        <p:txBody>
          <a:bodyPr>
            <a:normAutofit/>
          </a:bodyPr>
          <a:lstStyle/>
          <a:p>
            <a:pPr marL="0" indent="0">
              <a:buNone/>
            </a:pPr>
            <a:r>
              <a:rPr lang="en-GB" dirty="0"/>
              <a:t>Speech audiometry is employed to measure the ability of each ear to discriminate</a:t>
            </a:r>
          </a:p>
          <a:p>
            <a:pPr marL="0" indent="0">
              <a:buNone/>
            </a:pPr>
            <a:r>
              <a:rPr lang="en-GB" dirty="0"/>
              <a:t>the spoken word at different intensities. A recorded word list is</a:t>
            </a:r>
          </a:p>
          <a:p>
            <a:pPr marL="0" indent="0">
              <a:buNone/>
            </a:pPr>
            <a:r>
              <a:rPr lang="en-GB" dirty="0"/>
              <a:t>supplied to the patient through the audiometer at increasing loudness</a:t>
            </a:r>
          </a:p>
          <a:p>
            <a:pPr marL="0" indent="0">
              <a:buNone/>
            </a:pPr>
            <a:r>
              <a:rPr lang="en-GB" dirty="0"/>
              <a:t>levels, and the score is plotted on a graph. In some disorders, the intelligibility</a:t>
            </a:r>
          </a:p>
          <a:p>
            <a:pPr marL="0" indent="0">
              <a:buNone/>
            </a:pPr>
            <a:r>
              <a:rPr lang="en-GB" dirty="0"/>
              <a:t>of speech may fall off above a certain intensity level. It usually</a:t>
            </a:r>
          </a:p>
          <a:p>
            <a:pPr marL="0" indent="0">
              <a:buNone/>
            </a:pPr>
            <a:r>
              <a:rPr lang="en-GB" dirty="0"/>
              <a:t>implies the presence of </a:t>
            </a:r>
            <a:r>
              <a:rPr lang="en-GB" i="1" dirty="0"/>
              <a:t>loudness recruitment</a:t>
            </a:r>
            <a:r>
              <a:rPr lang="en-GB" dirty="0"/>
              <a:t>—an abnormal growth of loudness</a:t>
            </a:r>
          </a:p>
          <a:p>
            <a:pPr marL="0" indent="0">
              <a:buNone/>
            </a:pPr>
            <a:r>
              <a:rPr lang="en-GB" dirty="0"/>
              <a:t>perception. Above a critical threshold, sounds are suddenly perceived</a:t>
            </a:r>
          </a:p>
          <a:p>
            <a:pPr marL="0" indent="0">
              <a:buNone/>
            </a:pPr>
            <a:r>
              <a:rPr lang="en-GB" dirty="0"/>
              <a:t>as having become excessively loud. This is indicative of cochlear disorder.</a:t>
            </a:r>
            <a:endParaRPr lang="en-PK" dirty="0"/>
          </a:p>
        </p:txBody>
      </p:sp>
    </p:spTree>
    <p:extLst>
      <p:ext uri="{BB962C8B-B14F-4D97-AF65-F5344CB8AC3E}">
        <p14:creationId xmlns:p14="http://schemas.microsoft.com/office/powerpoint/2010/main" val="190148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IMPEDANCE TYMPANOMETRY</a:t>
            </a:r>
            <a:endParaRPr lang="en-PK" sz="4000" dirty="0"/>
          </a:p>
        </p:txBody>
      </p:sp>
      <p:sp>
        <p:nvSpPr>
          <p:cNvPr id="5" name="Content Placeholder 4">
            <a:extLst>
              <a:ext uri="{FF2B5EF4-FFF2-40B4-BE49-F238E27FC236}">
                <a16:creationId xmlns:a16="http://schemas.microsoft.com/office/drawing/2014/main" id="{050ABCEC-2BD0-49AC-970C-D599F523C639}"/>
              </a:ext>
            </a:extLst>
          </p:cNvPr>
          <p:cNvSpPr>
            <a:spLocks noGrp="1"/>
          </p:cNvSpPr>
          <p:nvPr>
            <p:ph idx="1"/>
          </p:nvPr>
        </p:nvSpPr>
        <p:spPr>
          <a:xfrm>
            <a:off x="2933700" y="2438399"/>
            <a:ext cx="8770571" cy="3993931"/>
          </a:xfrm>
        </p:spPr>
        <p:txBody>
          <a:bodyPr>
            <a:normAutofit/>
          </a:bodyPr>
          <a:lstStyle/>
          <a:p>
            <a:pPr marL="0" indent="0">
              <a:buNone/>
            </a:pPr>
            <a:r>
              <a:rPr lang="en-GB" dirty="0"/>
              <a:t>Impedance tympanometry measures not hearing but, indirectly, the compliance</a:t>
            </a:r>
          </a:p>
          <a:p>
            <a:pPr marL="0" indent="0">
              <a:buNone/>
            </a:pPr>
            <a:r>
              <a:rPr lang="en-GB" dirty="0"/>
              <a:t>of the middle-ear structures. A pure tone signal of known intensity</a:t>
            </a:r>
          </a:p>
          <a:p>
            <a:pPr marL="0" indent="0">
              <a:buNone/>
            </a:pPr>
            <a:r>
              <a:rPr lang="en-GB" dirty="0"/>
              <a:t>is fed into the external auditory canal and a microphone in the ear probe</a:t>
            </a:r>
          </a:p>
          <a:p>
            <a:pPr marL="0" indent="0">
              <a:buNone/>
            </a:pPr>
            <a:r>
              <a:rPr lang="en-GB" dirty="0"/>
              <a:t>measures reflected sound </a:t>
            </a:r>
            <a:r>
              <a:rPr lang="en-GB" dirty="0" err="1"/>
              <a:t>levels.Thus</a:t>
            </a:r>
            <a:r>
              <a:rPr lang="en-GB" dirty="0"/>
              <a:t>, the sound admitted to the ear can be</a:t>
            </a:r>
          </a:p>
          <a:p>
            <a:pPr marL="0" indent="0">
              <a:buNone/>
            </a:pPr>
            <a:r>
              <a:rPr lang="en-GB" dirty="0"/>
              <a:t>measured. Most sound is absorbed when the compliance is maximal, and, by</a:t>
            </a:r>
          </a:p>
          <a:p>
            <a:pPr marL="0" indent="0">
              <a:buNone/>
            </a:pPr>
            <a:r>
              <a:rPr lang="en-GB" dirty="0"/>
              <a:t>altering the pressure in the external canal, a measure can be made of the compliance at different pressures. Impedance testing is widely used as a</a:t>
            </a:r>
          </a:p>
          <a:p>
            <a:pPr marL="0" indent="0">
              <a:buNone/>
            </a:pPr>
            <a:r>
              <a:rPr lang="en-GB" dirty="0"/>
              <a:t>screening method for otitis media with effusion (OME) in children. If there</a:t>
            </a:r>
          </a:p>
          <a:p>
            <a:pPr marL="0" indent="0">
              <a:buNone/>
            </a:pPr>
            <a:r>
              <a:rPr lang="en-GB" dirty="0"/>
              <a:t>is fluid in the middle ear, the compliance curve is flattened.</a:t>
            </a:r>
            <a:endParaRPr lang="en-PK" dirty="0"/>
          </a:p>
        </p:txBody>
      </p:sp>
    </p:spTree>
    <p:extLst>
      <p:ext uri="{BB962C8B-B14F-4D97-AF65-F5344CB8AC3E}">
        <p14:creationId xmlns:p14="http://schemas.microsoft.com/office/powerpoint/2010/main" val="2125773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IMPEDANCE TYMPANOMETRY</a:t>
            </a:r>
            <a:endParaRPr lang="en-PK" sz="4000" dirty="0"/>
          </a:p>
        </p:txBody>
      </p:sp>
      <p:pic>
        <p:nvPicPr>
          <p:cNvPr id="3" name="Content Placeholder 2">
            <a:extLst>
              <a:ext uri="{FF2B5EF4-FFF2-40B4-BE49-F238E27FC236}">
                <a16:creationId xmlns:a16="http://schemas.microsoft.com/office/drawing/2014/main" id="{915743EE-E4BE-4687-9E61-B18C7822C3E2}"/>
              </a:ext>
            </a:extLst>
          </p:cNvPr>
          <p:cNvPicPr>
            <a:picLocks noGrp="1" noChangeAspect="1"/>
          </p:cNvPicPr>
          <p:nvPr>
            <p:ph idx="1"/>
          </p:nvPr>
        </p:nvPicPr>
        <p:blipFill>
          <a:blip r:embed="rId2"/>
          <a:stretch>
            <a:fillRect/>
          </a:stretch>
        </p:blipFill>
        <p:spPr>
          <a:xfrm>
            <a:off x="2964783" y="1233055"/>
            <a:ext cx="8739488" cy="5325401"/>
          </a:xfrm>
          <a:prstGeom prst="rect">
            <a:avLst/>
          </a:prstGeom>
        </p:spPr>
      </p:pic>
    </p:spTree>
    <p:extLst>
      <p:ext uri="{BB962C8B-B14F-4D97-AF65-F5344CB8AC3E}">
        <p14:creationId xmlns:p14="http://schemas.microsoft.com/office/powerpoint/2010/main" val="170693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IMPEDANCE TYMPANOMETRY</a:t>
            </a:r>
            <a:endParaRPr lang="en-PK" sz="4000" dirty="0"/>
          </a:p>
        </p:txBody>
      </p:sp>
      <p:pic>
        <p:nvPicPr>
          <p:cNvPr id="6" name="Content Placeholder 5">
            <a:extLst>
              <a:ext uri="{FF2B5EF4-FFF2-40B4-BE49-F238E27FC236}">
                <a16:creationId xmlns:a16="http://schemas.microsoft.com/office/drawing/2014/main" id="{51EFF469-0DB2-493F-BAE5-D4E0216B437D}"/>
              </a:ext>
            </a:extLst>
          </p:cNvPr>
          <p:cNvPicPr>
            <a:picLocks noGrp="1" noChangeAspect="1"/>
          </p:cNvPicPr>
          <p:nvPr>
            <p:ph idx="1"/>
          </p:nvPr>
        </p:nvPicPr>
        <p:blipFill>
          <a:blip r:embed="rId2"/>
          <a:stretch>
            <a:fillRect/>
          </a:stretch>
        </p:blipFill>
        <p:spPr>
          <a:xfrm>
            <a:off x="2806706" y="1233055"/>
            <a:ext cx="8897564" cy="5520030"/>
          </a:xfrm>
          <a:prstGeom prst="rect">
            <a:avLst/>
          </a:prstGeom>
        </p:spPr>
      </p:pic>
    </p:spTree>
    <p:extLst>
      <p:ext uri="{BB962C8B-B14F-4D97-AF65-F5344CB8AC3E}">
        <p14:creationId xmlns:p14="http://schemas.microsoft.com/office/powerpoint/2010/main" val="1459376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IMPEDANCE TYMPANOMETRY</a:t>
            </a:r>
            <a:endParaRPr lang="en-PK" sz="4000" dirty="0"/>
          </a:p>
        </p:txBody>
      </p:sp>
      <p:sp>
        <p:nvSpPr>
          <p:cNvPr id="4" name="Content Placeholder 3">
            <a:extLst>
              <a:ext uri="{FF2B5EF4-FFF2-40B4-BE49-F238E27FC236}">
                <a16:creationId xmlns:a16="http://schemas.microsoft.com/office/drawing/2014/main" id="{73976135-AA42-4C48-B32B-9D93F77BCB5E}"/>
              </a:ext>
            </a:extLst>
          </p:cNvPr>
          <p:cNvSpPr>
            <a:spLocks noGrp="1"/>
          </p:cNvSpPr>
          <p:nvPr>
            <p:ph idx="1"/>
          </p:nvPr>
        </p:nvSpPr>
        <p:spPr/>
        <p:txBody>
          <a:bodyPr/>
          <a:lstStyle/>
          <a:p>
            <a:endParaRPr lang="en-PK"/>
          </a:p>
        </p:txBody>
      </p:sp>
      <p:pic>
        <p:nvPicPr>
          <p:cNvPr id="5" name="Picture 4">
            <a:extLst>
              <a:ext uri="{FF2B5EF4-FFF2-40B4-BE49-F238E27FC236}">
                <a16:creationId xmlns:a16="http://schemas.microsoft.com/office/drawing/2014/main" id="{D5EAEC72-C707-4696-B17F-4B7288BA7A35}"/>
              </a:ext>
            </a:extLst>
          </p:cNvPr>
          <p:cNvPicPr>
            <a:picLocks noChangeAspect="1"/>
          </p:cNvPicPr>
          <p:nvPr/>
        </p:nvPicPr>
        <p:blipFill>
          <a:blip r:embed="rId2"/>
          <a:stretch>
            <a:fillRect/>
          </a:stretch>
        </p:blipFill>
        <p:spPr>
          <a:xfrm>
            <a:off x="2933700" y="1671813"/>
            <a:ext cx="8897565" cy="5047952"/>
          </a:xfrm>
          <a:prstGeom prst="rect">
            <a:avLst/>
          </a:prstGeom>
        </p:spPr>
      </p:pic>
    </p:spTree>
    <p:extLst>
      <p:ext uri="{BB962C8B-B14F-4D97-AF65-F5344CB8AC3E}">
        <p14:creationId xmlns:p14="http://schemas.microsoft.com/office/powerpoint/2010/main" val="291425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Autofit/>
          </a:bodyPr>
          <a:lstStyle/>
          <a:p>
            <a:r>
              <a:rPr lang="en-GB" sz="3200" b="1" dirty="0"/>
              <a:t>ELECTRIC RESPONSE AUDIOMETRY</a:t>
            </a:r>
            <a:endParaRPr lang="en-PK" sz="2800" dirty="0"/>
          </a:p>
        </p:txBody>
      </p:sp>
      <p:sp>
        <p:nvSpPr>
          <p:cNvPr id="4" name="Content Placeholder 3">
            <a:extLst>
              <a:ext uri="{FF2B5EF4-FFF2-40B4-BE49-F238E27FC236}">
                <a16:creationId xmlns:a16="http://schemas.microsoft.com/office/drawing/2014/main" id="{73976135-AA42-4C48-B32B-9D93F77BCB5E}"/>
              </a:ext>
            </a:extLst>
          </p:cNvPr>
          <p:cNvSpPr>
            <a:spLocks noGrp="1"/>
          </p:cNvSpPr>
          <p:nvPr>
            <p:ph idx="1"/>
          </p:nvPr>
        </p:nvSpPr>
        <p:spPr>
          <a:xfrm>
            <a:off x="2933700" y="2280745"/>
            <a:ext cx="8770571" cy="3651504"/>
          </a:xfrm>
        </p:spPr>
        <p:txBody>
          <a:bodyPr>
            <a:normAutofit lnSpcReduction="10000"/>
          </a:bodyPr>
          <a:lstStyle/>
          <a:p>
            <a:pPr marL="0" indent="0">
              <a:buNone/>
            </a:pPr>
            <a:r>
              <a:rPr lang="en-GB" dirty="0"/>
              <a:t>Electric response audiometry is a collective term for various investigations whereby action potentials at various points within the long and complex auditory pathway can be recorded. The action potential (AP) is evoked by a sound stimulus applied to the ear either through headphones or free field, and the resulting AP is collected in a computer store. Although each AP is tiny, it occurs at the same time interval after the stimulus (usually a click of </a:t>
            </a:r>
            <a:r>
              <a:rPr lang="en-GB" i="1" dirty="0"/>
              <a:t>very </a:t>
            </a:r>
            <a:r>
              <a:rPr lang="en-GB" dirty="0"/>
              <a:t>short duration) and so a train of stimuli will produce an easily detectable response, while the averaging ability of the computer will average out the more random electrical activity, such as the EEG. By making the computer look at different time windows, responses at various sites in the auditory pathway can be investigated. As the response travels from the cochlea to the auditory cortex, the latency increases from about 1-4 to 300 </a:t>
            </a:r>
            <a:r>
              <a:rPr lang="en-GB" dirty="0" err="1"/>
              <a:t>ms</a:t>
            </a:r>
            <a:r>
              <a:rPr lang="en-GB" dirty="0"/>
              <a:t>.</a:t>
            </a:r>
            <a:endParaRPr lang="en-PK" dirty="0"/>
          </a:p>
        </p:txBody>
      </p:sp>
    </p:spTree>
    <p:extLst>
      <p:ext uri="{BB962C8B-B14F-4D97-AF65-F5344CB8AC3E}">
        <p14:creationId xmlns:p14="http://schemas.microsoft.com/office/powerpoint/2010/main" val="331257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Autofit/>
          </a:bodyPr>
          <a:lstStyle/>
          <a:p>
            <a:r>
              <a:rPr lang="en-GB" sz="3200" b="1" dirty="0"/>
              <a:t>ELECTRIC RESPONSE AUDIOMETRY</a:t>
            </a:r>
            <a:endParaRPr lang="en-PK" sz="2800" dirty="0"/>
          </a:p>
        </p:txBody>
      </p:sp>
      <p:pic>
        <p:nvPicPr>
          <p:cNvPr id="3" name="Content Placeholder 2">
            <a:extLst>
              <a:ext uri="{FF2B5EF4-FFF2-40B4-BE49-F238E27FC236}">
                <a16:creationId xmlns:a16="http://schemas.microsoft.com/office/drawing/2014/main" id="{B0841FC1-D59B-43DC-A30F-92008155EF3D}"/>
              </a:ext>
            </a:extLst>
          </p:cNvPr>
          <p:cNvPicPr>
            <a:picLocks noGrp="1" noChangeAspect="1"/>
          </p:cNvPicPr>
          <p:nvPr>
            <p:ph idx="1"/>
          </p:nvPr>
        </p:nvPicPr>
        <p:blipFill>
          <a:blip r:embed="rId2"/>
          <a:stretch>
            <a:fillRect/>
          </a:stretch>
        </p:blipFill>
        <p:spPr>
          <a:xfrm>
            <a:off x="2806706" y="1233055"/>
            <a:ext cx="9064728" cy="5507038"/>
          </a:xfrm>
          <a:prstGeom prst="rect">
            <a:avLst/>
          </a:prstGeom>
        </p:spPr>
      </p:pic>
    </p:spTree>
    <p:extLst>
      <p:ext uri="{BB962C8B-B14F-4D97-AF65-F5344CB8AC3E}">
        <p14:creationId xmlns:p14="http://schemas.microsoft.com/office/powerpoint/2010/main" val="421310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708662"/>
          </a:xfrm>
        </p:spPr>
        <p:txBody>
          <a:bodyPr>
            <a:normAutofit fontScale="90000"/>
          </a:bodyPr>
          <a:lstStyle/>
          <a:p>
            <a:r>
              <a:rPr lang="en-GB" b="1" i="1" dirty="0"/>
              <a:t>Testing the Hearing</a:t>
            </a:r>
            <a:endParaRPr lang="en-PK" sz="3600" dirty="0"/>
          </a:p>
        </p:txBody>
      </p:sp>
      <p:sp>
        <p:nvSpPr>
          <p:cNvPr id="3" name="Content Placeholder 2">
            <a:extLst>
              <a:ext uri="{FF2B5EF4-FFF2-40B4-BE49-F238E27FC236}">
                <a16:creationId xmlns:a16="http://schemas.microsoft.com/office/drawing/2014/main" id="{34BCD8E4-0414-481E-902F-CB392972787B}"/>
              </a:ext>
            </a:extLst>
          </p:cNvPr>
          <p:cNvSpPr>
            <a:spLocks noGrp="1"/>
          </p:cNvSpPr>
          <p:nvPr>
            <p:ph idx="1"/>
          </p:nvPr>
        </p:nvSpPr>
        <p:spPr>
          <a:xfrm>
            <a:off x="2933700" y="2191408"/>
            <a:ext cx="8770571" cy="3200399"/>
          </a:xfrm>
        </p:spPr>
        <p:txBody>
          <a:bodyPr>
            <a:normAutofit/>
          </a:bodyPr>
          <a:lstStyle/>
          <a:p>
            <a:pPr marL="0" indent="0">
              <a:buNone/>
            </a:pPr>
            <a:r>
              <a:rPr lang="en-GB" dirty="0"/>
              <a:t>There are three stages to testing the hearing and all are important.</a:t>
            </a:r>
          </a:p>
          <a:p>
            <a:pPr marL="0" indent="0">
              <a:buNone/>
            </a:pPr>
            <a:r>
              <a:rPr lang="en-GB" dirty="0"/>
              <a:t>Audiograms can be wrong.</a:t>
            </a:r>
          </a:p>
          <a:p>
            <a:pPr marL="0" indent="0">
              <a:buNone/>
            </a:pPr>
            <a:r>
              <a:rPr lang="en-GB" b="1" dirty="0"/>
              <a:t>1 Clinical assessment of the degree of deafness.</a:t>
            </a:r>
          </a:p>
          <a:p>
            <a:pPr marL="0" indent="0">
              <a:buNone/>
            </a:pPr>
            <a:r>
              <a:rPr lang="en-GB" b="1" dirty="0"/>
              <a:t>2 Tuning fork tests.</a:t>
            </a:r>
          </a:p>
          <a:p>
            <a:pPr marL="0" indent="0">
              <a:buNone/>
            </a:pPr>
            <a:r>
              <a:rPr lang="en-GB" b="1" dirty="0"/>
              <a:t>3 Audiometry.</a:t>
            </a:r>
          </a:p>
        </p:txBody>
      </p:sp>
    </p:spTree>
    <p:extLst>
      <p:ext uri="{BB962C8B-B14F-4D97-AF65-F5344CB8AC3E}">
        <p14:creationId xmlns:p14="http://schemas.microsoft.com/office/powerpoint/2010/main" val="2679799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Autofit/>
          </a:bodyPr>
          <a:lstStyle/>
          <a:p>
            <a:r>
              <a:rPr lang="en-GB" sz="3200" b="1" dirty="0"/>
              <a:t>ELECTRIC RESPONSE AUDIOMETRY</a:t>
            </a:r>
            <a:endParaRPr lang="en-PK" sz="2800" dirty="0"/>
          </a:p>
        </p:txBody>
      </p:sp>
      <p:sp>
        <p:nvSpPr>
          <p:cNvPr id="5" name="Content Placeholder 4">
            <a:extLst>
              <a:ext uri="{FF2B5EF4-FFF2-40B4-BE49-F238E27FC236}">
                <a16:creationId xmlns:a16="http://schemas.microsoft.com/office/drawing/2014/main" id="{2A360F52-898C-417A-9A06-843969EC12FC}"/>
              </a:ext>
            </a:extLst>
          </p:cNvPr>
          <p:cNvSpPr>
            <a:spLocks noGrp="1"/>
          </p:cNvSpPr>
          <p:nvPr>
            <p:ph idx="1"/>
          </p:nvPr>
        </p:nvSpPr>
        <p:spPr/>
        <p:txBody>
          <a:bodyPr>
            <a:normAutofit fontScale="92500" lnSpcReduction="10000"/>
          </a:bodyPr>
          <a:lstStyle/>
          <a:p>
            <a:pPr marL="0" indent="0">
              <a:buNone/>
            </a:pPr>
            <a:r>
              <a:rPr lang="en-GB" dirty="0"/>
              <a:t>There are three main responses used in clinical audiology. </a:t>
            </a:r>
          </a:p>
          <a:p>
            <a:pPr marL="0" indent="0">
              <a:buNone/>
            </a:pPr>
            <a:r>
              <a:rPr lang="en-GB" b="1" dirty="0"/>
              <a:t>1 </a:t>
            </a:r>
            <a:r>
              <a:rPr lang="en-GB" dirty="0"/>
              <a:t>Electrocochleogram (E </a:t>
            </a:r>
            <a:r>
              <a:rPr lang="en-GB" dirty="0" err="1"/>
              <a:t>Coch</a:t>
            </a:r>
            <a:r>
              <a:rPr lang="en-GB" dirty="0"/>
              <a:t> G), which is recorded from an electrode inserted through the ear drum onto the promontory and can be recorded under anaesthetic.</a:t>
            </a:r>
          </a:p>
          <a:p>
            <a:pPr marL="0" indent="0">
              <a:buNone/>
            </a:pPr>
            <a:r>
              <a:rPr lang="en-GB" b="1" dirty="0"/>
              <a:t>2 </a:t>
            </a:r>
            <a:r>
              <a:rPr lang="en-GB" dirty="0"/>
              <a:t>Brain-stem responses, recorded from external electrodes (BSER).</a:t>
            </a:r>
          </a:p>
          <a:p>
            <a:pPr marL="0" indent="0">
              <a:buNone/>
            </a:pPr>
            <a:r>
              <a:rPr lang="en-GB" b="1" dirty="0"/>
              <a:t>3 </a:t>
            </a:r>
            <a:r>
              <a:rPr lang="en-GB" dirty="0"/>
              <a:t>Slow vertex or cortical responses, again recorded from external</a:t>
            </a:r>
          </a:p>
          <a:p>
            <a:pPr marL="0" indent="0">
              <a:buNone/>
            </a:pPr>
            <a:r>
              <a:rPr lang="en-GB" dirty="0"/>
              <a:t>electrodes (SVR or CERA).</a:t>
            </a:r>
          </a:p>
          <a:p>
            <a:pPr marL="0" indent="0">
              <a:buNone/>
            </a:pPr>
            <a:r>
              <a:rPr lang="en-GB" dirty="0"/>
              <a:t>Electric response audiometry has the unique advantage of being an objective measure of hearing requiring no cooperation from the subject. It is of value in assessing hearing thresholds in babies and small children and in cases of dispute such as litigation for industrial deafness.</a:t>
            </a:r>
            <a:endParaRPr lang="en-PK" dirty="0"/>
          </a:p>
        </p:txBody>
      </p:sp>
    </p:spTree>
    <p:extLst>
      <p:ext uri="{BB962C8B-B14F-4D97-AF65-F5344CB8AC3E}">
        <p14:creationId xmlns:p14="http://schemas.microsoft.com/office/powerpoint/2010/main" val="1835760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Autofit/>
          </a:bodyPr>
          <a:lstStyle/>
          <a:p>
            <a:r>
              <a:rPr lang="en-GB" b="1" dirty="0"/>
              <a:t>Oto-acoustic emissions (OAE)</a:t>
            </a:r>
            <a:endParaRPr lang="en-PK" sz="2800" dirty="0"/>
          </a:p>
        </p:txBody>
      </p:sp>
      <p:sp>
        <p:nvSpPr>
          <p:cNvPr id="5" name="Content Placeholder 4">
            <a:extLst>
              <a:ext uri="{FF2B5EF4-FFF2-40B4-BE49-F238E27FC236}">
                <a16:creationId xmlns:a16="http://schemas.microsoft.com/office/drawing/2014/main" id="{2A360F52-898C-417A-9A06-843969EC12FC}"/>
              </a:ext>
            </a:extLst>
          </p:cNvPr>
          <p:cNvSpPr>
            <a:spLocks noGrp="1"/>
          </p:cNvSpPr>
          <p:nvPr>
            <p:ph idx="1"/>
          </p:nvPr>
        </p:nvSpPr>
        <p:spPr/>
        <p:txBody>
          <a:bodyPr>
            <a:normAutofit/>
          </a:bodyPr>
          <a:lstStyle/>
          <a:p>
            <a:pPr marL="0" indent="0">
              <a:buNone/>
            </a:pPr>
            <a:r>
              <a:rPr lang="en-GB" dirty="0"/>
              <a:t>When the cochlea is subjected to a sound wave it is stimulated to produce itself an emission of sound generated within the cochlea. This can be detected and recorded and has been used as a screening test of hearing in </a:t>
            </a:r>
            <a:r>
              <a:rPr lang="en-GB" dirty="0" err="1"/>
              <a:t>newborn</a:t>
            </a:r>
            <a:r>
              <a:rPr lang="en-GB" dirty="0"/>
              <a:t> babies. It is now in routine clinical use in testing those babies who are particularly at risk of hearing problems, such as premature </a:t>
            </a:r>
            <a:r>
              <a:rPr lang="en-GB"/>
              <a:t>or hypoxic neonates</a:t>
            </a:r>
            <a:r>
              <a:rPr lang="en-GB" dirty="0"/>
              <a:t>, and is likely to play a part in universal screening for hearing loss.</a:t>
            </a:r>
            <a:endParaRPr lang="en-PK" dirty="0"/>
          </a:p>
        </p:txBody>
      </p:sp>
    </p:spTree>
    <p:extLst>
      <p:ext uri="{BB962C8B-B14F-4D97-AF65-F5344CB8AC3E}">
        <p14:creationId xmlns:p14="http://schemas.microsoft.com/office/powerpoint/2010/main" val="109549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1291986"/>
          </a:xfrm>
        </p:spPr>
        <p:txBody>
          <a:bodyPr>
            <a:noAutofit/>
          </a:bodyPr>
          <a:lstStyle/>
          <a:p>
            <a:r>
              <a:rPr lang="en-GB" sz="2800" b="1" dirty="0"/>
              <a:t>CLINICAL ASSESSMENT OF THE DEGREE</a:t>
            </a:r>
            <a:br>
              <a:rPr lang="en-GB" sz="2800" b="1" dirty="0"/>
            </a:br>
            <a:r>
              <a:rPr lang="en-GB" sz="2800" b="1" dirty="0"/>
              <a:t>OF DEAFNESS</a:t>
            </a:r>
            <a:endParaRPr lang="en-PK" sz="2000" dirty="0"/>
          </a:p>
        </p:txBody>
      </p:sp>
      <p:sp>
        <p:nvSpPr>
          <p:cNvPr id="3" name="Content Placeholder 2">
            <a:extLst>
              <a:ext uri="{FF2B5EF4-FFF2-40B4-BE49-F238E27FC236}">
                <a16:creationId xmlns:a16="http://schemas.microsoft.com/office/drawing/2014/main" id="{34BCD8E4-0414-481E-902F-CB392972787B}"/>
              </a:ext>
            </a:extLst>
          </p:cNvPr>
          <p:cNvSpPr>
            <a:spLocks noGrp="1"/>
          </p:cNvSpPr>
          <p:nvPr>
            <p:ph idx="1"/>
          </p:nvPr>
        </p:nvSpPr>
        <p:spPr>
          <a:xfrm>
            <a:off x="2933700" y="1686910"/>
            <a:ext cx="8770571" cy="4997669"/>
          </a:xfrm>
        </p:spPr>
        <p:txBody>
          <a:bodyPr>
            <a:normAutofit fontScale="92500" lnSpcReduction="10000"/>
          </a:bodyPr>
          <a:lstStyle/>
          <a:p>
            <a:r>
              <a:rPr lang="en-GB" dirty="0"/>
              <a:t>By talking to the patient, the examiner quickly appreciates how well a</a:t>
            </a:r>
          </a:p>
          <a:p>
            <a:r>
              <a:rPr lang="en-GB" dirty="0"/>
              <a:t>patient can hear and this assessment continues throughout the interview.</a:t>
            </a:r>
          </a:p>
          <a:p>
            <a:r>
              <a:rPr lang="en-GB" dirty="0"/>
              <a:t>A more formal assessment is then made by asking the patient to repeat</a:t>
            </a:r>
          </a:p>
          <a:p>
            <a:r>
              <a:rPr lang="en-GB" dirty="0"/>
              <a:t>words spoken by the examiner at different intensities and distances in each</a:t>
            </a:r>
          </a:p>
          <a:p>
            <a:r>
              <a:rPr lang="en-GB" dirty="0"/>
              <a:t>ear in turn. The result is recorded as, for example, whispered voice (WV)</a:t>
            </a:r>
          </a:p>
          <a:p>
            <a:r>
              <a:rPr lang="en-GB" dirty="0"/>
              <a:t>at 150 cm in a patient with slight deafness, or conversational voice (CV) at</a:t>
            </a:r>
          </a:p>
          <a:p>
            <a:r>
              <a:rPr lang="en-GB" dirty="0"/>
              <a:t>15 cm in a deafer individual.</a:t>
            </a:r>
          </a:p>
          <a:p>
            <a:r>
              <a:rPr lang="en-GB" dirty="0"/>
              <a:t>If profound unilateral deafness is suspected, the good ear should be</a:t>
            </a:r>
          </a:p>
          <a:p>
            <a:r>
              <a:rPr lang="en-GB" dirty="0"/>
              <a:t>masked with a Barany noise box and the deaf ear tested by shouting into it.</a:t>
            </a:r>
          </a:p>
          <a:p>
            <a:r>
              <a:rPr lang="en-GB" dirty="0"/>
              <a:t>The limitations of voice and whisper tests must be borne in mind; they</a:t>
            </a:r>
          </a:p>
          <a:p>
            <a:r>
              <a:rPr lang="en-GB" dirty="0"/>
              <a:t>are approximations but with practice can be a good guide to the level of</a:t>
            </a:r>
          </a:p>
          <a:p>
            <a:r>
              <a:rPr lang="en-GB" dirty="0"/>
              <a:t>hearing and will confirm the audiometric findings.</a:t>
            </a:r>
            <a:endParaRPr lang="en-GB" b="1" dirty="0"/>
          </a:p>
        </p:txBody>
      </p:sp>
    </p:spTree>
    <p:extLst>
      <p:ext uri="{BB962C8B-B14F-4D97-AF65-F5344CB8AC3E}">
        <p14:creationId xmlns:p14="http://schemas.microsoft.com/office/powerpoint/2010/main" val="324669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1291986"/>
          </a:xfrm>
        </p:spPr>
        <p:txBody>
          <a:bodyPr>
            <a:noAutofit/>
          </a:bodyPr>
          <a:lstStyle/>
          <a:p>
            <a:r>
              <a:rPr lang="en-GB" b="1" dirty="0"/>
              <a:t>TUNING FORK TESTS</a:t>
            </a:r>
            <a:endParaRPr lang="en-PK" sz="2000" dirty="0"/>
          </a:p>
        </p:txBody>
      </p:sp>
      <p:sp>
        <p:nvSpPr>
          <p:cNvPr id="3" name="Content Placeholder 2">
            <a:extLst>
              <a:ext uri="{FF2B5EF4-FFF2-40B4-BE49-F238E27FC236}">
                <a16:creationId xmlns:a16="http://schemas.microsoft.com/office/drawing/2014/main" id="{34BCD8E4-0414-481E-902F-CB392972787B}"/>
              </a:ext>
            </a:extLst>
          </p:cNvPr>
          <p:cNvSpPr>
            <a:spLocks noGrp="1"/>
          </p:cNvSpPr>
          <p:nvPr>
            <p:ph idx="1"/>
          </p:nvPr>
        </p:nvSpPr>
        <p:spPr>
          <a:xfrm>
            <a:off x="2870202" y="2254468"/>
            <a:ext cx="8770571" cy="4288222"/>
          </a:xfrm>
        </p:spPr>
        <p:txBody>
          <a:bodyPr>
            <a:normAutofit fontScale="85000" lnSpcReduction="20000"/>
          </a:bodyPr>
          <a:lstStyle/>
          <a:p>
            <a:pPr marL="0" indent="0">
              <a:buNone/>
            </a:pPr>
            <a:r>
              <a:rPr lang="en-GB" dirty="0"/>
              <a:t>Before considering tuning fork tests it is necessary to have a basic concept</a:t>
            </a:r>
          </a:p>
          <a:p>
            <a:pPr marL="0" indent="0">
              <a:buNone/>
            </a:pPr>
            <a:r>
              <a:rPr lang="en-GB" dirty="0"/>
              <a:t>of classification of deafness. Almost every form of deafness (and there are</a:t>
            </a:r>
          </a:p>
          <a:p>
            <a:pPr marL="0" indent="0">
              <a:buNone/>
            </a:pPr>
            <a:r>
              <a:rPr lang="en-GB" dirty="0"/>
              <a:t>many) may be classified under one of these headings:</a:t>
            </a:r>
          </a:p>
          <a:p>
            <a:pPr marL="0" indent="0">
              <a:buNone/>
            </a:pPr>
            <a:r>
              <a:rPr lang="en-GB" dirty="0"/>
              <a:t>• conductive deafness;</a:t>
            </a:r>
          </a:p>
          <a:p>
            <a:pPr marL="0" indent="0">
              <a:buNone/>
            </a:pPr>
            <a:r>
              <a:rPr lang="en-GB" dirty="0"/>
              <a:t>• sensorineural deafness;</a:t>
            </a:r>
          </a:p>
          <a:p>
            <a:pPr marL="0" indent="0">
              <a:buNone/>
            </a:pPr>
            <a:r>
              <a:rPr lang="en-GB" dirty="0"/>
              <a:t>• mixed conductive and sensorineural deafness.</a:t>
            </a:r>
          </a:p>
          <a:p>
            <a:r>
              <a:rPr lang="en-GB" b="1" dirty="0"/>
              <a:t>Conductive deafness </a:t>
            </a:r>
            <a:r>
              <a:rPr lang="en-GB" dirty="0"/>
              <a:t>(Fig. 3.1)</a:t>
            </a:r>
          </a:p>
          <a:p>
            <a:pPr marL="0" indent="0">
              <a:buNone/>
            </a:pPr>
            <a:r>
              <a:rPr lang="en-GB" dirty="0"/>
              <a:t>Conductive deafness results from mechanical attenuation of the sound</a:t>
            </a:r>
          </a:p>
          <a:p>
            <a:pPr marL="0" indent="0">
              <a:buNone/>
            </a:pPr>
            <a:r>
              <a:rPr lang="en-GB" dirty="0"/>
              <a:t>waves in the outer or middle ear, preventing sound energy from reaching</a:t>
            </a:r>
            <a:endParaRPr lang="en-PK" dirty="0"/>
          </a:p>
          <a:p>
            <a:pPr marL="0" indent="0">
              <a:buNone/>
            </a:pPr>
            <a:r>
              <a:rPr lang="en-GB" dirty="0"/>
              <a:t>the cochlear fluids. It may be remediable by surgery and so it is important it</a:t>
            </a:r>
          </a:p>
          <a:p>
            <a:pPr marL="0" indent="0">
              <a:buNone/>
            </a:pPr>
            <a:r>
              <a:rPr lang="en-GB" dirty="0"/>
              <a:t>is recognized. The hearing by bone conduction will be normal in pure conductive</a:t>
            </a:r>
          </a:p>
          <a:p>
            <a:pPr marL="0" indent="0">
              <a:buNone/>
            </a:pPr>
            <a:r>
              <a:rPr lang="en-GB" dirty="0"/>
              <a:t>deafness.</a:t>
            </a:r>
            <a:endParaRPr lang="en-GB" b="1" dirty="0"/>
          </a:p>
        </p:txBody>
      </p:sp>
    </p:spTree>
    <p:extLst>
      <p:ext uri="{BB962C8B-B14F-4D97-AF65-F5344CB8AC3E}">
        <p14:creationId xmlns:p14="http://schemas.microsoft.com/office/powerpoint/2010/main" val="235450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1291986"/>
          </a:xfrm>
        </p:spPr>
        <p:txBody>
          <a:bodyPr>
            <a:noAutofit/>
          </a:bodyPr>
          <a:lstStyle/>
          <a:p>
            <a:r>
              <a:rPr lang="en-GB" b="1" dirty="0"/>
              <a:t>Conductive deafness</a:t>
            </a:r>
            <a:endParaRPr lang="en-PK" sz="2000" dirty="0"/>
          </a:p>
        </p:txBody>
      </p:sp>
      <p:pic>
        <p:nvPicPr>
          <p:cNvPr id="4" name="Content Placeholder 3">
            <a:extLst>
              <a:ext uri="{FF2B5EF4-FFF2-40B4-BE49-F238E27FC236}">
                <a16:creationId xmlns:a16="http://schemas.microsoft.com/office/drawing/2014/main" id="{E360C693-E586-460B-9A7E-C71AB51036B2}"/>
              </a:ext>
            </a:extLst>
          </p:cNvPr>
          <p:cNvPicPr>
            <a:picLocks noGrp="1" noChangeAspect="1"/>
          </p:cNvPicPr>
          <p:nvPr>
            <p:ph idx="1"/>
          </p:nvPr>
        </p:nvPicPr>
        <p:blipFill>
          <a:blip r:embed="rId2"/>
          <a:stretch>
            <a:fillRect/>
          </a:stretch>
        </p:blipFill>
        <p:spPr>
          <a:xfrm>
            <a:off x="2806705" y="1214338"/>
            <a:ext cx="8897565" cy="5480119"/>
          </a:xfrm>
          <a:prstGeom prst="rect">
            <a:avLst/>
          </a:prstGeom>
        </p:spPr>
      </p:pic>
    </p:spTree>
    <p:extLst>
      <p:ext uri="{BB962C8B-B14F-4D97-AF65-F5344CB8AC3E}">
        <p14:creationId xmlns:p14="http://schemas.microsoft.com/office/powerpoint/2010/main" val="99541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p:txBody>
          <a:bodyPr/>
          <a:lstStyle/>
          <a:p>
            <a:r>
              <a:rPr lang="en-GB" b="1" dirty="0"/>
              <a:t>Sensorineural deafness</a:t>
            </a:r>
            <a:endParaRPr lang="en-PK" dirty="0"/>
          </a:p>
        </p:txBody>
      </p:sp>
      <p:sp>
        <p:nvSpPr>
          <p:cNvPr id="3" name="Content Placeholder 2">
            <a:extLst>
              <a:ext uri="{FF2B5EF4-FFF2-40B4-BE49-F238E27FC236}">
                <a16:creationId xmlns:a16="http://schemas.microsoft.com/office/drawing/2014/main" id="{34BCD8E4-0414-481E-902F-CB392972787B}"/>
              </a:ext>
            </a:extLst>
          </p:cNvPr>
          <p:cNvSpPr>
            <a:spLocks noGrp="1"/>
          </p:cNvSpPr>
          <p:nvPr>
            <p:ph idx="1"/>
          </p:nvPr>
        </p:nvSpPr>
        <p:spPr>
          <a:xfrm>
            <a:off x="2933700" y="2438400"/>
            <a:ext cx="8770571" cy="2906110"/>
          </a:xfrm>
        </p:spPr>
        <p:txBody>
          <a:bodyPr>
            <a:normAutofit/>
          </a:bodyPr>
          <a:lstStyle/>
          <a:p>
            <a:pPr marL="0" indent="0">
              <a:buNone/>
            </a:pPr>
            <a:r>
              <a:rPr lang="en-GB" dirty="0"/>
              <a:t>Sensorineural deafness results from defective function of the cochlea or of</a:t>
            </a:r>
          </a:p>
          <a:p>
            <a:pPr marL="0" indent="0">
              <a:buNone/>
            </a:pPr>
            <a:r>
              <a:rPr lang="en-GB" dirty="0"/>
              <a:t>the auditory nerve, and prevents neural impulses from being transmitted to</a:t>
            </a:r>
          </a:p>
          <a:p>
            <a:pPr marL="0" indent="0">
              <a:buNone/>
            </a:pPr>
            <a:r>
              <a:rPr lang="en-GB" dirty="0"/>
              <a:t>the auditory cortex of the brain.</a:t>
            </a:r>
          </a:p>
          <a:p>
            <a:r>
              <a:rPr lang="en-GB" b="1" dirty="0"/>
              <a:t>Mixed deafness</a:t>
            </a:r>
          </a:p>
          <a:p>
            <a:pPr marL="0" indent="0">
              <a:buNone/>
            </a:pPr>
            <a:r>
              <a:rPr lang="en-GB" dirty="0"/>
              <a:t>Mixed deafness is the term used to describe a combination of conductive</a:t>
            </a:r>
          </a:p>
          <a:p>
            <a:pPr marL="0" indent="0">
              <a:buNone/>
            </a:pPr>
            <a:r>
              <a:rPr lang="en-GB" dirty="0"/>
              <a:t>and sensorineural deafness in the same ear.</a:t>
            </a:r>
            <a:endParaRPr lang="en-PK" dirty="0"/>
          </a:p>
        </p:txBody>
      </p:sp>
    </p:spTree>
    <p:extLst>
      <p:ext uri="{BB962C8B-B14F-4D97-AF65-F5344CB8AC3E}">
        <p14:creationId xmlns:p14="http://schemas.microsoft.com/office/powerpoint/2010/main" val="361655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p:txBody>
          <a:bodyPr/>
          <a:lstStyle/>
          <a:p>
            <a:r>
              <a:rPr lang="en-GB" b="1" dirty="0"/>
              <a:t>Sensorineural deafness</a:t>
            </a:r>
            <a:endParaRPr lang="en-PK" dirty="0"/>
          </a:p>
        </p:txBody>
      </p:sp>
      <p:sp>
        <p:nvSpPr>
          <p:cNvPr id="3" name="Content Placeholder 2">
            <a:extLst>
              <a:ext uri="{FF2B5EF4-FFF2-40B4-BE49-F238E27FC236}">
                <a16:creationId xmlns:a16="http://schemas.microsoft.com/office/drawing/2014/main" id="{34BCD8E4-0414-481E-902F-CB392972787B}"/>
              </a:ext>
            </a:extLst>
          </p:cNvPr>
          <p:cNvSpPr>
            <a:spLocks noGrp="1"/>
          </p:cNvSpPr>
          <p:nvPr>
            <p:ph idx="1"/>
          </p:nvPr>
        </p:nvSpPr>
        <p:spPr>
          <a:xfrm>
            <a:off x="2933700" y="2438400"/>
            <a:ext cx="8770571" cy="2906110"/>
          </a:xfrm>
        </p:spPr>
        <p:txBody>
          <a:bodyPr>
            <a:normAutofit lnSpcReduction="10000"/>
          </a:bodyPr>
          <a:lstStyle/>
          <a:p>
            <a:r>
              <a:rPr lang="en-GB" b="1" dirty="0"/>
              <a:t>RINNE’S TEST</a:t>
            </a:r>
          </a:p>
          <a:p>
            <a:pPr marL="0" indent="0">
              <a:buNone/>
            </a:pPr>
            <a:r>
              <a:rPr lang="en-GB" dirty="0"/>
              <a:t>This test compares the relative effectiveness of sound transmission through</a:t>
            </a:r>
          </a:p>
          <a:p>
            <a:pPr marL="0" indent="0">
              <a:buNone/>
            </a:pPr>
            <a:r>
              <a:rPr lang="en-GB" dirty="0"/>
              <a:t>the middle ear by air conduction (AC), and bypassing the middle ear by bone</a:t>
            </a:r>
          </a:p>
          <a:p>
            <a:pPr marL="0" indent="0">
              <a:buNone/>
            </a:pPr>
            <a:r>
              <a:rPr lang="en-GB" dirty="0"/>
              <a:t>conduction (BC). It is usually performed as follows: a tuning fork of 512Hz</a:t>
            </a:r>
          </a:p>
          <a:p>
            <a:pPr marL="0" indent="0">
              <a:buNone/>
            </a:pPr>
            <a:r>
              <a:rPr lang="en-GB" dirty="0"/>
              <a:t>(cycles per second) is struck and held close to the patient’s ear; it is then placed firmly on the mastoid process and the patient is asked to state</a:t>
            </a:r>
          </a:p>
          <a:p>
            <a:pPr marL="0" indent="0">
              <a:buNone/>
            </a:pPr>
            <a:r>
              <a:rPr lang="en-GB" dirty="0"/>
              <a:t>whether it is heard better by BC or AC.</a:t>
            </a:r>
            <a:endParaRPr lang="en-PK" dirty="0"/>
          </a:p>
        </p:txBody>
      </p:sp>
    </p:spTree>
    <p:extLst>
      <p:ext uri="{BB962C8B-B14F-4D97-AF65-F5344CB8AC3E}">
        <p14:creationId xmlns:p14="http://schemas.microsoft.com/office/powerpoint/2010/main" val="337377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p:txBody>
          <a:bodyPr>
            <a:normAutofit/>
          </a:bodyPr>
          <a:lstStyle/>
          <a:p>
            <a:r>
              <a:rPr lang="en-GB" sz="4000" b="1" dirty="0"/>
              <a:t>RINNE’S TEST</a:t>
            </a:r>
          </a:p>
        </p:txBody>
      </p:sp>
      <p:pic>
        <p:nvPicPr>
          <p:cNvPr id="3" name="Picture 2">
            <a:extLst>
              <a:ext uri="{FF2B5EF4-FFF2-40B4-BE49-F238E27FC236}">
                <a16:creationId xmlns:a16="http://schemas.microsoft.com/office/drawing/2014/main" id="{04AB19EA-F2CB-44A7-8398-71C2745F8B4A}"/>
              </a:ext>
            </a:extLst>
          </p:cNvPr>
          <p:cNvPicPr>
            <a:picLocks noChangeAspect="1"/>
          </p:cNvPicPr>
          <p:nvPr/>
        </p:nvPicPr>
        <p:blipFill>
          <a:blip r:embed="rId2"/>
          <a:stretch>
            <a:fillRect/>
          </a:stretch>
        </p:blipFill>
        <p:spPr>
          <a:xfrm>
            <a:off x="2806706" y="1150882"/>
            <a:ext cx="6109189" cy="5568271"/>
          </a:xfrm>
          <a:prstGeom prst="rect">
            <a:avLst/>
          </a:prstGeom>
        </p:spPr>
      </p:pic>
    </p:spTree>
    <p:extLst>
      <p:ext uri="{BB962C8B-B14F-4D97-AF65-F5344CB8AC3E}">
        <p14:creationId xmlns:p14="http://schemas.microsoft.com/office/powerpoint/2010/main" val="322754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1CE5-6221-4438-818E-C032C50ED366}"/>
              </a:ext>
            </a:extLst>
          </p:cNvPr>
          <p:cNvSpPr>
            <a:spLocks noGrp="1"/>
          </p:cNvSpPr>
          <p:nvPr>
            <p:ph type="title"/>
          </p:nvPr>
        </p:nvSpPr>
        <p:spPr>
          <a:xfrm>
            <a:off x="2806706" y="568345"/>
            <a:ext cx="8897565" cy="664710"/>
          </a:xfrm>
        </p:spPr>
        <p:txBody>
          <a:bodyPr>
            <a:normAutofit fontScale="90000"/>
          </a:bodyPr>
          <a:lstStyle/>
          <a:p>
            <a:r>
              <a:rPr lang="en-GB" b="1" dirty="0"/>
              <a:t>WEBER’S TEST</a:t>
            </a:r>
            <a:endParaRPr lang="en-PK" sz="4000" dirty="0"/>
          </a:p>
        </p:txBody>
      </p:sp>
      <p:sp>
        <p:nvSpPr>
          <p:cNvPr id="5" name="Content Placeholder 4">
            <a:extLst>
              <a:ext uri="{FF2B5EF4-FFF2-40B4-BE49-F238E27FC236}">
                <a16:creationId xmlns:a16="http://schemas.microsoft.com/office/drawing/2014/main" id="{C5920EC5-EABE-4396-A48A-E78B8007B6BC}"/>
              </a:ext>
            </a:extLst>
          </p:cNvPr>
          <p:cNvSpPr>
            <a:spLocks noGrp="1"/>
          </p:cNvSpPr>
          <p:nvPr>
            <p:ph idx="1"/>
          </p:nvPr>
        </p:nvSpPr>
        <p:spPr/>
        <p:txBody>
          <a:bodyPr>
            <a:normAutofit/>
          </a:bodyPr>
          <a:lstStyle/>
          <a:p>
            <a:pPr marL="0" indent="0">
              <a:buNone/>
            </a:pPr>
            <a:r>
              <a:rPr lang="en-GB" dirty="0"/>
              <a:t>This test is useful in determining the type of deafness a patient may have</a:t>
            </a:r>
          </a:p>
          <a:p>
            <a:pPr marL="0" indent="0">
              <a:buNone/>
            </a:pPr>
            <a:r>
              <a:rPr lang="en-GB" dirty="0"/>
              <a:t>and in deciding which ear has the better-functioning cochlea. The base of</a:t>
            </a:r>
          </a:p>
          <a:p>
            <a:pPr marL="0" indent="0">
              <a:buNone/>
            </a:pPr>
            <a:r>
              <a:rPr lang="en-GB" dirty="0"/>
              <a:t>a vibrating tuning fork is held on the vertex of the head and the patient</a:t>
            </a:r>
          </a:p>
          <a:p>
            <a:pPr marL="0" indent="0">
              <a:buNone/>
            </a:pPr>
            <a:r>
              <a:rPr lang="en-GB" dirty="0"/>
              <a:t>is asked whether the sound is heard centrally or is referred to one or</a:t>
            </a:r>
          </a:p>
          <a:p>
            <a:pPr marL="0" indent="0">
              <a:buNone/>
            </a:pPr>
            <a:r>
              <a:rPr lang="en-GB" dirty="0"/>
              <a:t>other ear.</a:t>
            </a:r>
          </a:p>
          <a:p>
            <a:pPr marL="0" indent="0">
              <a:buNone/>
            </a:pPr>
            <a:r>
              <a:rPr lang="en-GB" dirty="0"/>
              <a:t>In conductive deafness the sound is heard in the deafer ear.</a:t>
            </a:r>
          </a:p>
          <a:p>
            <a:pPr marL="0" indent="0">
              <a:buNone/>
            </a:pPr>
            <a:r>
              <a:rPr lang="en-GB" dirty="0"/>
              <a:t>In sensorineural deafness the sound is heard in the better-hearing ear</a:t>
            </a:r>
          </a:p>
          <a:p>
            <a:pPr marL="0" indent="0">
              <a:buNone/>
            </a:pPr>
            <a:r>
              <a:rPr lang="en-GB" dirty="0"/>
              <a:t>(Figs 3.3–3.5)</a:t>
            </a:r>
            <a:endParaRPr lang="en-PK" dirty="0"/>
          </a:p>
        </p:txBody>
      </p:sp>
    </p:spTree>
    <p:extLst>
      <p:ext uri="{BB962C8B-B14F-4D97-AF65-F5344CB8AC3E}">
        <p14:creationId xmlns:p14="http://schemas.microsoft.com/office/powerpoint/2010/main" val="336442540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109</TotalTime>
  <Words>1345</Words>
  <Application>Microsoft Office PowerPoint</Application>
  <PresentationFormat>Widescreen</PresentationFormat>
  <Paragraphs>96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Century Schoolbook</vt:lpstr>
      <vt:lpstr>Corbel</vt:lpstr>
      <vt:lpstr>Feathered</vt:lpstr>
      <vt:lpstr> Testing the Hearing</vt:lpstr>
      <vt:lpstr>Testing the Hearing</vt:lpstr>
      <vt:lpstr>CLINICAL ASSESSMENT OF THE DEGREE OF DEAFNESS</vt:lpstr>
      <vt:lpstr>TUNING FORK TESTS</vt:lpstr>
      <vt:lpstr>Conductive deafness</vt:lpstr>
      <vt:lpstr>Sensorineural deafness</vt:lpstr>
      <vt:lpstr>Sensorineural deafness</vt:lpstr>
      <vt:lpstr>RINNE’S TEST</vt:lpstr>
      <vt:lpstr>WEBER’S TEST</vt:lpstr>
      <vt:lpstr>WEBER’S TEST</vt:lpstr>
      <vt:lpstr>AUDIOMETRY</vt:lpstr>
      <vt:lpstr>AUDIOMETRY</vt:lpstr>
      <vt:lpstr>SPEECH AUDIOMETRY</vt:lpstr>
      <vt:lpstr>IMPEDANCE TYMPANOMETRY</vt:lpstr>
      <vt:lpstr>IMPEDANCE TYMPANOMETRY</vt:lpstr>
      <vt:lpstr>IMPEDANCE TYMPANOMETRY</vt:lpstr>
      <vt:lpstr>IMPEDANCE TYMPANOMETRY</vt:lpstr>
      <vt:lpstr>ELECTRIC RESPONSE AUDIOMETRY</vt:lpstr>
      <vt:lpstr>ELECTRIC RESPONSE AUDIOMETRY</vt:lpstr>
      <vt:lpstr>ELECTRIC RESPONSE AUDIOMETRY</vt:lpstr>
      <vt:lpstr>Oto-acoustic emissions (OAE)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dc:title>
  <dc:creator>Sajid Iqbal</dc:creator>
  <cp:lastModifiedBy>Sajid Iqbal</cp:lastModifiedBy>
  <cp:revision>30</cp:revision>
  <dcterms:created xsi:type="dcterms:W3CDTF">2020-05-02T15:46:15Z</dcterms:created>
  <dcterms:modified xsi:type="dcterms:W3CDTF">2020-05-04T11:19:46Z</dcterms:modified>
</cp:coreProperties>
</file>