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BF134A-DD5E-4E49-97AA-E7825117B44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398187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F134A-DD5E-4E49-97AA-E7825117B44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2808553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F134A-DD5E-4E49-97AA-E7825117B44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2900867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F134A-DD5E-4E49-97AA-E7825117B44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374058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BF134A-DD5E-4E49-97AA-E7825117B44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1691404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BF134A-DD5E-4E49-97AA-E7825117B44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260506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BF134A-DD5E-4E49-97AA-E7825117B447}"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3555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BF134A-DD5E-4E49-97AA-E7825117B447}"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287733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F134A-DD5E-4E49-97AA-E7825117B447}"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32257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F134A-DD5E-4E49-97AA-E7825117B44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177812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F134A-DD5E-4E49-97AA-E7825117B44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8CF02E-1C67-495B-81D0-E17B0C08C16C}" type="slidenum">
              <a:rPr lang="en-US" smtClean="0"/>
              <a:t>‹#›</a:t>
            </a:fld>
            <a:endParaRPr lang="en-US"/>
          </a:p>
        </p:txBody>
      </p:sp>
    </p:spTree>
    <p:extLst>
      <p:ext uri="{BB962C8B-B14F-4D97-AF65-F5344CB8AC3E}">
        <p14:creationId xmlns:p14="http://schemas.microsoft.com/office/powerpoint/2010/main" val="122821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F134A-DD5E-4E49-97AA-E7825117B447}"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8CF02E-1C67-495B-81D0-E17B0C08C16C}" type="slidenum">
              <a:rPr lang="en-US" smtClean="0"/>
              <a:t>‹#›</a:t>
            </a:fld>
            <a:endParaRPr lang="en-US"/>
          </a:p>
        </p:txBody>
      </p:sp>
    </p:spTree>
    <p:extLst>
      <p:ext uri="{BB962C8B-B14F-4D97-AF65-F5344CB8AC3E}">
        <p14:creationId xmlns:p14="http://schemas.microsoft.com/office/powerpoint/2010/main" val="68347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redhat.com/en/topics/integration" TargetMode="External"/><Relationship Id="rId2" Type="http://schemas.openxmlformats.org/officeDocument/2006/relationships/hyperlink" Target="https://www.cisco.com/c/en/us/products/security/incident-response-plan.html" TargetMode="External"/><Relationship Id="rId1" Type="http://schemas.openxmlformats.org/officeDocument/2006/relationships/slideLayout" Target="../slideLayouts/slideLayout7.xml"/><Relationship Id="rId5" Type="http://schemas.openxmlformats.org/officeDocument/2006/relationships/hyperlink" Target="https://www.redhat.com/en/topics/security/container-security" TargetMode="External"/><Relationship Id="rId4" Type="http://schemas.openxmlformats.org/officeDocument/2006/relationships/hyperlink" Target="https://www.redhat.com/en/topics/security/cloud-security"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cisco.com/c/en/us/products/security/what-is-information-security-infosec.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cisco.com/c/en/us/products/security/endpoint-security/what-is-endpoint-security.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Is IT Security?</a:t>
            </a:r>
            <a:br>
              <a:rPr lang="en-US" dirty="0"/>
            </a:br>
            <a:endParaRPr lang="en-US" dirty="0"/>
          </a:p>
        </p:txBody>
      </p:sp>
    </p:spTree>
    <p:extLst>
      <p:ext uri="{BB962C8B-B14F-4D97-AF65-F5344CB8AC3E}">
        <p14:creationId xmlns:p14="http://schemas.microsoft.com/office/powerpoint/2010/main" val="1939401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648" y="361577"/>
            <a:ext cx="2470741" cy="400110"/>
          </a:xfrm>
          <a:prstGeom prst="rect">
            <a:avLst/>
          </a:prstGeom>
        </p:spPr>
        <p:txBody>
          <a:bodyPr wrap="none">
            <a:spAutoFit/>
          </a:bodyPr>
          <a:lstStyle/>
          <a:p>
            <a:pPr fontAlgn="base"/>
            <a:r>
              <a:rPr lang="en-US" sz="2000" b="0" i="0" u="sng" dirty="0" smtClean="0">
                <a:solidFill>
                  <a:srgbClr val="58585B"/>
                </a:solidFill>
                <a:effectLst/>
                <a:latin typeface="CiscoSans"/>
              </a:rPr>
              <a:t>What Is IT Security</a:t>
            </a:r>
            <a:r>
              <a:rPr lang="en-US" b="0" i="0" dirty="0" smtClean="0">
                <a:solidFill>
                  <a:srgbClr val="58585B"/>
                </a:solidFill>
                <a:effectLst/>
                <a:latin typeface="CiscoSans"/>
              </a:rPr>
              <a:t>?</a:t>
            </a:r>
            <a:endParaRPr lang="en-US" b="0" i="0" dirty="0">
              <a:solidFill>
                <a:srgbClr val="58585B"/>
              </a:solidFill>
              <a:effectLst/>
              <a:latin typeface="CiscoSans"/>
            </a:endParaRPr>
          </a:p>
        </p:txBody>
      </p:sp>
      <p:sp>
        <p:nvSpPr>
          <p:cNvPr id="5" name="Rectangle 4"/>
          <p:cNvSpPr/>
          <p:nvPr/>
        </p:nvSpPr>
        <p:spPr>
          <a:xfrm>
            <a:off x="124495" y="1102033"/>
            <a:ext cx="4408868" cy="2031325"/>
          </a:xfrm>
          <a:prstGeom prst="rect">
            <a:avLst/>
          </a:prstGeom>
        </p:spPr>
        <p:txBody>
          <a:bodyPr wrap="square">
            <a:spAutoFit/>
          </a:bodyPr>
          <a:lstStyle/>
          <a:p>
            <a:r>
              <a:rPr lang="en-US" b="0" i="0" dirty="0" smtClean="0">
                <a:solidFill>
                  <a:srgbClr val="4D4C4C"/>
                </a:solidFill>
                <a:effectLst/>
                <a:latin typeface="CiscoSans"/>
              </a:rPr>
              <a:t>IT security is a set of cybersecurity strategies that prevents unauthorized access to organizational assets such as computers, networks, and data. It maintains the integrity and confidentiality of sensitive information, blocking the access of sophisticated hackers.</a:t>
            </a:r>
            <a:endParaRPr lang="en-US" dirty="0"/>
          </a:p>
        </p:txBody>
      </p:sp>
      <p:pic>
        <p:nvPicPr>
          <p:cNvPr id="1026" name="Picture 2" descr="What is IT secur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7284" y="502695"/>
            <a:ext cx="4429303" cy="248972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14648" y="3473704"/>
            <a:ext cx="10461939" cy="2585323"/>
          </a:xfrm>
          <a:prstGeom prst="rect">
            <a:avLst/>
          </a:prstGeom>
        </p:spPr>
        <p:txBody>
          <a:bodyPr wrap="square">
            <a:spAutoFit/>
          </a:bodyPr>
          <a:lstStyle/>
          <a:p>
            <a:r>
              <a:rPr lang="en-US" dirty="0">
                <a:solidFill>
                  <a:srgbClr val="4D4C4C"/>
                </a:solidFill>
                <a:latin typeface="CiscoSans"/>
              </a:rPr>
              <a:t>IT security protects the integrity of information technologies like computer systems, networks, and data from attack, damage, or unauthorized access. A business trying to compete in a world of digital transformation needs to understand how to adopt security solutions that begin with design. This is what it means to "shift security left"—to make security a part of the infrastructure and product lifecycle as early as possible. This helps security be both proactive and reactive.</a:t>
            </a:r>
          </a:p>
          <a:p>
            <a:r>
              <a:rPr lang="en-US" dirty="0">
                <a:solidFill>
                  <a:srgbClr val="4D4C4C"/>
                </a:solidFill>
                <a:latin typeface="CiscoSans"/>
              </a:rPr>
              <a:t>Continuous security is fed by a routine system of feedback and adaptation, often handled through the use of automatic checkpoints. Automation ensures fast and effective feedback that doesn’t slow the product lifecycle down. Integrating security in this way also means that updates and responses can be implemented quickly and holistically as the security landscape changes.</a:t>
            </a:r>
            <a:endParaRPr lang="en-US" dirty="0">
              <a:solidFill>
                <a:srgbClr val="4D4C4C"/>
              </a:solidFill>
              <a:latin typeface="CiscoSans"/>
            </a:endParaRPr>
          </a:p>
        </p:txBody>
      </p:sp>
    </p:spTree>
    <p:extLst>
      <p:ext uri="{BB962C8B-B14F-4D97-AF65-F5344CB8AC3E}">
        <p14:creationId xmlns:p14="http://schemas.microsoft.com/office/powerpoint/2010/main" val="302260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9194" y="478132"/>
            <a:ext cx="11311944" cy="2585323"/>
          </a:xfrm>
          <a:prstGeom prst="rect">
            <a:avLst/>
          </a:prstGeom>
        </p:spPr>
        <p:txBody>
          <a:bodyPr wrap="square">
            <a:spAutoFit/>
          </a:bodyPr>
          <a:lstStyle/>
          <a:p>
            <a:pPr fontAlgn="base"/>
            <a:r>
              <a:rPr lang="en-US" b="1" i="0" u="sng" dirty="0" smtClean="0">
                <a:solidFill>
                  <a:srgbClr val="4D4C4C"/>
                </a:solidFill>
                <a:effectLst/>
                <a:latin typeface="CiscoSans"/>
              </a:rPr>
              <a:t>What are the threats to IT security?</a:t>
            </a:r>
          </a:p>
          <a:p>
            <a:pPr fontAlgn="base"/>
            <a:endParaRPr lang="en-US" b="0" i="0" dirty="0" smtClean="0">
              <a:solidFill>
                <a:srgbClr val="4D4C4C"/>
              </a:solidFill>
              <a:effectLst/>
              <a:latin typeface="CiscoSans"/>
            </a:endParaRPr>
          </a:p>
          <a:p>
            <a:pPr fontAlgn="base"/>
            <a:r>
              <a:rPr lang="en-US" b="0" i="0" dirty="0" smtClean="0">
                <a:solidFill>
                  <a:srgbClr val="4D4C4C"/>
                </a:solidFill>
                <a:effectLst/>
                <a:latin typeface="CiscoSans"/>
              </a:rPr>
              <a:t>Threats to IT security can come in different forms. A common threat is malware, or malicious software, which may come in different variations to infect network devices, including:</a:t>
            </a:r>
          </a:p>
          <a:p>
            <a:pPr fontAlgn="base"/>
            <a:endParaRPr lang="en-US" b="0" i="0" dirty="0" smtClean="0">
              <a:solidFill>
                <a:srgbClr val="4D4C4C"/>
              </a:solidFill>
              <a:effectLst/>
              <a:latin typeface="CiscoSans"/>
            </a:endParaRPr>
          </a:p>
          <a:p>
            <a:pPr fontAlgn="base">
              <a:buFont typeface="Arial" panose="020B0604020202020204" pitchFamily="34" charset="0"/>
              <a:buChar char="•"/>
            </a:pPr>
            <a:r>
              <a:rPr lang="en-US" b="0" i="0" dirty="0" smtClean="0">
                <a:solidFill>
                  <a:srgbClr val="4D4C4C"/>
                </a:solidFill>
                <a:effectLst/>
                <a:latin typeface="inherit"/>
              </a:rPr>
              <a:t>Ransom ware</a:t>
            </a:r>
          </a:p>
          <a:p>
            <a:pPr fontAlgn="base">
              <a:buFont typeface="Arial" panose="020B0604020202020204" pitchFamily="34" charset="0"/>
              <a:buChar char="•"/>
            </a:pPr>
            <a:r>
              <a:rPr lang="en-US" b="0" i="0" dirty="0" smtClean="0">
                <a:solidFill>
                  <a:srgbClr val="4D4C4C"/>
                </a:solidFill>
                <a:effectLst/>
                <a:latin typeface="inherit"/>
              </a:rPr>
              <a:t>Spyware</a:t>
            </a:r>
          </a:p>
          <a:p>
            <a:pPr fontAlgn="base">
              <a:buFont typeface="Arial" panose="020B0604020202020204" pitchFamily="34" charset="0"/>
              <a:buChar char="•"/>
            </a:pPr>
            <a:r>
              <a:rPr lang="en-US" b="0" i="0" dirty="0" smtClean="0">
                <a:solidFill>
                  <a:srgbClr val="4D4C4C"/>
                </a:solidFill>
                <a:effectLst/>
                <a:latin typeface="inherit"/>
              </a:rPr>
              <a:t>Viruses</a:t>
            </a:r>
          </a:p>
          <a:p>
            <a:pPr fontAlgn="base"/>
            <a:r>
              <a:rPr lang="en-US" b="0" i="0" dirty="0" smtClean="0">
                <a:solidFill>
                  <a:srgbClr val="4D4C4C"/>
                </a:solidFill>
                <a:effectLst/>
                <a:latin typeface="CiscoSans"/>
              </a:rPr>
              <a:t>These threats make it even more important to have reliable security practices in place.</a:t>
            </a:r>
            <a:endParaRPr lang="en-US" b="0" i="0" dirty="0">
              <a:solidFill>
                <a:srgbClr val="4D4C4C"/>
              </a:solidFill>
              <a:effectLst/>
              <a:latin typeface="CiscoSans"/>
            </a:endParaRPr>
          </a:p>
        </p:txBody>
      </p:sp>
      <p:sp>
        <p:nvSpPr>
          <p:cNvPr id="3" name="Rectangle 2"/>
          <p:cNvSpPr/>
          <p:nvPr/>
        </p:nvSpPr>
        <p:spPr>
          <a:xfrm>
            <a:off x="369193" y="3472574"/>
            <a:ext cx="10706637" cy="1754326"/>
          </a:xfrm>
          <a:prstGeom prst="rect">
            <a:avLst/>
          </a:prstGeom>
        </p:spPr>
        <p:txBody>
          <a:bodyPr wrap="square">
            <a:spAutoFit/>
          </a:bodyPr>
          <a:lstStyle/>
          <a:p>
            <a:pPr fontAlgn="base"/>
            <a:r>
              <a:rPr lang="en-US" b="1" i="0" u="sng" dirty="0" smtClean="0">
                <a:solidFill>
                  <a:srgbClr val="4D4C4C"/>
                </a:solidFill>
                <a:effectLst/>
                <a:latin typeface="CiscoSans"/>
              </a:rPr>
              <a:t>How do I benefit from IT security?</a:t>
            </a:r>
          </a:p>
          <a:p>
            <a:pPr fontAlgn="base"/>
            <a:endParaRPr lang="en-US" b="0" i="0" u="sng" dirty="0" smtClean="0">
              <a:solidFill>
                <a:srgbClr val="4D4C4C"/>
              </a:solidFill>
              <a:effectLst/>
              <a:latin typeface="CiscoSans"/>
            </a:endParaRPr>
          </a:p>
          <a:p>
            <a:pPr fontAlgn="base"/>
            <a:r>
              <a:rPr lang="en-US" b="0" i="0" dirty="0" smtClean="0">
                <a:solidFill>
                  <a:srgbClr val="4D4C4C"/>
                </a:solidFill>
                <a:effectLst/>
                <a:latin typeface="CiscoSans"/>
              </a:rPr>
              <a:t>IT security prevents malicious threats and potential security breaches that can have a huge impact on your organization. When you enter your internal company network, IT security helps ensure only authorized users can access and make changes to sensitive information that resides there. IT security works to ensure the confidentiality of your organization’s data.</a:t>
            </a:r>
            <a:endParaRPr lang="en-US" b="0" i="0" dirty="0">
              <a:solidFill>
                <a:srgbClr val="4D4C4C"/>
              </a:solidFill>
              <a:effectLst/>
              <a:latin typeface="CiscoSans"/>
            </a:endParaRPr>
          </a:p>
        </p:txBody>
      </p:sp>
    </p:spTree>
    <p:extLst>
      <p:ext uri="{BB962C8B-B14F-4D97-AF65-F5344CB8AC3E}">
        <p14:creationId xmlns:p14="http://schemas.microsoft.com/office/powerpoint/2010/main" val="1624462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190" y="309093"/>
            <a:ext cx="11179422" cy="2585323"/>
          </a:xfrm>
          <a:prstGeom prst="rect">
            <a:avLst/>
          </a:prstGeom>
        </p:spPr>
        <p:txBody>
          <a:bodyPr wrap="square">
            <a:spAutoFit/>
          </a:bodyPr>
          <a:lstStyle/>
          <a:p>
            <a:pPr fontAlgn="base"/>
            <a:r>
              <a:rPr lang="en-US" b="1" i="0" u="sng" dirty="0" smtClean="0">
                <a:solidFill>
                  <a:srgbClr val="4D4C4C"/>
                </a:solidFill>
                <a:effectLst/>
                <a:latin typeface="CiscoSans"/>
              </a:rPr>
              <a:t>What is the need for IT security?</a:t>
            </a:r>
          </a:p>
          <a:p>
            <a:pPr fontAlgn="base"/>
            <a:endParaRPr lang="en-US" b="0" i="0" dirty="0" smtClean="0">
              <a:solidFill>
                <a:srgbClr val="4D4C4C"/>
              </a:solidFill>
              <a:effectLst/>
              <a:latin typeface="CiscoSans"/>
            </a:endParaRPr>
          </a:p>
          <a:p>
            <a:pPr fontAlgn="base"/>
            <a:r>
              <a:rPr lang="en-US" b="0" i="0" dirty="0" smtClean="0">
                <a:solidFill>
                  <a:srgbClr val="4D4C4C"/>
                </a:solidFill>
                <a:effectLst/>
                <a:latin typeface="CiscoSans"/>
              </a:rPr>
              <a:t>As hackers get smarter, the need to protect your digital assets and network devices is even greater. While providing IT security can be expensive, a significant breach costs an organization far more. Large breaches can jeopardize the health of a small business. During or after an incident, IT security teams can follow an </a:t>
            </a:r>
            <a:r>
              <a:rPr lang="en-US" b="0" i="0" u="none" strike="noStrike" dirty="0" smtClean="0">
                <a:solidFill>
                  <a:srgbClr val="6F53BC"/>
                </a:solidFill>
                <a:effectLst/>
                <a:latin typeface="inherit"/>
                <a:hlinkClick r:id="rId2"/>
              </a:rPr>
              <a:t>incident response plan</a:t>
            </a:r>
            <a:r>
              <a:rPr lang="en-US" b="0" i="0" dirty="0" smtClean="0">
                <a:solidFill>
                  <a:srgbClr val="4D4C4C"/>
                </a:solidFill>
                <a:effectLst/>
                <a:latin typeface="CiscoSans"/>
              </a:rPr>
              <a:t> as a risk management tool to gain control of the situation.</a:t>
            </a:r>
          </a:p>
          <a:p>
            <a:pPr fontAlgn="base"/>
            <a:endParaRPr lang="en-US" dirty="0">
              <a:solidFill>
                <a:srgbClr val="4D4C4C"/>
              </a:solidFill>
              <a:latin typeface="CiscoSans"/>
            </a:endParaRPr>
          </a:p>
          <a:p>
            <a:pPr fontAlgn="base"/>
            <a:endParaRPr lang="en-US" b="0" i="0" dirty="0" smtClean="0">
              <a:solidFill>
                <a:srgbClr val="4D4C4C"/>
              </a:solidFill>
              <a:effectLst/>
              <a:latin typeface="CiscoSans"/>
            </a:endParaRPr>
          </a:p>
          <a:p>
            <a:pPr fontAlgn="base"/>
            <a:endParaRPr lang="en-US" b="0" i="0" dirty="0">
              <a:solidFill>
                <a:srgbClr val="4D4C4C"/>
              </a:solidFill>
              <a:effectLst/>
              <a:latin typeface="CiscoSans"/>
            </a:endParaRPr>
          </a:p>
        </p:txBody>
      </p:sp>
      <p:sp>
        <p:nvSpPr>
          <p:cNvPr id="4" name="Rectangle 3"/>
          <p:cNvSpPr/>
          <p:nvPr/>
        </p:nvSpPr>
        <p:spPr>
          <a:xfrm>
            <a:off x="246190" y="2274012"/>
            <a:ext cx="11179422" cy="3970318"/>
          </a:xfrm>
          <a:prstGeom prst="rect">
            <a:avLst/>
          </a:prstGeom>
        </p:spPr>
        <p:txBody>
          <a:bodyPr wrap="square">
            <a:spAutoFit/>
          </a:bodyPr>
          <a:lstStyle/>
          <a:p>
            <a:r>
              <a:rPr lang="en-US" dirty="0">
                <a:solidFill>
                  <a:srgbClr val="4D4C4C"/>
                </a:solidFill>
                <a:latin typeface="CiscoSans"/>
              </a:rPr>
              <a:t>Traditionally IT security was focused on fortifying, maintaining, and policing the datacenter perimeter—but today that perimeter is dissolving. The way we develop, deploy, </a:t>
            </a:r>
            <a:r>
              <a:rPr lang="en-US" dirty="0">
                <a:solidFill>
                  <a:srgbClr val="4D4C4C"/>
                </a:solidFill>
                <a:latin typeface="CiscoSans"/>
                <a:hlinkClick r:id="rId3"/>
              </a:rPr>
              <a:t>integrate</a:t>
            </a:r>
            <a:r>
              <a:rPr lang="en-US" dirty="0">
                <a:solidFill>
                  <a:srgbClr val="4D4C4C"/>
                </a:solidFill>
                <a:latin typeface="CiscoSans"/>
              </a:rPr>
              <a:t>, and manage IT is dramatically changing. </a:t>
            </a:r>
            <a:r>
              <a:rPr lang="en-US" dirty="0">
                <a:solidFill>
                  <a:srgbClr val="4D4C4C"/>
                </a:solidFill>
                <a:latin typeface="CiscoSans"/>
                <a:hlinkClick r:id="rId4"/>
              </a:rPr>
              <a:t>Public and hybrid clouds</a:t>
            </a:r>
            <a:r>
              <a:rPr lang="en-US" dirty="0">
                <a:solidFill>
                  <a:srgbClr val="4D4C4C"/>
                </a:solidFill>
                <a:latin typeface="CiscoSans"/>
              </a:rPr>
              <a:t> are redistributing responsibility for regulatory compliance and security across multiple vendors. The </a:t>
            </a:r>
            <a:r>
              <a:rPr lang="en-US" dirty="0">
                <a:solidFill>
                  <a:srgbClr val="4D4C4C"/>
                </a:solidFill>
                <a:latin typeface="CiscoSans"/>
                <a:hlinkClick r:id="rId5"/>
              </a:rPr>
              <a:t>adoption of containers at scale</a:t>
            </a:r>
            <a:r>
              <a:rPr lang="en-US" dirty="0">
                <a:solidFill>
                  <a:srgbClr val="4D4C4C"/>
                </a:solidFill>
                <a:latin typeface="CiscoSans"/>
              </a:rPr>
              <a:t> requires new methods of analyzing, securing, and updating the delivery of applications. Mobile apps are spread across a multitude of devices, and more and more infrastructure is moving from hardware to software. The traditional ways of managing security aren’t keeping up. </a:t>
            </a:r>
            <a:r>
              <a:rPr lang="en-US" dirty="0">
                <a:solidFill>
                  <a:srgbClr val="4D4C4C"/>
                </a:solidFill>
                <a:latin typeface="CiscoSans"/>
              </a:rPr>
              <a:t>Digital transformation demands a change in security programs—security must be continuous, integrated, and flexible in a digital world</a:t>
            </a:r>
            <a:r>
              <a:rPr lang="en-US" dirty="0" smtClean="0">
                <a:solidFill>
                  <a:srgbClr val="4D4C4C"/>
                </a:solidFill>
                <a:latin typeface="CiscoSans"/>
              </a:rPr>
              <a:t>.</a:t>
            </a:r>
          </a:p>
          <a:p>
            <a:endParaRPr lang="en-US" dirty="0">
              <a:solidFill>
                <a:srgbClr val="4D4C4C"/>
              </a:solidFill>
              <a:latin typeface="CiscoSans"/>
            </a:endParaRPr>
          </a:p>
          <a:p>
            <a:r>
              <a:rPr lang="en-US" dirty="0">
                <a:solidFill>
                  <a:srgbClr val="4D4C4C"/>
                </a:solidFill>
                <a:latin typeface="CiscoSans"/>
              </a:rPr>
              <a:t>For some businesses, doing security right means hiring a Business Information Security Officer. BISOs are embedded in the business and involved in the product lifecycle from design to delivery and adoption. They report to the Chief Information Security Officer (CISO) to make sure that security concerns are thoughtfully managed and integrated at every stage, balancing security needs with risk to the business to ensure fast delivery that functions as it should.</a:t>
            </a:r>
          </a:p>
        </p:txBody>
      </p:sp>
    </p:spTree>
    <p:extLst>
      <p:ext uri="{BB962C8B-B14F-4D97-AF65-F5344CB8AC3E}">
        <p14:creationId xmlns:p14="http://schemas.microsoft.com/office/powerpoint/2010/main" val="233090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245" y="3576163"/>
            <a:ext cx="11234671" cy="1477328"/>
          </a:xfrm>
          <a:prstGeom prst="rect">
            <a:avLst/>
          </a:prstGeom>
        </p:spPr>
        <p:txBody>
          <a:bodyPr wrap="square">
            <a:spAutoFit/>
          </a:bodyPr>
          <a:lstStyle/>
          <a:p>
            <a:pPr fontAlgn="base"/>
            <a:r>
              <a:rPr lang="en-US" b="1" i="0" u="sng" dirty="0" smtClean="0">
                <a:solidFill>
                  <a:srgbClr val="4D4C4C"/>
                </a:solidFill>
                <a:effectLst/>
                <a:latin typeface="CiscoSans"/>
              </a:rPr>
              <a:t>What is the difference between IT security and information security (</a:t>
            </a:r>
            <a:r>
              <a:rPr lang="en-US" b="1" i="0" u="sng" strike="noStrike" dirty="0" smtClean="0">
                <a:solidFill>
                  <a:srgbClr val="6F53BC"/>
                </a:solidFill>
                <a:effectLst/>
                <a:latin typeface="inherit"/>
                <a:hlinkClick r:id="rId2"/>
              </a:rPr>
              <a:t>InfoSec</a:t>
            </a:r>
            <a:r>
              <a:rPr lang="en-US" b="1" i="0" u="sng" dirty="0" smtClean="0">
                <a:solidFill>
                  <a:srgbClr val="4D4C4C"/>
                </a:solidFill>
                <a:effectLst/>
                <a:latin typeface="CiscoSans"/>
              </a:rPr>
              <a:t>)?</a:t>
            </a:r>
          </a:p>
          <a:p>
            <a:pPr fontAlgn="base"/>
            <a:endParaRPr lang="en-US" b="0" i="0" dirty="0" smtClean="0">
              <a:solidFill>
                <a:srgbClr val="4D4C4C"/>
              </a:solidFill>
              <a:effectLst/>
              <a:latin typeface="CiscoSans"/>
            </a:endParaRPr>
          </a:p>
          <a:p>
            <a:pPr fontAlgn="base"/>
            <a:r>
              <a:rPr lang="en-US" b="0" i="0" dirty="0" smtClean="0">
                <a:solidFill>
                  <a:srgbClr val="4D4C4C"/>
                </a:solidFill>
                <a:effectLst/>
                <a:latin typeface="CiscoSans"/>
              </a:rPr>
              <a:t>Although IT security and information security sound similar, they do refer to different types of security. Information security refers to the processes and tools designed to protect sensitive business information from invasion, whereas IT security refers to securing digital data, through computer network security.</a:t>
            </a:r>
            <a:endParaRPr lang="en-US" b="0" i="0" dirty="0">
              <a:solidFill>
                <a:srgbClr val="4D4C4C"/>
              </a:solidFill>
              <a:effectLst/>
              <a:latin typeface="CiscoSans"/>
            </a:endParaRPr>
          </a:p>
        </p:txBody>
      </p:sp>
      <p:sp>
        <p:nvSpPr>
          <p:cNvPr id="4" name="Rectangle 3"/>
          <p:cNvSpPr/>
          <p:nvPr/>
        </p:nvSpPr>
        <p:spPr>
          <a:xfrm>
            <a:off x="199246" y="542527"/>
            <a:ext cx="11234671" cy="2308324"/>
          </a:xfrm>
          <a:prstGeom prst="rect">
            <a:avLst/>
          </a:prstGeom>
        </p:spPr>
        <p:txBody>
          <a:bodyPr wrap="square">
            <a:spAutoFit/>
          </a:bodyPr>
          <a:lstStyle/>
          <a:p>
            <a:r>
              <a:rPr lang="en-US" b="1" dirty="0">
                <a:solidFill>
                  <a:srgbClr val="4D4C4C"/>
                </a:solidFill>
                <a:latin typeface="CiscoSans"/>
              </a:rPr>
              <a:t>Red Hat and IT </a:t>
            </a:r>
            <a:r>
              <a:rPr lang="en-US" b="1" dirty="0" smtClean="0">
                <a:solidFill>
                  <a:srgbClr val="4D4C4C"/>
                </a:solidFill>
                <a:latin typeface="CiscoSans"/>
              </a:rPr>
              <a:t>security:</a:t>
            </a:r>
          </a:p>
          <a:p>
            <a:endParaRPr lang="en-US" b="1" dirty="0">
              <a:solidFill>
                <a:srgbClr val="4D4C4C"/>
              </a:solidFill>
              <a:latin typeface="CiscoSans"/>
            </a:endParaRPr>
          </a:p>
          <a:p>
            <a:r>
              <a:rPr lang="en-US" dirty="0">
                <a:solidFill>
                  <a:srgbClr val="4D4C4C"/>
                </a:solidFill>
                <a:latin typeface="CiscoSans"/>
              </a:rPr>
              <a:t>We want you to have confidence as you adopt a continuous security strategy. We do that by making open source ready for the enterprise. Our goal is to help your business remain competitive, flexible, and adaptable while maintaining security and regulatory compliance.</a:t>
            </a:r>
          </a:p>
          <a:p>
            <a:r>
              <a:rPr lang="en-US" dirty="0">
                <a:solidFill>
                  <a:srgbClr val="4D4C4C"/>
                </a:solidFill>
                <a:latin typeface="CiscoSans"/>
              </a:rPr>
              <a:t>Red Hat's unique subscription model gives customers access to a dedicated team of experts who support our technology 24x7. Here are just a few of the things we can offer you as part of your open source security solution</a:t>
            </a:r>
          </a:p>
        </p:txBody>
      </p:sp>
    </p:spTree>
    <p:extLst>
      <p:ext uri="{BB962C8B-B14F-4D97-AF65-F5344CB8AC3E}">
        <p14:creationId xmlns:p14="http://schemas.microsoft.com/office/powerpoint/2010/main" val="105830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883" y="612845"/>
            <a:ext cx="10637948" cy="5109091"/>
          </a:xfrm>
          <a:prstGeom prst="rect">
            <a:avLst/>
          </a:prstGeom>
        </p:spPr>
        <p:txBody>
          <a:bodyPr wrap="square">
            <a:spAutoFit/>
          </a:bodyPr>
          <a:lstStyle/>
          <a:p>
            <a:pPr fontAlgn="base"/>
            <a:r>
              <a:rPr lang="en-US" sz="2000" b="1" i="0" u="sng" dirty="0" smtClean="0">
                <a:solidFill>
                  <a:srgbClr val="4D4C4C"/>
                </a:solidFill>
                <a:effectLst/>
                <a:latin typeface="inherit"/>
              </a:rPr>
              <a:t>Types of IT security</a:t>
            </a:r>
          </a:p>
          <a:p>
            <a:pPr fontAlgn="base"/>
            <a:endParaRPr lang="en-US" dirty="0">
              <a:solidFill>
                <a:srgbClr val="4D4C4C"/>
              </a:solidFill>
              <a:latin typeface="inherit"/>
            </a:endParaRPr>
          </a:p>
          <a:p>
            <a:pPr fontAlgn="base"/>
            <a:endParaRPr lang="en-US" b="0" i="0" dirty="0" smtClean="0">
              <a:solidFill>
                <a:srgbClr val="4D4C4C"/>
              </a:solidFill>
              <a:effectLst/>
              <a:latin typeface="inherit"/>
            </a:endParaRPr>
          </a:p>
          <a:p>
            <a:pPr fontAlgn="base"/>
            <a:r>
              <a:rPr lang="en-US" b="1" i="0" dirty="0" smtClean="0">
                <a:solidFill>
                  <a:srgbClr val="4D4C4C"/>
                </a:solidFill>
                <a:effectLst/>
                <a:latin typeface="inherit"/>
              </a:rPr>
              <a:t>Network security:</a:t>
            </a:r>
          </a:p>
          <a:p>
            <a:pPr fontAlgn="base"/>
            <a:endParaRPr lang="en-US" b="0" i="0" dirty="0" smtClean="0">
              <a:solidFill>
                <a:srgbClr val="4D4C4C"/>
              </a:solidFill>
              <a:effectLst/>
              <a:latin typeface="inherit"/>
            </a:endParaRPr>
          </a:p>
          <a:p>
            <a:pPr fontAlgn="base"/>
            <a:r>
              <a:rPr lang="en-US" b="0" i="0" dirty="0" smtClean="0">
                <a:solidFill>
                  <a:srgbClr val="4D4C4C"/>
                </a:solidFill>
                <a:effectLst/>
                <a:latin typeface="inherit"/>
              </a:rPr>
              <a:t>Network security is used to prevent unauthorized or malicious users from getting inside your network. This ensures that usability, reliability, and integrity are uncompromised. This type of security is necessary to prevent a hacker from accessing data inside the network. It also prevents them from negatively affecting your users’ ability to access or use the network.</a:t>
            </a:r>
          </a:p>
          <a:p>
            <a:pPr fontAlgn="base"/>
            <a:r>
              <a:rPr lang="en-US" b="0" i="0" dirty="0" smtClean="0">
                <a:solidFill>
                  <a:srgbClr val="4D4C4C"/>
                </a:solidFill>
                <a:effectLst/>
                <a:latin typeface="inherit"/>
              </a:rPr>
              <a:t>Network security has become increasingly challenging as businesses increase the number of endpoints and migrate services to public cloud.</a:t>
            </a:r>
          </a:p>
          <a:p>
            <a:pPr fontAlgn="base"/>
            <a:endParaRPr lang="en-US" b="0" i="0" dirty="0" smtClean="0">
              <a:solidFill>
                <a:srgbClr val="4D4C4C"/>
              </a:solidFill>
              <a:effectLst/>
              <a:latin typeface="inherit"/>
            </a:endParaRPr>
          </a:p>
          <a:p>
            <a:pPr fontAlgn="base"/>
            <a:r>
              <a:rPr lang="en-US" b="1" i="0" dirty="0" smtClean="0">
                <a:solidFill>
                  <a:srgbClr val="4D4C4C"/>
                </a:solidFill>
                <a:effectLst/>
                <a:latin typeface="inherit"/>
              </a:rPr>
              <a:t>Internet security:</a:t>
            </a:r>
          </a:p>
          <a:p>
            <a:pPr fontAlgn="base"/>
            <a:endParaRPr lang="en-US" b="0" i="0" dirty="0" smtClean="0">
              <a:solidFill>
                <a:srgbClr val="4D4C4C"/>
              </a:solidFill>
              <a:effectLst/>
              <a:latin typeface="inherit"/>
            </a:endParaRPr>
          </a:p>
          <a:p>
            <a:pPr fontAlgn="base"/>
            <a:r>
              <a:rPr lang="en-US" b="0" i="0" dirty="0" smtClean="0">
                <a:solidFill>
                  <a:srgbClr val="4D4C4C"/>
                </a:solidFill>
                <a:effectLst/>
                <a:latin typeface="inherit"/>
              </a:rPr>
              <a:t>Internet security involves the protection of information that is sent and received in browsers, as well as network security involving web-based applications. These protections are designed to monitor incoming internet traffic for malware as well as unwanted traffic. This protection may come in the form of firewalls, antimalware, and antispyware.</a:t>
            </a:r>
            <a:endParaRPr lang="en-US" b="0" i="0" dirty="0">
              <a:solidFill>
                <a:srgbClr val="4D4C4C"/>
              </a:solidFill>
              <a:effectLst/>
              <a:latin typeface="inherit"/>
            </a:endParaRPr>
          </a:p>
        </p:txBody>
      </p:sp>
    </p:spTree>
    <p:extLst>
      <p:ext uri="{BB962C8B-B14F-4D97-AF65-F5344CB8AC3E}">
        <p14:creationId xmlns:p14="http://schemas.microsoft.com/office/powerpoint/2010/main" val="2686930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7" y="558161"/>
            <a:ext cx="11114467" cy="4801314"/>
          </a:xfrm>
          <a:prstGeom prst="rect">
            <a:avLst/>
          </a:prstGeom>
        </p:spPr>
        <p:txBody>
          <a:bodyPr wrap="square">
            <a:spAutoFit/>
          </a:bodyPr>
          <a:lstStyle/>
          <a:p>
            <a:pPr fontAlgn="base"/>
            <a:r>
              <a:rPr lang="en-US" b="1" i="0" dirty="0" smtClean="0">
                <a:solidFill>
                  <a:srgbClr val="4D4C4C"/>
                </a:solidFill>
                <a:effectLst/>
                <a:latin typeface="CiscoSans"/>
              </a:rPr>
              <a:t>Endpoint security:</a:t>
            </a:r>
          </a:p>
          <a:p>
            <a:pPr fontAlgn="base"/>
            <a:endParaRPr lang="en-US" b="0" i="0" dirty="0" smtClean="0">
              <a:solidFill>
                <a:srgbClr val="4D4C4C"/>
              </a:solidFill>
              <a:effectLst/>
              <a:latin typeface="CiscoSans"/>
            </a:endParaRPr>
          </a:p>
          <a:p>
            <a:pPr fontAlgn="base"/>
            <a:r>
              <a:rPr lang="en-US" b="0" i="0" u="none" strike="noStrike" dirty="0" smtClean="0">
                <a:solidFill>
                  <a:srgbClr val="6F53BC"/>
                </a:solidFill>
                <a:effectLst/>
                <a:latin typeface="inherit"/>
                <a:hlinkClick r:id="rId2"/>
              </a:rPr>
              <a:t>Endpoint security</a:t>
            </a:r>
            <a:r>
              <a:rPr lang="en-US" b="0" i="0" dirty="0" smtClean="0">
                <a:solidFill>
                  <a:srgbClr val="4D4C4C"/>
                </a:solidFill>
                <a:effectLst/>
                <a:latin typeface="CiscoSans"/>
              </a:rPr>
              <a:t> provides protection at the device level. Devices that may be secured by endpoint security include cell phones, tablets, laptops, and desktop computers. Endpoint security will prevent your devices from accessing malicious networks that may be a threat to your organization. Advance malware protection and device management software are examples of endpoint security.</a:t>
            </a:r>
          </a:p>
          <a:p>
            <a:pPr fontAlgn="base"/>
            <a:endParaRPr lang="en-US" dirty="0">
              <a:solidFill>
                <a:srgbClr val="4D4C4C"/>
              </a:solidFill>
              <a:latin typeface="CiscoSans"/>
            </a:endParaRPr>
          </a:p>
          <a:p>
            <a:pPr fontAlgn="base"/>
            <a:endParaRPr lang="en-US" b="0" i="0" dirty="0" smtClean="0">
              <a:solidFill>
                <a:srgbClr val="4D4C4C"/>
              </a:solidFill>
              <a:effectLst/>
              <a:latin typeface="CiscoSans"/>
            </a:endParaRPr>
          </a:p>
          <a:p>
            <a:pPr fontAlgn="base"/>
            <a:r>
              <a:rPr lang="en-US" b="1" i="0" dirty="0" smtClean="0">
                <a:solidFill>
                  <a:srgbClr val="4D4C4C"/>
                </a:solidFill>
                <a:effectLst/>
                <a:latin typeface="CiscoSans"/>
              </a:rPr>
              <a:t>Cloud security:</a:t>
            </a:r>
          </a:p>
          <a:p>
            <a:pPr fontAlgn="base"/>
            <a:endParaRPr lang="en-US" b="1" i="0" dirty="0" smtClean="0">
              <a:solidFill>
                <a:srgbClr val="4D4C4C"/>
              </a:solidFill>
              <a:effectLst/>
              <a:latin typeface="CiscoSans"/>
            </a:endParaRPr>
          </a:p>
          <a:p>
            <a:pPr fontAlgn="base"/>
            <a:r>
              <a:rPr lang="en-US" b="0" i="0" dirty="0" smtClean="0">
                <a:solidFill>
                  <a:srgbClr val="4D4C4C"/>
                </a:solidFill>
                <a:effectLst/>
                <a:latin typeface="CiscoSans"/>
              </a:rPr>
              <a:t>Applications, data, and identities are moving to the cloud, meaning users are connecting directly to the Internet and are not protected by the traditional security stack. Cloud security can help secure the usage of software-as-a-service (SaaS) applications and the public cloud.  A cloud-access security broker (CASB), secure Internet gateway (SIG), and cloud-based unified threat management (UTM) can be used for cloud security.</a:t>
            </a:r>
          </a:p>
          <a:p>
            <a:r>
              <a:rPr lang="en-US" dirty="0" smtClean="0"/>
              <a:t/>
            </a:r>
            <a:br>
              <a:rPr lang="en-US" dirty="0" smtClean="0"/>
            </a:br>
            <a:endParaRPr lang="en-US" dirty="0"/>
          </a:p>
        </p:txBody>
      </p:sp>
    </p:spTree>
    <p:extLst>
      <p:ext uri="{BB962C8B-B14F-4D97-AF65-F5344CB8AC3E}">
        <p14:creationId xmlns:p14="http://schemas.microsoft.com/office/powerpoint/2010/main" val="3128053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525" y="597417"/>
            <a:ext cx="11466491" cy="1477328"/>
          </a:xfrm>
          <a:prstGeom prst="rect">
            <a:avLst/>
          </a:prstGeom>
        </p:spPr>
        <p:txBody>
          <a:bodyPr wrap="square">
            <a:spAutoFit/>
          </a:bodyPr>
          <a:lstStyle/>
          <a:p>
            <a:pPr fontAlgn="base"/>
            <a:r>
              <a:rPr lang="en-US" b="1" i="0" dirty="0" smtClean="0">
                <a:solidFill>
                  <a:srgbClr val="4D4C4C"/>
                </a:solidFill>
                <a:effectLst/>
                <a:latin typeface="CiscoSans"/>
              </a:rPr>
              <a:t>Application security:</a:t>
            </a:r>
          </a:p>
          <a:p>
            <a:pPr fontAlgn="base"/>
            <a:endParaRPr lang="en-US" b="1" i="0" dirty="0" smtClean="0">
              <a:solidFill>
                <a:srgbClr val="4D4C4C"/>
              </a:solidFill>
              <a:effectLst/>
              <a:latin typeface="CiscoSans"/>
            </a:endParaRPr>
          </a:p>
          <a:p>
            <a:pPr fontAlgn="base"/>
            <a:r>
              <a:rPr lang="en-US" b="0" i="0" dirty="0" smtClean="0">
                <a:solidFill>
                  <a:srgbClr val="4D4C4C"/>
                </a:solidFill>
                <a:effectLst/>
                <a:latin typeface="CiscoSans"/>
              </a:rPr>
              <a:t>With application security, applications are specifically coded at the time of their creation to be as secure as possible, to help ensure they are not vulnerable to attacks. This added layer of security involves evaluating the code of an app and identifying the vulnerabilities that may exist within the software.</a:t>
            </a:r>
            <a:endParaRPr lang="en-US" b="0" i="0" dirty="0">
              <a:solidFill>
                <a:srgbClr val="4D4C4C"/>
              </a:solidFill>
              <a:effectLst/>
              <a:latin typeface="CiscoSans"/>
            </a:endParaRPr>
          </a:p>
        </p:txBody>
      </p:sp>
    </p:spTree>
    <p:extLst>
      <p:ext uri="{BB962C8B-B14F-4D97-AF65-F5344CB8AC3E}">
        <p14:creationId xmlns:p14="http://schemas.microsoft.com/office/powerpoint/2010/main" val="642946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775</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CiscoSans</vt:lpstr>
      <vt:lpstr>inherit</vt:lpstr>
      <vt:lpstr>Office Theme</vt:lpstr>
      <vt:lpstr>What Is IT Security?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IT Security?</dc:title>
  <dc:creator>DELL</dc:creator>
  <cp:lastModifiedBy>DELL</cp:lastModifiedBy>
  <cp:revision>2</cp:revision>
  <dcterms:created xsi:type="dcterms:W3CDTF">2020-12-04T18:25:12Z</dcterms:created>
  <dcterms:modified xsi:type="dcterms:W3CDTF">2020-12-04T18:41:17Z</dcterms:modified>
</cp:coreProperties>
</file>